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75.xml" ContentType="application/vnd.openxmlformats-officedocument.presentationml.notesSlide+xml"/>
  <Override PartName="/ppt/charts/chart6.xml" ContentType="application/vnd.openxmlformats-officedocument.drawingml.chart+xml"/>
  <Override PartName="/ppt/notesSlides/notesSlide7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18" r:id="rId3"/>
    <p:sldMasterId id="2147484071" r:id="rId4"/>
    <p:sldMasterId id="2147484096" r:id="rId5"/>
    <p:sldMasterId id="2147484111" r:id="rId6"/>
    <p:sldMasterId id="2147484128" r:id="rId7"/>
    <p:sldMasterId id="2147484141" r:id="rId8"/>
    <p:sldMasterId id="2147484153" r:id="rId9"/>
    <p:sldMasterId id="2147484165" r:id="rId10"/>
    <p:sldMasterId id="2147484177" r:id="rId11"/>
    <p:sldMasterId id="2147484189" r:id="rId12"/>
    <p:sldMasterId id="2147484204" r:id="rId13"/>
    <p:sldMasterId id="2147484217" r:id="rId14"/>
    <p:sldMasterId id="2147484234" r:id="rId15"/>
    <p:sldMasterId id="2147484247" r:id="rId16"/>
  </p:sldMasterIdLst>
  <p:notesMasterIdLst>
    <p:notesMasterId r:id="rId94"/>
  </p:notesMasterIdLst>
  <p:handoutMasterIdLst>
    <p:handoutMasterId r:id="rId95"/>
  </p:handoutMasterIdLst>
  <p:sldIdLst>
    <p:sldId id="551" r:id="rId17"/>
    <p:sldId id="552" r:id="rId18"/>
    <p:sldId id="556" r:id="rId19"/>
    <p:sldId id="296" r:id="rId20"/>
    <p:sldId id="464" r:id="rId21"/>
    <p:sldId id="439" r:id="rId22"/>
    <p:sldId id="531" r:id="rId23"/>
    <p:sldId id="309" r:id="rId24"/>
    <p:sldId id="808" r:id="rId25"/>
    <p:sldId id="820" r:id="rId26"/>
    <p:sldId id="809" r:id="rId27"/>
    <p:sldId id="519" r:id="rId28"/>
    <p:sldId id="440" r:id="rId29"/>
    <p:sldId id="441" r:id="rId30"/>
    <p:sldId id="530" r:id="rId31"/>
    <p:sldId id="810" r:id="rId32"/>
    <p:sldId id="502" r:id="rId33"/>
    <p:sldId id="557" r:id="rId34"/>
    <p:sldId id="821" r:id="rId35"/>
    <p:sldId id="532" r:id="rId36"/>
    <p:sldId id="511" r:id="rId37"/>
    <p:sldId id="537" r:id="rId38"/>
    <p:sldId id="811" r:id="rId39"/>
    <p:sldId id="812" r:id="rId40"/>
    <p:sldId id="533" r:id="rId41"/>
    <p:sldId id="516" r:id="rId42"/>
    <p:sldId id="264" r:id="rId43"/>
    <p:sldId id="445" r:id="rId44"/>
    <p:sldId id="813" r:id="rId45"/>
    <p:sldId id="814" r:id="rId46"/>
    <p:sldId id="822" r:id="rId47"/>
    <p:sldId id="448" r:id="rId48"/>
    <p:sldId id="501" r:id="rId49"/>
    <p:sldId id="558" r:id="rId50"/>
    <p:sldId id="449" r:id="rId51"/>
    <p:sldId id="823" r:id="rId52"/>
    <p:sldId id="386" r:id="rId53"/>
    <p:sldId id="434" r:id="rId54"/>
    <p:sldId id="332" r:id="rId55"/>
    <p:sldId id="825" r:id="rId56"/>
    <p:sldId id="391" r:id="rId57"/>
    <p:sldId id="435" r:id="rId58"/>
    <p:sldId id="510" r:id="rId59"/>
    <p:sldId id="714" r:id="rId60"/>
    <p:sldId id="826" r:id="rId61"/>
    <p:sldId id="816" r:id="rId62"/>
    <p:sldId id="451" r:id="rId63"/>
    <p:sldId id="500" r:id="rId64"/>
    <p:sldId id="827" r:id="rId65"/>
    <p:sldId id="344" r:id="rId66"/>
    <p:sldId id="499" r:id="rId67"/>
    <p:sldId id="486" r:id="rId68"/>
    <p:sldId id="547" r:id="rId69"/>
    <p:sldId id="488" r:id="rId70"/>
    <p:sldId id="715" r:id="rId71"/>
    <p:sldId id="489" r:id="rId72"/>
    <p:sldId id="548" r:id="rId73"/>
    <p:sldId id="545" r:id="rId74"/>
    <p:sldId id="498" r:id="rId75"/>
    <p:sldId id="559" r:id="rId76"/>
    <p:sldId id="436" r:id="rId77"/>
    <p:sldId id="539" r:id="rId78"/>
    <p:sldId id="419" r:id="rId79"/>
    <p:sldId id="420" r:id="rId80"/>
    <p:sldId id="394" r:id="rId81"/>
    <p:sldId id="397" r:id="rId82"/>
    <p:sldId id="549" r:id="rId83"/>
    <p:sldId id="484" r:id="rId84"/>
    <p:sldId id="485" r:id="rId85"/>
    <p:sldId id="301" r:id="rId86"/>
    <p:sldId id="553" r:id="rId87"/>
    <p:sldId id="554" r:id="rId88"/>
    <p:sldId id="555" r:id="rId89"/>
    <p:sldId id="303" r:id="rId90"/>
    <p:sldId id="304" r:id="rId91"/>
    <p:sldId id="540" r:id="rId92"/>
    <p:sldId id="550" r:id="rId93"/>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6" clrIdx="0"/>
  <p:cmAuthor id="1" name="Rae, Caroline"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99CCFF"/>
    <a:srgbClr val="0C1B2E"/>
    <a:srgbClr val="D1E8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468" autoAdjust="0"/>
    <p:restoredTop sz="80088" autoAdjust="0"/>
  </p:normalViewPr>
  <p:slideViewPr>
    <p:cSldViewPr>
      <p:cViewPr>
        <p:scale>
          <a:sx n="80" d="100"/>
          <a:sy n="80" d="100"/>
        </p:scale>
        <p:origin x="-2514" y="-462"/>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160" d="100"/>
        <a:sy n="160" d="100"/>
      </p:scale>
      <p:origin x="0" y="29742"/>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handoutMaster" Target="handoutMasters/handoutMaster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michaelrayment:Desktop:HINTS:HINTSpaper%20March%202011:HINTS%20Data:qaire%20tables.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31901694106418E-2"/>
          <c:y val="9.8517098186934118E-2"/>
          <c:w val="0.93301658315437841"/>
          <c:h val="0.75993124418525493"/>
        </c:manualLayout>
      </c:layout>
      <c:lineChart>
        <c:grouping val="standard"/>
        <c:varyColors val="0"/>
        <c:ser>
          <c:idx val="0"/>
          <c:order val="0"/>
          <c:tx>
            <c:strRef>
              <c:f>'Figure A-Adj'!$R$2</c:f>
              <c:strCache>
                <c:ptCount val="1"/>
                <c:pt idx="0">
                  <c:v>Adjusted for reporting delay</c:v>
                </c:pt>
              </c:strCache>
            </c:strRef>
          </c:tx>
          <c:spPr>
            <a:ln>
              <a:solidFill>
                <a:schemeClr val="accent3"/>
              </a:solidFill>
              <a:prstDash val="sysDash"/>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A-Adj'!$R$3:$R$32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c:v>6.5</c:v>
                </c:pt>
                <c:pt idx="21">
                  <c:v>6.6</c:v>
                </c:pt>
                <c:pt idx="22">
                  <c:v>6.5</c:v>
                </c:pt>
                <c:pt idx="23">
                  <c:v>6.7</c:v>
                </c:pt>
                <c:pt idx="24">
                  <c:v>6.8</c:v>
                </c:pt>
                <c:pt idx="25">
                  <c:v>6.4</c:v>
                </c:pt>
                <c:pt idx="26">
                  <c:v>6.6</c:v>
                </c:pt>
                <c:pt idx="27">
                  <c:v>6.5</c:v>
                </c:pt>
                <c:pt idx="28">
                  <c:v>6.7</c:v>
                </c:pt>
                <c:pt idx="29">
                  <c:v>6.2</c:v>
                </c:pt>
              </c:numCache>
            </c:numRef>
          </c:val>
          <c:smooth val="0"/>
        </c:ser>
        <c:ser>
          <c:idx val="1"/>
          <c:order val="1"/>
          <c:tx>
            <c:strRef>
              <c:f>'Figure A-Adj'!$S$2</c:f>
              <c:strCache>
                <c:ptCount val="1"/>
                <c:pt idx="0">
                  <c:v>Reported</c:v>
                </c:pt>
              </c:strCache>
            </c:strRef>
          </c:tx>
          <c:spPr>
            <a:ln>
              <a:solidFill>
                <a:schemeClr val="accent3">
                  <a:lumMod val="75000"/>
                </a:schemeClr>
              </a:solidFill>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A-Adj'!$S$3:$S$32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formatCode="0.00E+00">
                  <c:v>6.5</c:v>
                </c:pt>
                <c:pt idx="21" formatCode="0.00E+00">
                  <c:v>6.6</c:v>
                </c:pt>
                <c:pt idx="22" formatCode="0.00E+00">
                  <c:v>6.5</c:v>
                </c:pt>
                <c:pt idx="23" formatCode="0.00E+00">
                  <c:v>6.7</c:v>
                </c:pt>
                <c:pt idx="24" formatCode="0.00E+00">
                  <c:v>6.8</c:v>
                </c:pt>
                <c:pt idx="25" formatCode="0.00E+00">
                  <c:v>6.4</c:v>
                </c:pt>
                <c:pt idx="26" formatCode="0.00E+00">
                  <c:v>6.4</c:v>
                </c:pt>
                <c:pt idx="27" formatCode="0.00E+00">
                  <c:v>6.3</c:v>
                </c:pt>
                <c:pt idx="28" formatCode="0.00E+00">
                  <c:v>6.5</c:v>
                </c:pt>
                <c:pt idx="29" formatCode="0.00E+00">
                  <c:v>5.7</c:v>
                </c:pt>
              </c:numCache>
            </c:numRef>
          </c:val>
          <c:smooth val="0"/>
        </c:ser>
        <c:dLbls>
          <c:showLegendKey val="0"/>
          <c:showVal val="0"/>
          <c:showCatName val="0"/>
          <c:showSerName val="0"/>
          <c:showPercent val="0"/>
          <c:showBubbleSize val="0"/>
        </c:dLbls>
        <c:marker val="1"/>
        <c:smooth val="0"/>
        <c:axId val="152287488"/>
        <c:axId val="214385024"/>
      </c:lineChart>
      <c:catAx>
        <c:axId val="152287488"/>
        <c:scaling>
          <c:orientation val="minMax"/>
        </c:scaling>
        <c:delete val="0"/>
        <c:axPos val="b"/>
        <c:title>
          <c:tx>
            <c:rich>
              <a:bodyPr/>
              <a:lstStyle/>
              <a:p>
                <a:pPr>
                  <a:defRPr sz="1400"/>
                </a:pPr>
                <a:r>
                  <a:rPr lang="en-GB" sz="1400" dirty="0"/>
                  <a:t>Year of diagnosis</a:t>
                </a:r>
              </a:p>
            </c:rich>
          </c:tx>
          <c:layout>
            <c:manualLayout>
              <c:xMode val="edge"/>
              <c:yMode val="edge"/>
              <c:x val="0.42167834988343672"/>
              <c:y val="0.91826776618869765"/>
            </c:manualLayout>
          </c:layout>
          <c:overlay val="0"/>
        </c:title>
        <c:numFmt formatCode="General" sourceLinked="1"/>
        <c:majorTickMark val="out"/>
        <c:minorTickMark val="none"/>
        <c:tickLblPos val="nextTo"/>
        <c:txPr>
          <a:bodyPr/>
          <a:lstStyle/>
          <a:p>
            <a:pPr>
              <a:defRPr sz="900"/>
            </a:pPr>
            <a:endParaRPr lang="en-US"/>
          </a:p>
        </c:txPr>
        <c:crossAx val="214385024"/>
        <c:crosses val="autoZero"/>
        <c:auto val="1"/>
        <c:lblAlgn val="ctr"/>
        <c:lblOffset val="100"/>
        <c:noMultiLvlLbl val="0"/>
      </c:catAx>
      <c:valAx>
        <c:axId val="214385024"/>
        <c:scaling>
          <c:orientation val="minMax"/>
        </c:scaling>
        <c:delete val="0"/>
        <c:axPos val="l"/>
        <c:majorGridlines>
          <c:spPr>
            <a:ln>
              <a:noFill/>
            </a:ln>
          </c:spPr>
        </c:majorGridlines>
        <c:title>
          <c:tx>
            <c:rich>
              <a:bodyPr rot="-5400000" vert="horz"/>
              <a:lstStyle/>
              <a:p>
                <a:pPr>
                  <a:defRPr sz="1200"/>
                </a:pPr>
                <a:r>
                  <a:rPr lang="en-US" sz="1200" dirty="0"/>
                  <a:t>Rate per 100 000 population</a:t>
                </a:r>
              </a:p>
            </c:rich>
          </c:tx>
          <c:layout/>
          <c:overlay val="0"/>
        </c:title>
        <c:numFmt formatCode="General" sourceLinked="1"/>
        <c:majorTickMark val="out"/>
        <c:minorTickMark val="none"/>
        <c:tickLblPos val="nextTo"/>
        <c:crossAx val="152287488"/>
        <c:crosses val="autoZero"/>
        <c:crossBetween val="between"/>
      </c:valAx>
    </c:plotArea>
    <c:legend>
      <c:legendPos val="t"/>
      <c:layout>
        <c:manualLayout>
          <c:xMode val="edge"/>
          <c:yMode val="edge"/>
          <c:x val="7.8671474397756389E-2"/>
          <c:y val="0.10198353472202316"/>
          <c:w val="0.32680456136164804"/>
          <c:h val="0.16781042821676964"/>
        </c:manualLayout>
      </c:layout>
      <c:overlay val="0"/>
      <c:txPr>
        <a:bodyPr/>
        <a:lstStyle/>
        <a:p>
          <a:pPr>
            <a:defRPr sz="1200"/>
          </a:pPr>
          <a:endParaRPr lang="en-US"/>
        </a:p>
      </c:txPr>
    </c:legend>
    <c:plotVisOnly val="1"/>
    <c:dispBlanksAs val="gap"/>
    <c:showDLblsOverMax val="0"/>
  </c:chart>
  <c:spPr>
    <a:ln>
      <a:noFill/>
    </a:ln>
  </c:spPr>
  <c:txPr>
    <a:bodyPr/>
    <a:lstStyle/>
    <a:p>
      <a:pPr>
        <a:defRPr sz="1100">
          <a:latin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34098544606154874"/>
          <c:y val="1.6280242366232812E-2"/>
        </c:manualLayout>
      </c:layout>
      <c:overlay val="0"/>
    </c:title>
    <c:autoTitleDeleted val="0"/>
    <c:plotArea>
      <c:layout/>
      <c:pieChart>
        <c:varyColors val="1"/>
        <c:ser>
          <c:idx val="0"/>
          <c:order val="0"/>
          <c:tx>
            <c:strRef>
              <c:f>Sheet1!$B$1</c:f>
              <c:strCache>
                <c:ptCount val="1"/>
                <c:pt idx="0">
                  <c:v>HIV related deaths</c:v>
                </c:pt>
              </c:strCache>
            </c:strRef>
          </c:tx>
          <c:dPt>
            <c:idx val="1"/>
            <c:bubble3D val="0"/>
            <c:explosion val="1"/>
          </c:dPt>
          <c:dLbls>
            <c:dLbl>
              <c:idx val="0"/>
              <c:delete val="1"/>
            </c:dLbl>
            <c:dLbl>
              <c:idx val="1"/>
              <c:layout>
                <c:manualLayout>
                  <c:x val="-6.3625506256880543E-2"/>
                  <c:y val="0.11129210954697813"/>
                </c:manualLayout>
              </c:layout>
              <c:tx>
                <c:rich>
                  <a:bodyPr/>
                  <a:lstStyle/>
                  <a:p>
                    <a:r>
                      <a:rPr lang="en-GB" sz="2000" b="1" dirty="0" smtClean="0"/>
                      <a:t>33% of HIV-related deaths are due </a:t>
                    </a:r>
                    <a:r>
                      <a:rPr lang="en-GB" sz="2000" b="1" dirty="0"/>
                      <a:t>to late diagnosis
</a:t>
                    </a:r>
                  </a:p>
                </c:rich>
              </c:tx>
              <c:showLegendKey val="0"/>
              <c:showVal val="0"/>
              <c:showCatName val="1"/>
              <c:showSerName val="0"/>
              <c:showPercent val="1"/>
              <c:showBubbleSize val="0"/>
            </c:dLbl>
            <c:showLegendKey val="0"/>
            <c:showVal val="0"/>
            <c:showCatName val="1"/>
            <c:showSerName val="0"/>
            <c:showPercent val="1"/>
            <c:showBubbleSize val="0"/>
            <c:showLeaderLines val="0"/>
          </c:dLbls>
          <c:cat>
            <c:strRef>
              <c:f>Sheet1!$A$2:$A$3</c:f>
              <c:strCache>
                <c:ptCount val="2"/>
                <c:pt idx="0">
                  <c:v>All HIV-related Deaths</c:v>
                </c:pt>
                <c:pt idx="1">
                  <c:v>HIV-related death due to late diagnosis</c:v>
                </c:pt>
              </c:strCache>
            </c:strRef>
          </c:cat>
          <c:val>
            <c:numRef>
              <c:f>Sheet1!$B$2:$B$3</c:f>
              <c:numCache>
                <c:formatCode>General</c:formatCode>
                <c:ptCount val="2"/>
                <c:pt idx="0">
                  <c:v>0.67</c:v>
                </c:pt>
                <c:pt idx="1">
                  <c:v>0.33</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3.3915836274601967E-3"/>
                  <c:y val="-4.4103539135379635E-2"/>
                </c:manualLayout>
              </c:layout>
              <c:showLegendKey val="0"/>
              <c:showVal val="1"/>
              <c:showCatName val="0"/>
              <c:showSerName val="0"/>
              <c:showPercent val="0"/>
              <c:showBubbleSize val="0"/>
            </c:dLbl>
            <c:dLbl>
              <c:idx val="1"/>
              <c:layout>
                <c:manualLayout>
                  <c:x val="0"/>
                  <c:y val="-1.1025884783844909E-2"/>
                </c:manualLayout>
              </c:layout>
              <c:numFmt formatCode="0%" sourceLinked="0"/>
              <c:spPr>
                <a:noFill/>
              </c:spPr>
              <c:txPr>
                <a:bodyPr/>
                <a:lstStyle/>
                <a:p>
                  <a:pPr>
                    <a:defRPr sz="3600" b="1">
                      <a:solidFill>
                        <a:schemeClr val="bg1"/>
                      </a:solidFill>
                    </a:defRPr>
                  </a:pPr>
                  <a:endParaRPr lang="en-US"/>
                </a:p>
              </c:txPr>
              <c:showLegendKey val="0"/>
              <c:showVal val="1"/>
              <c:showCatName val="0"/>
              <c:showSerName val="0"/>
              <c:showPercent val="0"/>
              <c:showBubbleSize val="0"/>
            </c:dLbl>
            <c:numFmt formatCode="0%" sourceLinked="0"/>
            <c:spPr>
              <a:noFill/>
            </c:spPr>
            <c:txPr>
              <a:bodyPr/>
              <a:lstStyle/>
              <a:p>
                <a:pPr>
                  <a:defRPr sz="2400" b="1">
                    <a:solidFill>
                      <a:schemeClr val="bg1"/>
                    </a:solidFill>
                  </a:defRPr>
                </a:pPr>
                <a:endParaRPr lang="en-US"/>
              </a:p>
            </c:txPr>
            <c:showLegendKey val="0"/>
            <c:showVal val="1"/>
            <c:showCatName val="0"/>
            <c:showSerName val="0"/>
            <c:showPercent val="0"/>
            <c:showBubbleSize val="0"/>
            <c:showLeaderLines val="0"/>
          </c:dLbls>
          <c:cat>
            <c:strRef>
              <c:f>Sheet1!$A$2:$A$3</c:f>
              <c:strCache>
                <c:ptCount val="2"/>
                <c:pt idx="0">
                  <c:v>People living with HIV/AIDS: 1,039,000-1,185,000</c:v>
                </c:pt>
                <c:pt idx="1">
                  <c:v>New sexual infections each year: ~32,000</c:v>
                </c:pt>
              </c:strCache>
            </c:strRef>
          </c:cat>
          <c:val>
            <c:numRef>
              <c:f>Sheet1!$B$2:$B$3</c:f>
              <c:numCache>
                <c:formatCode>General</c:formatCode>
                <c:ptCount val="2"/>
                <c:pt idx="0">
                  <c:v>0.25</c:v>
                </c:pt>
                <c:pt idx="1">
                  <c:v>0.54</c:v>
                </c:pt>
              </c:numCache>
            </c:numRef>
          </c:val>
        </c:ser>
        <c:ser>
          <c:idx val="1"/>
          <c:order val="1"/>
          <c:tx>
            <c:strRef>
              <c:f>Sheet1!$C$1</c:f>
              <c:strCache>
                <c:ptCount val="1"/>
                <c:pt idx="0">
                  <c:v>Series 2</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0"/>
                  <c:y val="-0.13782355979806135"/>
                </c:manualLayout>
              </c:layout>
              <c:showLegendKey val="0"/>
              <c:showVal val="1"/>
              <c:showCatName val="0"/>
              <c:showSerName val="0"/>
              <c:showPercent val="0"/>
              <c:showBubbleSize val="0"/>
            </c:dLbl>
            <c:dLbl>
              <c:idx val="1"/>
              <c:layout>
                <c:manualLayout>
                  <c:x val="0"/>
                  <c:y val="5.5129423919224796E-3"/>
                </c:manualLayout>
              </c:layout>
              <c:showLegendKey val="0"/>
              <c:showVal val="1"/>
              <c:showCatName val="0"/>
              <c:showSerName val="0"/>
              <c:showPercent val="0"/>
              <c:showBubbleSize val="0"/>
            </c:dLbl>
            <c:numFmt formatCode="0%" sourceLinked="0"/>
            <c:txPr>
              <a:bodyPr/>
              <a:lstStyle/>
              <a:p>
                <a:pPr>
                  <a:defRPr sz="3600" b="1">
                    <a:solidFill>
                      <a:schemeClr val="bg1"/>
                    </a:solidFill>
                  </a:defRPr>
                </a:pPr>
                <a:endParaRPr lang="en-US"/>
              </a:p>
            </c:txPr>
            <c:showLegendKey val="0"/>
            <c:showVal val="1"/>
            <c:showCatName val="0"/>
            <c:showSerName val="0"/>
            <c:showPercent val="0"/>
            <c:showBubbleSize val="0"/>
            <c:showLeaderLines val="0"/>
          </c:dLbls>
          <c:cat>
            <c:strRef>
              <c:f>Sheet1!$A$2:$A$3</c:f>
              <c:strCache>
                <c:ptCount val="2"/>
                <c:pt idx="0">
                  <c:v>People living with HIV/AIDS: 1,039,000-1,185,000</c:v>
                </c:pt>
                <c:pt idx="1">
                  <c:v>New sexual infections each year: ~32,000</c:v>
                </c:pt>
              </c:strCache>
            </c:strRef>
          </c:cat>
          <c:val>
            <c:numRef>
              <c:f>Sheet1!$C$2:$C$3</c:f>
              <c:numCache>
                <c:formatCode>General</c:formatCode>
                <c:ptCount val="2"/>
                <c:pt idx="0">
                  <c:v>0.75</c:v>
                </c:pt>
                <c:pt idx="1">
                  <c:v>0.46</c:v>
                </c:pt>
              </c:numCache>
            </c:numRef>
          </c:val>
        </c:ser>
        <c:dLbls>
          <c:showLegendKey val="0"/>
          <c:showVal val="1"/>
          <c:showCatName val="0"/>
          <c:showSerName val="0"/>
          <c:showPercent val="0"/>
          <c:showBubbleSize val="0"/>
        </c:dLbls>
        <c:gapWidth val="150"/>
        <c:overlap val="100"/>
        <c:axId val="219502464"/>
        <c:axId val="219504000"/>
      </c:barChart>
      <c:catAx>
        <c:axId val="219502464"/>
        <c:scaling>
          <c:orientation val="minMax"/>
        </c:scaling>
        <c:delete val="0"/>
        <c:axPos val="b"/>
        <c:majorTickMark val="out"/>
        <c:minorTickMark val="none"/>
        <c:tickLblPos val="nextTo"/>
        <c:txPr>
          <a:bodyPr/>
          <a:lstStyle/>
          <a:p>
            <a:pPr>
              <a:defRPr b="0"/>
            </a:pPr>
            <a:endParaRPr lang="en-US"/>
          </a:p>
        </c:txPr>
        <c:crossAx val="219504000"/>
        <c:crosses val="autoZero"/>
        <c:auto val="1"/>
        <c:lblAlgn val="ctr"/>
        <c:lblOffset val="100"/>
        <c:noMultiLvlLbl val="0"/>
      </c:catAx>
      <c:valAx>
        <c:axId val="219504000"/>
        <c:scaling>
          <c:orientation val="minMax"/>
        </c:scaling>
        <c:delete val="1"/>
        <c:axPos val="l"/>
        <c:numFmt formatCode="0%" sourceLinked="1"/>
        <c:majorTickMark val="out"/>
        <c:minorTickMark val="none"/>
        <c:tickLblPos val="none"/>
        <c:crossAx val="2195024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8252702940444E-2"/>
          <c:y val="0.16331643264255299"/>
          <c:w val="0.71892467718020203"/>
          <c:h val="0.56532611299345303"/>
        </c:manualLayout>
      </c:layout>
      <c:barChart>
        <c:barDir val="col"/>
        <c:grouping val="clustered"/>
        <c:varyColors val="0"/>
        <c:ser>
          <c:idx val="0"/>
          <c:order val="0"/>
          <c:tx>
            <c:strRef>
              <c:f>Figure1!$B$3:$D$3</c:f>
              <c:strCache>
                <c:ptCount val="1"/>
                <c:pt idx="0">
                  <c:v>ACU staff</c:v>
                </c:pt>
              </c:strCache>
            </c:strRef>
          </c:tx>
          <c:spPr>
            <a:solidFill>
              <a:srgbClr val="1F497D">
                <a:lumMod val="60000"/>
                <a:lumOff val="40000"/>
              </a:srgbClr>
            </a:solidFill>
          </c:spPr>
          <c:invertIfNegative val="0"/>
          <c:cat>
            <c:strRef>
              <c:f>Figure1!$A$5:$A$8</c:f>
              <c:strCache>
                <c:ptCount val="4"/>
                <c:pt idx="0">
                  <c:v>"HIV testing should be available in services other than sexual health and antenatal clinics"</c:v>
                </c:pt>
                <c:pt idx="1">
                  <c:v>"HIV testing should be routinely offered to everyone"</c:v>
                </c:pt>
                <c:pt idx="2">
                  <c:v>"Offering HIV testing to all patients in this department is a good idea"</c:v>
                </c:pt>
                <c:pt idx="3">
                  <c:v>"I would feel comfortable offering HIV testing to all patients in this department"</c:v>
                </c:pt>
              </c:strCache>
            </c:strRef>
          </c:cat>
          <c:val>
            <c:numRef>
              <c:f>Figure1!$D$5:$D$8</c:f>
              <c:numCache>
                <c:formatCode>0%</c:formatCode>
                <c:ptCount val="4"/>
                <c:pt idx="0">
                  <c:v>0.97499999999999998</c:v>
                </c:pt>
                <c:pt idx="1">
                  <c:v>0.80952380952380898</c:v>
                </c:pt>
                <c:pt idx="2">
                  <c:v>0.78571428571428603</c:v>
                </c:pt>
                <c:pt idx="3">
                  <c:v>0.41666666666666702</c:v>
                </c:pt>
              </c:numCache>
            </c:numRef>
          </c:val>
        </c:ser>
        <c:ser>
          <c:idx val="1"/>
          <c:order val="1"/>
          <c:tx>
            <c:strRef>
              <c:f>Figure1!$F$3:$H$3</c:f>
              <c:strCache>
                <c:ptCount val="1"/>
                <c:pt idx="0">
                  <c:v>ED staff</c:v>
                </c:pt>
              </c:strCache>
            </c:strRef>
          </c:tx>
          <c:spPr>
            <a:solidFill>
              <a:srgbClr val="1F497D">
                <a:lumMod val="40000"/>
                <a:lumOff val="60000"/>
              </a:srgbClr>
            </a:solidFill>
            <a:ln>
              <a:solidFill>
                <a:srgbClr val="4BACC6">
                  <a:lumMod val="75000"/>
                </a:srgbClr>
              </a:solidFill>
            </a:ln>
          </c:spPr>
          <c:invertIfNegative val="0"/>
          <c:val>
            <c:numRef>
              <c:f>Figure1!$H$5:$H$8</c:f>
              <c:numCache>
                <c:formatCode>0%</c:formatCode>
                <c:ptCount val="4"/>
                <c:pt idx="0">
                  <c:v>0.94444444444444398</c:v>
                </c:pt>
                <c:pt idx="1">
                  <c:v>0.84285714285714297</c:v>
                </c:pt>
                <c:pt idx="2">
                  <c:v>0.8</c:v>
                </c:pt>
                <c:pt idx="3">
                  <c:v>0.568965517241379</c:v>
                </c:pt>
              </c:numCache>
            </c:numRef>
          </c:val>
        </c:ser>
        <c:ser>
          <c:idx val="2"/>
          <c:order val="2"/>
          <c:tx>
            <c:v>Primary Care staff</c:v>
          </c:tx>
          <c:spPr>
            <a:solidFill>
              <a:srgbClr val="1F497D">
                <a:lumMod val="20000"/>
                <a:lumOff val="80000"/>
              </a:srgbClr>
            </a:solidFill>
          </c:spPr>
          <c:invertIfNegative val="0"/>
          <c:cat>
            <c:strRef>
              <c:f>Figure1!$A$5:$A$8</c:f>
              <c:strCache>
                <c:ptCount val="4"/>
                <c:pt idx="0">
                  <c:v>"HIV testing should be available in services other than sexual health and antenatal clinics"</c:v>
                </c:pt>
                <c:pt idx="1">
                  <c:v>"HIV testing should be routinely offered to everyone"</c:v>
                </c:pt>
                <c:pt idx="2">
                  <c:v>"Offering HIV testing to all patients in this department is a good idea"</c:v>
                </c:pt>
                <c:pt idx="3">
                  <c:v>"I would feel comfortable offering HIV testing to all patients in this department"</c:v>
                </c:pt>
              </c:strCache>
            </c:strRef>
          </c:cat>
          <c:val>
            <c:numRef>
              <c:f>Figure1!$L$5:$L$8</c:f>
              <c:numCache>
                <c:formatCode>0%</c:formatCode>
                <c:ptCount val="4"/>
                <c:pt idx="0">
                  <c:v>1</c:v>
                </c:pt>
                <c:pt idx="1">
                  <c:v>0.86666666666666703</c:v>
                </c:pt>
                <c:pt idx="2">
                  <c:v>0.78571428571428603</c:v>
                </c:pt>
                <c:pt idx="3">
                  <c:v>0.75</c:v>
                </c:pt>
              </c:numCache>
            </c:numRef>
          </c:val>
        </c:ser>
        <c:ser>
          <c:idx val="3"/>
          <c:order val="3"/>
          <c:tx>
            <c:v>OPD staff</c:v>
          </c:tx>
          <c:spPr>
            <a:solidFill>
              <a:srgbClr val="1F497D">
                <a:lumMod val="60000"/>
                <a:lumOff val="40000"/>
              </a:srgbClr>
            </a:solidFill>
          </c:spPr>
          <c:invertIfNegative val="0"/>
          <c:cat>
            <c:strRef>
              <c:f>Figure1!$A$5:$A$8</c:f>
              <c:strCache>
                <c:ptCount val="4"/>
                <c:pt idx="0">
                  <c:v>"HIV testing should be available in services other than sexual health and antenatal clinics"</c:v>
                </c:pt>
                <c:pt idx="1">
                  <c:v>"HIV testing should be routinely offered to everyone"</c:v>
                </c:pt>
                <c:pt idx="2">
                  <c:v>"Offering HIV testing to all patients in this department is a good idea"</c:v>
                </c:pt>
                <c:pt idx="3">
                  <c:v>"I would feel comfortable offering HIV testing to all patients in this department"</c:v>
                </c:pt>
              </c:strCache>
            </c:strRef>
          </c:cat>
          <c:val>
            <c:numRef>
              <c:f>Figure1!$P$5:$P$8</c:f>
              <c:numCache>
                <c:formatCode>0%</c:formatCode>
                <c:ptCount val="4"/>
                <c:pt idx="0">
                  <c:v>1</c:v>
                </c:pt>
                <c:pt idx="1">
                  <c:v>0.83333333333333304</c:v>
                </c:pt>
                <c:pt idx="2">
                  <c:v>0.83333333333333304</c:v>
                </c:pt>
                <c:pt idx="3">
                  <c:v>0.625</c:v>
                </c:pt>
              </c:numCache>
            </c:numRef>
          </c:val>
        </c:ser>
        <c:dLbls>
          <c:showLegendKey val="0"/>
          <c:showVal val="0"/>
          <c:showCatName val="0"/>
          <c:showSerName val="0"/>
          <c:showPercent val="0"/>
          <c:showBubbleSize val="0"/>
        </c:dLbls>
        <c:gapWidth val="150"/>
        <c:axId val="152189952"/>
        <c:axId val="152212224"/>
      </c:barChart>
      <c:catAx>
        <c:axId val="152189952"/>
        <c:scaling>
          <c:orientation val="minMax"/>
        </c:scaling>
        <c:delete val="0"/>
        <c:axPos val="b"/>
        <c:numFmt formatCode="General" sourceLinked="1"/>
        <c:majorTickMark val="out"/>
        <c:minorTickMark val="none"/>
        <c:tickLblPos val="nextTo"/>
        <c:txPr>
          <a:bodyPr rot="0" vert="horz"/>
          <a:lstStyle/>
          <a:p>
            <a:pPr>
              <a:defRPr lang="en-US" cap="none" normalizeH="0">
                <a:latin typeface="Corbel" panose="020B0503020204020204" pitchFamily="34" charset="0"/>
              </a:defRPr>
            </a:pPr>
            <a:endParaRPr lang="en-US"/>
          </a:p>
        </c:txPr>
        <c:crossAx val="152212224"/>
        <c:crosses val="autoZero"/>
        <c:auto val="1"/>
        <c:lblAlgn val="ctr"/>
        <c:lblOffset val="100"/>
        <c:tickLblSkip val="1"/>
        <c:tickMarkSkip val="1"/>
        <c:noMultiLvlLbl val="0"/>
      </c:catAx>
      <c:valAx>
        <c:axId val="152212224"/>
        <c:scaling>
          <c:orientation val="minMax"/>
          <c:max val="1"/>
        </c:scaling>
        <c:delete val="0"/>
        <c:axPos val="l"/>
        <c:majorGridlines/>
        <c:numFmt formatCode="0%" sourceLinked="1"/>
        <c:majorTickMark val="out"/>
        <c:minorTickMark val="none"/>
        <c:tickLblPos val="nextTo"/>
        <c:txPr>
          <a:bodyPr rot="0" vert="horz"/>
          <a:lstStyle/>
          <a:p>
            <a:pPr>
              <a:defRPr lang="en-US" sz="900"/>
            </a:pPr>
            <a:endParaRPr lang="en-US"/>
          </a:p>
        </c:txPr>
        <c:crossAx val="152189952"/>
        <c:crosses val="autoZero"/>
        <c:crossBetween val="between"/>
      </c:valAx>
    </c:plotArea>
    <c:legend>
      <c:legendPos val="r"/>
      <c:layout>
        <c:manualLayout>
          <c:xMode val="edge"/>
          <c:yMode val="edge"/>
          <c:x val="0.62977228536867447"/>
          <c:y val="3.2081241814882519E-2"/>
          <c:w val="0.33907955181330512"/>
          <c:h val="0.1085470793974828"/>
        </c:manualLayout>
      </c:layout>
      <c:overlay val="0"/>
      <c:spPr>
        <a:solidFill>
          <a:schemeClr val="bg1"/>
        </a:solidFill>
      </c:spPr>
      <c:txPr>
        <a:bodyPr/>
        <a:lstStyle/>
        <a:p>
          <a:pPr>
            <a:defRPr lang="en-US" sz="1200">
              <a:latin typeface="Corbel" panose="020B0503020204020204" pitchFamily="34" charset="0"/>
            </a:defRPr>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94990323297051E-2"/>
          <c:y val="2.5419192962010281E-2"/>
          <c:w val="0.94046753750524881"/>
          <c:h val="0.64553342324011065"/>
        </c:manualLayout>
      </c:layout>
      <c:lineChart>
        <c:grouping val="standard"/>
        <c:varyColors val="0"/>
        <c:ser>
          <c:idx val="0"/>
          <c:order val="0"/>
          <c:tx>
            <c:strRef>
              <c:f>Sheet1!$B$1</c:f>
              <c:strCache>
                <c:ptCount val="1"/>
                <c:pt idx="0">
                  <c:v>Column1</c:v>
                </c:pt>
              </c:strCache>
            </c:strRef>
          </c:tx>
          <c:spPr>
            <a:ln>
              <a:noFill/>
            </a:ln>
          </c:spPr>
          <c:marker>
            <c:symbol val="dash"/>
            <c:size val="10"/>
            <c:spPr>
              <a:solidFill>
                <a:schemeClr val="tx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Sheet1!$B$2:$B$17</c:f>
              <c:numCache>
                <c:formatCode>General</c:formatCode>
                <c:ptCount val="16"/>
                <c:pt idx="0">
                  <c:v>2.8</c:v>
                </c:pt>
                <c:pt idx="1">
                  <c:v>3.7</c:v>
                </c:pt>
                <c:pt idx="2">
                  <c:v>2.9</c:v>
                </c:pt>
                <c:pt idx="3">
                  <c:v>2.1</c:v>
                </c:pt>
                <c:pt idx="4">
                  <c:v>2.4</c:v>
                </c:pt>
                <c:pt idx="5">
                  <c:v>0</c:v>
                </c:pt>
                <c:pt idx="6">
                  <c:v>1.6</c:v>
                </c:pt>
                <c:pt idx="7">
                  <c:v>0.4</c:v>
                </c:pt>
                <c:pt idx="8">
                  <c:v>0.5</c:v>
                </c:pt>
                <c:pt idx="9">
                  <c:v>0.5</c:v>
                </c:pt>
                <c:pt idx="10">
                  <c:v>0.02</c:v>
                </c:pt>
                <c:pt idx="11">
                  <c:v>0</c:v>
                </c:pt>
                <c:pt idx="12">
                  <c:v>0</c:v>
                </c:pt>
                <c:pt idx="13">
                  <c:v>0</c:v>
                </c:pt>
              </c:numCache>
            </c:numRef>
          </c:val>
          <c:smooth val="0"/>
        </c:ser>
        <c:ser>
          <c:idx val="1"/>
          <c:order val="1"/>
          <c:tx>
            <c:strRef>
              <c:f>Sheet1!$C$1</c:f>
              <c:strCache>
                <c:ptCount val="1"/>
                <c:pt idx="0">
                  <c:v>Column2</c:v>
                </c:pt>
              </c:strCache>
            </c:strRef>
          </c:tx>
          <c:spPr>
            <a:ln>
              <a:noFill/>
            </a:ln>
          </c:spPr>
          <c:marker>
            <c:symbol val="circle"/>
            <c:size val="10"/>
            <c:spPr>
              <a:solidFill>
                <a:schemeClr val="tx1"/>
              </a:solidFill>
              <a:ln>
                <a:solidFill>
                  <a:schemeClr val="tx1"/>
                </a:solidFill>
              </a:ln>
            </c:spPr>
          </c:marker>
          <c:dPt>
            <c:idx val="5"/>
            <c:marker>
              <c:spPr>
                <a:solidFill>
                  <a:schemeClr val="bg1"/>
                </a:solidFill>
                <a:ln>
                  <a:solidFill>
                    <a:schemeClr val="tx1"/>
                  </a:solidFill>
                </a:ln>
              </c:spPr>
            </c:marker>
            <c:bubble3D val="0"/>
          </c:dPt>
          <c:dPt>
            <c:idx val="10"/>
            <c:bubble3D val="0"/>
          </c:dPt>
          <c:dPt>
            <c:idx val="11"/>
            <c:marker>
              <c:spPr>
                <a:solidFill>
                  <a:schemeClr val="bg1"/>
                </a:solidFill>
                <a:ln>
                  <a:solidFill>
                    <a:schemeClr val="tx1"/>
                  </a:solidFill>
                </a:ln>
              </c:spPr>
            </c:marker>
            <c:bubble3D val="0"/>
          </c:dPt>
          <c:dPt>
            <c:idx val="12"/>
            <c:marker>
              <c:spPr>
                <a:solidFill>
                  <a:schemeClr val="bg1"/>
                </a:solidFill>
                <a:ln>
                  <a:solidFill>
                    <a:schemeClr val="tx1"/>
                  </a:solidFill>
                </a:ln>
              </c:spPr>
            </c:marker>
            <c:bubble3D val="0"/>
          </c:dPt>
          <c:dPt>
            <c:idx val="13"/>
            <c:marker>
              <c:spPr>
                <a:solidFill>
                  <a:schemeClr val="bg1"/>
                </a:solidFill>
                <a:ln>
                  <a:solidFill>
                    <a:schemeClr val="tx1"/>
                  </a:solidFill>
                </a:ln>
              </c:spPr>
            </c:marker>
            <c:bubble3D val="0"/>
          </c:dPt>
          <c:dLbls>
            <c:dLbl>
              <c:idx val="0"/>
              <c:layout>
                <c:manualLayout>
                  <c:x val="-1.705307669874599E-3"/>
                  <c:y val="-7.9312402686455896E-2"/>
                </c:manualLayout>
              </c:layout>
              <c:dLblPos val="r"/>
              <c:showLegendKey val="0"/>
              <c:showVal val="1"/>
              <c:showCatName val="0"/>
              <c:showSerName val="0"/>
              <c:showPercent val="0"/>
              <c:showBubbleSize val="0"/>
            </c:dLbl>
            <c:dLbl>
              <c:idx val="1"/>
              <c:layout>
                <c:manualLayout>
                  <c:x val="-3.2569505200738799E-2"/>
                  <c:y val="-0.12420892526076771"/>
                </c:manualLayout>
              </c:layout>
              <c:dLblPos val="r"/>
              <c:showLegendKey val="0"/>
              <c:showVal val="1"/>
              <c:showCatName val="0"/>
              <c:showSerName val="0"/>
              <c:showPercent val="0"/>
              <c:showBubbleSize val="0"/>
            </c:dLbl>
            <c:dLbl>
              <c:idx val="2"/>
              <c:layout>
                <c:manualLayout>
                  <c:x val="-3.1026295324195586E-2"/>
                  <c:y val="-0.10737272929540077"/>
                </c:manualLayout>
              </c:layout>
              <c:dLblPos val="r"/>
              <c:showLegendKey val="0"/>
              <c:showVal val="1"/>
              <c:showCatName val="0"/>
              <c:showSerName val="0"/>
              <c:showPercent val="0"/>
              <c:showBubbleSize val="0"/>
            </c:dLbl>
            <c:dLbl>
              <c:idx val="3"/>
              <c:layout>
                <c:manualLayout>
                  <c:x val="-2.014666569456593E-2"/>
                  <c:y val="-0.12420892526076771"/>
                </c:manualLayout>
              </c:layout>
              <c:dLblPos val="r"/>
              <c:showLegendKey val="0"/>
              <c:showVal val="1"/>
              <c:showCatName val="0"/>
              <c:showSerName val="0"/>
              <c:showPercent val="0"/>
              <c:showBubbleSize val="0"/>
            </c:dLbl>
            <c:dLbl>
              <c:idx val="4"/>
              <c:layout>
                <c:manualLayout>
                  <c:x val="-3.4112715077282009E-2"/>
                  <c:y val="-7.6506370025561404E-2"/>
                </c:manualLayout>
              </c:layout>
              <c:dLblPos val="r"/>
              <c:showLegendKey val="0"/>
              <c:showVal val="1"/>
              <c:showCatName val="0"/>
              <c:showSerName val="0"/>
              <c:showPercent val="0"/>
              <c:showBubbleSize val="0"/>
            </c:dLbl>
            <c:dLbl>
              <c:idx val="5"/>
              <c:layout>
                <c:manualLayout>
                  <c:x val="-3.2569505200738799E-2"/>
                  <c:y val="-0.15788131719150156"/>
                </c:manualLayout>
              </c:layout>
              <c:dLblPos val="r"/>
              <c:showLegendKey val="0"/>
              <c:showVal val="1"/>
              <c:showCatName val="0"/>
              <c:showSerName val="0"/>
              <c:showPercent val="0"/>
              <c:showBubbleSize val="0"/>
            </c:dLbl>
            <c:dLbl>
              <c:idx val="6"/>
              <c:layout>
                <c:manualLayout>
                  <c:x val="-3.1026295324195645E-2"/>
                  <c:y val="-8.492446800824488E-2"/>
                </c:manualLayout>
              </c:layout>
              <c:dLblPos val="r"/>
              <c:showLegendKey val="0"/>
              <c:showVal val="1"/>
              <c:showCatName val="0"/>
              <c:showSerName val="0"/>
              <c:showPercent val="0"/>
              <c:showBubbleSize val="0"/>
            </c:dLbl>
            <c:dLbl>
              <c:idx val="7"/>
              <c:layout>
                <c:manualLayout>
                  <c:x val="-2.4776295324195587E-2"/>
                  <c:y val="-0.11298479461718976"/>
                </c:manualLayout>
              </c:layout>
              <c:dLblPos val="r"/>
              <c:showLegendKey val="0"/>
              <c:showVal val="1"/>
              <c:showCatName val="0"/>
              <c:showSerName val="0"/>
              <c:showPercent val="0"/>
              <c:showBubbleSize val="0"/>
            </c:dLbl>
            <c:dLbl>
              <c:idx val="8"/>
              <c:layout>
                <c:manualLayout>
                  <c:x val="-3.2569505200738799E-2"/>
                  <c:y val="-6.8088272042877943E-2"/>
                </c:manualLayout>
              </c:layout>
              <c:dLblPos val="r"/>
              <c:showLegendKey val="0"/>
              <c:showVal val="1"/>
              <c:showCatName val="0"/>
              <c:showSerName val="0"/>
              <c:showPercent val="0"/>
              <c:showBubbleSize val="0"/>
            </c:dLbl>
            <c:dLbl>
              <c:idx val="9"/>
              <c:layout>
                <c:manualLayout>
                  <c:x val="-2.3289444462070496E-2"/>
                  <c:y val="-6.2387346679556331E-2"/>
                </c:manualLayout>
              </c:layout>
              <c:dLblPos val="r"/>
              <c:showLegendKey val="0"/>
              <c:showVal val="1"/>
              <c:showCatName val="0"/>
              <c:showSerName val="0"/>
              <c:showPercent val="0"/>
              <c:showBubbleSize val="0"/>
            </c:dLbl>
            <c:dLbl>
              <c:idx val="10"/>
              <c:layout>
                <c:manualLayout>
                  <c:x val="-3.5655445921507663E-2"/>
                  <c:y val="-5.9754969182528643E-2"/>
                </c:manualLayout>
              </c:layout>
              <c:dLblPos val="r"/>
              <c:showLegendKey val="0"/>
              <c:showVal val="1"/>
              <c:showCatName val="0"/>
              <c:showSerName val="0"/>
              <c:showPercent val="0"/>
              <c:showBubbleSize val="0"/>
            </c:dLbl>
            <c:dLbl>
              <c:idx val="11"/>
              <c:layout>
                <c:manualLayout>
                  <c:x val="-3.4043719661156761E-2"/>
                  <c:y val="-6.7652101673611728E-2"/>
                </c:manualLayout>
              </c:layout>
              <c:dLblPos val="r"/>
              <c:showLegendKey val="0"/>
              <c:showVal val="1"/>
              <c:showCatName val="0"/>
              <c:showSerName val="0"/>
              <c:showPercent val="0"/>
              <c:showBubbleSize val="0"/>
            </c:dLbl>
            <c:spPr>
              <a:solidFill>
                <a:srgbClr val="D1E8FF"/>
              </a:solidFill>
              <a:ln>
                <a:noFill/>
              </a:ln>
            </c:spPr>
            <c:txPr>
              <a:bodyPr/>
              <a:lstStyle/>
              <a:p>
                <a:pPr>
                  <a:defRPr sz="1200"/>
                </a:pPr>
                <a:endParaRPr lang="en-US"/>
              </a:p>
            </c:txPr>
            <c:dLblPos val="t"/>
            <c:showLegendKey val="0"/>
            <c:showVal val="1"/>
            <c:showCatName val="0"/>
            <c:showSerName val="0"/>
            <c:showPercent val="0"/>
            <c:showBubbleSize val="0"/>
            <c:showLeaderLines val="0"/>
          </c:dLbls>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Sheet1!$C$2:$C$17</c:f>
              <c:numCache>
                <c:formatCode>General</c:formatCode>
                <c:ptCount val="16"/>
                <c:pt idx="0">
                  <c:v>9.6</c:v>
                </c:pt>
                <c:pt idx="1">
                  <c:v>5.3</c:v>
                </c:pt>
                <c:pt idx="2">
                  <c:v>4.4000000000000004</c:v>
                </c:pt>
                <c:pt idx="3">
                  <c:v>4</c:v>
                </c:pt>
                <c:pt idx="4">
                  <c:v>3.2</c:v>
                </c:pt>
                <c:pt idx="5">
                  <c:v>2.4</c:v>
                </c:pt>
                <c:pt idx="6">
                  <c:v>2.2999999999999998</c:v>
                </c:pt>
                <c:pt idx="7">
                  <c:v>2</c:v>
                </c:pt>
                <c:pt idx="8">
                  <c:v>1.2</c:v>
                </c:pt>
                <c:pt idx="9">
                  <c:v>1</c:v>
                </c:pt>
                <c:pt idx="10">
                  <c:v>0.7</c:v>
                </c:pt>
                <c:pt idx="11">
                  <c:v>0.4</c:v>
                </c:pt>
                <c:pt idx="12">
                  <c:v>0</c:v>
                </c:pt>
                <c:pt idx="13">
                  <c:v>0</c:v>
                </c:pt>
              </c:numCache>
            </c:numRef>
          </c:val>
          <c:smooth val="0"/>
        </c:ser>
        <c:ser>
          <c:idx val="2"/>
          <c:order val="2"/>
          <c:tx>
            <c:strRef>
              <c:f>Sheet1!$D$1</c:f>
              <c:strCache>
                <c:ptCount val="1"/>
                <c:pt idx="0">
                  <c:v>Column3</c:v>
                </c:pt>
              </c:strCache>
            </c:strRef>
          </c:tx>
          <c:spPr>
            <a:ln w="28575">
              <a:noFill/>
            </a:ln>
          </c:spPr>
          <c:marker>
            <c:symbol val="dash"/>
            <c:size val="7"/>
            <c:spPr>
              <a:solidFill>
                <a:schemeClr val="accent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Sheet1!$D$2:$D$17</c:f>
              <c:numCache>
                <c:formatCode>General</c:formatCode>
                <c:ptCount val="16"/>
                <c:pt idx="0">
                  <c:v>16.3</c:v>
                </c:pt>
                <c:pt idx="1">
                  <c:v>6.9</c:v>
                </c:pt>
                <c:pt idx="2">
                  <c:v>5.9</c:v>
                </c:pt>
                <c:pt idx="3">
                  <c:v>5.9</c:v>
                </c:pt>
                <c:pt idx="4">
                  <c:v>4</c:v>
                </c:pt>
                <c:pt idx="5">
                  <c:v>5.0999999999999996</c:v>
                </c:pt>
                <c:pt idx="6">
                  <c:v>3.1</c:v>
                </c:pt>
                <c:pt idx="7">
                  <c:v>3.6</c:v>
                </c:pt>
                <c:pt idx="8">
                  <c:v>1.8</c:v>
                </c:pt>
                <c:pt idx="9">
                  <c:v>1.5</c:v>
                </c:pt>
                <c:pt idx="10">
                  <c:v>1.3</c:v>
                </c:pt>
                <c:pt idx="11">
                  <c:v>1.1000000000000001</c:v>
                </c:pt>
                <c:pt idx="12">
                  <c:v>0</c:v>
                </c:pt>
                <c:pt idx="13">
                  <c:v>0</c:v>
                </c:pt>
              </c:numCache>
            </c:numRef>
          </c:val>
          <c:smooth val="0"/>
        </c:ser>
        <c:dLbls>
          <c:showLegendKey val="0"/>
          <c:showVal val="0"/>
          <c:showCatName val="0"/>
          <c:showSerName val="0"/>
          <c:showPercent val="0"/>
          <c:showBubbleSize val="0"/>
        </c:dLbls>
        <c:hiLowLines>
          <c:spPr>
            <a:ln w="25400">
              <a:solidFill>
                <a:schemeClr val="tx1"/>
              </a:solidFill>
            </a:ln>
          </c:spPr>
        </c:hiLowLines>
        <c:marker val="1"/>
        <c:smooth val="0"/>
        <c:axId val="224175232"/>
        <c:axId val="224176768"/>
      </c:lineChart>
      <c:catAx>
        <c:axId val="224175232"/>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224176768"/>
        <c:crosses val="autoZero"/>
        <c:auto val="1"/>
        <c:lblAlgn val="ctr"/>
        <c:lblOffset val="100"/>
        <c:noMultiLvlLbl val="0"/>
      </c:catAx>
      <c:valAx>
        <c:axId val="224176768"/>
        <c:scaling>
          <c:orientation val="minMax"/>
        </c:scaling>
        <c:delete val="0"/>
        <c:axPos val="l"/>
        <c:majorGridlines/>
        <c:numFmt formatCode="General" sourceLinked="1"/>
        <c:majorTickMark val="out"/>
        <c:minorTickMark val="none"/>
        <c:tickLblPos val="nextTo"/>
        <c:crossAx val="224175232"/>
        <c:crosses val="autoZero"/>
        <c:crossBetween val="between"/>
      </c:valAx>
    </c:plotArea>
    <c:plotVisOnly val="1"/>
    <c:dispBlanksAs val="gap"/>
    <c:showDLblsOverMax val="0"/>
  </c:chart>
  <c:txPr>
    <a:bodyPr/>
    <a:lstStyle/>
    <a:p>
      <a:pPr>
        <a:defRPr sz="1320" baseline="0">
          <a:latin typeface="Corbel" panose="020B0503020204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0306115825244E-2"/>
          <c:y val="2.4282907080187401E-2"/>
          <c:w val="0.93541873921582541"/>
          <c:h val="0.89391199517781794"/>
        </c:manualLayout>
      </c:layout>
      <c:scatterChart>
        <c:scatterStyle val="lineMarker"/>
        <c:varyColors val="0"/>
        <c:ser>
          <c:idx val="0"/>
          <c:order val="0"/>
          <c:spPr>
            <a:ln w="28546">
              <a:noFill/>
            </a:ln>
          </c:spPr>
          <c:marker>
            <c:symbol val="square"/>
            <c:size val="5"/>
            <c:spPr>
              <a:solidFill>
                <a:schemeClr val="tx1"/>
              </a:solidFill>
              <a:ln>
                <a:solidFill>
                  <a:schemeClr val="tx1"/>
                </a:solidFill>
              </a:ln>
            </c:spPr>
          </c:marker>
          <c:errBars>
            <c:errDir val="x"/>
            <c:errBarType val="both"/>
            <c:errValType val="cust"/>
            <c:noEndCap val="0"/>
            <c:plus>
              <c:numRef>
                <c:f>Sheet1!$H$4:$H$25</c:f>
                <c:numCache>
                  <c:formatCode>General</c:formatCode>
                  <c:ptCount val="22"/>
                  <c:pt idx="14">
                    <c:v>0</c:v>
                  </c:pt>
                  <c:pt idx="15">
                    <c:v>0.47</c:v>
                  </c:pt>
                  <c:pt idx="16">
                    <c:v>0.42</c:v>
                  </c:pt>
                  <c:pt idx="17">
                    <c:v>0.49</c:v>
                  </c:pt>
                  <c:pt idx="18">
                    <c:v>1.1099999999999999</c:v>
                  </c:pt>
                  <c:pt idx="19">
                    <c:v>1.5199999999999998</c:v>
                  </c:pt>
                  <c:pt idx="20">
                    <c:v>1.1099999999999999</c:v>
                  </c:pt>
                  <c:pt idx="21">
                    <c:v>0.37</c:v>
                  </c:pt>
                </c:numCache>
              </c:numRef>
            </c:plus>
            <c:minus>
              <c:numRef>
                <c:f>Sheet1!$G$4:$G$25</c:f>
                <c:numCache>
                  <c:formatCode>General</c:formatCode>
                  <c:ptCount val="22"/>
                  <c:pt idx="14">
                    <c:v>0</c:v>
                  </c:pt>
                  <c:pt idx="15">
                    <c:v>0.24</c:v>
                  </c:pt>
                  <c:pt idx="16">
                    <c:v>0.21</c:v>
                  </c:pt>
                  <c:pt idx="17">
                    <c:v>0.31000000000000005</c:v>
                  </c:pt>
                  <c:pt idx="18">
                    <c:v>0.7</c:v>
                  </c:pt>
                  <c:pt idx="19">
                    <c:v>0.84000000000000008</c:v>
                  </c:pt>
                  <c:pt idx="20">
                    <c:v>0.64</c:v>
                  </c:pt>
                  <c:pt idx="21">
                    <c:v>0.21000000000000002</c:v>
                  </c:pt>
                </c:numCache>
              </c:numRef>
            </c:minus>
            <c:spPr>
              <a:ln w="3173">
                <a:solidFill>
                  <a:srgbClr val="000000"/>
                </a:solidFill>
                <a:prstDash val="solid"/>
              </a:ln>
            </c:spPr>
          </c:errBars>
          <c:xVal>
            <c:numRef>
              <c:f>Sheet1!$C$4:$C$25</c:f>
              <c:numCache>
                <c:formatCode>General</c:formatCode>
                <c:ptCount val="22"/>
                <c:pt idx="14">
                  <c:v>1</c:v>
                </c:pt>
                <c:pt idx="15">
                  <c:v>0.48</c:v>
                </c:pt>
                <c:pt idx="16">
                  <c:v>0.43</c:v>
                </c:pt>
                <c:pt idx="17">
                  <c:v>0.81</c:v>
                </c:pt>
                <c:pt idx="18">
                  <c:v>1.9</c:v>
                </c:pt>
                <c:pt idx="19">
                  <c:v>1.84</c:v>
                </c:pt>
                <c:pt idx="20">
                  <c:v>1.52</c:v>
                </c:pt>
                <c:pt idx="21">
                  <c:v>0.5</c:v>
                </c:pt>
              </c:numCache>
            </c:numRef>
          </c:xVal>
          <c:yVal>
            <c:numRef>
              <c:f>Sheet1!$D$4:$D$25</c:f>
              <c:numCache>
                <c:formatCode>General</c:formatCode>
                <c:ptCount val="22"/>
                <c:pt idx="14">
                  <c:v>10</c:v>
                </c:pt>
                <c:pt idx="15">
                  <c:v>8</c:v>
                </c:pt>
                <c:pt idx="16">
                  <c:v>7</c:v>
                </c:pt>
                <c:pt idx="17">
                  <c:v>6</c:v>
                </c:pt>
                <c:pt idx="18">
                  <c:v>5</c:v>
                </c:pt>
                <c:pt idx="19">
                  <c:v>4</c:v>
                </c:pt>
                <c:pt idx="20">
                  <c:v>3</c:v>
                </c:pt>
                <c:pt idx="21">
                  <c:v>1</c:v>
                </c:pt>
              </c:numCache>
            </c:numRef>
          </c:yVal>
          <c:smooth val="0"/>
        </c:ser>
        <c:dLbls>
          <c:showLegendKey val="0"/>
          <c:showVal val="0"/>
          <c:showCatName val="0"/>
          <c:showSerName val="0"/>
          <c:showPercent val="0"/>
          <c:showBubbleSize val="0"/>
        </c:dLbls>
        <c:axId val="224678272"/>
        <c:axId val="224679808"/>
      </c:scatterChart>
      <c:valAx>
        <c:axId val="224678272"/>
        <c:scaling>
          <c:logBase val="10"/>
          <c:orientation val="minMax"/>
          <c:max val="10"/>
          <c:min val="0.1"/>
        </c:scaling>
        <c:delete val="0"/>
        <c:axPos val="b"/>
        <c:numFmt formatCode="General" sourceLinked="1"/>
        <c:majorTickMark val="out"/>
        <c:minorTickMark val="out"/>
        <c:tickLblPos val="nextTo"/>
        <c:txPr>
          <a:bodyPr rot="0" vert="horz"/>
          <a:lstStyle/>
          <a:p>
            <a:pPr>
              <a:defRPr sz="1399" b="0" i="0" u="none" strike="noStrike" baseline="0">
                <a:solidFill>
                  <a:srgbClr val="000000"/>
                </a:solidFill>
                <a:latin typeface="Corbel" panose="020B0503020204020204" pitchFamily="34" charset="0"/>
                <a:ea typeface="Calibri"/>
                <a:cs typeface="Calibri"/>
              </a:defRPr>
            </a:pPr>
            <a:endParaRPr lang="en-US"/>
          </a:p>
        </c:txPr>
        <c:crossAx val="224679808"/>
        <c:crosses val="autoZero"/>
        <c:crossBetween val="midCat"/>
        <c:majorUnit val="10"/>
        <c:minorUnit val="10"/>
      </c:valAx>
      <c:valAx>
        <c:axId val="224679808"/>
        <c:scaling>
          <c:orientation val="minMax"/>
          <c:max val="11"/>
          <c:min val="-1"/>
        </c:scaling>
        <c:delete val="0"/>
        <c:axPos val="l"/>
        <c:numFmt formatCode="General" sourceLinked="1"/>
        <c:majorTickMark val="none"/>
        <c:minorTickMark val="none"/>
        <c:tickLblPos val="none"/>
        <c:txPr>
          <a:bodyPr/>
          <a:lstStyle/>
          <a:p>
            <a:pPr>
              <a:defRPr lang="en-US"/>
            </a:pPr>
            <a:endParaRPr lang="en-US"/>
          </a:p>
        </c:txPr>
        <c:crossAx val="224678272"/>
        <c:crossesAt val="1"/>
        <c:crossBetween val="midCat"/>
        <c:minorUnit val="1"/>
      </c:valAx>
      <c:spPr>
        <a:noFill/>
        <a:ln w="25384">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5EE282C3-F707-44AE-AA9F-0B49C4C4D9F6}" type="presOf" srcId="{878F4850-5941-4A3C-9129-2ECFE0B32ED5}" destId="{7B30A21E-1790-47E3-9E16-169E73C13270}" srcOrd="0" destOrd="0" presId="urn:microsoft.com/office/officeart/2005/8/layout/vList2"/>
    <dgm:cxn modelId="{6696B444-67EE-403E-976F-A6E3B289E818}" type="presOf" srcId="{7ADBD254-F3A8-45BA-97A2-B10099EAF300}" destId="{8DEC646D-C5DB-4FE2-AC56-684A2AB5DB0E}"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8B5ADD31-B4AC-43E7-810F-452963552CB2}"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8ADF656-2C71-4CFB-BDB6-2312B82CB34C}" type="presOf" srcId="{DC5626C3-89EC-42E9-A8A5-2C4033403F44}" destId="{0363741D-5522-44EE-BA48-7952B8DF3484}" srcOrd="0" destOrd="0" presId="urn:microsoft.com/office/officeart/2005/8/layout/vList2"/>
    <dgm:cxn modelId="{4CEF7F8E-2B59-40EE-A992-5C4D3E8A17CD}" type="presOf" srcId="{4EA625BF-1FAA-4074-975F-44FFB7629D05}" destId="{3C1371A6-360D-4628-B6B6-D0DCC663AD7A}"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0B5032CC-6C4A-4462-96F7-B9B3ED484B19}" type="presOf" srcId="{334B3551-664B-4334-BF1F-E23996D41D35}" destId="{3C98A23B-9912-4DFC-94DE-9675821665F5}"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BAB21073-86D3-4BBD-B3A4-EB116454FB9E}" type="presOf" srcId="{76EB3F9B-2E05-4C7C-8DE6-4ABBB04CB700}" destId="{27D53F48-8A9E-4AF0-93B2-8CEBDE1BB97C}" srcOrd="0" destOrd="0" presId="urn:microsoft.com/office/officeart/2005/8/layout/vList2"/>
    <dgm:cxn modelId="{A8350D2B-7E50-4D7F-86C5-E8944A76B7D2}" type="presParOf" srcId="{3C98A23B-9912-4DFC-94DE-9675821665F5}" destId="{27D53F48-8A9E-4AF0-93B2-8CEBDE1BB97C}" srcOrd="0" destOrd="0" presId="urn:microsoft.com/office/officeart/2005/8/layout/vList2"/>
    <dgm:cxn modelId="{0967C14B-CF61-4868-A5C3-27B629CCE081}" type="presParOf" srcId="{3C98A23B-9912-4DFC-94DE-9675821665F5}" destId="{B59A89EE-9D55-421F-8567-5EBE4D230955}" srcOrd="1" destOrd="0" presId="urn:microsoft.com/office/officeart/2005/8/layout/vList2"/>
    <dgm:cxn modelId="{2837CDAF-C9A3-484D-826F-6ACD4E5BE8C8}" type="presParOf" srcId="{3C98A23B-9912-4DFC-94DE-9675821665F5}" destId="{0363741D-5522-44EE-BA48-7952B8DF3484}" srcOrd="2" destOrd="0" presId="urn:microsoft.com/office/officeart/2005/8/layout/vList2"/>
    <dgm:cxn modelId="{21B714EE-D9AF-4D80-90EF-1EF9E84793D2}" type="presParOf" srcId="{3C98A23B-9912-4DFC-94DE-9675821665F5}" destId="{0BF2AA6C-D6FE-42AE-B985-92A0D12CF2D4}" srcOrd="3" destOrd="0" presId="urn:microsoft.com/office/officeart/2005/8/layout/vList2"/>
    <dgm:cxn modelId="{09C6EE83-6752-495E-A011-FA2E490BEB9A}" type="presParOf" srcId="{3C98A23B-9912-4DFC-94DE-9675821665F5}" destId="{3C1371A6-360D-4628-B6B6-D0DCC663AD7A}" srcOrd="4" destOrd="0" presId="urn:microsoft.com/office/officeart/2005/8/layout/vList2"/>
    <dgm:cxn modelId="{5B4C2699-3B54-4C39-AAD2-5B4344C69417}" type="presParOf" srcId="{3C98A23B-9912-4DFC-94DE-9675821665F5}" destId="{6F6B4B09-981E-4FEF-863F-8026D8B0BDFF}" srcOrd="5" destOrd="0" presId="urn:microsoft.com/office/officeart/2005/8/layout/vList2"/>
    <dgm:cxn modelId="{42B80A40-0E5A-4707-BB9D-13271C5AD12F}" type="presParOf" srcId="{3C98A23B-9912-4DFC-94DE-9675821665F5}" destId="{C60C5F13-BC11-46BA-86A0-E8C8DEBDFD2D}" srcOrd="6" destOrd="0" presId="urn:microsoft.com/office/officeart/2005/8/layout/vList2"/>
    <dgm:cxn modelId="{0701A734-5113-45B5-ACB2-68910D55A801}" type="presParOf" srcId="{3C98A23B-9912-4DFC-94DE-9675821665F5}" destId="{51223976-9EDD-44DB-B904-276081631982}" srcOrd="7" destOrd="0" presId="urn:microsoft.com/office/officeart/2005/8/layout/vList2"/>
    <dgm:cxn modelId="{207C6B1A-2067-462D-BF56-7D2AA95C948F}" type="presParOf" srcId="{3C98A23B-9912-4DFC-94DE-9675821665F5}" destId="{8DEC646D-C5DB-4FE2-AC56-684A2AB5DB0E}" srcOrd="8" destOrd="0" presId="urn:microsoft.com/office/officeart/2005/8/layout/vList2"/>
    <dgm:cxn modelId="{F7F118A5-4931-4E0B-BCA6-CEAC562ED291}" type="presParOf" srcId="{3C98A23B-9912-4DFC-94DE-9675821665F5}" destId="{4922431F-3D46-4906-93E0-CF5BE3C812E5}" srcOrd="9" destOrd="0" presId="urn:microsoft.com/office/officeart/2005/8/layout/vList2"/>
    <dgm:cxn modelId="{E8C43D75-66B1-4653-8A23-F814A6380642}"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A44655-23BC-426B-A1D3-DBA21A5E06C1}" type="doc">
      <dgm:prSet loTypeId="urn:microsoft.com/office/officeart/2005/8/layout/default" loCatId="list" qsTypeId="urn:microsoft.com/office/officeart/2005/8/quickstyle/simple4" qsCatId="simple" csTypeId="urn:microsoft.com/office/officeart/2005/8/colors/accent1_1" csCatId="accent1" phldr="1"/>
      <dgm:spPr/>
      <dgm:t>
        <a:bodyPr/>
        <a:lstStyle/>
        <a:p>
          <a:endParaRPr lang="en-GB"/>
        </a:p>
      </dgm:t>
    </dgm:pt>
    <dgm:pt modelId="{83F6E7FD-70E1-4A76-A1AF-FCC388D52460}">
      <dgm:prSet custT="1"/>
      <dgm:spPr>
        <a:solidFill>
          <a:srgbClr val="E9EDF4"/>
        </a:solidFill>
      </dgm:spPr>
      <dgm:t>
        <a:bodyPr/>
        <a:lstStyle/>
        <a:p>
          <a:pPr rtl="0"/>
          <a:r>
            <a:rPr lang="en-GB" sz="2000" dirty="0" smtClean="0"/>
            <a:t>Insufficient staff time</a:t>
          </a:r>
          <a:endParaRPr lang="en-GB" sz="2000" dirty="0"/>
        </a:p>
      </dgm:t>
    </dgm:pt>
    <dgm:pt modelId="{4294D75C-FF6A-490B-89E0-D784BD5FE566}" type="parTrans" cxnId="{66506CC1-0D4F-4396-9923-C30BD11E9731}">
      <dgm:prSet/>
      <dgm:spPr/>
      <dgm:t>
        <a:bodyPr/>
        <a:lstStyle/>
        <a:p>
          <a:endParaRPr lang="en-GB"/>
        </a:p>
      </dgm:t>
    </dgm:pt>
    <dgm:pt modelId="{AB1D09F3-042E-4720-8E8A-FE010213911B}" type="sibTrans" cxnId="{66506CC1-0D4F-4396-9923-C30BD11E9731}">
      <dgm:prSet/>
      <dgm:spPr/>
      <dgm:t>
        <a:bodyPr/>
        <a:lstStyle/>
        <a:p>
          <a:endParaRPr lang="en-GB"/>
        </a:p>
      </dgm:t>
    </dgm:pt>
    <dgm:pt modelId="{B7D542DC-DCC0-41DC-80C7-9A69FEA289D3}">
      <dgm:prSet custT="1"/>
      <dgm:spPr>
        <a:solidFill>
          <a:srgbClr val="E9EDF4"/>
        </a:solidFill>
      </dgm:spPr>
      <dgm:t>
        <a:bodyPr/>
        <a:lstStyle/>
        <a:p>
          <a:pPr rtl="0"/>
          <a:r>
            <a:rPr lang="en-GB" sz="2000" dirty="0" smtClean="0"/>
            <a:t>Competing clinical priorities</a:t>
          </a:r>
          <a:endParaRPr lang="en-GB" sz="2000" dirty="0"/>
        </a:p>
      </dgm:t>
    </dgm:pt>
    <dgm:pt modelId="{FCAEBAE7-AC45-4F00-927E-BE62BF0017BC}" type="parTrans" cxnId="{844BDDF2-E511-4CA0-9D03-A1EBA106C7CE}">
      <dgm:prSet/>
      <dgm:spPr/>
      <dgm:t>
        <a:bodyPr/>
        <a:lstStyle/>
        <a:p>
          <a:endParaRPr lang="en-GB"/>
        </a:p>
      </dgm:t>
    </dgm:pt>
    <dgm:pt modelId="{E9F4B001-4EA5-4C05-8F49-4723F7DBCE17}" type="sibTrans" cxnId="{844BDDF2-E511-4CA0-9D03-A1EBA106C7CE}">
      <dgm:prSet/>
      <dgm:spPr/>
      <dgm:t>
        <a:bodyPr/>
        <a:lstStyle/>
        <a:p>
          <a:endParaRPr lang="en-GB"/>
        </a:p>
      </dgm:t>
    </dgm:pt>
    <dgm:pt modelId="{E9709261-A308-46C1-9C43-9678B5B6E0B5}">
      <dgm:prSet custT="1"/>
      <dgm:spPr>
        <a:solidFill>
          <a:srgbClr val="E9EDF4"/>
        </a:solidFill>
      </dgm:spPr>
      <dgm:t>
        <a:bodyPr/>
        <a:lstStyle/>
        <a:p>
          <a:pPr rtl="0"/>
          <a:r>
            <a:rPr lang="en-GB" sz="2000" dirty="0" smtClean="0"/>
            <a:t>Burdensome consent process</a:t>
          </a:r>
          <a:endParaRPr lang="en-GB" sz="2000" dirty="0"/>
        </a:p>
      </dgm:t>
    </dgm:pt>
    <dgm:pt modelId="{18ECF3B5-3EED-4F2D-841F-93E1E441882C}" type="parTrans" cxnId="{BD371075-5CC8-4094-96E7-5A1B665F13BE}">
      <dgm:prSet/>
      <dgm:spPr/>
      <dgm:t>
        <a:bodyPr/>
        <a:lstStyle/>
        <a:p>
          <a:endParaRPr lang="en-GB"/>
        </a:p>
      </dgm:t>
    </dgm:pt>
    <dgm:pt modelId="{175838A2-69DE-4CA1-820E-641778B6B45C}" type="sibTrans" cxnId="{BD371075-5CC8-4094-96E7-5A1B665F13BE}">
      <dgm:prSet/>
      <dgm:spPr/>
      <dgm:t>
        <a:bodyPr/>
        <a:lstStyle/>
        <a:p>
          <a:endParaRPr lang="en-GB"/>
        </a:p>
      </dgm:t>
    </dgm:pt>
    <dgm:pt modelId="{51AC771A-A265-4CC6-A2C0-1EFF4DB8AE92}">
      <dgm:prSet custT="1"/>
      <dgm:spPr>
        <a:solidFill>
          <a:srgbClr val="E9EDF4"/>
        </a:solidFill>
      </dgm:spPr>
      <dgm:t>
        <a:bodyPr/>
        <a:lstStyle/>
        <a:p>
          <a:pPr rtl="0"/>
          <a:r>
            <a:rPr lang="en-GB" sz="2000" dirty="0" smtClean="0"/>
            <a:t>Perceived pre-test counselling requirements</a:t>
          </a:r>
          <a:endParaRPr lang="en-GB" sz="2000" dirty="0"/>
        </a:p>
      </dgm:t>
    </dgm:pt>
    <dgm:pt modelId="{B3E120A2-95F8-4954-916B-533A0875E9CF}" type="parTrans" cxnId="{CC4850EA-AF77-4380-8929-2225B6E161A0}">
      <dgm:prSet/>
      <dgm:spPr/>
      <dgm:t>
        <a:bodyPr/>
        <a:lstStyle/>
        <a:p>
          <a:endParaRPr lang="en-GB"/>
        </a:p>
      </dgm:t>
    </dgm:pt>
    <dgm:pt modelId="{80FE0A50-E53E-426D-B8B7-14A9428094C5}" type="sibTrans" cxnId="{CC4850EA-AF77-4380-8929-2225B6E161A0}">
      <dgm:prSet/>
      <dgm:spPr/>
      <dgm:t>
        <a:bodyPr/>
        <a:lstStyle/>
        <a:p>
          <a:endParaRPr lang="en-GB"/>
        </a:p>
      </dgm:t>
    </dgm:pt>
    <dgm:pt modelId="{60BD4D27-092D-45F9-A848-E24C9EEE12DD}">
      <dgm:prSet custT="1"/>
      <dgm:spPr>
        <a:solidFill>
          <a:srgbClr val="E9EDF4"/>
        </a:solidFill>
      </dgm:spPr>
      <dgm:t>
        <a:bodyPr/>
        <a:lstStyle/>
        <a:p>
          <a:pPr rtl="0"/>
          <a:r>
            <a:rPr lang="en-GB" sz="2000" dirty="0" smtClean="0"/>
            <a:t>Lack of staff knowledge and training</a:t>
          </a:r>
          <a:endParaRPr lang="en-GB" sz="2000" dirty="0"/>
        </a:p>
      </dgm:t>
    </dgm:pt>
    <dgm:pt modelId="{43506FD8-3732-4B0C-AFEB-C928D2A05786}" type="parTrans" cxnId="{64AE5A37-FD82-4C89-AF69-1BBDF67C0847}">
      <dgm:prSet/>
      <dgm:spPr/>
      <dgm:t>
        <a:bodyPr/>
        <a:lstStyle/>
        <a:p>
          <a:endParaRPr lang="en-GB"/>
        </a:p>
      </dgm:t>
    </dgm:pt>
    <dgm:pt modelId="{8F576213-9A82-4DF0-BAC6-648624AEDB73}" type="sibTrans" cxnId="{64AE5A37-FD82-4C89-AF69-1BBDF67C0847}">
      <dgm:prSet/>
      <dgm:spPr/>
      <dgm:t>
        <a:bodyPr/>
        <a:lstStyle/>
        <a:p>
          <a:endParaRPr lang="en-GB"/>
        </a:p>
      </dgm:t>
    </dgm:pt>
    <dgm:pt modelId="{401BFFEE-AD8F-4523-802F-D9A62BF2E289}">
      <dgm:prSet custT="1"/>
      <dgm:spPr>
        <a:solidFill>
          <a:srgbClr val="E9EDF4"/>
        </a:solidFill>
      </dgm:spPr>
      <dgm:t>
        <a:bodyPr/>
        <a:lstStyle/>
        <a:p>
          <a:pPr rtl="0"/>
          <a:r>
            <a:rPr lang="en-GB" sz="2000" dirty="0" smtClean="0"/>
            <a:t>Perceived lack of competency</a:t>
          </a:r>
          <a:endParaRPr lang="en-GB" sz="2000" dirty="0"/>
        </a:p>
      </dgm:t>
    </dgm:pt>
    <dgm:pt modelId="{50071CDB-6593-4A39-8351-CBCA5313442A}" type="parTrans" cxnId="{2B64DD90-257D-418C-BF30-E31ACBD08AB5}">
      <dgm:prSet/>
      <dgm:spPr/>
      <dgm:t>
        <a:bodyPr/>
        <a:lstStyle/>
        <a:p>
          <a:endParaRPr lang="en-GB"/>
        </a:p>
      </dgm:t>
    </dgm:pt>
    <dgm:pt modelId="{ADED49C6-A8A2-499C-8E37-CBF14233B64C}" type="sibTrans" cxnId="{2B64DD90-257D-418C-BF30-E31ACBD08AB5}">
      <dgm:prSet/>
      <dgm:spPr/>
      <dgm:t>
        <a:bodyPr/>
        <a:lstStyle/>
        <a:p>
          <a:endParaRPr lang="en-GB"/>
        </a:p>
      </dgm:t>
    </dgm:pt>
    <dgm:pt modelId="{ED65AC40-0811-421A-9709-1B5F72B29F41}">
      <dgm:prSet custT="1"/>
      <dgm:spPr>
        <a:solidFill>
          <a:srgbClr val="E9EDF4"/>
        </a:solidFill>
      </dgm:spPr>
      <dgm:t>
        <a:bodyPr/>
        <a:lstStyle/>
        <a:p>
          <a:pPr rtl="0"/>
          <a:r>
            <a:rPr lang="en-GB" sz="2000" dirty="0" smtClean="0"/>
            <a:t>Patient not perceived to be at risk</a:t>
          </a:r>
          <a:endParaRPr lang="en-GB" sz="2000" dirty="0"/>
        </a:p>
      </dgm:t>
    </dgm:pt>
    <dgm:pt modelId="{C98B3752-FAAA-4E50-9F90-FD7E97327F99}" type="parTrans" cxnId="{3617BE7D-CD22-4FAE-93C6-6251CDD0D3AA}">
      <dgm:prSet/>
      <dgm:spPr/>
      <dgm:t>
        <a:bodyPr/>
        <a:lstStyle/>
        <a:p>
          <a:endParaRPr lang="en-GB"/>
        </a:p>
      </dgm:t>
    </dgm:pt>
    <dgm:pt modelId="{330E3C11-FEC5-477A-82B2-3DE291E78E65}" type="sibTrans" cxnId="{3617BE7D-CD22-4FAE-93C6-6251CDD0D3AA}">
      <dgm:prSet/>
      <dgm:spPr/>
      <dgm:t>
        <a:bodyPr/>
        <a:lstStyle/>
        <a:p>
          <a:endParaRPr lang="en-GB"/>
        </a:p>
      </dgm:t>
    </dgm:pt>
    <dgm:pt modelId="{CFF76408-F633-4FE3-98B8-27643D5179FC}">
      <dgm:prSet custT="1"/>
      <dgm:spPr>
        <a:solidFill>
          <a:srgbClr val="E9EDF4"/>
        </a:solidFill>
      </dgm:spPr>
      <dgm:t>
        <a:bodyPr/>
        <a:lstStyle/>
        <a:p>
          <a:pPr rtl="0"/>
          <a:r>
            <a:rPr lang="en-GB" sz="2000" dirty="0" smtClean="0"/>
            <a:t>Concerns patient may be upset/offended</a:t>
          </a:r>
          <a:endParaRPr lang="en-GB" sz="2000" dirty="0"/>
        </a:p>
      </dgm:t>
    </dgm:pt>
    <dgm:pt modelId="{02C19CDD-A66C-452F-899B-21DB3EEBC21E}" type="parTrans" cxnId="{75E523DD-2A0C-402A-837B-5253BCB65958}">
      <dgm:prSet/>
      <dgm:spPr/>
      <dgm:t>
        <a:bodyPr/>
        <a:lstStyle/>
        <a:p>
          <a:endParaRPr lang="en-GB"/>
        </a:p>
      </dgm:t>
    </dgm:pt>
    <dgm:pt modelId="{449C83D1-B356-4DE0-955C-19BD781D3D27}" type="sibTrans" cxnId="{75E523DD-2A0C-402A-837B-5253BCB65958}">
      <dgm:prSet/>
      <dgm:spPr/>
      <dgm:t>
        <a:bodyPr/>
        <a:lstStyle/>
        <a:p>
          <a:endParaRPr lang="en-GB"/>
        </a:p>
      </dgm:t>
    </dgm:pt>
    <dgm:pt modelId="{A9ACFE0A-A192-462C-B105-864296622DDF}">
      <dgm:prSet custT="1"/>
      <dgm:spPr>
        <a:solidFill>
          <a:srgbClr val="E9EDF4"/>
        </a:solidFill>
      </dgm:spPr>
      <dgm:t>
        <a:bodyPr/>
        <a:lstStyle/>
        <a:p>
          <a:pPr rtl="0"/>
          <a:r>
            <a:rPr lang="en-GB" sz="2000" dirty="0" smtClean="0"/>
            <a:t>Inadequate reimbursement</a:t>
          </a:r>
          <a:endParaRPr lang="en-GB" sz="2000" dirty="0"/>
        </a:p>
      </dgm:t>
    </dgm:pt>
    <dgm:pt modelId="{63DCC565-0EDB-45BF-9D69-E489DDD5309E}" type="parTrans" cxnId="{7A944F0E-3BA7-4B86-B159-3CE4CA0CA103}">
      <dgm:prSet/>
      <dgm:spPr/>
      <dgm:t>
        <a:bodyPr/>
        <a:lstStyle/>
        <a:p>
          <a:endParaRPr lang="en-GB"/>
        </a:p>
      </dgm:t>
    </dgm:pt>
    <dgm:pt modelId="{206555FF-2C17-4C83-A198-916177E76717}" type="sibTrans" cxnId="{7A944F0E-3BA7-4B86-B159-3CE4CA0CA103}">
      <dgm:prSet/>
      <dgm:spPr/>
      <dgm:t>
        <a:bodyPr/>
        <a:lstStyle/>
        <a:p>
          <a:endParaRPr lang="en-GB"/>
        </a:p>
      </dgm:t>
    </dgm:pt>
    <dgm:pt modelId="{C543961F-9724-4356-93D6-7CA7C548C28E}" type="pres">
      <dgm:prSet presAssocID="{3CA44655-23BC-426B-A1D3-DBA21A5E06C1}" presName="diagram" presStyleCnt="0">
        <dgm:presLayoutVars>
          <dgm:dir/>
          <dgm:resizeHandles val="exact"/>
        </dgm:presLayoutVars>
      </dgm:prSet>
      <dgm:spPr/>
      <dgm:t>
        <a:bodyPr/>
        <a:lstStyle/>
        <a:p>
          <a:endParaRPr lang="en-GB"/>
        </a:p>
      </dgm:t>
    </dgm:pt>
    <dgm:pt modelId="{F1123189-F143-497B-B2C8-45A6C08A1A18}" type="pres">
      <dgm:prSet presAssocID="{83F6E7FD-70E1-4A76-A1AF-FCC388D52460}" presName="node" presStyleLbl="node1" presStyleIdx="0" presStyleCnt="9">
        <dgm:presLayoutVars>
          <dgm:bulletEnabled val="1"/>
        </dgm:presLayoutVars>
      </dgm:prSet>
      <dgm:spPr/>
      <dgm:t>
        <a:bodyPr/>
        <a:lstStyle/>
        <a:p>
          <a:endParaRPr lang="en-GB"/>
        </a:p>
      </dgm:t>
    </dgm:pt>
    <dgm:pt modelId="{A04AE286-7F55-4021-9D1F-DC6AD27FC575}" type="pres">
      <dgm:prSet presAssocID="{AB1D09F3-042E-4720-8E8A-FE010213911B}" presName="sibTrans" presStyleCnt="0"/>
      <dgm:spPr/>
      <dgm:t>
        <a:bodyPr/>
        <a:lstStyle/>
        <a:p>
          <a:endParaRPr lang="en-GB"/>
        </a:p>
      </dgm:t>
    </dgm:pt>
    <dgm:pt modelId="{6FC90B51-8B25-45E6-BE39-E3F93F9669F8}" type="pres">
      <dgm:prSet presAssocID="{B7D542DC-DCC0-41DC-80C7-9A69FEA289D3}" presName="node" presStyleLbl="node1" presStyleIdx="1" presStyleCnt="9">
        <dgm:presLayoutVars>
          <dgm:bulletEnabled val="1"/>
        </dgm:presLayoutVars>
      </dgm:prSet>
      <dgm:spPr/>
      <dgm:t>
        <a:bodyPr/>
        <a:lstStyle/>
        <a:p>
          <a:endParaRPr lang="en-GB"/>
        </a:p>
      </dgm:t>
    </dgm:pt>
    <dgm:pt modelId="{A4BBACE6-26EA-418E-91AD-CEF3CB1A1D83}" type="pres">
      <dgm:prSet presAssocID="{E9F4B001-4EA5-4C05-8F49-4723F7DBCE17}" presName="sibTrans" presStyleCnt="0"/>
      <dgm:spPr/>
      <dgm:t>
        <a:bodyPr/>
        <a:lstStyle/>
        <a:p>
          <a:endParaRPr lang="en-GB"/>
        </a:p>
      </dgm:t>
    </dgm:pt>
    <dgm:pt modelId="{757094CE-6C80-4F0E-9665-8BC2B2AD35BA}" type="pres">
      <dgm:prSet presAssocID="{E9709261-A308-46C1-9C43-9678B5B6E0B5}" presName="node" presStyleLbl="node1" presStyleIdx="2" presStyleCnt="9">
        <dgm:presLayoutVars>
          <dgm:bulletEnabled val="1"/>
        </dgm:presLayoutVars>
      </dgm:prSet>
      <dgm:spPr/>
      <dgm:t>
        <a:bodyPr/>
        <a:lstStyle/>
        <a:p>
          <a:endParaRPr lang="en-GB"/>
        </a:p>
      </dgm:t>
    </dgm:pt>
    <dgm:pt modelId="{880EC16C-9F87-432A-BA0F-2D5EC4AE71F8}" type="pres">
      <dgm:prSet presAssocID="{175838A2-69DE-4CA1-820E-641778B6B45C}" presName="sibTrans" presStyleCnt="0"/>
      <dgm:spPr/>
      <dgm:t>
        <a:bodyPr/>
        <a:lstStyle/>
        <a:p>
          <a:endParaRPr lang="en-GB"/>
        </a:p>
      </dgm:t>
    </dgm:pt>
    <dgm:pt modelId="{1A4DEC29-3A0A-486F-84CF-402990314DD1}" type="pres">
      <dgm:prSet presAssocID="{51AC771A-A265-4CC6-A2C0-1EFF4DB8AE92}" presName="node" presStyleLbl="node1" presStyleIdx="3" presStyleCnt="9">
        <dgm:presLayoutVars>
          <dgm:bulletEnabled val="1"/>
        </dgm:presLayoutVars>
      </dgm:prSet>
      <dgm:spPr/>
      <dgm:t>
        <a:bodyPr/>
        <a:lstStyle/>
        <a:p>
          <a:endParaRPr lang="en-GB"/>
        </a:p>
      </dgm:t>
    </dgm:pt>
    <dgm:pt modelId="{0F37904F-73E1-4D83-88FF-85BE02BD85E0}" type="pres">
      <dgm:prSet presAssocID="{80FE0A50-E53E-426D-B8B7-14A9428094C5}" presName="sibTrans" presStyleCnt="0"/>
      <dgm:spPr/>
      <dgm:t>
        <a:bodyPr/>
        <a:lstStyle/>
        <a:p>
          <a:endParaRPr lang="en-GB"/>
        </a:p>
      </dgm:t>
    </dgm:pt>
    <dgm:pt modelId="{6BEB5A50-E3F4-45FF-A79B-13AE80EF0E70}" type="pres">
      <dgm:prSet presAssocID="{60BD4D27-092D-45F9-A848-E24C9EEE12DD}" presName="node" presStyleLbl="node1" presStyleIdx="4" presStyleCnt="9">
        <dgm:presLayoutVars>
          <dgm:bulletEnabled val="1"/>
        </dgm:presLayoutVars>
      </dgm:prSet>
      <dgm:spPr/>
      <dgm:t>
        <a:bodyPr/>
        <a:lstStyle/>
        <a:p>
          <a:endParaRPr lang="en-GB"/>
        </a:p>
      </dgm:t>
    </dgm:pt>
    <dgm:pt modelId="{2C8E0883-8B27-4FF0-9BFD-1E60B78951A1}" type="pres">
      <dgm:prSet presAssocID="{8F576213-9A82-4DF0-BAC6-648624AEDB73}" presName="sibTrans" presStyleCnt="0"/>
      <dgm:spPr/>
      <dgm:t>
        <a:bodyPr/>
        <a:lstStyle/>
        <a:p>
          <a:endParaRPr lang="en-GB"/>
        </a:p>
      </dgm:t>
    </dgm:pt>
    <dgm:pt modelId="{2A5C8191-C99A-4A7E-B82D-7872A4AC7765}" type="pres">
      <dgm:prSet presAssocID="{401BFFEE-AD8F-4523-802F-D9A62BF2E289}" presName="node" presStyleLbl="node1" presStyleIdx="5" presStyleCnt="9">
        <dgm:presLayoutVars>
          <dgm:bulletEnabled val="1"/>
        </dgm:presLayoutVars>
      </dgm:prSet>
      <dgm:spPr/>
      <dgm:t>
        <a:bodyPr/>
        <a:lstStyle/>
        <a:p>
          <a:endParaRPr lang="en-GB"/>
        </a:p>
      </dgm:t>
    </dgm:pt>
    <dgm:pt modelId="{AFA8A886-DA4D-46A6-88FB-D420E6A544FD}" type="pres">
      <dgm:prSet presAssocID="{ADED49C6-A8A2-499C-8E37-CBF14233B64C}" presName="sibTrans" presStyleCnt="0"/>
      <dgm:spPr/>
      <dgm:t>
        <a:bodyPr/>
        <a:lstStyle/>
        <a:p>
          <a:endParaRPr lang="en-GB"/>
        </a:p>
      </dgm:t>
    </dgm:pt>
    <dgm:pt modelId="{9F11AC9B-08BE-4414-94F3-7DACA09C5625}" type="pres">
      <dgm:prSet presAssocID="{ED65AC40-0811-421A-9709-1B5F72B29F41}" presName="node" presStyleLbl="node1" presStyleIdx="6" presStyleCnt="9">
        <dgm:presLayoutVars>
          <dgm:bulletEnabled val="1"/>
        </dgm:presLayoutVars>
      </dgm:prSet>
      <dgm:spPr/>
      <dgm:t>
        <a:bodyPr/>
        <a:lstStyle/>
        <a:p>
          <a:endParaRPr lang="en-GB"/>
        </a:p>
      </dgm:t>
    </dgm:pt>
    <dgm:pt modelId="{50127BF1-FA9D-40FF-9788-E4435CB38B5D}" type="pres">
      <dgm:prSet presAssocID="{330E3C11-FEC5-477A-82B2-3DE291E78E65}" presName="sibTrans" presStyleCnt="0"/>
      <dgm:spPr/>
      <dgm:t>
        <a:bodyPr/>
        <a:lstStyle/>
        <a:p>
          <a:endParaRPr lang="en-GB"/>
        </a:p>
      </dgm:t>
    </dgm:pt>
    <dgm:pt modelId="{17103DD4-DD83-4FB1-ACF9-6AE406429A74}" type="pres">
      <dgm:prSet presAssocID="{CFF76408-F633-4FE3-98B8-27643D5179FC}" presName="node" presStyleLbl="node1" presStyleIdx="7" presStyleCnt="9">
        <dgm:presLayoutVars>
          <dgm:bulletEnabled val="1"/>
        </dgm:presLayoutVars>
      </dgm:prSet>
      <dgm:spPr/>
      <dgm:t>
        <a:bodyPr/>
        <a:lstStyle/>
        <a:p>
          <a:endParaRPr lang="en-GB"/>
        </a:p>
      </dgm:t>
    </dgm:pt>
    <dgm:pt modelId="{FE932FFF-DF40-4442-8A55-8D625FABDF99}" type="pres">
      <dgm:prSet presAssocID="{449C83D1-B356-4DE0-955C-19BD781D3D27}" presName="sibTrans" presStyleCnt="0"/>
      <dgm:spPr/>
      <dgm:t>
        <a:bodyPr/>
        <a:lstStyle/>
        <a:p>
          <a:endParaRPr lang="en-GB"/>
        </a:p>
      </dgm:t>
    </dgm:pt>
    <dgm:pt modelId="{64532116-9E00-4FA9-A95D-A740105CDBE4}" type="pres">
      <dgm:prSet presAssocID="{A9ACFE0A-A192-462C-B105-864296622DDF}" presName="node" presStyleLbl="node1" presStyleIdx="8" presStyleCnt="9">
        <dgm:presLayoutVars>
          <dgm:bulletEnabled val="1"/>
        </dgm:presLayoutVars>
      </dgm:prSet>
      <dgm:spPr/>
      <dgm:t>
        <a:bodyPr/>
        <a:lstStyle/>
        <a:p>
          <a:endParaRPr lang="en-GB"/>
        </a:p>
      </dgm:t>
    </dgm:pt>
  </dgm:ptLst>
  <dgm:cxnLst>
    <dgm:cxn modelId="{75E523DD-2A0C-402A-837B-5253BCB65958}" srcId="{3CA44655-23BC-426B-A1D3-DBA21A5E06C1}" destId="{CFF76408-F633-4FE3-98B8-27643D5179FC}" srcOrd="7" destOrd="0" parTransId="{02C19CDD-A66C-452F-899B-21DB3EEBC21E}" sibTransId="{449C83D1-B356-4DE0-955C-19BD781D3D27}"/>
    <dgm:cxn modelId="{A0452CBF-54CE-4D6C-9D3E-A2A47D802346}" type="presOf" srcId="{B7D542DC-DCC0-41DC-80C7-9A69FEA289D3}" destId="{6FC90B51-8B25-45E6-BE39-E3F93F9669F8}" srcOrd="0" destOrd="0" presId="urn:microsoft.com/office/officeart/2005/8/layout/default"/>
    <dgm:cxn modelId="{4EA37E63-4ECB-48F2-B772-24D3C50CDB3A}" type="presOf" srcId="{83F6E7FD-70E1-4A76-A1AF-FCC388D52460}" destId="{F1123189-F143-497B-B2C8-45A6C08A1A18}" srcOrd="0" destOrd="0" presId="urn:microsoft.com/office/officeart/2005/8/layout/default"/>
    <dgm:cxn modelId="{5A338639-916F-4182-B333-B0C29DD83E33}" type="presOf" srcId="{CFF76408-F633-4FE3-98B8-27643D5179FC}" destId="{17103DD4-DD83-4FB1-ACF9-6AE406429A74}" srcOrd="0" destOrd="0" presId="urn:microsoft.com/office/officeart/2005/8/layout/default"/>
    <dgm:cxn modelId="{3617BE7D-CD22-4FAE-93C6-6251CDD0D3AA}" srcId="{3CA44655-23BC-426B-A1D3-DBA21A5E06C1}" destId="{ED65AC40-0811-421A-9709-1B5F72B29F41}" srcOrd="6" destOrd="0" parTransId="{C98B3752-FAAA-4E50-9F90-FD7E97327F99}" sibTransId="{330E3C11-FEC5-477A-82B2-3DE291E78E65}"/>
    <dgm:cxn modelId="{94C2A209-928A-44F2-BBE6-32FEB3BBE125}" type="presOf" srcId="{51AC771A-A265-4CC6-A2C0-1EFF4DB8AE92}" destId="{1A4DEC29-3A0A-486F-84CF-402990314DD1}" srcOrd="0" destOrd="0" presId="urn:microsoft.com/office/officeart/2005/8/layout/default"/>
    <dgm:cxn modelId="{23E8AF8E-0B1E-4727-BA60-EB7F1E17B851}" type="presOf" srcId="{ED65AC40-0811-421A-9709-1B5F72B29F41}" destId="{9F11AC9B-08BE-4414-94F3-7DACA09C5625}" srcOrd="0" destOrd="0" presId="urn:microsoft.com/office/officeart/2005/8/layout/default"/>
    <dgm:cxn modelId="{C3A0F3AA-578A-4DC4-AC22-45919E4AC291}" type="presOf" srcId="{60BD4D27-092D-45F9-A848-E24C9EEE12DD}" destId="{6BEB5A50-E3F4-45FF-A79B-13AE80EF0E70}" srcOrd="0" destOrd="0" presId="urn:microsoft.com/office/officeart/2005/8/layout/default"/>
    <dgm:cxn modelId="{2A469341-CEA0-41A7-B25B-A29047ABAE64}" type="presOf" srcId="{E9709261-A308-46C1-9C43-9678B5B6E0B5}" destId="{757094CE-6C80-4F0E-9665-8BC2B2AD35BA}" srcOrd="0" destOrd="0" presId="urn:microsoft.com/office/officeart/2005/8/layout/default"/>
    <dgm:cxn modelId="{2B64DD90-257D-418C-BF30-E31ACBD08AB5}" srcId="{3CA44655-23BC-426B-A1D3-DBA21A5E06C1}" destId="{401BFFEE-AD8F-4523-802F-D9A62BF2E289}" srcOrd="5" destOrd="0" parTransId="{50071CDB-6593-4A39-8351-CBCA5313442A}" sibTransId="{ADED49C6-A8A2-499C-8E37-CBF14233B64C}"/>
    <dgm:cxn modelId="{CC4850EA-AF77-4380-8929-2225B6E161A0}" srcId="{3CA44655-23BC-426B-A1D3-DBA21A5E06C1}" destId="{51AC771A-A265-4CC6-A2C0-1EFF4DB8AE92}" srcOrd="3" destOrd="0" parTransId="{B3E120A2-95F8-4954-916B-533A0875E9CF}" sibTransId="{80FE0A50-E53E-426D-B8B7-14A9428094C5}"/>
    <dgm:cxn modelId="{7E2D5D5C-4AF2-4AC4-9953-C1083A835120}" type="presOf" srcId="{A9ACFE0A-A192-462C-B105-864296622DDF}" destId="{64532116-9E00-4FA9-A95D-A740105CDBE4}" srcOrd="0" destOrd="0" presId="urn:microsoft.com/office/officeart/2005/8/layout/default"/>
    <dgm:cxn modelId="{64AE5A37-FD82-4C89-AF69-1BBDF67C0847}" srcId="{3CA44655-23BC-426B-A1D3-DBA21A5E06C1}" destId="{60BD4D27-092D-45F9-A848-E24C9EEE12DD}" srcOrd="4" destOrd="0" parTransId="{43506FD8-3732-4B0C-AFEB-C928D2A05786}" sibTransId="{8F576213-9A82-4DF0-BAC6-648624AEDB73}"/>
    <dgm:cxn modelId="{7A944F0E-3BA7-4B86-B159-3CE4CA0CA103}" srcId="{3CA44655-23BC-426B-A1D3-DBA21A5E06C1}" destId="{A9ACFE0A-A192-462C-B105-864296622DDF}" srcOrd="8" destOrd="0" parTransId="{63DCC565-0EDB-45BF-9D69-E489DDD5309E}" sibTransId="{206555FF-2C17-4C83-A198-916177E76717}"/>
    <dgm:cxn modelId="{844BDDF2-E511-4CA0-9D03-A1EBA106C7CE}" srcId="{3CA44655-23BC-426B-A1D3-DBA21A5E06C1}" destId="{B7D542DC-DCC0-41DC-80C7-9A69FEA289D3}" srcOrd="1" destOrd="0" parTransId="{FCAEBAE7-AC45-4F00-927E-BE62BF0017BC}" sibTransId="{E9F4B001-4EA5-4C05-8F49-4723F7DBCE17}"/>
    <dgm:cxn modelId="{94C85F08-E42B-4C95-B71A-1E1B86D5D6EC}" type="presOf" srcId="{3CA44655-23BC-426B-A1D3-DBA21A5E06C1}" destId="{C543961F-9724-4356-93D6-7CA7C548C28E}" srcOrd="0" destOrd="0" presId="urn:microsoft.com/office/officeart/2005/8/layout/default"/>
    <dgm:cxn modelId="{BD371075-5CC8-4094-96E7-5A1B665F13BE}" srcId="{3CA44655-23BC-426B-A1D3-DBA21A5E06C1}" destId="{E9709261-A308-46C1-9C43-9678B5B6E0B5}" srcOrd="2" destOrd="0" parTransId="{18ECF3B5-3EED-4F2D-841F-93E1E441882C}" sibTransId="{175838A2-69DE-4CA1-820E-641778B6B45C}"/>
    <dgm:cxn modelId="{66506CC1-0D4F-4396-9923-C30BD11E9731}" srcId="{3CA44655-23BC-426B-A1D3-DBA21A5E06C1}" destId="{83F6E7FD-70E1-4A76-A1AF-FCC388D52460}" srcOrd="0" destOrd="0" parTransId="{4294D75C-FF6A-490B-89E0-D784BD5FE566}" sibTransId="{AB1D09F3-042E-4720-8E8A-FE010213911B}"/>
    <dgm:cxn modelId="{BDBF7FB8-EB96-4ABD-B4E7-1FCDC0B75747}" type="presOf" srcId="{401BFFEE-AD8F-4523-802F-D9A62BF2E289}" destId="{2A5C8191-C99A-4A7E-B82D-7872A4AC7765}" srcOrd="0" destOrd="0" presId="urn:microsoft.com/office/officeart/2005/8/layout/default"/>
    <dgm:cxn modelId="{A5C5A397-264D-4496-A699-0414C00B44C5}" type="presParOf" srcId="{C543961F-9724-4356-93D6-7CA7C548C28E}" destId="{F1123189-F143-497B-B2C8-45A6C08A1A18}" srcOrd="0" destOrd="0" presId="urn:microsoft.com/office/officeart/2005/8/layout/default"/>
    <dgm:cxn modelId="{E059714B-B2C7-4737-BF13-C77FA9AFB2B3}" type="presParOf" srcId="{C543961F-9724-4356-93D6-7CA7C548C28E}" destId="{A04AE286-7F55-4021-9D1F-DC6AD27FC575}" srcOrd="1" destOrd="0" presId="urn:microsoft.com/office/officeart/2005/8/layout/default"/>
    <dgm:cxn modelId="{5A436A11-6151-4D1B-9DED-2156CCC7C940}" type="presParOf" srcId="{C543961F-9724-4356-93D6-7CA7C548C28E}" destId="{6FC90B51-8B25-45E6-BE39-E3F93F9669F8}" srcOrd="2" destOrd="0" presId="urn:microsoft.com/office/officeart/2005/8/layout/default"/>
    <dgm:cxn modelId="{22219083-611C-4162-BFA7-457645C58FC8}" type="presParOf" srcId="{C543961F-9724-4356-93D6-7CA7C548C28E}" destId="{A4BBACE6-26EA-418E-91AD-CEF3CB1A1D83}" srcOrd="3" destOrd="0" presId="urn:microsoft.com/office/officeart/2005/8/layout/default"/>
    <dgm:cxn modelId="{23792F06-AAA0-4669-BBC4-E5DCD4C79642}" type="presParOf" srcId="{C543961F-9724-4356-93D6-7CA7C548C28E}" destId="{757094CE-6C80-4F0E-9665-8BC2B2AD35BA}" srcOrd="4" destOrd="0" presId="urn:microsoft.com/office/officeart/2005/8/layout/default"/>
    <dgm:cxn modelId="{A9C0A418-9980-4AF0-A37E-7BD3DFA0DECB}" type="presParOf" srcId="{C543961F-9724-4356-93D6-7CA7C548C28E}" destId="{880EC16C-9F87-432A-BA0F-2D5EC4AE71F8}" srcOrd="5" destOrd="0" presId="urn:microsoft.com/office/officeart/2005/8/layout/default"/>
    <dgm:cxn modelId="{8BDE5A66-FD18-4783-A1E6-EF78014EC866}" type="presParOf" srcId="{C543961F-9724-4356-93D6-7CA7C548C28E}" destId="{1A4DEC29-3A0A-486F-84CF-402990314DD1}" srcOrd="6" destOrd="0" presId="urn:microsoft.com/office/officeart/2005/8/layout/default"/>
    <dgm:cxn modelId="{2A240F05-4369-4DC9-888D-3D6B787D5D58}" type="presParOf" srcId="{C543961F-9724-4356-93D6-7CA7C548C28E}" destId="{0F37904F-73E1-4D83-88FF-85BE02BD85E0}" srcOrd="7" destOrd="0" presId="urn:microsoft.com/office/officeart/2005/8/layout/default"/>
    <dgm:cxn modelId="{08A344EB-13D8-49B8-BD6F-3C4C3444EB82}" type="presParOf" srcId="{C543961F-9724-4356-93D6-7CA7C548C28E}" destId="{6BEB5A50-E3F4-45FF-A79B-13AE80EF0E70}" srcOrd="8" destOrd="0" presId="urn:microsoft.com/office/officeart/2005/8/layout/default"/>
    <dgm:cxn modelId="{4A108427-83C2-4DC3-8C61-A5E6D75BFDA8}" type="presParOf" srcId="{C543961F-9724-4356-93D6-7CA7C548C28E}" destId="{2C8E0883-8B27-4FF0-9BFD-1E60B78951A1}" srcOrd="9" destOrd="0" presId="urn:microsoft.com/office/officeart/2005/8/layout/default"/>
    <dgm:cxn modelId="{7029AFC0-365D-407B-BA75-D7CF5915C18F}" type="presParOf" srcId="{C543961F-9724-4356-93D6-7CA7C548C28E}" destId="{2A5C8191-C99A-4A7E-B82D-7872A4AC7765}" srcOrd="10" destOrd="0" presId="urn:microsoft.com/office/officeart/2005/8/layout/default"/>
    <dgm:cxn modelId="{94EF3FCF-70D1-460F-B3CA-4DBE29BE3A85}" type="presParOf" srcId="{C543961F-9724-4356-93D6-7CA7C548C28E}" destId="{AFA8A886-DA4D-46A6-88FB-D420E6A544FD}" srcOrd="11" destOrd="0" presId="urn:microsoft.com/office/officeart/2005/8/layout/default"/>
    <dgm:cxn modelId="{C1CEF29A-FEEA-40D7-B77C-2935F84E66B3}" type="presParOf" srcId="{C543961F-9724-4356-93D6-7CA7C548C28E}" destId="{9F11AC9B-08BE-4414-94F3-7DACA09C5625}" srcOrd="12" destOrd="0" presId="urn:microsoft.com/office/officeart/2005/8/layout/default"/>
    <dgm:cxn modelId="{3EC28A64-C16C-4260-9B6C-50D78A5825B1}" type="presParOf" srcId="{C543961F-9724-4356-93D6-7CA7C548C28E}" destId="{50127BF1-FA9D-40FF-9788-E4435CB38B5D}" srcOrd="13" destOrd="0" presId="urn:microsoft.com/office/officeart/2005/8/layout/default"/>
    <dgm:cxn modelId="{85D049EF-3D44-47AA-9F0D-B25A26AA3552}" type="presParOf" srcId="{C543961F-9724-4356-93D6-7CA7C548C28E}" destId="{17103DD4-DD83-4FB1-ACF9-6AE406429A74}" srcOrd="14" destOrd="0" presId="urn:microsoft.com/office/officeart/2005/8/layout/default"/>
    <dgm:cxn modelId="{5E6399CE-2363-43EA-A61D-872962D98E05}" type="presParOf" srcId="{C543961F-9724-4356-93D6-7CA7C548C28E}" destId="{FE932FFF-DF40-4442-8A55-8D625FABDF99}" srcOrd="15" destOrd="0" presId="urn:microsoft.com/office/officeart/2005/8/layout/default"/>
    <dgm:cxn modelId="{8D7AC930-F221-4DDA-B60A-3A1A1373C637}" type="presParOf" srcId="{C543961F-9724-4356-93D6-7CA7C548C28E}" destId="{64532116-9E00-4FA9-A95D-A740105CDBE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smtClean="0">
              <a:solidFill>
                <a:schemeClr val="tx1"/>
              </a:solidFill>
            </a:rPr>
            <a:t>6. HIV testing strategies – including indicator condition guided HIV testing</a:t>
          </a:r>
          <a:endParaRPr lang="en-GB" sz="2000" b="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046E03E8-E537-4968-A838-1C99C2E54EA9}" type="presOf" srcId="{DC5626C3-89EC-42E9-A8A5-2C4033403F44}" destId="{0363741D-5522-44EE-BA48-7952B8DF3484}" srcOrd="0" destOrd="0" presId="urn:microsoft.com/office/officeart/2005/8/layout/vList2"/>
    <dgm:cxn modelId="{646C84FF-A95D-47AA-B4EE-874E3ABC744F}" type="presOf" srcId="{76EB3F9B-2E05-4C7C-8DE6-4ABBB04CB700}" destId="{27D53F48-8A9E-4AF0-93B2-8CEBDE1BB97C}"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8305DCC2-F79B-46E0-8039-370E6096811A}" type="presOf" srcId="{4EA625BF-1FAA-4074-975F-44FFB7629D05}" destId="{3C1371A6-360D-4628-B6B6-D0DCC663AD7A}"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978EC5D-587E-49A7-9B8D-3CA76AB7F065}" type="presOf" srcId="{878F4850-5941-4A3C-9129-2ECFE0B32ED5}" destId="{7B30A21E-1790-47E3-9E16-169E73C13270}" srcOrd="0" destOrd="0" presId="urn:microsoft.com/office/officeart/2005/8/layout/vList2"/>
    <dgm:cxn modelId="{AF9EBEDE-696B-4CFC-8CC2-E189F4154D9C}" type="presOf" srcId="{7ADBD254-F3A8-45BA-97A2-B10099EAF300}" destId="{8DEC646D-C5DB-4FE2-AC56-684A2AB5DB0E}" srcOrd="0" destOrd="0" presId="urn:microsoft.com/office/officeart/2005/8/layout/vList2"/>
    <dgm:cxn modelId="{D8B9A6CB-F0AC-428D-A469-D1DF07E5382C}"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71E66578-23E0-4C51-8B9A-07BA45D33CA6}" type="presOf" srcId="{334B3551-664B-4334-BF1F-E23996D41D35}" destId="{3C98A23B-9912-4DFC-94DE-9675821665F5}" srcOrd="0" destOrd="0" presId="urn:microsoft.com/office/officeart/2005/8/layout/vList2"/>
    <dgm:cxn modelId="{0C63661D-21FB-45DD-BB01-317D83A6B9C3}" type="presParOf" srcId="{3C98A23B-9912-4DFC-94DE-9675821665F5}" destId="{27D53F48-8A9E-4AF0-93B2-8CEBDE1BB97C}" srcOrd="0" destOrd="0" presId="urn:microsoft.com/office/officeart/2005/8/layout/vList2"/>
    <dgm:cxn modelId="{A0F0F79C-EA8C-49CA-815C-9FDEDF6FED5D}" type="presParOf" srcId="{3C98A23B-9912-4DFC-94DE-9675821665F5}" destId="{B59A89EE-9D55-421F-8567-5EBE4D230955}" srcOrd="1" destOrd="0" presId="urn:microsoft.com/office/officeart/2005/8/layout/vList2"/>
    <dgm:cxn modelId="{BA1BD5ED-BA6F-45B8-8AC7-8FA39754071A}" type="presParOf" srcId="{3C98A23B-9912-4DFC-94DE-9675821665F5}" destId="{0363741D-5522-44EE-BA48-7952B8DF3484}" srcOrd="2" destOrd="0" presId="urn:microsoft.com/office/officeart/2005/8/layout/vList2"/>
    <dgm:cxn modelId="{22A8D9EF-231D-43FC-B833-18FFE92C17DD}" type="presParOf" srcId="{3C98A23B-9912-4DFC-94DE-9675821665F5}" destId="{0BF2AA6C-D6FE-42AE-B985-92A0D12CF2D4}" srcOrd="3" destOrd="0" presId="urn:microsoft.com/office/officeart/2005/8/layout/vList2"/>
    <dgm:cxn modelId="{770D1C51-F1F9-43F2-AFE3-EA84658C64AC}" type="presParOf" srcId="{3C98A23B-9912-4DFC-94DE-9675821665F5}" destId="{3C1371A6-360D-4628-B6B6-D0DCC663AD7A}" srcOrd="4" destOrd="0" presId="urn:microsoft.com/office/officeart/2005/8/layout/vList2"/>
    <dgm:cxn modelId="{D807B4BE-E64D-4878-B8D7-1FCEBBABCE96}" type="presParOf" srcId="{3C98A23B-9912-4DFC-94DE-9675821665F5}" destId="{6F6B4B09-981E-4FEF-863F-8026D8B0BDFF}" srcOrd="5" destOrd="0" presId="urn:microsoft.com/office/officeart/2005/8/layout/vList2"/>
    <dgm:cxn modelId="{0C5D6A4C-1A02-4A9C-81D8-0F2F1C765352}" type="presParOf" srcId="{3C98A23B-9912-4DFC-94DE-9675821665F5}" destId="{C60C5F13-BC11-46BA-86A0-E8C8DEBDFD2D}" srcOrd="6" destOrd="0" presId="urn:microsoft.com/office/officeart/2005/8/layout/vList2"/>
    <dgm:cxn modelId="{EE26608B-DA97-4A0A-9943-7B21CF214EAA}" type="presParOf" srcId="{3C98A23B-9912-4DFC-94DE-9675821665F5}" destId="{51223976-9EDD-44DB-B904-276081631982}" srcOrd="7" destOrd="0" presId="urn:microsoft.com/office/officeart/2005/8/layout/vList2"/>
    <dgm:cxn modelId="{B593DA69-00EA-444D-8F9E-AF3D27DB33C9}" type="presParOf" srcId="{3C98A23B-9912-4DFC-94DE-9675821665F5}" destId="{8DEC646D-C5DB-4FE2-AC56-684A2AB5DB0E}" srcOrd="8" destOrd="0" presId="urn:microsoft.com/office/officeart/2005/8/layout/vList2"/>
    <dgm:cxn modelId="{2A4A4ACA-2E5A-4659-9273-F29CE515DCB0}" type="presParOf" srcId="{3C98A23B-9912-4DFC-94DE-9675821665F5}" destId="{4922431F-3D46-4906-93E0-CF5BE3C812E5}" srcOrd="9" destOrd="0" presId="urn:microsoft.com/office/officeart/2005/8/layout/vList2"/>
    <dgm:cxn modelId="{749C4C05-C31B-445A-B0E0-D361A1B42155}"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smtClean="0">
              <a:solidFill>
                <a:schemeClr val="tx1"/>
              </a:solidFill>
            </a:rPr>
            <a:t>6. HIV testing strategies – including indicator condition guided HIV testing</a:t>
          </a:r>
          <a:endParaRPr lang="en-GB" sz="2000" b="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F6A48313-160C-4A82-9EB4-8FFD50B63029}" srcId="{334B3551-664B-4334-BF1F-E23996D41D35}" destId="{7ADBD254-F3A8-45BA-97A2-B10099EAF300}" srcOrd="3" destOrd="0" parTransId="{F030D52B-33C9-4CF2-BE55-4168E6C52F5E}" sibTransId="{C54172BD-B7AE-4237-A2D6-CBE22CEA6D8E}"/>
    <dgm:cxn modelId="{CF530295-F19F-495E-9F29-954F8C7732BA}" type="presOf" srcId="{DC5626C3-89EC-42E9-A8A5-2C4033403F44}" destId="{0363741D-5522-44EE-BA48-7952B8DF3484}"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BB0A50FE-1559-4ACD-B21E-CAA905167A58}" type="presOf" srcId="{4EA625BF-1FAA-4074-975F-44FFB7629D05}" destId="{3C1371A6-360D-4628-B6B6-D0DCC663AD7A}" srcOrd="0" destOrd="0" presId="urn:microsoft.com/office/officeart/2005/8/layout/vList2"/>
    <dgm:cxn modelId="{3AEE062D-4786-4AFC-A141-2FFB0ED2803E}" type="presOf" srcId="{7ADBD254-F3A8-45BA-97A2-B10099EAF300}" destId="{8DEC646D-C5DB-4FE2-AC56-684A2AB5DB0E}" srcOrd="0" destOrd="0" presId="urn:microsoft.com/office/officeart/2005/8/layout/vList2"/>
    <dgm:cxn modelId="{DB005C2E-503F-4C6F-A0C1-BF7A44D96735}" type="presOf" srcId="{334B3551-664B-4334-BF1F-E23996D41D35}" destId="{3C98A23B-9912-4DFC-94DE-9675821665F5}" srcOrd="0" destOrd="0" presId="urn:microsoft.com/office/officeart/2005/8/layout/vList2"/>
    <dgm:cxn modelId="{F89B7407-D180-4EDD-BE27-CFC4768CAB20}" type="presOf" srcId="{76EB3F9B-2E05-4C7C-8DE6-4ABBB04CB700}" destId="{27D53F48-8A9E-4AF0-93B2-8CEBDE1BB97C}" srcOrd="0" destOrd="0" presId="urn:microsoft.com/office/officeart/2005/8/layout/vList2"/>
    <dgm:cxn modelId="{843725B8-64BD-4F48-A2F6-D8A4F2B2A548}" type="presParOf" srcId="{3C98A23B-9912-4DFC-94DE-9675821665F5}" destId="{27D53F48-8A9E-4AF0-93B2-8CEBDE1BB97C}" srcOrd="0" destOrd="0" presId="urn:microsoft.com/office/officeart/2005/8/layout/vList2"/>
    <dgm:cxn modelId="{62C919D1-D92A-4009-82F3-A137F84B106A}" type="presParOf" srcId="{3C98A23B-9912-4DFC-94DE-9675821665F5}" destId="{B59A89EE-9D55-421F-8567-5EBE4D230955}" srcOrd="1" destOrd="0" presId="urn:microsoft.com/office/officeart/2005/8/layout/vList2"/>
    <dgm:cxn modelId="{3EFB7936-350B-4206-A0DA-72412BAB99D1}" type="presParOf" srcId="{3C98A23B-9912-4DFC-94DE-9675821665F5}" destId="{0363741D-5522-44EE-BA48-7952B8DF3484}" srcOrd="2" destOrd="0" presId="urn:microsoft.com/office/officeart/2005/8/layout/vList2"/>
    <dgm:cxn modelId="{E051E876-1649-422C-B8BD-F9D15825E397}" type="presParOf" srcId="{3C98A23B-9912-4DFC-94DE-9675821665F5}" destId="{0BF2AA6C-D6FE-42AE-B985-92A0D12CF2D4}" srcOrd="3" destOrd="0" presId="urn:microsoft.com/office/officeart/2005/8/layout/vList2"/>
    <dgm:cxn modelId="{CD14E090-3D1D-415B-A1C0-D9793A98A024}" type="presParOf" srcId="{3C98A23B-9912-4DFC-94DE-9675821665F5}" destId="{3C1371A6-360D-4628-B6B6-D0DCC663AD7A}" srcOrd="4" destOrd="0" presId="urn:microsoft.com/office/officeart/2005/8/layout/vList2"/>
    <dgm:cxn modelId="{BD904530-E765-48F1-A6A3-0DF9859C8FD8}" type="presParOf" srcId="{3C98A23B-9912-4DFC-94DE-9675821665F5}" destId="{6F6B4B09-981E-4FEF-863F-8026D8B0BDFF}" srcOrd="5" destOrd="0" presId="urn:microsoft.com/office/officeart/2005/8/layout/vList2"/>
    <dgm:cxn modelId="{CFE328F1-FEDC-408C-98CE-D9CCBEB763F7}"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898F7F-7F93-4866-9E03-53064EFA80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42921E1-9BC3-4F52-B432-FCF7CB474708}">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Termination of pregnancy services</a:t>
          </a:r>
          <a:endParaRPr lang="en-GB" dirty="0">
            <a:solidFill>
              <a:schemeClr val="tx1">
                <a:lumMod val="50000"/>
                <a:lumOff val="50000"/>
              </a:schemeClr>
            </a:solidFill>
          </a:endParaRPr>
        </a:p>
      </dgm:t>
    </dgm:pt>
    <dgm:pt modelId="{DB8286FE-F803-4161-87F1-FC548823EB05}" type="parTrans" cxnId="{FF3AC39D-9929-49EE-B6C5-A53C9C87F8F4}">
      <dgm:prSet/>
      <dgm:spPr/>
      <dgm:t>
        <a:bodyPr/>
        <a:lstStyle/>
        <a:p>
          <a:endParaRPr lang="en-GB"/>
        </a:p>
      </dgm:t>
    </dgm:pt>
    <dgm:pt modelId="{C25D8C7B-7F75-4D8F-9E4D-9E3980398718}" type="sibTrans" cxnId="{FF3AC39D-9929-49EE-B6C5-A53C9C87F8F4}">
      <dgm:prSet/>
      <dgm:spPr/>
      <dgm:t>
        <a:bodyPr/>
        <a:lstStyle/>
        <a:p>
          <a:endParaRPr lang="en-GB"/>
        </a:p>
      </dgm:t>
    </dgm:pt>
    <dgm:pt modelId="{832C2865-E8AA-4263-A07D-ECFF6332113C}">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Substance misuse services</a:t>
          </a:r>
          <a:endParaRPr lang="en-GB" dirty="0">
            <a:solidFill>
              <a:schemeClr val="tx1">
                <a:lumMod val="50000"/>
                <a:lumOff val="50000"/>
              </a:schemeClr>
            </a:solidFill>
          </a:endParaRPr>
        </a:p>
      </dgm:t>
    </dgm:pt>
    <dgm:pt modelId="{54D9DB59-2E7E-44FD-B07E-6EBEC9A357AC}" type="parTrans" cxnId="{1D6D8BCD-08DD-4558-A69F-FD8949C7BFFB}">
      <dgm:prSet/>
      <dgm:spPr/>
      <dgm:t>
        <a:bodyPr/>
        <a:lstStyle/>
        <a:p>
          <a:endParaRPr lang="en-GB"/>
        </a:p>
      </dgm:t>
    </dgm:pt>
    <dgm:pt modelId="{38C82827-A4E4-4B8F-83D8-486E3623638D}" type="sibTrans" cxnId="{1D6D8BCD-08DD-4558-A69F-FD8949C7BFFB}">
      <dgm:prSet/>
      <dgm:spPr/>
      <dgm:t>
        <a:bodyPr/>
        <a:lstStyle/>
        <a:p>
          <a:endParaRPr lang="en-GB"/>
        </a:p>
      </dgm:t>
    </dgm:pt>
    <dgm:pt modelId="{2B1180F8-9B5B-4875-A9AA-03CDF4D8273E}">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Sexual health clinics</a:t>
          </a:r>
          <a:endParaRPr lang="en-GB" dirty="0">
            <a:solidFill>
              <a:schemeClr val="tx1">
                <a:lumMod val="50000"/>
                <a:lumOff val="50000"/>
              </a:schemeClr>
            </a:solidFill>
          </a:endParaRPr>
        </a:p>
      </dgm:t>
    </dgm:pt>
    <dgm:pt modelId="{925CB40B-AA0F-4752-95FE-11BC0E8A6F11}" type="parTrans" cxnId="{BDA07EED-4FEB-48BA-A900-E23B34B346C5}">
      <dgm:prSet/>
      <dgm:spPr/>
      <dgm:t>
        <a:bodyPr/>
        <a:lstStyle/>
        <a:p>
          <a:endParaRPr lang="en-GB"/>
        </a:p>
      </dgm:t>
    </dgm:pt>
    <dgm:pt modelId="{76D6C3A4-C192-4F00-A7AB-5BA6A0018B77}" type="sibTrans" cxnId="{BDA07EED-4FEB-48BA-A900-E23B34B346C5}">
      <dgm:prSet/>
      <dgm:spPr/>
      <dgm:t>
        <a:bodyPr/>
        <a:lstStyle/>
        <a:p>
          <a:endParaRPr lang="en-GB"/>
        </a:p>
      </dgm:t>
    </dgm:pt>
    <dgm:pt modelId="{44CE99B7-83E6-43C4-A486-287D6B309B21}">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Antenatal clinics</a:t>
          </a:r>
          <a:endParaRPr lang="en-GB" dirty="0">
            <a:solidFill>
              <a:schemeClr val="tx1">
                <a:lumMod val="50000"/>
                <a:lumOff val="50000"/>
              </a:schemeClr>
            </a:solidFill>
          </a:endParaRPr>
        </a:p>
      </dgm:t>
    </dgm:pt>
    <dgm:pt modelId="{B7140597-6772-4448-93C7-82C64D6C986C}" type="parTrans" cxnId="{1FB838FB-A791-4AA8-9D2B-BED7DEC503C8}">
      <dgm:prSet/>
      <dgm:spPr/>
      <dgm:t>
        <a:bodyPr/>
        <a:lstStyle/>
        <a:p>
          <a:endParaRPr lang="en-GB"/>
        </a:p>
      </dgm:t>
    </dgm:pt>
    <dgm:pt modelId="{A41D66EA-8129-41B6-B2A0-06DC2378F6CE}" type="sibTrans" cxnId="{1FB838FB-A791-4AA8-9D2B-BED7DEC503C8}">
      <dgm:prSet/>
      <dgm:spPr/>
      <dgm:t>
        <a:bodyPr/>
        <a:lstStyle/>
        <a:p>
          <a:endParaRPr lang="en-GB"/>
        </a:p>
      </dgm:t>
    </dgm:pt>
    <dgm:pt modelId="{9BDF9915-0CF8-489D-9B01-20609993CC57}" type="pres">
      <dgm:prSet presAssocID="{E1898F7F-7F93-4866-9E03-53064EFA80EF}" presName="diagram" presStyleCnt="0">
        <dgm:presLayoutVars>
          <dgm:dir/>
          <dgm:resizeHandles val="exact"/>
        </dgm:presLayoutVars>
      </dgm:prSet>
      <dgm:spPr/>
      <dgm:t>
        <a:bodyPr/>
        <a:lstStyle/>
        <a:p>
          <a:endParaRPr lang="en-GB"/>
        </a:p>
      </dgm:t>
    </dgm:pt>
    <dgm:pt modelId="{DB05EEB8-ADE2-41E1-87CC-CA8832A7A9A1}" type="pres">
      <dgm:prSet presAssocID="{442921E1-9BC3-4F52-B432-FCF7CB474708}" presName="node" presStyleLbl="node1" presStyleIdx="0" presStyleCnt="4">
        <dgm:presLayoutVars>
          <dgm:bulletEnabled val="1"/>
        </dgm:presLayoutVars>
      </dgm:prSet>
      <dgm:spPr/>
      <dgm:t>
        <a:bodyPr/>
        <a:lstStyle/>
        <a:p>
          <a:endParaRPr lang="en-GB"/>
        </a:p>
      </dgm:t>
    </dgm:pt>
    <dgm:pt modelId="{0B08FA54-F5CB-4035-BBD2-C2E617DCFC43}" type="pres">
      <dgm:prSet presAssocID="{C25D8C7B-7F75-4D8F-9E4D-9E3980398718}" presName="sibTrans" presStyleCnt="0"/>
      <dgm:spPr/>
    </dgm:pt>
    <dgm:pt modelId="{50465869-4390-4CAE-84E5-87CDD5DBB3D8}" type="pres">
      <dgm:prSet presAssocID="{832C2865-E8AA-4263-A07D-ECFF6332113C}" presName="node" presStyleLbl="node1" presStyleIdx="1" presStyleCnt="4">
        <dgm:presLayoutVars>
          <dgm:bulletEnabled val="1"/>
        </dgm:presLayoutVars>
      </dgm:prSet>
      <dgm:spPr/>
      <dgm:t>
        <a:bodyPr/>
        <a:lstStyle/>
        <a:p>
          <a:endParaRPr lang="en-GB"/>
        </a:p>
      </dgm:t>
    </dgm:pt>
    <dgm:pt modelId="{D7568DF7-7F93-4EDC-9D84-CD9A9C1F933E}" type="pres">
      <dgm:prSet presAssocID="{38C82827-A4E4-4B8F-83D8-486E3623638D}" presName="sibTrans" presStyleCnt="0"/>
      <dgm:spPr/>
    </dgm:pt>
    <dgm:pt modelId="{3D73785E-725D-4B0B-954D-35A381697236}" type="pres">
      <dgm:prSet presAssocID="{2B1180F8-9B5B-4875-A9AA-03CDF4D8273E}" presName="node" presStyleLbl="node1" presStyleIdx="2" presStyleCnt="4">
        <dgm:presLayoutVars>
          <dgm:bulletEnabled val="1"/>
        </dgm:presLayoutVars>
      </dgm:prSet>
      <dgm:spPr/>
      <dgm:t>
        <a:bodyPr/>
        <a:lstStyle/>
        <a:p>
          <a:endParaRPr lang="en-GB"/>
        </a:p>
      </dgm:t>
    </dgm:pt>
    <dgm:pt modelId="{277925A7-D27D-4CFB-AD43-E4FD38939C98}" type="pres">
      <dgm:prSet presAssocID="{76D6C3A4-C192-4F00-A7AB-5BA6A0018B77}" presName="sibTrans" presStyleCnt="0"/>
      <dgm:spPr/>
    </dgm:pt>
    <dgm:pt modelId="{C31EC26E-8FF5-4667-83B3-8EDDD8E99BE9}" type="pres">
      <dgm:prSet presAssocID="{44CE99B7-83E6-43C4-A486-287D6B309B21}" presName="node" presStyleLbl="node1" presStyleIdx="3" presStyleCnt="4">
        <dgm:presLayoutVars>
          <dgm:bulletEnabled val="1"/>
        </dgm:presLayoutVars>
      </dgm:prSet>
      <dgm:spPr/>
      <dgm:t>
        <a:bodyPr/>
        <a:lstStyle/>
        <a:p>
          <a:endParaRPr lang="en-GB"/>
        </a:p>
      </dgm:t>
    </dgm:pt>
  </dgm:ptLst>
  <dgm:cxnLst>
    <dgm:cxn modelId="{1FB838FB-A791-4AA8-9D2B-BED7DEC503C8}" srcId="{E1898F7F-7F93-4866-9E03-53064EFA80EF}" destId="{44CE99B7-83E6-43C4-A486-287D6B309B21}" srcOrd="3" destOrd="0" parTransId="{B7140597-6772-4448-93C7-82C64D6C986C}" sibTransId="{A41D66EA-8129-41B6-B2A0-06DC2378F6CE}"/>
    <dgm:cxn modelId="{1D6D8BCD-08DD-4558-A69F-FD8949C7BFFB}" srcId="{E1898F7F-7F93-4866-9E03-53064EFA80EF}" destId="{832C2865-E8AA-4263-A07D-ECFF6332113C}" srcOrd="1" destOrd="0" parTransId="{54D9DB59-2E7E-44FD-B07E-6EBEC9A357AC}" sibTransId="{38C82827-A4E4-4B8F-83D8-486E3623638D}"/>
    <dgm:cxn modelId="{9794C234-66D0-4A3D-9832-2BD93D05C3AF}" type="presOf" srcId="{E1898F7F-7F93-4866-9E03-53064EFA80EF}" destId="{9BDF9915-0CF8-489D-9B01-20609993CC57}" srcOrd="0" destOrd="0" presId="urn:microsoft.com/office/officeart/2005/8/layout/default"/>
    <dgm:cxn modelId="{41364DCE-9182-412F-A269-52324CC30455}" type="presOf" srcId="{2B1180F8-9B5B-4875-A9AA-03CDF4D8273E}" destId="{3D73785E-725D-4B0B-954D-35A381697236}" srcOrd="0" destOrd="0" presId="urn:microsoft.com/office/officeart/2005/8/layout/default"/>
    <dgm:cxn modelId="{1CAF6412-DC65-4F8E-9025-E51D0BE2F042}" type="presOf" srcId="{442921E1-9BC3-4F52-B432-FCF7CB474708}" destId="{DB05EEB8-ADE2-41E1-87CC-CA8832A7A9A1}" srcOrd="0" destOrd="0" presId="urn:microsoft.com/office/officeart/2005/8/layout/default"/>
    <dgm:cxn modelId="{DAE00C7C-B61D-40C2-A92B-73E32FB51C49}" type="presOf" srcId="{832C2865-E8AA-4263-A07D-ECFF6332113C}" destId="{50465869-4390-4CAE-84E5-87CDD5DBB3D8}" srcOrd="0" destOrd="0" presId="urn:microsoft.com/office/officeart/2005/8/layout/default"/>
    <dgm:cxn modelId="{FF3AC39D-9929-49EE-B6C5-A53C9C87F8F4}" srcId="{E1898F7F-7F93-4866-9E03-53064EFA80EF}" destId="{442921E1-9BC3-4F52-B432-FCF7CB474708}" srcOrd="0" destOrd="0" parTransId="{DB8286FE-F803-4161-87F1-FC548823EB05}" sibTransId="{C25D8C7B-7F75-4D8F-9E4D-9E3980398718}"/>
    <dgm:cxn modelId="{BDA07EED-4FEB-48BA-A900-E23B34B346C5}" srcId="{E1898F7F-7F93-4866-9E03-53064EFA80EF}" destId="{2B1180F8-9B5B-4875-A9AA-03CDF4D8273E}" srcOrd="2" destOrd="0" parTransId="{925CB40B-AA0F-4752-95FE-11BC0E8A6F11}" sibTransId="{76D6C3A4-C192-4F00-A7AB-5BA6A0018B77}"/>
    <dgm:cxn modelId="{5F5C8417-A8FC-48E2-AC84-EA543D44A3EF}" type="presOf" srcId="{44CE99B7-83E6-43C4-A486-287D6B309B21}" destId="{C31EC26E-8FF5-4667-83B3-8EDDD8E99BE9}" srcOrd="0" destOrd="0" presId="urn:microsoft.com/office/officeart/2005/8/layout/default"/>
    <dgm:cxn modelId="{FD0402EE-316A-43EA-B196-B44CD9472286}" type="presParOf" srcId="{9BDF9915-0CF8-489D-9B01-20609993CC57}" destId="{DB05EEB8-ADE2-41E1-87CC-CA8832A7A9A1}" srcOrd="0" destOrd="0" presId="urn:microsoft.com/office/officeart/2005/8/layout/default"/>
    <dgm:cxn modelId="{D4EEC44E-052D-4606-BFF9-7D49B2B73FE8}" type="presParOf" srcId="{9BDF9915-0CF8-489D-9B01-20609993CC57}" destId="{0B08FA54-F5CB-4035-BBD2-C2E617DCFC43}" srcOrd="1" destOrd="0" presId="urn:microsoft.com/office/officeart/2005/8/layout/default"/>
    <dgm:cxn modelId="{F1804D43-D8C0-471E-ACE1-C4F6839CF2DA}" type="presParOf" srcId="{9BDF9915-0CF8-489D-9B01-20609993CC57}" destId="{50465869-4390-4CAE-84E5-87CDD5DBB3D8}" srcOrd="2" destOrd="0" presId="urn:microsoft.com/office/officeart/2005/8/layout/default"/>
    <dgm:cxn modelId="{50AC1F7F-4235-40BF-A502-64C394B911B3}" type="presParOf" srcId="{9BDF9915-0CF8-489D-9B01-20609993CC57}" destId="{D7568DF7-7F93-4EDC-9D84-CD9A9C1F933E}" srcOrd="3" destOrd="0" presId="urn:microsoft.com/office/officeart/2005/8/layout/default"/>
    <dgm:cxn modelId="{7313D24C-5374-4597-8049-D398636C98CF}" type="presParOf" srcId="{9BDF9915-0CF8-489D-9B01-20609993CC57}" destId="{3D73785E-725D-4B0B-954D-35A381697236}" srcOrd="4" destOrd="0" presId="urn:microsoft.com/office/officeart/2005/8/layout/default"/>
    <dgm:cxn modelId="{8DA910B5-1678-4906-BC92-E30AA4C3C35F}" type="presParOf" srcId="{9BDF9915-0CF8-489D-9B01-20609993CC57}" destId="{277925A7-D27D-4CFB-AD43-E4FD38939C98}" srcOrd="5" destOrd="0" presId="urn:microsoft.com/office/officeart/2005/8/layout/default"/>
    <dgm:cxn modelId="{39C9F84D-1663-4D5A-BA45-B6F1EB8E325B}" type="presParOf" srcId="{9BDF9915-0CF8-489D-9B01-20609993CC57}" destId="{C31EC26E-8FF5-4667-83B3-8EDDD8E99B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898F7F-7F93-4866-9E03-53064EFA80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42921E1-9BC3-4F52-B432-FCF7CB474708}">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Termination of pregnancy services</a:t>
          </a:r>
          <a:endParaRPr lang="en-GB" dirty="0">
            <a:solidFill>
              <a:schemeClr val="tx1">
                <a:lumMod val="50000"/>
                <a:lumOff val="50000"/>
              </a:schemeClr>
            </a:solidFill>
          </a:endParaRPr>
        </a:p>
      </dgm:t>
    </dgm:pt>
    <dgm:pt modelId="{DB8286FE-F803-4161-87F1-FC548823EB05}" type="parTrans" cxnId="{FF3AC39D-9929-49EE-B6C5-A53C9C87F8F4}">
      <dgm:prSet/>
      <dgm:spPr/>
      <dgm:t>
        <a:bodyPr/>
        <a:lstStyle/>
        <a:p>
          <a:endParaRPr lang="en-GB"/>
        </a:p>
      </dgm:t>
    </dgm:pt>
    <dgm:pt modelId="{C25D8C7B-7F75-4D8F-9E4D-9E3980398718}" type="sibTrans" cxnId="{FF3AC39D-9929-49EE-B6C5-A53C9C87F8F4}">
      <dgm:prSet/>
      <dgm:spPr/>
      <dgm:t>
        <a:bodyPr/>
        <a:lstStyle/>
        <a:p>
          <a:endParaRPr lang="en-GB"/>
        </a:p>
      </dgm:t>
    </dgm:pt>
    <dgm:pt modelId="{832C2865-E8AA-4263-A07D-ECFF6332113C}">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Substance misuse services</a:t>
          </a:r>
          <a:endParaRPr lang="en-GB" dirty="0">
            <a:solidFill>
              <a:schemeClr val="tx1">
                <a:lumMod val="50000"/>
                <a:lumOff val="50000"/>
              </a:schemeClr>
            </a:solidFill>
          </a:endParaRPr>
        </a:p>
      </dgm:t>
    </dgm:pt>
    <dgm:pt modelId="{54D9DB59-2E7E-44FD-B07E-6EBEC9A357AC}" type="parTrans" cxnId="{1D6D8BCD-08DD-4558-A69F-FD8949C7BFFB}">
      <dgm:prSet/>
      <dgm:spPr/>
      <dgm:t>
        <a:bodyPr/>
        <a:lstStyle/>
        <a:p>
          <a:endParaRPr lang="en-GB"/>
        </a:p>
      </dgm:t>
    </dgm:pt>
    <dgm:pt modelId="{38C82827-A4E4-4B8F-83D8-486E3623638D}" type="sibTrans" cxnId="{1D6D8BCD-08DD-4558-A69F-FD8949C7BFFB}">
      <dgm:prSet/>
      <dgm:spPr/>
      <dgm:t>
        <a:bodyPr/>
        <a:lstStyle/>
        <a:p>
          <a:endParaRPr lang="en-GB"/>
        </a:p>
      </dgm:t>
    </dgm:pt>
    <dgm:pt modelId="{2B1180F8-9B5B-4875-A9AA-03CDF4D8273E}">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Sexual health clinics</a:t>
          </a:r>
          <a:endParaRPr lang="en-GB" dirty="0">
            <a:solidFill>
              <a:schemeClr val="tx1">
                <a:lumMod val="50000"/>
                <a:lumOff val="50000"/>
              </a:schemeClr>
            </a:solidFill>
          </a:endParaRPr>
        </a:p>
      </dgm:t>
    </dgm:pt>
    <dgm:pt modelId="{925CB40B-AA0F-4752-95FE-11BC0E8A6F11}" type="parTrans" cxnId="{BDA07EED-4FEB-48BA-A900-E23B34B346C5}">
      <dgm:prSet/>
      <dgm:spPr/>
      <dgm:t>
        <a:bodyPr/>
        <a:lstStyle/>
        <a:p>
          <a:endParaRPr lang="en-GB"/>
        </a:p>
      </dgm:t>
    </dgm:pt>
    <dgm:pt modelId="{76D6C3A4-C192-4F00-A7AB-5BA6A0018B77}" type="sibTrans" cxnId="{BDA07EED-4FEB-48BA-A900-E23B34B346C5}">
      <dgm:prSet/>
      <dgm:spPr/>
      <dgm:t>
        <a:bodyPr/>
        <a:lstStyle/>
        <a:p>
          <a:endParaRPr lang="en-GB"/>
        </a:p>
      </dgm:t>
    </dgm:pt>
    <dgm:pt modelId="{44CE99B7-83E6-43C4-A486-287D6B309B21}">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Antenatal clinics</a:t>
          </a:r>
          <a:endParaRPr lang="en-GB" dirty="0">
            <a:solidFill>
              <a:schemeClr val="tx1">
                <a:lumMod val="50000"/>
                <a:lumOff val="50000"/>
              </a:schemeClr>
            </a:solidFill>
          </a:endParaRPr>
        </a:p>
      </dgm:t>
    </dgm:pt>
    <dgm:pt modelId="{B7140597-6772-4448-93C7-82C64D6C986C}" type="parTrans" cxnId="{1FB838FB-A791-4AA8-9D2B-BED7DEC503C8}">
      <dgm:prSet/>
      <dgm:spPr/>
      <dgm:t>
        <a:bodyPr/>
        <a:lstStyle/>
        <a:p>
          <a:endParaRPr lang="en-GB"/>
        </a:p>
      </dgm:t>
    </dgm:pt>
    <dgm:pt modelId="{A41D66EA-8129-41B6-B2A0-06DC2378F6CE}" type="sibTrans" cxnId="{1FB838FB-A791-4AA8-9D2B-BED7DEC503C8}">
      <dgm:prSet/>
      <dgm:spPr/>
      <dgm:t>
        <a:bodyPr/>
        <a:lstStyle/>
        <a:p>
          <a:endParaRPr lang="en-GB"/>
        </a:p>
      </dgm:t>
    </dgm:pt>
    <dgm:pt modelId="{9BDF9915-0CF8-489D-9B01-20609993CC57}" type="pres">
      <dgm:prSet presAssocID="{E1898F7F-7F93-4866-9E03-53064EFA80EF}" presName="diagram" presStyleCnt="0">
        <dgm:presLayoutVars>
          <dgm:dir/>
          <dgm:resizeHandles val="exact"/>
        </dgm:presLayoutVars>
      </dgm:prSet>
      <dgm:spPr/>
      <dgm:t>
        <a:bodyPr/>
        <a:lstStyle/>
        <a:p>
          <a:endParaRPr lang="en-GB"/>
        </a:p>
      </dgm:t>
    </dgm:pt>
    <dgm:pt modelId="{DB05EEB8-ADE2-41E1-87CC-CA8832A7A9A1}" type="pres">
      <dgm:prSet presAssocID="{442921E1-9BC3-4F52-B432-FCF7CB474708}" presName="node" presStyleLbl="node1" presStyleIdx="0" presStyleCnt="4">
        <dgm:presLayoutVars>
          <dgm:bulletEnabled val="1"/>
        </dgm:presLayoutVars>
      </dgm:prSet>
      <dgm:spPr/>
      <dgm:t>
        <a:bodyPr/>
        <a:lstStyle/>
        <a:p>
          <a:endParaRPr lang="en-GB"/>
        </a:p>
      </dgm:t>
    </dgm:pt>
    <dgm:pt modelId="{0B08FA54-F5CB-4035-BBD2-C2E617DCFC43}" type="pres">
      <dgm:prSet presAssocID="{C25D8C7B-7F75-4D8F-9E4D-9E3980398718}" presName="sibTrans" presStyleCnt="0"/>
      <dgm:spPr/>
    </dgm:pt>
    <dgm:pt modelId="{50465869-4390-4CAE-84E5-87CDD5DBB3D8}" type="pres">
      <dgm:prSet presAssocID="{832C2865-E8AA-4263-A07D-ECFF6332113C}" presName="node" presStyleLbl="node1" presStyleIdx="1" presStyleCnt="4">
        <dgm:presLayoutVars>
          <dgm:bulletEnabled val="1"/>
        </dgm:presLayoutVars>
      </dgm:prSet>
      <dgm:spPr/>
      <dgm:t>
        <a:bodyPr/>
        <a:lstStyle/>
        <a:p>
          <a:endParaRPr lang="en-GB"/>
        </a:p>
      </dgm:t>
    </dgm:pt>
    <dgm:pt modelId="{D7568DF7-7F93-4EDC-9D84-CD9A9C1F933E}" type="pres">
      <dgm:prSet presAssocID="{38C82827-A4E4-4B8F-83D8-486E3623638D}" presName="sibTrans" presStyleCnt="0"/>
      <dgm:spPr/>
    </dgm:pt>
    <dgm:pt modelId="{3D73785E-725D-4B0B-954D-35A381697236}" type="pres">
      <dgm:prSet presAssocID="{2B1180F8-9B5B-4875-A9AA-03CDF4D8273E}" presName="node" presStyleLbl="node1" presStyleIdx="2" presStyleCnt="4">
        <dgm:presLayoutVars>
          <dgm:bulletEnabled val="1"/>
        </dgm:presLayoutVars>
      </dgm:prSet>
      <dgm:spPr/>
      <dgm:t>
        <a:bodyPr/>
        <a:lstStyle/>
        <a:p>
          <a:endParaRPr lang="en-GB"/>
        </a:p>
      </dgm:t>
    </dgm:pt>
    <dgm:pt modelId="{277925A7-D27D-4CFB-AD43-E4FD38939C98}" type="pres">
      <dgm:prSet presAssocID="{76D6C3A4-C192-4F00-A7AB-5BA6A0018B77}" presName="sibTrans" presStyleCnt="0"/>
      <dgm:spPr/>
    </dgm:pt>
    <dgm:pt modelId="{C31EC26E-8FF5-4667-83B3-8EDDD8E99BE9}" type="pres">
      <dgm:prSet presAssocID="{44CE99B7-83E6-43C4-A486-287D6B309B21}" presName="node" presStyleLbl="node1" presStyleIdx="3" presStyleCnt="4">
        <dgm:presLayoutVars>
          <dgm:bulletEnabled val="1"/>
        </dgm:presLayoutVars>
      </dgm:prSet>
      <dgm:spPr/>
      <dgm:t>
        <a:bodyPr/>
        <a:lstStyle/>
        <a:p>
          <a:endParaRPr lang="en-GB"/>
        </a:p>
      </dgm:t>
    </dgm:pt>
  </dgm:ptLst>
  <dgm:cxnLst>
    <dgm:cxn modelId="{2D059CBE-AB36-45E2-A8FF-90160D2846E8}" type="presOf" srcId="{442921E1-9BC3-4F52-B432-FCF7CB474708}" destId="{DB05EEB8-ADE2-41E1-87CC-CA8832A7A9A1}" srcOrd="0" destOrd="0" presId="urn:microsoft.com/office/officeart/2005/8/layout/default"/>
    <dgm:cxn modelId="{1FB838FB-A791-4AA8-9D2B-BED7DEC503C8}" srcId="{E1898F7F-7F93-4866-9E03-53064EFA80EF}" destId="{44CE99B7-83E6-43C4-A486-287D6B309B21}" srcOrd="3" destOrd="0" parTransId="{B7140597-6772-4448-93C7-82C64D6C986C}" sibTransId="{A41D66EA-8129-41B6-B2A0-06DC2378F6CE}"/>
    <dgm:cxn modelId="{1D6D8BCD-08DD-4558-A69F-FD8949C7BFFB}" srcId="{E1898F7F-7F93-4866-9E03-53064EFA80EF}" destId="{832C2865-E8AA-4263-A07D-ECFF6332113C}" srcOrd="1" destOrd="0" parTransId="{54D9DB59-2E7E-44FD-B07E-6EBEC9A357AC}" sibTransId="{38C82827-A4E4-4B8F-83D8-486E3623638D}"/>
    <dgm:cxn modelId="{EB07D209-3EC3-4350-AD93-CDEC5EFDDCEA}" type="presOf" srcId="{832C2865-E8AA-4263-A07D-ECFF6332113C}" destId="{50465869-4390-4CAE-84E5-87CDD5DBB3D8}" srcOrd="0" destOrd="0" presId="urn:microsoft.com/office/officeart/2005/8/layout/default"/>
    <dgm:cxn modelId="{6C4E1F36-91E3-4B9A-A648-443429F4A161}" type="presOf" srcId="{E1898F7F-7F93-4866-9E03-53064EFA80EF}" destId="{9BDF9915-0CF8-489D-9B01-20609993CC57}" srcOrd="0" destOrd="0" presId="urn:microsoft.com/office/officeart/2005/8/layout/default"/>
    <dgm:cxn modelId="{D2A6881F-8E35-4928-980F-6CCE9C20E8A6}" type="presOf" srcId="{44CE99B7-83E6-43C4-A486-287D6B309B21}" destId="{C31EC26E-8FF5-4667-83B3-8EDDD8E99BE9}" srcOrd="0" destOrd="0" presId="urn:microsoft.com/office/officeart/2005/8/layout/default"/>
    <dgm:cxn modelId="{FF3AC39D-9929-49EE-B6C5-A53C9C87F8F4}" srcId="{E1898F7F-7F93-4866-9E03-53064EFA80EF}" destId="{442921E1-9BC3-4F52-B432-FCF7CB474708}" srcOrd="0" destOrd="0" parTransId="{DB8286FE-F803-4161-87F1-FC548823EB05}" sibTransId="{C25D8C7B-7F75-4D8F-9E4D-9E3980398718}"/>
    <dgm:cxn modelId="{BDA07EED-4FEB-48BA-A900-E23B34B346C5}" srcId="{E1898F7F-7F93-4866-9E03-53064EFA80EF}" destId="{2B1180F8-9B5B-4875-A9AA-03CDF4D8273E}" srcOrd="2" destOrd="0" parTransId="{925CB40B-AA0F-4752-95FE-11BC0E8A6F11}" sibTransId="{76D6C3A4-C192-4F00-A7AB-5BA6A0018B77}"/>
    <dgm:cxn modelId="{89C7BFFC-F81B-49A7-BC91-5884A2570EDF}" type="presOf" srcId="{2B1180F8-9B5B-4875-A9AA-03CDF4D8273E}" destId="{3D73785E-725D-4B0B-954D-35A381697236}" srcOrd="0" destOrd="0" presId="urn:microsoft.com/office/officeart/2005/8/layout/default"/>
    <dgm:cxn modelId="{3BDEE9F2-3F20-40B8-BD09-4255F769BF85}" type="presParOf" srcId="{9BDF9915-0CF8-489D-9B01-20609993CC57}" destId="{DB05EEB8-ADE2-41E1-87CC-CA8832A7A9A1}" srcOrd="0" destOrd="0" presId="urn:microsoft.com/office/officeart/2005/8/layout/default"/>
    <dgm:cxn modelId="{98BB3488-049D-495C-9843-8DC5E7D0F4D0}" type="presParOf" srcId="{9BDF9915-0CF8-489D-9B01-20609993CC57}" destId="{0B08FA54-F5CB-4035-BBD2-C2E617DCFC43}" srcOrd="1" destOrd="0" presId="urn:microsoft.com/office/officeart/2005/8/layout/default"/>
    <dgm:cxn modelId="{FB09E6B1-36AF-4EBF-8E62-834F7149CB14}" type="presParOf" srcId="{9BDF9915-0CF8-489D-9B01-20609993CC57}" destId="{50465869-4390-4CAE-84E5-87CDD5DBB3D8}" srcOrd="2" destOrd="0" presId="urn:microsoft.com/office/officeart/2005/8/layout/default"/>
    <dgm:cxn modelId="{4572FE0B-252F-425E-9733-047F84CE1013}" type="presParOf" srcId="{9BDF9915-0CF8-489D-9B01-20609993CC57}" destId="{D7568DF7-7F93-4EDC-9D84-CD9A9C1F933E}" srcOrd="3" destOrd="0" presId="urn:microsoft.com/office/officeart/2005/8/layout/default"/>
    <dgm:cxn modelId="{6DDF846C-3213-43FD-8E27-B0F58E50E0FB}" type="presParOf" srcId="{9BDF9915-0CF8-489D-9B01-20609993CC57}" destId="{3D73785E-725D-4B0B-954D-35A381697236}" srcOrd="4" destOrd="0" presId="urn:microsoft.com/office/officeart/2005/8/layout/default"/>
    <dgm:cxn modelId="{34DFC2AC-5228-4E32-9B07-EA1C4F15C1DF}" type="presParOf" srcId="{9BDF9915-0CF8-489D-9B01-20609993CC57}" destId="{277925A7-D27D-4CFB-AD43-E4FD38939C98}" srcOrd="5" destOrd="0" presId="urn:microsoft.com/office/officeart/2005/8/layout/default"/>
    <dgm:cxn modelId="{D7733733-4C20-4E3E-B2D9-43CB8983546B}" type="presParOf" srcId="{9BDF9915-0CF8-489D-9B01-20609993CC57}" destId="{C31EC26E-8FF5-4667-83B3-8EDDD8E99B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B830A6-E172-43F8-BFFA-8140B1561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562572-08F8-47E5-88C3-DA3A23F59CB9}">
      <dgm:prSet custT="1"/>
      <dgm:spPr>
        <a:solidFill>
          <a:srgbClr val="E9EDF4"/>
        </a:solidFill>
      </dgm:spPr>
      <dgm:t>
        <a:bodyPr/>
        <a:lstStyle/>
        <a:p>
          <a:pPr rtl="0"/>
          <a:r>
            <a:rPr lang="en-GB" sz="2000" dirty="0" smtClean="0">
              <a:solidFill>
                <a:schemeClr val="tx1"/>
              </a:solidFill>
            </a:rPr>
            <a:t>Median CD4 count		200 cells/</a:t>
          </a:r>
          <a:r>
            <a:rPr lang="en-GB" sz="2000" dirty="0" smtClean="0">
              <a:solidFill>
                <a:schemeClr val="tx1"/>
              </a:solidFill>
              <a:sym typeface="Symbol"/>
            </a:rPr>
            <a:t></a:t>
          </a:r>
          <a:r>
            <a:rPr lang="en-GB" sz="2000" dirty="0" smtClean="0">
              <a:solidFill>
                <a:schemeClr val="tx1"/>
              </a:solidFill>
            </a:rPr>
            <a:t>l	(IQR 65 – 390)</a:t>
          </a:r>
          <a:endParaRPr lang="en-GB" sz="2000" dirty="0">
            <a:solidFill>
              <a:schemeClr val="tx1"/>
            </a:solidFill>
          </a:endParaRPr>
        </a:p>
      </dgm:t>
    </dgm:pt>
    <dgm:pt modelId="{5E1B19D9-A916-48C9-99F6-C8A154FDD6C6}" type="parTrans" cxnId="{B6533FF3-E9C0-4781-BFA4-E3AE58455AA5}">
      <dgm:prSet/>
      <dgm:spPr/>
      <dgm:t>
        <a:bodyPr/>
        <a:lstStyle/>
        <a:p>
          <a:endParaRPr lang="en-GB"/>
        </a:p>
      </dgm:t>
    </dgm:pt>
    <dgm:pt modelId="{42ACA19D-DD8D-4E46-9D98-73AB4B514130}" type="sibTrans" cxnId="{B6533FF3-E9C0-4781-BFA4-E3AE58455AA5}">
      <dgm:prSet/>
      <dgm:spPr/>
      <dgm:t>
        <a:bodyPr/>
        <a:lstStyle/>
        <a:p>
          <a:endParaRPr lang="en-GB"/>
        </a:p>
      </dgm:t>
    </dgm:pt>
    <dgm:pt modelId="{045657F7-AF34-4906-BDA5-0F97413F6D3E}">
      <dgm:prSet custT="1"/>
      <dgm:spPr>
        <a:solidFill>
          <a:srgbClr val="E9EDF4"/>
        </a:solidFill>
      </dgm:spPr>
      <dgm:t>
        <a:bodyPr/>
        <a:lstStyle/>
        <a:p>
          <a:pPr rtl="0"/>
          <a:r>
            <a:rPr lang="en-GB" sz="2000" dirty="0" smtClean="0">
              <a:solidFill>
                <a:schemeClr val="tx1"/>
              </a:solidFill>
            </a:rPr>
            <a:t>Late presenters			143		71.9%</a:t>
          </a:r>
          <a:endParaRPr lang="en-GB" sz="2000" dirty="0">
            <a:solidFill>
              <a:schemeClr val="tx1"/>
            </a:solidFill>
          </a:endParaRPr>
        </a:p>
      </dgm:t>
    </dgm:pt>
    <dgm:pt modelId="{23742B1E-AC5C-4C18-9EDF-4C4A141EE7FB}" type="parTrans" cxnId="{D7A9826B-F47D-45C4-8493-4CC59F9BD606}">
      <dgm:prSet/>
      <dgm:spPr/>
      <dgm:t>
        <a:bodyPr/>
        <a:lstStyle/>
        <a:p>
          <a:endParaRPr lang="en-GB"/>
        </a:p>
      </dgm:t>
    </dgm:pt>
    <dgm:pt modelId="{532972B6-3565-4C4D-9B7E-B7B623EB74C8}" type="sibTrans" cxnId="{D7A9826B-F47D-45C4-8493-4CC59F9BD606}">
      <dgm:prSet/>
      <dgm:spPr/>
      <dgm:t>
        <a:bodyPr/>
        <a:lstStyle/>
        <a:p>
          <a:endParaRPr lang="en-GB"/>
        </a:p>
      </dgm:t>
    </dgm:pt>
    <dgm:pt modelId="{8358E8E1-D5B9-4BF6-953E-891F6D9EE3C0}">
      <dgm:prSet custT="1"/>
      <dgm:spPr>
        <a:solidFill>
          <a:srgbClr val="E9EDF4"/>
        </a:solidFill>
      </dgm:spPr>
      <dgm:t>
        <a:bodyPr/>
        <a:lstStyle/>
        <a:p>
          <a:pPr rtl="0">
            <a:lnSpc>
              <a:spcPct val="100000"/>
            </a:lnSpc>
            <a:spcAft>
              <a:spcPts val="0"/>
            </a:spcAft>
          </a:pPr>
          <a:r>
            <a:rPr lang="en-GB" sz="2000" dirty="0" smtClean="0">
              <a:solidFill>
                <a:schemeClr val="tx1"/>
              </a:solidFill>
            </a:rPr>
            <a:t>History of HIV-associated		61		28.2%</a:t>
          </a:r>
        </a:p>
        <a:p>
          <a:pPr rtl="0">
            <a:lnSpc>
              <a:spcPct val="100000"/>
            </a:lnSpc>
            <a:spcAft>
              <a:spcPts val="0"/>
            </a:spcAft>
          </a:pPr>
          <a:r>
            <a:rPr lang="en-GB" sz="2000" dirty="0" smtClean="0">
              <a:solidFill>
                <a:schemeClr val="tx1"/>
              </a:solidFill>
            </a:rPr>
            <a:t>symptoms </a:t>
          </a:r>
          <a:r>
            <a:rPr lang="en-GB" sz="2200" dirty="0" smtClean="0">
              <a:solidFill>
                <a:schemeClr val="tx1"/>
              </a:solidFill>
            </a:rPr>
            <a:t>					</a:t>
          </a:r>
          <a:endParaRPr lang="en-GB" sz="2200" dirty="0">
            <a:solidFill>
              <a:schemeClr val="tx1"/>
            </a:solidFill>
          </a:endParaRPr>
        </a:p>
      </dgm:t>
    </dgm:pt>
    <dgm:pt modelId="{AA7ECC0A-D913-4C62-9F66-241514DA2BBB}" type="parTrans" cxnId="{6AF34D7D-825A-424D-B05D-3FD0B9BC0EF1}">
      <dgm:prSet/>
      <dgm:spPr/>
      <dgm:t>
        <a:bodyPr/>
        <a:lstStyle/>
        <a:p>
          <a:endParaRPr lang="en-GB"/>
        </a:p>
      </dgm:t>
    </dgm:pt>
    <dgm:pt modelId="{03744F41-572C-4CAF-993F-D394CB4728E2}" type="sibTrans" cxnId="{6AF34D7D-825A-424D-B05D-3FD0B9BC0EF1}">
      <dgm:prSet/>
      <dgm:spPr/>
      <dgm:t>
        <a:bodyPr/>
        <a:lstStyle/>
        <a:p>
          <a:endParaRPr lang="en-GB"/>
        </a:p>
      </dgm:t>
    </dgm:pt>
    <dgm:pt modelId="{F1D94A8B-5426-4CAF-B2BB-BCC57C2F52A0}" type="pres">
      <dgm:prSet presAssocID="{6AB830A6-E172-43F8-BFFA-8140B15616DC}" presName="linear" presStyleCnt="0">
        <dgm:presLayoutVars>
          <dgm:animLvl val="lvl"/>
          <dgm:resizeHandles val="exact"/>
        </dgm:presLayoutVars>
      </dgm:prSet>
      <dgm:spPr/>
      <dgm:t>
        <a:bodyPr/>
        <a:lstStyle/>
        <a:p>
          <a:endParaRPr lang="en-GB"/>
        </a:p>
      </dgm:t>
    </dgm:pt>
    <dgm:pt modelId="{A60E8EA9-89F3-4812-AEA8-923A3CBBCFBD}" type="pres">
      <dgm:prSet presAssocID="{3D562572-08F8-47E5-88C3-DA3A23F59CB9}" presName="parentText" presStyleLbl="node1" presStyleIdx="0" presStyleCnt="3">
        <dgm:presLayoutVars>
          <dgm:chMax val="0"/>
          <dgm:bulletEnabled val="1"/>
        </dgm:presLayoutVars>
      </dgm:prSet>
      <dgm:spPr/>
      <dgm:t>
        <a:bodyPr/>
        <a:lstStyle/>
        <a:p>
          <a:endParaRPr lang="en-GB"/>
        </a:p>
      </dgm:t>
    </dgm:pt>
    <dgm:pt modelId="{E5A5780D-96F6-4312-898B-D76096B38B3F}" type="pres">
      <dgm:prSet presAssocID="{42ACA19D-DD8D-4E46-9D98-73AB4B514130}" presName="spacer" presStyleCnt="0"/>
      <dgm:spPr/>
    </dgm:pt>
    <dgm:pt modelId="{63EEEA91-0816-477C-9825-92816DA84ED4}" type="pres">
      <dgm:prSet presAssocID="{045657F7-AF34-4906-BDA5-0F97413F6D3E}" presName="parentText" presStyleLbl="node1" presStyleIdx="1" presStyleCnt="3">
        <dgm:presLayoutVars>
          <dgm:chMax val="0"/>
          <dgm:bulletEnabled val="1"/>
        </dgm:presLayoutVars>
      </dgm:prSet>
      <dgm:spPr/>
      <dgm:t>
        <a:bodyPr/>
        <a:lstStyle/>
        <a:p>
          <a:endParaRPr lang="en-GB"/>
        </a:p>
      </dgm:t>
    </dgm:pt>
    <dgm:pt modelId="{05F5F58D-D686-43E6-BE60-EAC2D25B1390}" type="pres">
      <dgm:prSet presAssocID="{532972B6-3565-4C4D-9B7E-B7B623EB74C8}" presName="spacer" presStyleCnt="0"/>
      <dgm:spPr/>
    </dgm:pt>
    <dgm:pt modelId="{BA528F18-3511-4BAB-8F16-AE4DEBAA1B90}" type="pres">
      <dgm:prSet presAssocID="{8358E8E1-D5B9-4BF6-953E-891F6D9EE3C0}" presName="parentText" presStyleLbl="node1" presStyleIdx="2" presStyleCnt="3">
        <dgm:presLayoutVars>
          <dgm:chMax val="0"/>
          <dgm:bulletEnabled val="1"/>
        </dgm:presLayoutVars>
      </dgm:prSet>
      <dgm:spPr/>
      <dgm:t>
        <a:bodyPr/>
        <a:lstStyle/>
        <a:p>
          <a:endParaRPr lang="en-GB"/>
        </a:p>
      </dgm:t>
    </dgm:pt>
  </dgm:ptLst>
  <dgm:cxnLst>
    <dgm:cxn modelId="{D7A9826B-F47D-45C4-8493-4CC59F9BD606}" srcId="{6AB830A6-E172-43F8-BFFA-8140B15616DC}" destId="{045657F7-AF34-4906-BDA5-0F97413F6D3E}" srcOrd="1" destOrd="0" parTransId="{23742B1E-AC5C-4C18-9EDF-4C4A141EE7FB}" sibTransId="{532972B6-3565-4C4D-9B7E-B7B623EB74C8}"/>
    <dgm:cxn modelId="{D1500815-3EF7-4577-A220-84BA478D957A}" type="presOf" srcId="{8358E8E1-D5B9-4BF6-953E-891F6D9EE3C0}" destId="{BA528F18-3511-4BAB-8F16-AE4DEBAA1B90}" srcOrd="0" destOrd="0" presId="urn:microsoft.com/office/officeart/2005/8/layout/vList2"/>
    <dgm:cxn modelId="{B6533FF3-E9C0-4781-BFA4-E3AE58455AA5}" srcId="{6AB830A6-E172-43F8-BFFA-8140B15616DC}" destId="{3D562572-08F8-47E5-88C3-DA3A23F59CB9}" srcOrd="0" destOrd="0" parTransId="{5E1B19D9-A916-48C9-99F6-C8A154FDD6C6}" sibTransId="{42ACA19D-DD8D-4E46-9D98-73AB4B514130}"/>
    <dgm:cxn modelId="{D8201222-6A6F-4455-A01A-2D85B651BA2E}" type="presOf" srcId="{045657F7-AF34-4906-BDA5-0F97413F6D3E}" destId="{63EEEA91-0816-477C-9825-92816DA84ED4}" srcOrd="0" destOrd="0" presId="urn:microsoft.com/office/officeart/2005/8/layout/vList2"/>
    <dgm:cxn modelId="{6AF34D7D-825A-424D-B05D-3FD0B9BC0EF1}" srcId="{6AB830A6-E172-43F8-BFFA-8140B15616DC}" destId="{8358E8E1-D5B9-4BF6-953E-891F6D9EE3C0}" srcOrd="2" destOrd="0" parTransId="{AA7ECC0A-D913-4C62-9F66-241514DA2BBB}" sibTransId="{03744F41-572C-4CAF-993F-D394CB4728E2}"/>
    <dgm:cxn modelId="{ACC1D4D3-7C39-45D5-8915-6A9E91BD0EEE}" type="presOf" srcId="{3D562572-08F8-47E5-88C3-DA3A23F59CB9}" destId="{A60E8EA9-89F3-4812-AEA8-923A3CBBCFBD}" srcOrd="0" destOrd="0" presId="urn:microsoft.com/office/officeart/2005/8/layout/vList2"/>
    <dgm:cxn modelId="{F74072E4-7D0E-4D39-8707-58203552739C}" type="presOf" srcId="{6AB830A6-E172-43F8-BFFA-8140B15616DC}" destId="{F1D94A8B-5426-4CAF-B2BB-BCC57C2F52A0}" srcOrd="0" destOrd="0" presId="urn:microsoft.com/office/officeart/2005/8/layout/vList2"/>
    <dgm:cxn modelId="{A17BEF8D-8550-4FAD-92BE-A7450AB0400B}" type="presParOf" srcId="{F1D94A8B-5426-4CAF-B2BB-BCC57C2F52A0}" destId="{A60E8EA9-89F3-4812-AEA8-923A3CBBCFBD}" srcOrd="0" destOrd="0" presId="urn:microsoft.com/office/officeart/2005/8/layout/vList2"/>
    <dgm:cxn modelId="{43716972-E875-41BC-8067-C0A6C0501F88}" type="presParOf" srcId="{F1D94A8B-5426-4CAF-B2BB-BCC57C2F52A0}" destId="{E5A5780D-96F6-4312-898B-D76096B38B3F}" srcOrd="1" destOrd="0" presId="urn:microsoft.com/office/officeart/2005/8/layout/vList2"/>
    <dgm:cxn modelId="{19E4FA4B-2BE1-4EC8-A76B-8A2D720B66BE}" type="presParOf" srcId="{F1D94A8B-5426-4CAF-B2BB-BCC57C2F52A0}" destId="{63EEEA91-0816-477C-9825-92816DA84ED4}" srcOrd="2" destOrd="0" presId="urn:microsoft.com/office/officeart/2005/8/layout/vList2"/>
    <dgm:cxn modelId="{31D0E346-A8F7-49B6-9CBD-CFFFE15D1522}" type="presParOf" srcId="{F1D94A8B-5426-4CAF-B2BB-BCC57C2F52A0}" destId="{05F5F58D-D686-43E6-BE60-EAC2D25B1390}" srcOrd="3" destOrd="0" presId="urn:microsoft.com/office/officeart/2005/8/layout/vList2"/>
    <dgm:cxn modelId="{C301F17C-CA7F-4A62-A3DE-5C29EF292AB1}" type="presParOf" srcId="{F1D94A8B-5426-4CAF-B2BB-BCC57C2F52A0}" destId="{BA528F18-3511-4BAB-8F16-AE4DEBAA1B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4.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9AD35881-513B-48E7-AD31-ADC587EE2F1F}" type="presOf" srcId="{76EB3F9B-2E05-4C7C-8DE6-4ABBB04CB700}" destId="{27D53F48-8A9E-4AF0-93B2-8CEBDE1BB97C}"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E9C046D-6E45-4297-AB9F-28EF262FE3E8}" type="presOf" srcId="{7ADBD254-F3A8-45BA-97A2-B10099EAF300}" destId="{8DEC646D-C5DB-4FE2-AC56-684A2AB5DB0E}" srcOrd="0" destOrd="0" presId="urn:microsoft.com/office/officeart/2005/8/layout/vList2"/>
    <dgm:cxn modelId="{13823B13-23B1-4272-917E-AD9663C025DE}" type="presOf" srcId="{4EA625BF-1FAA-4074-975F-44FFB7629D05}" destId="{3C1371A6-360D-4628-B6B6-D0DCC663AD7A}" srcOrd="0" destOrd="0" presId="urn:microsoft.com/office/officeart/2005/8/layout/vList2"/>
    <dgm:cxn modelId="{C572823A-CD49-4649-A7A1-136593A4DA79}" type="presOf" srcId="{DC5626C3-89EC-42E9-A8A5-2C4033403F44}" destId="{0363741D-5522-44EE-BA48-7952B8DF3484}" srcOrd="0" destOrd="0" presId="urn:microsoft.com/office/officeart/2005/8/layout/vList2"/>
    <dgm:cxn modelId="{A40CAE43-5ADB-469B-A802-8F3E94E3F2F7}" type="presOf" srcId="{334B3551-664B-4334-BF1F-E23996D41D35}" destId="{3C98A23B-9912-4DFC-94DE-9675821665F5}" srcOrd="0" destOrd="0" presId="urn:microsoft.com/office/officeart/2005/8/layout/vList2"/>
    <dgm:cxn modelId="{09EB414C-C8A4-4AB0-892C-7926522167AC}" type="presParOf" srcId="{3C98A23B-9912-4DFC-94DE-9675821665F5}" destId="{27D53F48-8A9E-4AF0-93B2-8CEBDE1BB97C}" srcOrd="0" destOrd="0" presId="urn:microsoft.com/office/officeart/2005/8/layout/vList2"/>
    <dgm:cxn modelId="{55991BAF-C4D2-400A-9CB8-B3B9F5E3A12D}" type="presParOf" srcId="{3C98A23B-9912-4DFC-94DE-9675821665F5}" destId="{B59A89EE-9D55-421F-8567-5EBE4D230955}" srcOrd="1" destOrd="0" presId="urn:microsoft.com/office/officeart/2005/8/layout/vList2"/>
    <dgm:cxn modelId="{8549F14F-6AB8-4D16-B75C-B5E1B48CF963}" type="presParOf" srcId="{3C98A23B-9912-4DFC-94DE-9675821665F5}" destId="{0363741D-5522-44EE-BA48-7952B8DF3484}" srcOrd="2" destOrd="0" presId="urn:microsoft.com/office/officeart/2005/8/layout/vList2"/>
    <dgm:cxn modelId="{CD252E57-1CF8-47E3-A50F-B032DC9832F0}" type="presParOf" srcId="{3C98A23B-9912-4DFC-94DE-9675821665F5}" destId="{0BF2AA6C-D6FE-42AE-B985-92A0D12CF2D4}" srcOrd="3" destOrd="0" presId="urn:microsoft.com/office/officeart/2005/8/layout/vList2"/>
    <dgm:cxn modelId="{413B907C-CF25-41E8-9A1C-CA41F91A5C7D}" type="presParOf" srcId="{3C98A23B-9912-4DFC-94DE-9675821665F5}" destId="{3C1371A6-360D-4628-B6B6-D0DCC663AD7A}" srcOrd="4" destOrd="0" presId="urn:microsoft.com/office/officeart/2005/8/layout/vList2"/>
    <dgm:cxn modelId="{27C1B92A-BE85-42A9-B78F-9AC6C3E7AA0D}" type="presParOf" srcId="{3C98A23B-9912-4DFC-94DE-9675821665F5}" destId="{6F6B4B09-981E-4FEF-863F-8026D8B0BDFF}" srcOrd="5" destOrd="0" presId="urn:microsoft.com/office/officeart/2005/8/layout/vList2"/>
    <dgm:cxn modelId="{DF2A3191-D619-4101-BB7B-59E26EADDFA0}"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a:t>
          </a:r>
          <a:r>
            <a:rPr lang="en-GB" sz="2000" b="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dirty="0">
            <a:solidFill>
              <a:schemeClr val="tx1"/>
            </a:solidFill>
            <a:latin typeface="Calibri" panose="020F0502020204030204" pitchFamily="34" charset="0"/>
            <a:cs typeface="Calibri" panose="020F0502020204030204" pitchFamily="34" charset="0"/>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2. Why Test for HIV? </a:t>
          </a:r>
          <a:endParaRPr lang="en-GB" sz="2000" dirty="0">
            <a:solidFill>
              <a:schemeClr val="tx1"/>
            </a:solidFill>
            <a:latin typeface="Calibri" panose="020F0502020204030204" pitchFamily="34" charset="0"/>
            <a:cs typeface="Calibri" panose="020F0502020204030204" pitchFamily="34" charset="0"/>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3. Consequences of late diagnosis</a:t>
          </a:r>
          <a:endParaRPr lang="en-GB" sz="2000" dirty="0">
            <a:solidFill>
              <a:schemeClr val="tx1"/>
            </a:solidFill>
            <a:latin typeface="Calibri" panose="020F0502020204030204" pitchFamily="34" charset="0"/>
            <a:cs typeface="Calibri" panose="020F0502020204030204" pitchFamily="34" charset="0"/>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4. Missed Opportunities</a:t>
          </a:r>
          <a:endParaRPr lang="en-GB" sz="2000" dirty="0">
            <a:solidFill>
              <a:schemeClr val="tx1"/>
            </a:solidFill>
            <a:latin typeface="Calibri" panose="020F0502020204030204" pitchFamily="34" charset="0"/>
            <a:cs typeface="Calibri" panose="020F0502020204030204" pitchFamily="34" charset="0"/>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6. HIV testing strategies – including indicator condition guided HIV testing</a:t>
          </a:r>
          <a:endParaRPr lang="en-GB" sz="2000" dirty="0">
            <a:solidFill>
              <a:schemeClr val="tx1"/>
            </a:solidFill>
            <a:latin typeface="Calibri" panose="020F0502020204030204" pitchFamily="34" charset="0"/>
            <a:cs typeface="Calibri" panose="020F0502020204030204" pitchFamily="34" charset="0"/>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5. Barriers to testing / Frequently raised concerns</a:t>
          </a:r>
          <a:endParaRPr lang="en-GB" sz="2000" dirty="0">
            <a:solidFill>
              <a:schemeClr val="tx1"/>
            </a:solidFill>
            <a:latin typeface="Calibri" panose="020F0502020204030204" pitchFamily="34" charset="0"/>
            <a:cs typeface="Calibri" panose="020F0502020204030204" pitchFamily="34" charset="0"/>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F9D934A6-52D6-4F54-BDE9-A9E5B3FFA750}" type="presOf" srcId="{334B3551-664B-4334-BF1F-E23996D41D35}" destId="{3C98A23B-9912-4DFC-94DE-9675821665F5}"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D14F29D5-46B4-4773-90A3-29B37EAB312E}"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24268F0-8AB7-4CBE-8C4C-A58B7C756FE9}" type="presOf" srcId="{4EA625BF-1FAA-4074-975F-44FFB7629D05}" destId="{3C1371A6-360D-4628-B6B6-D0DCC663AD7A}" srcOrd="0" destOrd="0" presId="urn:microsoft.com/office/officeart/2005/8/layout/vList2"/>
    <dgm:cxn modelId="{024DE970-5D6C-4673-8743-45D25D692214}" type="presOf" srcId="{76EB3F9B-2E05-4C7C-8DE6-4ABBB04CB700}" destId="{27D53F48-8A9E-4AF0-93B2-8CEBDE1BB97C}" srcOrd="0" destOrd="0" presId="urn:microsoft.com/office/officeart/2005/8/layout/vList2"/>
    <dgm:cxn modelId="{85D693B8-0FA9-4E57-B1CF-805C3C5404C2}" type="presOf" srcId="{878F4850-5941-4A3C-9129-2ECFE0B32ED5}" destId="{7B30A21E-1790-47E3-9E16-169E73C13270}" srcOrd="0" destOrd="0" presId="urn:microsoft.com/office/officeart/2005/8/layout/vList2"/>
    <dgm:cxn modelId="{22D692FD-0FFA-4E46-A1C5-5A2057BA1471}" type="presOf" srcId="{7ADBD254-F3A8-45BA-97A2-B10099EAF300}" destId="{8DEC646D-C5DB-4FE2-AC56-684A2AB5DB0E}" srcOrd="0" destOrd="0" presId="urn:microsoft.com/office/officeart/2005/8/layout/vList2"/>
    <dgm:cxn modelId="{DCD70703-8B69-4897-923F-6D0C74FB51F1}"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699A7C97-2A63-4667-A02E-0077825961A3}" type="presParOf" srcId="{3C98A23B-9912-4DFC-94DE-9675821665F5}" destId="{27D53F48-8A9E-4AF0-93B2-8CEBDE1BB97C}" srcOrd="0" destOrd="0" presId="urn:microsoft.com/office/officeart/2005/8/layout/vList2"/>
    <dgm:cxn modelId="{11D9A176-3104-4C6B-97AF-F2335CC74FAE}" type="presParOf" srcId="{3C98A23B-9912-4DFC-94DE-9675821665F5}" destId="{B59A89EE-9D55-421F-8567-5EBE4D230955}" srcOrd="1" destOrd="0" presId="urn:microsoft.com/office/officeart/2005/8/layout/vList2"/>
    <dgm:cxn modelId="{4F08A407-A268-4F4F-A961-8079C880436C}" type="presParOf" srcId="{3C98A23B-9912-4DFC-94DE-9675821665F5}" destId="{0363741D-5522-44EE-BA48-7952B8DF3484}" srcOrd="2" destOrd="0" presId="urn:microsoft.com/office/officeart/2005/8/layout/vList2"/>
    <dgm:cxn modelId="{FF4CB832-AC3F-4A49-8984-24592CA684FD}" type="presParOf" srcId="{3C98A23B-9912-4DFC-94DE-9675821665F5}" destId="{0BF2AA6C-D6FE-42AE-B985-92A0D12CF2D4}" srcOrd="3" destOrd="0" presId="urn:microsoft.com/office/officeart/2005/8/layout/vList2"/>
    <dgm:cxn modelId="{D69648D1-8A0A-4D90-B533-B4D14A260986}" type="presParOf" srcId="{3C98A23B-9912-4DFC-94DE-9675821665F5}" destId="{3C1371A6-360D-4628-B6B6-D0DCC663AD7A}" srcOrd="4" destOrd="0" presId="urn:microsoft.com/office/officeart/2005/8/layout/vList2"/>
    <dgm:cxn modelId="{710DF4F0-5C3A-4F68-8F37-A16FFE5B3D56}" type="presParOf" srcId="{3C98A23B-9912-4DFC-94DE-9675821665F5}" destId="{6F6B4B09-981E-4FEF-863F-8026D8B0BDFF}" srcOrd="5" destOrd="0" presId="urn:microsoft.com/office/officeart/2005/8/layout/vList2"/>
    <dgm:cxn modelId="{C46AACC5-D6B1-43C5-B7C3-AD27611B6477}" type="presParOf" srcId="{3C98A23B-9912-4DFC-94DE-9675821665F5}" destId="{C60C5F13-BC11-46BA-86A0-E8C8DEBDFD2D}" srcOrd="6" destOrd="0" presId="urn:microsoft.com/office/officeart/2005/8/layout/vList2"/>
    <dgm:cxn modelId="{5C8830EB-F6A2-4BF5-A86F-9004407303B5}" type="presParOf" srcId="{3C98A23B-9912-4DFC-94DE-9675821665F5}" destId="{51223976-9EDD-44DB-B904-276081631982}" srcOrd="7" destOrd="0" presId="urn:microsoft.com/office/officeart/2005/8/layout/vList2"/>
    <dgm:cxn modelId="{234DEF68-53DD-41D8-9760-310BF4743F2E}" type="presParOf" srcId="{3C98A23B-9912-4DFC-94DE-9675821665F5}" destId="{8DEC646D-C5DB-4FE2-AC56-684A2AB5DB0E}" srcOrd="8" destOrd="0" presId="urn:microsoft.com/office/officeart/2005/8/layout/vList2"/>
    <dgm:cxn modelId="{6701F358-9E95-4074-A302-6140FDF2C74D}" type="presParOf" srcId="{3C98A23B-9912-4DFC-94DE-9675821665F5}" destId="{4922431F-3D46-4906-93E0-CF5BE3C812E5}" srcOrd="9" destOrd="0" presId="urn:microsoft.com/office/officeart/2005/8/layout/vList2"/>
    <dgm:cxn modelId="{1E774601-558A-4765-B177-528C31AF64D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a:t>
          </a:r>
          <a:r>
            <a:rPr lang="en-GB" sz="2000" b="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dirty="0">
            <a:solidFill>
              <a:schemeClr val="tx1"/>
            </a:solidFill>
            <a:latin typeface="Calibri" panose="020F0502020204030204" pitchFamily="34" charset="0"/>
            <a:cs typeface="Calibri" panose="020F0502020204030204" pitchFamily="34" charset="0"/>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2. Why Test for HIV? </a:t>
          </a:r>
          <a:endParaRPr lang="en-GB" sz="2000" dirty="0">
            <a:solidFill>
              <a:schemeClr val="tx1"/>
            </a:solidFill>
            <a:latin typeface="Calibri" panose="020F0502020204030204" pitchFamily="34" charset="0"/>
            <a:cs typeface="Calibri" panose="020F0502020204030204" pitchFamily="34" charset="0"/>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3. Consequences of late diagnosis</a:t>
          </a:r>
          <a:endParaRPr lang="en-GB" sz="2000" dirty="0">
            <a:solidFill>
              <a:schemeClr val="tx1"/>
            </a:solidFill>
            <a:latin typeface="Calibri" panose="020F0502020204030204" pitchFamily="34" charset="0"/>
            <a:cs typeface="Calibri" panose="020F0502020204030204" pitchFamily="34" charset="0"/>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4. HIV testing strategies – including indicator condition guided HIV testing</a:t>
          </a:r>
          <a:endParaRPr lang="en-GB" sz="2000" dirty="0">
            <a:solidFill>
              <a:schemeClr val="tx1"/>
            </a:solidFill>
            <a:latin typeface="Calibri" panose="020F0502020204030204" pitchFamily="34" charset="0"/>
            <a:cs typeface="Calibri" panose="020F0502020204030204" pitchFamily="34" charset="0"/>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BB6C9622-3860-44CE-9CFF-3DF748161988}" type="presOf" srcId="{4EA625BF-1FAA-4074-975F-44FFB7629D05}" destId="{3C1371A6-360D-4628-B6B6-D0DCC663AD7A}" srcOrd="0" destOrd="0" presId="urn:microsoft.com/office/officeart/2005/8/layout/vList2"/>
    <dgm:cxn modelId="{91650B91-432B-4873-A4CC-130393E29CF1}" type="presOf" srcId="{334B3551-664B-4334-BF1F-E23996D41D35}" destId="{3C98A23B-9912-4DFC-94DE-9675821665F5}"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49CD1E8C-45AF-48B4-9D44-DA70EDBA69E3}" type="presOf" srcId="{76EB3F9B-2E05-4C7C-8DE6-4ABBB04CB700}" destId="{27D53F48-8A9E-4AF0-93B2-8CEBDE1BB97C}"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841F1E19-1772-45EF-A3F7-39C2EA1312F0}" type="presOf" srcId="{7ADBD254-F3A8-45BA-97A2-B10099EAF300}" destId="{8DEC646D-C5DB-4FE2-AC56-684A2AB5DB0E}" srcOrd="0" destOrd="0" presId="urn:microsoft.com/office/officeart/2005/8/layout/vList2"/>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4EA2E9DE-C181-4093-B82D-E0DA708A40A3}" type="presOf" srcId="{DC5626C3-89EC-42E9-A8A5-2C4033403F44}" destId="{0363741D-5522-44EE-BA48-7952B8DF3484}" srcOrd="0" destOrd="0" presId="urn:microsoft.com/office/officeart/2005/8/layout/vList2"/>
    <dgm:cxn modelId="{3CD8548E-7EFA-490E-A9F4-8F6DDBB45AD3}" type="presParOf" srcId="{3C98A23B-9912-4DFC-94DE-9675821665F5}" destId="{27D53F48-8A9E-4AF0-93B2-8CEBDE1BB97C}" srcOrd="0" destOrd="0" presId="urn:microsoft.com/office/officeart/2005/8/layout/vList2"/>
    <dgm:cxn modelId="{C9BE9EDA-F606-42E1-AB66-B888480370F6}" type="presParOf" srcId="{3C98A23B-9912-4DFC-94DE-9675821665F5}" destId="{B59A89EE-9D55-421F-8567-5EBE4D230955}" srcOrd="1" destOrd="0" presId="urn:microsoft.com/office/officeart/2005/8/layout/vList2"/>
    <dgm:cxn modelId="{9D3F378A-1CBC-4B61-B4A7-68DF977BE27C}" type="presParOf" srcId="{3C98A23B-9912-4DFC-94DE-9675821665F5}" destId="{0363741D-5522-44EE-BA48-7952B8DF3484}" srcOrd="2" destOrd="0" presId="urn:microsoft.com/office/officeart/2005/8/layout/vList2"/>
    <dgm:cxn modelId="{7638B3DB-4D90-4CCB-B2DC-98ED293204E4}" type="presParOf" srcId="{3C98A23B-9912-4DFC-94DE-9675821665F5}" destId="{0BF2AA6C-D6FE-42AE-B985-92A0D12CF2D4}" srcOrd="3" destOrd="0" presId="urn:microsoft.com/office/officeart/2005/8/layout/vList2"/>
    <dgm:cxn modelId="{165A3CAE-CBB8-496D-9E1E-50169ED2AEC7}" type="presParOf" srcId="{3C98A23B-9912-4DFC-94DE-9675821665F5}" destId="{3C1371A6-360D-4628-B6B6-D0DCC663AD7A}" srcOrd="4" destOrd="0" presId="urn:microsoft.com/office/officeart/2005/8/layout/vList2"/>
    <dgm:cxn modelId="{4FA53F41-1857-458B-AB55-72BDC4E5AF5B}" type="presParOf" srcId="{3C98A23B-9912-4DFC-94DE-9675821665F5}" destId="{6F6B4B09-981E-4FEF-863F-8026D8B0BDFF}" srcOrd="5" destOrd="0" presId="urn:microsoft.com/office/officeart/2005/8/layout/vList2"/>
    <dgm:cxn modelId="{96977A9D-9457-40DB-BFBA-E9E08D9AFBAD}"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smtClean="0">
              <a:solidFill>
                <a:schemeClr val="tx1"/>
              </a:solidFill>
            </a:rPr>
            <a:t>3. Consequences of late diagnosis</a:t>
          </a:r>
          <a:endParaRPr lang="en-GB" sz="2000" b="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5B0F4E01-CCCE-4A74-A665-490717D913A9}" srcId="{334B3551-664B-4334-BF1F-E23996D41D35}" destId="{76EB3F9B-2E05-4C7C-8DE6-4ABBB04CB700}" srcOrd="0" destOrd="0" parTransId="{DE2C285B-3357-4DDB-9318-9CA4EA74D859}" sibTransId="{8DB55BB1-F7B5-4D74-B5A4-831CBA86F5E9}"/>
    <dgm:cxn modelId="{1658E4CF-C173-46C6-B4DE-F995AAF31B7B}" srcId="{334B3551-664B-4334-BF1F-E23996D41D35}" destId="{878F4850-5941-4A3C-9129-2ECFE0B32ED5}" srcOrd="5" destOrd="0" parTransId="{632BB5FA-C52A-4CF8-96A8-8717A4E2A1A6}" sibTransId="{E7987764-A999-4E74-81FA-1C220AAA9805}"/>
    <dgm:cxn modelId="{F6A48313-160C-4A82-9EB4-8FFD50B63029}" srcId="{334B3551-664B-4334-BF1F-E23996D41D35}" destId="{7ADBD254-F3A8-45BA-97A2-B10099EAF300}" srcOrd="4" destOrd="0" parTransId="{F030D52B-33C9-4CF2-BE55-4168E6C52F5E}" sibTransId="{C54172BD-B7AE-4237-A2D6-CBE22CEA6D8E}"/>
    <dgm:cxn modelId="{F688930C-7A8F-4D6D-A03C-EDA8A6DA470E}" type="presOf" srcId="{4EA625BF-1FAA-4074-975F-44FFB7629D05}" destId="{3C1371A6-360D-4628-B6B6-D0DCC663AD7A}" srcOrd="0" destOrd="0" presId="urn:microsoft.com/office/officeart/2005/8/layout/vList2"/>
    <dgm:cxn modelId="{EEFA4455-8D65-4FF7-AD95-41E9D91913A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555C9E35-22F4-45FA-AE6C-7274FEEF6301}"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CF02DB6C-69C4-4787-A6DF-015004AE9821}" type="presOf" srcId="{7ADBD254-F3A8-45BA-97A2-B10099EAF300}" destId="{8DEC646D-C5DB-4FE2-AC56-684A2AB5DB0E}" srcOrd="0" destOrd="0" presId="urn:microsoft.com/office/officeart/2005/8/layout/vList2"/>
    <dgm:cxn modelId="{3BEC4FD4-C1D0-48B5-9DF5-FF42B20D6F95}" type="presOf" srcId="{334B3551-664B-4334-BF1F-E23996D41D35}" destId="{3C98A23B-9912-4DFC-94DE-9675821665F5}" srcOrd="0" destOrd="0" presId="urn:microsoft.com/office/officeart/2005/8/layout/vList2"/>
    <dgm:cxn modelId="{170F7149-2C78-4BA1-BEE0-11BAD8BFBA9E}" type="presOf" srcId="{878F4850-5941-4A3C-9129-2ECFE0B32ED5}" destId="{7B30A21E-1790-47E3-9E16-169E73C13270}"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3C5961BF-4D03-4AB7-80BE-0DE36075F5DD}" type="presOf" srcId="{76EB3F9B-2E05-4C7C-8DE6-4ABBB04CB700}" destId="{27D53F48-8A9E-4AF0-93B2-8CEBDE1BB97C}" srcOrd="0" destOrd="0" presId="urn:microsoft.com/office/officeart/2005/8/layout/vList2"/>
    <dgm:cxn modelId="{37627683-4CAE-475F-9D4B-2E6C04653938}" type="presParOf" srcId="{3C98A23B-9912-4DFC-94DE-9675821665F5}" destId="{27D53F48-8A9E-4AF0-93B2-8CEBDE1BB97C}" srcOrd="0" destOrd="0" presId="urn:microsoft.com/office/officeart/2005/8/layout/vList2"/>
    <dgm:cxn modelId="{911885C3-D026-4117-8E97-D0BD0AD6ED83}" type="presParOf" srcId="{3C98A23B-9912-4DFC-94DE-9675821665F5}" destId="{B59A89EE-9D55-421F-8567-5EBE4D230955}" srcOrd="1" destOrd="0" presId="urn:microsoft.com/office/officeart/2005/8/layout/vList2"/>
    <dgm:cxn modelId="{4C203F0D-CBD3-4068-80AA-904F9E08F5B8}" type="presParOf" srcId="{3C98A23B-9912-4DFC-94DE-9675821665F5}" destId="{0363741D-5522-44EE-BA48-7952B8DF3484}" srcOrd="2" destOrd="0" presId="urn:microsoft.com/office/officeart/2005/8/layout/vList2"/>
    <dgm:cxn modelId="{F7A91910-B2A6-4C5D-BC58-C392ECAE62B7}" type="presParOf" srcId="{3C98A23B-9912-4DFC-94DE-9675821665F5}" destId="{0BF2AA6C-D6FE-42AE-B985-92A0D12CF2D4}" srcOrd="3" destOrd="0" presId="urn:microsoft.com/office/officeart/2005/8/layout/vList2"/>
    <dgm:cxn modelId="{979FFC1C-7057-48E9-B2FD-A6C33472A3E1}" type="presParOf" srcId="{3C98A23B-9912-4DFC-94DE-9675821665F5}" destId="{3C1371A6-360D-4628-B6B6-D0DCC663AD7A}" srcOrd="4" destOrd="0" presId="urn:microsoft.com/office/officeart/2005/8/layout/vList2"/>
    <dgm:cxn modelId="{3D8C9233-84D3-460C-B4EA-9495780A7772}" type="presParOf" srcId="{3C98A23B-9912-4DFC-94DE-9675821665F5}" destId="{6F6B4B09-981E-4FEF-863F-8026D8B0BDFF}" srcOrd="5" destOrd="0" presId="urn:microsoft.com/office/officeart/2005/8/layout/vList2"/>
    <dgm:cxn modelId="{4208A78F-B8F0-4863-8323-DDCE67287BC3}" type="presParOf" srcId="{3C98A23B-9912-4DFC-94DE-9675821665F5}" destId="{C60C5F13-BC11-46BA-86A0-E8C8DEBDFD2D}" srcOrd="6" destOrd="0" presId="urn:microsoft.com/office/officeart/2005/8/layout/vList2"/>
    <dgm:cxn modelId="{D16297C9-4A4A-4D14-B91E-2B60D6D3D9A8}" type="presParOf" srcId="{3C98A23B-9912-4DFC-94DE-9675821665F5}" destId="{51223976-9EDD-44DB-B904-276081631982}" srcOrd="7" destOrd="0" presId="urn:microsoft.com/office/officeart/2005/8/layout/vList2"/>
    <dgm:cxn modelId="{34E27FAE-6670-475E-AA8B-62B5B52636BA}" type="presParOf" srcId="{3C98A23B-9912-4DFC-94DE-9675821665F5}" destId="{8DEC646D-C5DB-4FE2-AC56-684A2AB5DB0E}" srcOrd="8" destOrd="0" presId="urn:microsoft.com/office/officeart/2005/8/layout/vList2"/>
    <dgm:cxn modelId="{912395E4-77D2-4DE3-9A42-2F262F0C3193}" type="presParOf" srcId="{3C98A23B-9912-4DFC-94DE-9675821665F5}" destId="{4922431F-3D46-4906-93E0-CF5BE3C812E5}" srcOrd="9" destOrd="0" presId="urn:microsoft.com/office/officeart/2005/8/layout/vList2"/>
    <dgm:cxn modelId="{85ABA76A-02DB-4362-9E7E-27ABE4C7F8FC}"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smtClean="0">
              <a:solidFill>
                <a:schemeClr val="tx1"/>
              </a:solidFill>
            </a:rPr>
            <a:t>3. Consequences of late diagnosis</a:t>
          </a:r>
          <a:endParaRPr lang="en-GB" sz="2000" b="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4.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F6A48313-160C-4A82-9EB4-8FFD50B63029}" srcId="{334B3551-664B-4334-BF1F-E23996D41D35}" destId="{7ADBD254-F3A8-45BA-97A2-B10099EAF300}" srcOrd="3" destOrd="0" parTransId="{F030D52B-33C9-4CF2-BE55-4168E6C52F5E}" sibTransId="{C54172BD-B7AE-4237-A2D6-CBE22CEA6D8E}"/>
    <dgm:cxn modelId="{8E5A4D8F-D267-4729-B689-335A24549F91}" type="presOf" srcId="{7ADBD254-F3A8-45BA-97A2-B10099EAF300}" destId="{8DEC646D-C5DB-4FE2-AC56-684A2AB5DB0E}" srcOrd="0" destOrd="0" presId="urn:microsoft.com/office/officeart/2005/8/layout/vList2"/>
    <dgm:cxn modelId="{87B56B84-97C3-4900-92CD-9C97621A50F6}" type="presOf" srcId="{4EA625BF-1FAA-4074-975F-44FFB7629D05}" destId="{3C1371A6-360D-4628-B6B6-D0DCC663AD7A}"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A9F1DFF6-9CFD-4A57-B369-DFBA9DCACFC9}" type="presOf" srcId="{DC5626C3-89EC-42E9-A8A5-2C4033403F44}" destId="{0363741D-5522-44EE-BA48-7952B8DF3484}"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5E4630AB-7E99-4C3F-B44D-77F5C2B57488}" type="presOf" srcId="{76EB3F9B-2E05-4C7C-8DE6-4ABBB04CB700}" destId="{27D53F48-8A9E-4AF0-93B2-8CEBDE1BB97C}" srcOrd="0" destOrd="0" presId="urn:microsoft.com/office/officeart/2005/8/layout/vList2"/>
    <dgm:cxn modelId="{4029AAA3-B5E2-47EF-9D24-6EA0E92EAA08}" type="presOf" srcId="{334B3551-664B-4334-BF1F-E23996D41D35}" destId="{3C98A23B-9912-4DFC-94DE-9675821665F5}" srcOrd="0" destOrd="0" presId="urn:microsoft.com/office/officeart/2005/8/layout/vList2"/>
    <dgm:cxn modelId="{843D756F-A15F-4D9F-9D9D-D02AB0F5D0F2}" type="presParOf" srcId="{3C98A23B-9912-4DFC-94DE-9675821665F5}" destId="{27D53F48-8A9E-4AF0-93B2-8CEBDE1BB97C}" srcOrd="0" destOrd="0" presId="urn:microsoft.com/office/officeart/2005/8/layout/vList2"/>
    <dgm:cxn modelId="{85276E8A-2539-4ACA-9369-5869E577B815}" type="presParOf" srcId="{3C98A23B-9912-4DFC-94DE-9675821665F5}" destId="{B59A89EE-9D55-421F-8567-5EBE4D230955}" srcOrd="1" destOrd="0" presId="urn:microsoft.com/office/officeart/2005/8/layout/vList2"/>
    <dgm:cxn modelId="{AF00B707-C996-465C-BECF-9E9D3C0C4DF8}" type="presParOf" srcId="{3C98A23B-9912-4DFC-94DE-9675821665F5}" destId="{0363741D-5522-44EE-BA48-7952B8DF3484}" srcOrd="2" destOrd="0" presId="urn:microsoft.com/office/officeart/2005/8/layout/vList2"/>
    <dgm:cxn modelId="{597E081E-8C3E-42B5-9206-02D426B8A596}" type="presParOf" srcId="{3C98A23B-9912-4DFC-94DE-9675821665F5}" destId="{0BF2AA6C-D6FE-42AE-B985-92A0D12CF2D4}" srcOrd="3" destOrd="0" presId="urn:microsoft.com/office/officeart/2005/8/layout/vList2"/>
    <dgm:cxn modelId="{CC3F432A-CC86-4441-9913-DB7F4262D853}" type="presParOf" srcId="{3C98A23B-9912-4DFC-94DE-9675821665F5}" destId="{3C1371A6-360D-4628-B6B6-D0DCC663AD7A}" srcOrd="4" destOrd="0" presId="urn:microsoft.com/office/officeart/2005/8/layout/vList2"/>
    <dgm:cxn modelId="{F4508D77-9891-46C5-B8C2-EA4207251ED3}" type="presParOf" srcId="{3C98A23B-9912-4DFC-94DE-9675821665F5}" destId="{6F6B4B09-981E-4FEF-863F-8026D8B0BDFF}" srcOrd="5" destOrd="0" presId="urn:microsoft.com/office/officeart/2005/8/layout/vList2"/>
    <dgm:cxn modelId="{C3AFD4D6-8F1D-4CC5-83B2-E2B164B539FB}"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chemeClr val="accent1">
            <a:lumMod val="40000"/>
            <a:lumOff val="60000"/>
          </a:schemeClr>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F522429A-23C5-4BEF-A06B-836447DCC2AC}" type="presOf" srcId="{76EB3F9B-2E05-4C7C-8DE6-4ABBB04CB700}" destId="{27D53F48-8A9E-4AF0-93B2-8CEBDE1BB97C}" srcOrd="0" destOrd="0" presId="urn:microsoft.com/office/officeart/2005/8/layout/vList2"/>
    <dgm:cxn modelId="{6F687749-0F7D-4931-B335-C60A534EE265}" type="presOf" srcId="{DC5626C3-89EC-42E9-A8A5-2C4033403F44}" destId="{0363741D-5522-44EE-BA48-7952B8DF3484}" srcOrd="0" destOrd="0" presId="urn:microsoft.com/office/officeart/2005/8/layout/vList2"/>
    <dgm:cxn modelId="{9721C1E4-0B67-43EC-87ED-41EAA05EEB46}" type="presOf" srcId="{C078F39B-ABCC-4031-88AE-54B7143D90E1}" destId="{C60C5F13-BC11-46BA-86A0-E8C8DEBDFD2D}"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C404897B-FB56-4A97-BD2D-F39F5D589BC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91E7DB5A-BF40-4E1B-9B27-68DE2FD88DC1}"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3F2FB569-BDDB-438A-BBA3-EC7BA075502A}" type="presOf" srcId="{7ADBD254-F3A8-45BA-97A2-B10099EAF300}" destId="{8DEC646D-C5DB-4FE2-AC56-684A2AB5DB0E}" srcOrd="0" destOrd="0" presId="urn:microsoft.com/office/officeart/2005/8/layout/vList2"/>
    <dgm:cxn modelId="{F5AA6BC1-9CF2-472B-9F5F-00315F492499}" type="presOf" srcId="{878F4850-5941-4A3C-9129-2ECFE0B32ED5}" destId="{7B30A21E-1790-47E3-9E16-169E73C13270}"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E6D88609-DD23-4BD4-B1DD-2262934BC7B3}" type="presParOf" srcId="{3C98A23B-9912-4DFC-94DE-9675821665F5}" destId="{27D53F48-8A9E-4AF0-93B2-8CEBDE1BB97C}" srcOrd="0" destOrd="0" presId="urn:microsoft.com/office/officeart/2005/8/layout/vList2"/>
    <dgm:cxn modelId="{1D87F2AA-4659-460D-9497-8D7FEF5952B5}" type="presParOf" srcId="{3C98A23B-9912-4DFC-94DE-9675821665F5}" destId="{B59A89EE-9D55-421F-8567-5EBE4D230955}" srcOrd="1" destOrd="0" presId="urn:microsoft.com/office/officeart/2005/8/layout/vList2"/>
    <dgm:cxn modelId="{6DFC0E44-C4C8-4475-ABBE-63FE4BEA5352}" type="presParOf" srcId="{3C98A23B-9912-4DFC-94DE-9675821665F5}" destId="{0363741D-5522-44EE-BA48-7952B8DF3484}" srcOrd="2" destOrd="0" presId="urn:microsoft.com/office/officeart/2005/8/layout/vList2"/>
    <dgm:cxn modelId="{377323D0-0790-4C4E-B074-E3A032CFDBED}" type="presParOf" srcId="{3C98A23B-9912-4DFC-94DE-9675821665F5}" destId="{0BF2AA6C-D6FE-42AE-B985-92A0D12CF2D4}" srcOrd="3" destOrd="0" presId="urn:microsoft.com/office/officeart/2005/8/layout/vList2"/>
    <dgm:cxn modelId="{4A84B27E-3591-4B78-8C06-DAAE4059B0CB}" type="presParOf" srcId="{3C98A23B-9912-4DFC-94DE-9675821665F5}" destId="{3C1371A6-360D-4628-B6B6-D0DCC663AD7A}" srcOrd="4" destOrd="0" presId="urn:microsoft.com/office/officeart/2005/8/layout/vList2"/>
    <dgm:cxn modelId="{63460674-DB49-49AB-8F50-F08DFB22F77B}" type="presParOf" srcId="{3C98A23B-9912-4DFC-94DE-9675821665F5}" destId="{6F6B4B09-981E-4FEF-863F-8026D8B0BDFF}" srcOrd="5" destOrd="0" presId="urn:microsoft.com/office/officeart/2005/8/layout/vList2"/>
    <dgm:cxn modelId="{DC6067A9-C27D-435E-B2AB-555EDA9D15FC}" type="presParOf" srcId="{3C98A23B-9912-4DFC-94DE-9675821665F5}" destId="{C60C5F13-BC11-46BA-86A0-E8C8DEBDFD2D}" srcOrd="6" destOrd="0" presId="urn:microsoft.com/office/officeart/2005/8/layout/vList2"/>
    <dgm:cxn modelId="{47611459-3947-4624-95A4-673F7D57C941}" type="presParOf" srcId="{3C98A23B-9912-4DFC-94DE-9675821665F5}" destId="{51223976-9EDD-44DB-B904-276081631982}" srcOrd="7" destOrd="0" presId="urn:microsoft.com/office/officeart/2005/8/layout/vList2"/>
    <dgm:cxn modelId="{2FD1481D-4DD5-4CAE-9F93-BF0B372B066C}" type="presParOf" srcId="{3C98A23B-9912-4DFC-94DE-9675821665F5}" destId="{8DEC646D-C5DB-4FE2-AC56-684A2AB5DB0E}" srcOrd="8" destOrd="0" presId="urn:microsoft.com/office/officeart/2005/8/layout/vList2"/>
    <dgm:cxn modelId="{F11013CA-6852-4FBB-9C81-57E25029BCA3}" type="presParOf" srcId="{3C98A23B-9912-4DFC-94DE-9675821665F5}" destId="{4922431F-3D46-4906-93E0-CF5BE3C812E5}" srcOrd="9" destOrd="0" presId="urn:microsoft.com/office/officeart/2005/8/layout/vList2"/>
    <dgm:cxn modelId="{CF04A3E0-AFCC-4E20-A336-4BC5B254547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978F84-6A46-4225-937C-0AE191ABC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D8A9D1-D8CF-42CD-B485-F632AB6D75EB}">
      <dgm:prSet phldrT="[Texto]"/>
      <dgm:spPr>
        <a:xfrm>
          <a:off x="0" y="424"/>
          <a:ext cx="6768752" cy="57563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dirty="0" smtClean="0">
              <a:solidFill>
                <a:sysClr val="window" lastClr="FFFFFF"/>
              </a:solidFill>
              <a:latin typeface="Calibri"/>
              <a:ea typeface="+mn-ea"/>
              <a:cs typeface="+mn-cs"/>
            </a:rPr>
            <a:t>Missed Opportunities: </a:t>
          </a:r>
          <a:r>
            <a:rPr lang="en-US" dirty="0" smtClean="0">
              <a:solidFill>
                <a:sysClr val="window" lastClr="FFFFFF"/>
              </a:solidFill>
              <a:latin typeface="Calibri"/>
              <a:ea typeface="+mn-ea"/>
              <a:cs typeface="+mn-cs"/>
            </a:rPr>
            <a:t>90.9%-59.1%=</a:t>
          </a:r>
          <a:r>
            <a:rPr lang="en-US" b="1" dirty="0" smtClean="0">
              <a:solidFill>
                <a:sysClr val="window" lastClr="FFFFFF"/>
              </a:solidFill>
              <a:latin typeface="Calibri"/>
              <a:ea typeface="+mn-ea"/>
              <a:cs typeface="+mn-cs"/>
            </a:rPr>
            <a:t>31.8%</a:t>
          </a:r>
          <a:endParaRPr lang="en-US" b="1" dirty="0">
            <a:solidFill>
              <a:sysClr val="window" lastClr="FFFFFF"/>
            </a:solidFill>
            <a:latin typeface="Calibri"/>
            <a:ea typeface="+mn-ea"/>
            <a:cs typeface="+mn-cs"/>
          </a:endParaRPr>
        </a:p>
      </dgm:t>
    </dgm:pt>
    <dgm:pt modelId="{E997D77C-DCBB-42C0-9E07-0155013B7B76}" type="parTrans" cxnId="{09D7A222-B0BB-4717-8BC8-468595177CF7}">
      <dgm:prSet/>
      <dgm:spPr/>
      <dgm:t>
        <a:bodyPr/>
        <a:lstStyle/>
        <a:p>
          <a:pPr algn="ctr"/>
          <a:endParaRPr lang="en-US"/>
        </a:p>
      </dgm:t>
    </dgm:pt>
    <dgm:pt modelId="{A39ADB8B-C0BE-4656-9030-C4D9984DB477}" type="sibTrans" cxnId="{09D7A222-B0BB-4717-8BC8-468595177CF7}">
      <dgm:prSet/>
      <dgm:spPr/>
      <dgm:t>
        <a:bodyPr/>
        <a:lstStyle/>
        <a:p>
          <a:pPr algn="ctr"/>
          <a:endParaRPr lang="en-US"/>
        </a:p>
      </dgm:t>
    </dgm:pt>
    <dgm:pt modelId="{9050E532-5575-4692-867E-012840E3BBDC}" type="pres">
      <dgm:prSet presAssocID="{0B978F84-6A46-4225-937C-0AE191ABCC7F}" presName="linear" presStyleCnt="0">
        <dgm:presLayoutVars>
          <dgm:animLvl val="lvl"/>
          <dgm:resizeHandles val="exact"/>
        </dgm:presLayoutVars>
      </dgm:prSet>
      <dgm:spPr/>
      <dgm:t>
        <a:bodyPr/>
        <a:lstStyle/>
        <a:p>
          <a:endParaRPr lang="en-US"/>
        </a:p>
      </dgm:t>
    </dgm:pt>
    <dgm:pt modelId="{42BDAFD8-957F-47FF-BB55-824EFD4B9491}" type="pres">
      <dgm:prSet presAssocID="{EED8A9D1-D8CF-42CD-B485-F632AB6D75EB}" presName="parentText" presStyleLbl="node1" presStyleIdx="0" presStyleCnt="1" custLinFactNeighborX="7292" custLinFactNeighborY="11082">
        <dgm:presLayoutVars>
          <dgm:chMax val="0"/>
          <dgm:bulletEnabled val="1"/>
        </dgm:presLayoutVars>
      </dgm:prSet>
      <dgm:spPr>
        <a:prstGeom prst="roundRect">
          <a:avLst/>
        </a:prstGeom>
      </dgm:spPr>
      <dgm:t>
        <a:bodyPr/>
        <a:lstStyle/>
        <a:p>
          <a:endParaRPr lang="en-US"/>
        </a:p>
      </dgm:t>
    </dgm:pt>
  </dgm:ptLst>
  <dgm:cxnLst>
    <dgm:cxn modelId="{09D7A222-B0BB-4717-8BC8-468595177CF7}" srcId="{0B978F84-6A46-4225-937C-0AE191ABCC7F}" destId="{EED8A9D1-D8CF-42CD-B485-F632AB6D75EB}" srcOrd="0" destOrd="0" parTransId="{E997D77C-DCBB-42C0-9E07-0155013B7B76}" sibTransId="{A39ADB8B-C0BE-4656-9030-C4D9984DB477}"/>
    <dgm:cxn modelId="{2A07DE1F-57F6-45F6-843A-43C9BA20AB3B}" type="presOf" srcId="{EED8A9D1-D8CF-42CD-B485-F632AB6D75EB}" destId="{42BDAFD8-957F-47FF-BB55-824EFD4B9491}" srcOrd="0" destOrd="0" presId="urn:microsoft.com/office/officeart/2005/8/layout/vList2"/>
    <dgm:cxn modelId="{7B917C75-9A23-490E-B523-337E126E03BC}" type="presOf" srcId="{0B978F84-6A46-4225-937C-0AE191ABCC7F}" destId="{9050E532-5575-4692-867E-012840E3BBDC}" srcOrd="0" destOrd="0" presId="urn:microsoft.com/office/officeart/2005/8/layout/vList2"/>
    <dgm:cxn modelId="{975F5158-93A7-4BD0-98B2-DF4500B1992A}" type="presParOf" srcId="{9050E532-5575-4692-867E-012840E3BBDC}" destId="{42BDAFD8-957F-47FF-BB55-824EFD4B949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chemeClr val="accent1">
            <a:lumMod val="40000"/>
            <a:lumOff val="60000"/>
          </a:schemeClr>
        </a:solidFill>
      </dgm:spPr>
      <dgm:t>
        <a:bodyPr/>
        <a:lstStyle/>
        <a:p>
          <a:pPr rtl="0"/>
          <a:r>
            <a:rPr lang="en-GB" sz="2000" dirty="0" smtClean="0">
              <a:solidFill>
                <a:schemeClr val="tx1"/>
              </a:solidFill>
            </a:rPr>
            <a:t>5. Potential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610F6064-FBBB-476F-9BFA-D8D8D68F1391}" type="presOf" srcId="{878F4850-5941-4A3C-9129-2ECFE0B32ED5}" destId="{7B30A21E-1790-47E3-9E16-169E73C13270}"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B6732408-5F6B-4D5E-BDBE-77397CDFB4A7}" type="presOf" srcId="{334B3551-664B-4334-BF1F-E23996D41D35}" destId="{3C98A23B-9912-4DFC-94DE-9675821665F5}"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769059B1-3EA7-4797-A616-1FD417FC3AB5}" type="presOf" srcId="{7ADBD254-F3A8-45BA-97A2-B10099EAF300}" destId="{8DEC646D-C5DB-4FE2-AC56-684A2AB5DB0E}" srcOrd="0" destOrd="0" presId="urn:microsoft.com/office/officeart/2005/8/layout/vList2"/>
    <dgm:cxn modelId="{A015D5E0-BC3D-4516-B548-CC85422D6202}"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C70C23B9-05D8-4324-BB5C-F4B50DD98421}" type="presOf" srcId="{76EB3F9B-2E05-4C7C-8DE6-4ABBB04CB700}" destId="{27D53F48-8A9E-4AF0-93B2-8CEBDE1BB97C}" srcOrd="0" destOrd="0" presId="urn:microsoft.com/office/officeart/2005/8/layout/vList2"/>
    <dgm:cxn modelId="{61C1BE4A-1380-4CD6-85D9-0571D6727288}" type="presOf" srcId="{4EA625BF-1FAA-4074-975F-44FFB7629D05}" destId="{3C1371A6-360D-4628-B6B6-D0DCC663AD7A}" srcOrd="0" destOrd="0" presId="urn:microsoft.com/office/officeart/2005/8/layout/vList2"/>
    <dgm:cxn modelId="{C77315B1-CE8C-4722-8ABF-E68CB6E996A4}"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72C34A6F-000A-4C83-A30E-39C82A4A42F2}" type="presParOf" srcId="{3C98A23B-9912-4DFC-94DE-9675821665F5}" destId="{27D53F48-8A9E-4AF0-93B2-8CEBDE1BB97C}" srcOrd="0" destOrd="0" presId="urn:microsoft.com/office/officeart/2005/8/layout/vList2"/>
    <dgm:cxn modelId="{DC7901AD-475D-4F79-BF63-0EB6AD14E753}" type="presParOf" srcId="{3C98A23B-9912-4DFC-94DE-9675821665F5}" destId="{B59A89EE-9D55-421F-8567-5EBE4D230955}" srcOrd="1" destOrd="0" presId="urn:microsoft.com/office/officeart/2005/8/layout/vList2"/>
    <dgm:cxn modelId="{580CAE59-1ED8-4233-9048-1B9C17CB8E2F}" type="presParOf" srcId="{3C98A23B-9912-4DFC-94DE-9675821665F5}" destId="{0363741D-5522-44EE-BA48-7952B8DF3484}" srcOrd="2" destOrd="0" presId="urn:microsoft.com/office/officeart/2005/8/layout/vList2"/>
    <dgm:cxn modelId="{49A28956-388E-4904-91AD-43982B4B6087}" type="presParOf" srcId="{3C98A23B-9912-4DFC-94DE-9675821665F5}" destId="{0BF2AA6C-D6FE-42AE-B985-92A0D12CF2D4}" srcOrd="3" destOrd="0" presId="urn:microsoft.com/office/officeart/2005/8/layout/vList2"/>
    <dgm:cxn modelId="{9369CADC-68E2-4308-8C3E-0EE57BCFDC5E}" type="presParOf" srcId="{3C98A23B-9912-4DFC-94DE-9675821665F5}" destId="{3C1371A6-360D-4628-B6B6-D0DCC663AD7A}" srcOrd="4" destOrd="0" presId="urn:microsoft.com/office/officeart/2005/8/layout/vList2"/>
    <dgm:cxn modelId="{965A6590-D547-48DB-B28A-3D45B8BE5905}" type="presParOf" srcId="{3C98A23B-9912-4DFC-94DE-9675821665F5}" destId="{6F6B4B09-981E-4FEF-863F-8026D8B0BDFF}" srcOrd="5" destOrd="0" presId="urn:microsoft.com/office/officeart/2005/8/layout/vList2"/>
    <dgm:cxn modelId="{DCB73DF8-3564-4C18-85CF-30826B1B9606}" type="presParOf" srcId="{3C98A23B-9912-4DFC-94DE-9675821665F5}" destId="{C60C5F13-BC11-46BA-86A0-E8C8DEBDFD2D}" srcOrd="6" destOrd="0" presId="urn:microsoft.com/office/officeart/2005/8/layout/vList2"/>
    <dgm:cxn modelId="{6DE18914-24B9-42BE-B941-A276158A40E3}" type="presParOf" srcId="{3C98A23B-9912-4DFC-94DE-9675821665F5}" destId="{51223976-9EDD-44DB-B904-276081631982}" srcOrd="7" destOrd="0" presId="urn:microsoft.com/office/officeart/2005/8/layout/vList2"/>
    <dgm:cxn modelId="{27B7EFDC-0E30-4FC0-B845-8B87F3702969}" type="presParOf" srcId="{3C98A23B-9912-4DFC-94DE-9675821665F5}" destId="{8DEC646D-C5DB-4FE2-AC56-684A2AB5DB0E}" srcOrd="8" destOrd="0" presId="urn:microsoft.com/office/officeart/2005/8/layout/vList2"/>
    <dgm:cxn modelId="{10E2C934-410B-4B6E-825E-60AB38E9B2E6}" type="presParOf" srcId="{3C98A23B-9912-4DFC-94DE-9675821665F5}" destId="{4922431F-3D46-4906-93E0-CF5BE3C812E5}" srcOrd="9" destOrd="0" presId="urn:microsoft.com/office/officeart/2005/8/layout/vList2"/>
    <dgm:cxn modelId="{D2830EE9-3270-4361-927E-557315DB3294}"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3189-F143-497B-B2C8-45A6C08A1A18}">
      <dsp:nvSpPr>
        <dsp:cNvPr id="0" name=""/>
        <dsp:cNvSpPr/>
      </dsp:nvSpPr>
      <dsp:spPr>
        <a:xfrm>
          <a:off x="137377"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Insufficient staff time</a:t>
          </a:r>
          <a:endParaRPr lang="en-GB" sz="2000" kern="1200" dirty="0"/>
        </a:p>
      </dsp:txBody>
      <dsp:txXfrm>
        <a:off x="137377" y="289"/>
        <a:ext cx="2411916" cy="1447149"/>
      </dsp:txXfrm>
    </dsp:sp>
    <dsp:sp modelId="{6FC90B51-8B25-45E6-BE39-E3F93F9669F8}">
      <dsp:nvSpPr>
        <dsp:cNvPr id="0" name=""/>
        <dsp:cNvSpPr/>
      </dsp:nvSpPr>
      <dsp:spPr>
        <a:xfrm>
          <a:off x="2790485"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Competing clinical priorities</a:t>
          </a:r>
          <a:endParaRPr lang="en-GB" sz="2000" kern="1200" dirty="0"/>
        </a:p>
      </dsp:txBody>
      <dsp:txXfrm>
        <a:off x="2790485" y="289"/>
        <a:ext cx="2411916" cy="1447149"/>
      </dsp:txXfrm>
    </dsp:sp>
    <dsp:sp modelId="{757094CE-6C80-4F0E-9665-8BC2B2AD35BA}">
      <dsp:nvSpPr>
        <dsp:cNvPr id="0" name=""/>
        <dsp:cNvSpPr/>
      </dsp:nvSpPr>
      <dsp:spPr>
        <a:xfrm>
          <a:off x="5443593"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Burdensome consent process</a:t>
          </a:r>
          <a:endParaRPr lang="en-GB" sz="2000" kern="1200" dirty="0"/>
        </a:p>
      </dsp:txBody>
      <dsp:txXfrm>
        <a:off x="5443593" y="289"/>
        <a:ext cx="2411916" cy="1447149"/>
      </dsp:txXfrm>
    </dsp:sp>
    <dsp:sp modelId="{1A4DEC29-3A0A-486F-84CF-402990314DD1}">
      <dsp:nvSpPr>
        <dsp:cNvPr id="0" name=""/>
        <dsp:cNvSpPr/>
      </dsp:nvSpPr>
      <dsp:spPr>
        <a:xfrm>
          <a:off x="137377"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Perceived pre-test counselling requirements</a:t>
          </a:r>
          <a:endParaRPr lang="en-GB" sz="2000" kern="1200" dirty="0"/>
        </a:p>
      </dsp:txBody>
      <dsp:txXfrm>
        <a:off x="137377" y="1688631"/>
        <a:ext cx="2411916" cy="1447149"/>
      </dsp:txXfrm>
    </dsp:sp>
    <dsp:sp modelId="{6BEB5A50-E3F4-45FF-A79B-13AE80EF0E70}">
      <dsp:nvSpPr>
        <dsp:cNvPr id="0" name=""/>
        <dsp:cNvSpPr/>
      </dsp:nvSpPr>
      <dsp:spPr>
        <a:xfrm>
          <a:off x="2790485"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Lack of staff knowledge and training</a:t>
          </a:r>
          <a:endParaRPr lang="en-GB" sz="2000" kern="1200" dirty="0"/>
        </a:p>
      </dsp:txBody>
      <dsp:txXfrm>
        <a:off x="2790485" y="1688631"/>
        <a:ext cx="2411916" cy="1447149"/>
      </dsp:txXfrm>
    </dsp:sp>
    <dsp:sp modelId="{2A5C8191-C99A-4A7E-B82D-7872A4AC7765}">
      <dsp:nvSpPr>
        <dsp:cNvPr id="0" name=""/>
        <dsp:cNvSpPr/>
      </dsp:nvSpPr>
      <dsp:spPr>
        <a:xfrm>
          <a:off x="5443593"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Perceived lack of competency</a:t>
          </a:r>
          <a:endParaRPr lang="en-GB" sz="2000" kern="1200" dirty="0"/>
        </a:p>
      </dsp:txBody>
      <dsp:txXfrm>
        <a:off x="5443593" y="1688631"/>
        <a:ext cx="2411916" cy="1447149"/>
      </dsp:txXfrm>
    </dsp:sp>
    <dsp:sp modelId="{9F11AC9B-08BE-4414-94F3-7DACA09C5625}">
      <dsp:nvSpPr>
        <dsp:cNvPr id="0" name=""/>
        <dsp:cNvSpPr/>
      </dsp:nvSpPr>
      <dsp:spPr>
        <a:xfrm>
          <a:off x="137377"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Patient not perceived to be at risk</a:t>
          </a:r>
          <a:endParaRPr lang="en-GB" sz="2000" kern="1200" dirty="0"/>
        </a:p>
      </dsp:txBody>
      <dsp:txXfrm>
        <a:off x="137377" y="3376972"/>
        <a:ext cx="2411916" cy="1447149"/>
      </dsp:txXfrm>
    </dsp:sp>
    <dsp:sp modelId="{17103DD4-DD83-4FB1-ACF9-6AE406429A74}">
      <dsp:nvSpPr>
        <dsp:cNvPr id="0" name=""/>
        <dsp:cNvSpPr/>
      </dsp:nvSpPr>
      <dsp:spPr>
        <a:xfrm>
          <a:off x="2790485"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Concerns patient may be upset/offended</a:t>
          </a:r>
          <a:endParaRPr lang="en-GB" sz="2000" kern="1200" dirty="0"/>
        </a:p>
      </dsp:txBody>
      <dsp:txXfrm>
        <a:off x="2790485" y="3376972"/>
        <a:ext cx="2411916" cy="1447149"/>
      </dsp:txXfrm>
    </dsp:sp>
    <dsp:sp modelId="{64532116-9E00-4FA9-A95D-A740105CDBE4}">
      <dsp:nvSpPr>
        <dsp:cNvPr id="0" name=""/>
        <dsp:cNvSpPr/>
      </dsp:nvSpPr>
      <dsp:spPr>
        <a:xfrm>
          <a:off x="5443593"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Inadequate reimbursement</a:t>
          </a:r>
          <a:endParaRPr lang="en-GB" sz="2000" kern="1200" dirty="0"/>
        </a:p>
      </dsp:txBody>
      <dsp:txXfrm>
        <a:off x="5443593" y="3376972"/>
        <a:ext cx="2411916" cy="14471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6. HIV testing strategies – including indicator condition guided HIV testing</a:t>
          </a:r>
          <a:endParaRPr lang="en-GB" sz="2000" b="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51175" y="1298478"/>
        <a:ext cx="7674514" cy="945970"/>
      </dsp:txXfrm>
    </dsp:sp>
    <dsp:sp modelId="{3C1371A6-360D-4628-B6B6-D0DCC663AD7A}">
      <dsp:nvSpPr>
        <dsp:cNvPr id="0" name=""/>
        <dsp:cNvSpPr/>
      </dsp:nvSpPr>
      <dsp:spPr>
        <a:xfrm>
          <a:off x="0" y="24569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51175" y="2508078"/>
        <a:ext cx="7674514" cy="945970"/>
      </dsp:txXfrm>
    </dsp:sp>
    <dsp:sp modelId="{8DEC646D-C5DB-4FE2-AC56-684A2AB5DB0E}">
      <dsp:nvSpPr>
        <dsp:cNvPr id="0" name=""/>
        <dsp:cNvSpPr/>
      </dsp:nvSpPr>
      <dsp:spPr>
        <a:xfrm>
          <a:off x="0" y="3704208"/>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6. HIV testing strategies – including indicator condition guided HIV testing</a:t>
          </a:r>
          <a:endParaRPr lang="en-GB" sz="2000" b="0" kern="1200" dirty="0">
            <a:solidFill>
              <a:schemeClr val="tx1"/>
            </a:solidFill>
          </a:endParaRPr>
        </a:p>
      </dsp:txBody>
      <dsp:txXfrm>
        <a:off x="51175" y="3755383"/>
        <a:ext cx="7674514" cy="9459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EEB8-ADE2-41E1-87CC-CA8832A7A9A1}">
      <dsp:nvSpPr>
        <dsp:cNvPr id="0" name=""/>
        <dsp:cNvSpPr/>
      </dsp:nvSpPr>
      <dsp:spPr>
        <a:xfrm>
          <a:off x="246"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Termination of pregnancy services</a:t>
          </a:r>
          <a:endParaRPr lang="en-GB" sz="1100" kern="1200" dirty="0">
            <a:solidFill>
              <a:schemeClr val="tx1">
                <a:lumMod val="50000"/>
                <a:lumOff val="50000"/>
              </a:schemeClr>
            </a:solidFill>
          </a:endParaRPr>
        </a:p>
      </dsp:txBody>
      <dsp:txXfrm>
        <a:off x="246" y="60159"/>
        <a:ext cx="959872" cy="575923"/>
      </dsp:txXfrm>
    </dsp:sp>
    <dsp:sp modelId="{50465869-4390-4CAE-84E5-87CDD5DBB3D8}">
      <dsp:nvSpPr>
        <dsp:cNvPr id="0" name=""/>
        <dsp:cNvSpPr/>
      </dsp:nvSpPr>
      <dsp:spPr>
        <a:xfrm>
          <a:off x="1056105"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Substance misuse services</a:t>
          </a:r>
          <a:endParaRPr lang="en-GB" sz="1100" kern="1200" dirty="0">
            <a:solidFill>
              <a:schemeClr val="tx1">
                <a:lumMod val="50000"/>
                <a:lumOff val="50000"/>
              </a:schemeClr>
            </a:solidFill>
          </a:endParaRPr>
        </a:p>
      </dsp:txBody>
      <dsp:txXfrm>
        <a:off x="1056105" y="60159"/>
        <a:ext cx="959872" cy="575923"/>
      </dsp:txXfrm>
    </dsp:sp>
    <dsp:sp modelId="{3D73785E-725D-4B0B-954D-35A381697236}">
      <dsp:nvSpPr>
        <dsp:cNvPr id="0" name=""/>
        <dsp:cNvSpPr/>
      </dsp:nvSpPr>
      <dsp:spPr>
        <a:xfrm>
          <a:off x="246"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Sexual health clinics</a:t>
          </a:r>
          <a:endParaRPr lang="en-GB" sz="1100" kern="1200" dirty="0">
            <a:solidFill>
              <a:schemeClr val="tx1">
                <a:lumMod val="50000"/>
                <a:lumOff val="50000"/>
              </a:schemeClr>
            </a:solidFill>
          </a:endParaRPr>
        </a:p>
      </dsp:txBody>
      <dsp:txXfrm>
        <a:off x="246" y="732069"/>
        <a:ext cx="959872" cy="575923"/>
      </dsp:txXfrm>
    </dsp:sp>
    <dsp:sp modelId="{C31EC26E-8FF5-4667-83B3-8EDDD8E99BE9}">
      <dsp:nvSpPr>
        <dsp:cNvPr id="0" name=""/>
        <dsp:cNvSpPr/>
      </dsp:nvSpPr>
      <dsp:spPr>
        <a:xfrm>
          <a:off x="1056105"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Antenatal clinics</a:t>
          </a:r>
          <a:endParaRPr lang="en-GB" sz="1100" kern="1200" dirty="0">
            <a:solidFill>
              <a:schemeClr val="tx1">
                <a:lumMod val="50000"/>
                <a:lumOff val="50000"/>
              </a:schemeClr>
            </a:solidFill>
          </a:endParaRPr>
        </a:p>
      </dsp:txBody>
      <dsp:txXfrm>
        <a:off x="1056105" y="732069"/>
        <a:ext cx="959872" cy="5759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EEB8-ADE2-41E1-87CC-CA8832A7A9A1}">
      <dsp:nvSpPr>
        <dsp:cNvPr id="0" name=""/>
        <dsp:cNvSpPr/>
      </dsp:nvSpPr>
      <dsp:spPr>
        <a:xfrm>
          <a:off x="246"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Termination of pregnancy services</a:t>
          </a:r>
          <a:endParaRPr lang="en-GB" sz="1100" kern="1200" dirty="0">
            <a:solidFill>
              <a:schemeClr val="tx1">
                <a:lumMod val="50000"/>
                <a:lumOff val="50000"/>
              </a:schemeClr>
            </a:solidFill>
          </a:endParaRPr>
        </a:p>
      </dsp:txBody>
      <dsp:txXfrm>
        <a:off x="246" y="60159"/>
        <a:ext cx="959872" cy="575923"/>
      </dsp:txXfrm>
    </dsp:sp>
    <dsp:sp modelId="{50465869-4390-4CAE-84E5-87CDD5DBB3D8}">
      <dsp:nvSpPr>
        <dsp:cNvPr id="0" name=""/>
        <dsp:cNvSpPr/>
      </dsp:nvSpPr>
      <dsp:spPr>
        <a:xfrm>
          <a:off x="1056105"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Substance misuse services</a:t>
          </a:r>
          <a:endParaRPr lang="en-GB" sz="1100" kern="1200" dirty="0">
            <a:solidFill>
              <a:schemeClr val="tx1">
                <a:lumMod val="50000"/>
                <a:lumOff val="50000"/>
              </a:schemeClr>
            </a:solidFill>
          </a:endParaRPr>
        </a:p>
      </dsp:txBody>
      <dsp:txXfrm>
        <a:off x="1056105" y="60159"/>
        <a:ext cx="959872" cy="575923"/>
      </dsp:txXfrm>
    </dsp:sp>
    <dsp:sp modelId="{3D73785E-725D-4B0B-954D-35A381697236}">
      <dsp:nvSpPr>
        <dsp:cNvPr id="0" name=""/>
        <dsp:cNvSpPr/>
      </dsp:nvSpPr>
      <dsp:spPr>
        <a:xfrm>
          <a:off x="246"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Sexual health clinics</a:t>
          </a:r>
          <a:endParaRPr lang="en-GB" sz="1100" kern="1200" dirty="0">
            <a:solidFill>
              <a:schemeClr val="tx1">
                <a:lumMod val="50000"/>
                <a:lumOff val="50000"/>
              </a:schemeClr>
            </a:solidFill>
          </a:endParaRPr>
        </a:p>
      </dsp:txBody>
      <dsp:txXfrm>
        <a:off x="246" y="732069"/>
        <a:ext cx="959872" cy="575923"/>
      </dsp:txXfrm>
    </dsp:sp>
    <dsp:sp modelId="{C31EC26E-8FF5-4667-83B3-8EDDD8E99BE9}">
      <dsp:nvSpPr>
        <dsp:cNvPr id="0" name=""/>
        <dsp:cNvSpPr/>
      </dsp:nvSpPr>
      <dsp:spPr>
        <a:xfrm>
          <a:off x="1056105"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Antenatal clinics</a:t>
          </a:r>
          <a:endParaRPr lang="en-GB" sz="1100" kern="1200" dirty="0">
            <a:solidFill>
              <a:schemeClr val="tx1">
                <a:lumMod val="50000"/>
                <a:lumOff val="50000"/>
              </a:schemeClr>
            </a:solidFill>
          </a:endParaRPr>
        </a:p>
      </dsp:txBody>
      <dsp:txXfrm>
        <a:off x="1056105" y="732069"/>
        <a:ext cx="959872" cy="5759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E8EA9-89F3-4812-AEA8-923A3CBBCFBD}">
      <dsp:nvSpPr>
        <dsp:cNvPr id="0" name=""/>
        <dsp:cNvSpPr/>
      </dsp:nvSpPr>
      <dsp:spPr>
        <a:xfrm>
          <a:off x="0" y="250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Median CD4 count		200 cells/</a:t>
          </a:r>
          <a:r>
            <a:rPr lang="en-GB" sz="2000" kern="1200" dirty="0" smtClean="0">
              <a:solidFill>
                <a:schemeClr val="tx1"/>
              </a:solidFill>
              <a:sym typeface="Symbol"/>
            </a:rPr>
            <a:t></a:t>
          </a:r>
          <a:r>
            <a:rPr lang="en-GB" sz="2000" kern="1200" dirty="0" smtClean="0">
              <a:solidFill>
                <a:schemeClr val="tx1"/>
              </a:solidFill>
            </a:rPr>
            <a:t>l	(IQR 65 – 390)</a:t>
          </a:r>
          <a:endParaRPr lang="en-GB" sz="2000" kern="1200" dirty="0">
            <a:solidFill>
              <a:schemeClr val="tx1"/>
            </a:solidFill>
          </a:endParaRPr>
        </a:p>
      </dsp:txBody>
      <dsp:txXfrm>
        <a:off x="59399" y="309980"/>
        <a:ext cx="7657420" cy="1098002"/>
      </dsp:txXfrm>
    </dsp:sp>
    <dsp:sp modelId="{63EEEA91-0816-477C-9825-92816DA84ED4}">
      <dsp:nvSpPr>
        <dsp:cNvPr id="0" name=""/>
        <dsp:cNvSpPr/>
      </dsp:nvSpPr>
      <dsp:spPr>
        <a:xfrm>
          <a:off x="0" y="1654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Late presenters			143		71.9%</a:t>
          </a:r>
          <a:endParaRPr lang="en-GB" sz="2000" kern="1200" dirty="0">
            <a:solidFill>
              <a:schemeClr val="tx1"/>
            </a:solidFill>
          </a:endParaRPr>
        </a:p>
      </dsp:txBody>
      <dsp:txXfrm>
        <a:off x="59399" y="1713980"/>
        <a:ext cx="7657420" cy="1098002"/>
      </dsp:txXfrm>
    </dsp:sp>
    <dsp:sp modelId="{BA528F18-3511-4BAB-8F16-AE4DEBAA1B90}">
      <dsp:nvSpPr>
        <dsp:cNvPr id="0" name=""/>
        <dsp:cNvSpPr/>
      </dsp:nvSpPr>
      <dsp:spPr>
        <a:xfrm>
          <a:off x="0" y="3058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lang="en-GB" sz="2000" kern="1200" dirty="0" smtClean="0">
              <a:solidFill>
                <a:schemeClr val="tx1"/>
              </a:solidFill>
            </a:rPr>
            <a:t>History of HIV-associated		61		28.2%</a:t>
          </a:r>
        </a:p>
        <a:p>
          <a:pPr lvl="0" algn="l" defTabSz="889000" rtl="0">
            <a:lnSpc>
              <a:spcPct val="100000"/>
            </a:lnSpc>
            <a:spcBef>
              <a:spcPct val="0"/>
            </a:spcBef>
            <a:spcAft>
              <a:spcPts val="0"/>
            </a:spcAft>
          </a:pPr>
          <a:r>
            <a:rPr lang="en-GB" sz="2000" kern="1200" dirty="0" smtClean="0">
              <a:solidFill>
                <a:schemeClr val="tx1"/>
              </a:solidFill>
            </a:rPr>
            <a:t>symptoms </a:t>
          </a:r>
          <a:r>
            <a:rPr lang="en-GB" sz="2200" kern="1200" dirty="0" smtClean="0">
              <a:solidFill>
                <a:schemeClr val="tx1"/>
              </a:solidFill>
            </a:rPr>
            <a:t>					</a:t>
          </a:r>
          <a:endParaRPr lang="en-GB" sz="2200" kern="1200" dirty="0">
            <a:solidFill>
              <a:schemeClr val="tx1"/>
            </a:solidFill>
          </a:endParaRPr>
        </a:p>
      </dsp:txBody>
      <dsp:txXfrm>
        <a:off x="59399" y="3117980"/>
        <a:ext cx="765742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HIV testing strategies – including indicator condition guided HIV testing</a:t>
          </a:r>
          <a:endParaRPr lang="en-GB" sz="2000" kern="1200" dirty="0">
            <a:solidFill>
              <a:schemeClr val="tx1"/>
            </a:solidFill>
          </a:endParaRPr>
        </a:p>
      </dsp:txBody>
      <dsp:txXfrm>
        <a:off x="51175" y="3755383"/>
        <a:ext cx="7674514"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a:t>
          </a:r>
          <a:r>
            <a:rPr lang="en-GB" sz="2000" b="0" kern="120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kern="1200" dirty="0">
            <a:solidFill>
              <a:schemeClr val="tx1"/>
            </a:solidFill>
            <a:latin typeface="Calibri" panose="020F0502020204030204" pitchFamily="34" charset="0"/>
            <a:cs typeface="Calibri" panose="020F0502020204030204" pitchFamily="34" charset="0"/>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2. Why Test for HIV? </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3. Consequences of late diagnosis</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4. Missed Opportunities</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6. HIV testing strategies – including indicator condition guided HIV testing</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5. Barriers to testing / Frequently raised concerns</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3301447"/>
        <a:ext cx="7709240" cy="625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a:t>
          </a:r>
          <a:r>
            <a:rPr lang="en-GB" sz="2000" b="0" kern="120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kern="1200" dirty="0">
            <a:solidFill>
              <a:schemeClr val="tx1"/>
            </a:solidFill>
            <a:latin typeface="Calibri" panose="020F0502020204030204" pitchFamily="34" charset="0"/>
            <a:cs typeface="Calibri" panose="020F0502020204030204" pitchFamily="34" charset="0"/>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2. Why Test for HIV? </a:t>
          </a:r>
          <a:endParaRPr lang="en-GB" sz="2000" kern="1200" dirty="0">
            <a:solidFill>
              <a:schemeClr val="tx1"/>
            </a:solidFill>
            <a:latin typeface="Calibri" panose="020F0502020204030204" pitchFamily="34" charset="0"/>
            <a:cs typeface="Calibri" panose="020F0502020204030204" pitchFamily="34" charset="0"/>
          </a:endParaRP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3. Consequences of late diagnosis</a:t>
          </a:r>
          <a:endParaRPr lang="en-GB" sz="2000" kern="1200" dirty="0">
            <a:solidFill>
              <a:schemeClr val="tx1"/>
            </a:solidFill>
            <a:latin typeface="Calibri" panose="020F0502020204030204" pitchFamily="34" charset="0"/>
            <a:cs typeface="Calibri" panose="020F0502020204030204" pitchFamily="34" charset="0"/>
          </a:endParaRP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4. HIV testing strategies – including indicator condition guided HIV testing</a:t>
          </a:r>
          <a:endParaRPr lang="en-GB" sz="2000" kern="1200" dirty="0">
            <a:solidFill>
              <a:schemeClr val="tx1"/>
            </a:solidFill>
            <a:latin typeface="Calibri" panose="020F0502020204030204" pitchFamily="34" charset="0"/>
            <a:cs typeface="Calibri" panose="020F0502020204030204" pitchFamily="34" charset="0"/>
          </a:endParaRPr>
        </a:p>
      </dsp:txBody>
      <dsp:txXfrm>
        <a:off x="51175" y="3755383"/>
        <a:ext cx="7674514"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3. Consequences of late diagnosis</a:t>
          </a:r>
          <a:endParaRPr lang="en-GB" sz="2000" b="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3. Consequences of late diagnosis</a:t>
          </a:r>
          <a:endParaRPr lang="en-GB" sz="2000" b="0" kern="1200" dirty="0">
            <a:solidFill>
              <a:schemeClr val="tx1"/>
            </a:solidFill>
          </a:endParaRP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HIV testing strategies – including indicator condition guided HIV testing</a:t>
          </a:r>
          <a:endParaRPr lang="en-GB" sz="2000" kern="1200" dirty="0">
            <a:solidFill>
              <a:schemeClr val="tx1"/>
            </a:solidFill>
          </a:endParaRPr>
        </a:p>
      </dsp:txBody>
      <dsp:txXfrm>
        <a:off x="51175" y="3755383"/>
        <a:ext cx="7674514"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AFD8-957F-47FF-BB55-824EFD4B9491}">
      <dsp:nvSpPr>
        <dsp:cNvPr id="0" name=""/>
        <dsp:cNvSpPr/>
      </dsp:nvSpPr>
      <dsp: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Missed Opportunities: </a:t>
          </a:r>
          <a:r>
            <a:rPr lang="en-US" sz="2400" kern="1200" dirty="0" smtClean="0">
              <a:solidFill>
                <a:sysClr val="window" lastClr="FFFFFF"/>
              </a:solidFill>
              <a:latin typeface="Calibri"/>
              <a:ea typeface="+mn-ea"/>
              <a:cs typeface="+mn-cs"/>
            </a:rPr>
            <a:t>90.9%-59.1%=</a:t>
          </a:r>
          <a:r>
            <a:rPr lang="en-US" sz="2400" b="1" kern="1200" dirty="0" smtClean="0">
              <a:solidFill>
                <a:sysClr val="window" lastClr="FFFFFF"/>
              </a:solidFill>
              <a:latin typeface="Calibri"/>
              <a:ea typeface="+mn-ea"/>
              <a:cs typeface="+mn-cs"/>
            </a:rPr>
            <a:t>31.8%</a:t>
          </a:r>
          <a:endParaRPr lang="en-US" sz="2400" b="1" kern="1200" dirty="0">
            <a:solidFill>
              <a:sysClr val="window" lastClr="FFFFFF"/>
            </a:solidFill>
            <a:latin typeface="Calibri"/>
            <a:ea typeface="+mn-ea"/>
            <a:cs typeface="+mn-cs"/>
          </a:endParaRPr>
        </a:p>
      </dsp:txBody>
      <dsp:txXfrm>
        <a:off x="28100" y="28524"/>
        <a:ext cx="6712552"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Potential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0.65385</cdr:x>
      <cdr:y>0.2967</cdr:y>
    </cdr:from>
    <cdr:to>
      <cdr:x>0.82692</cdr:x>
      <cdr:y>0.45299</cdr:y>
    </cdr:to>
    <cdr:sp macro="" textlink="">
      <cdr:nvSpPr>
        <cdr:cNvPr id="2" name="Tekstboks 1" descr="new infections&#10;"/>
        <cdr:cNvSpPr txBox="1"/>
      </cdr:nvSpPr>
      <cdr:spPr>
        <a:xfrm xmlns:a="http://schemas.openxmlformats.org/drawingml/2006/main">
          <a:off x="4896544" y="1366980"/>
          <a:ext cx="1296144"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dirty="0">
            <a:solidFill>
              <a:schemeClr val="bg1"/>
            </a:solidFill>
          </a:endParaRPr>
        </a:p>
      </cdr:txBody>
    </cdr:sp>
  </cdr:relSizeAnchor>
  <cdr:relSizeAnchor xmlns:cdr="http://schemas.openxmlformats.org/drawingml/2006/chartDrawing">
    <cdr:from>
      <cdr:x>0.18269</cdr:x>
      <cdr:y>0.42173</cdr:y>
    </cdr:from>
    <cdr:to>
      <cdr:x>0.33654</cdr:x>
      <cdr:y>0.57802</cdr:y>
    </cdr:to>
    <cdr:sp macro="" textlink="">
      <cdr:nvSpPr>
        <cdr:cNvPr id="3" name="TextBox 2"/>
        <cdr:cNvSpPr txBox="1"/>
      </cdr:nvSpPr>
      <cdr:spPr>
        <a:xfrm xmlns:a="http://schemas.openxmlformats.org/drawingml/2006/main">
          <a:off x="1368152" y="1943044"/>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0.17308</cdr:x>
      <cdr:y>0.71868</cdr:y>
    </cdr:from>
    <cdr:to>
      <cdr:x>0.34615</cdr:x>
      <cdr:y>0.84371</cdr:y>
    </cdr:to>
    <cdr:sp macro="" textlink="">
      <cdr:nvSpPr>
        <cdr:cNvPr id="4" name="TextBox 3"/>
        <cdr:cNvSpPr txBox="1"/>
      </cdr:nvSpPr>
      <cdr:spPr>
        <a:xfrm xmlns:a="http://schemas.openxmlformats.org/drawingml/2006/main">
          <a:off x="1296144" y="3311196"/>
          <a:ext cx="129614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smtClean="0">
              <a:solidFill>
                <a:schemeClr val="bg1"/>
              </a:solidFill>
            </a:rPr>
            <a:t>Unaware of infection</a:t>
          </a:r>
          <a:endParaRPr lang="en-GB" sz="1200" b="1" dirty="0">
            <a:solidFill>
              <a:schemeClr val="bg1"/>
            </a:solidFill>
          </a:endParaRPr>
        </a:p>
      </cdr:txBody>
    </cdr:sp>
  </cdr:relSizeAnchor>
  <cdr:relSizeAnchor xmlns:cdr="http://schemas.openxmlformats.org/drawingml/2006/chartDrawing">
    <cdr:from>
      <cdr:x>0.16346</cdr:x>
      <cdr:y>0.24981</cdr:y>
    </cdr:from>
    <cdr:to>
      <cdr:x>0.35577</cdr:x>
      <cdr:y>0.49987</cdr:y>
    </cdr:to>
    <cdr:sp macro="" textlink="">
      <cdr:nvSpPr>
        <cdr:cNvPr id="5" name="TextBox 4"/>
        <cdr:cNvSpPr txBox="1"/>
      </cdr:nvSpPr>
      <cdr:spPr>
        <a:xfrm xmlns:a="http://schemas.openxmlformats.org/drawingml/2006/main">
          <a:off x="1224136" y="1150956"/>
          <a:ext cx="1440160"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smtClean="0">
              <a:solidFill>
                <a:schemeClr val="bg1"/>
              </a:solidFill>
            </a:rPr>
            <a:t>Aware of infection</a:t>
          </a:r>
          <a:endParaRPr lang="en-GB"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0.17363</cdr:x>
      <cdr:y>0</cdr:y>
    </cdr:from>
    <cdr:to>
      <cdr:x>0.28967</cdr:x>
      <cdr:y>0.20203</cdr:y>
    </cdr:to>
    <cdr:sp macro="" textlink="">
      <cdr:nvSpPr>
        <cdr:cNvPr id="5" name="Tekstboks 4"/>
        <cdr:cNvSpPr txBox="1"/>
      </cdr:nvSpPr>
      <cdr:spPr>
        <a:xfrm xmlns:a="http://schemas.openxmlformats.org/drawingml/2006/main">
          <a:off x="1368152" y="-61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0.31984</cdr:x>
      <cdr:y>0.04999</cdr:y>
    </cdr:from>
    <cdr:to>
      <cdr:x>0.43589</cdr:x>
      <cdr:y>0.25203</cdr:y>
    </cdr:to>
    <cdr:sp macro="" textlink="">
      <cdr:nvSpPr>
        <cdr:cNvPr id="6" name="Tekstboks 5"/>
        <cdr:cNvSpPr txBox="1"/>
      </cdr:nvSpPr>
      <cdr:spPr>
        <a:xfrm xmlns:a="http://schemas.openxmlformats.org/drawingml/2006/main">
          <a:off x="2520280" y="22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0.32898</cdr:x>
      <cdr:y>0.08181</cdr:y>
    </cdr:from>
    <cdr:to>
      <cdr:x>0.44503</cdr:x>
      <cdr:y>0.28385</cdr:y>
    </cdr:to>
    <cdr:sp macro="" textlink="">
      <cdr:nvSpPr>
        <cdr:cNvPr id="7" name="Tekstboks 6"/>
        <cdr:cNvSpPr txBox="1"/>
      </cdr:nvSpPr>
      <cdr:spPr>
        <a:xfrm xmlns:a="http://schemas.openxmlformats.org/drawingml/2006/main">
          <a:off x="2592288" y="3702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0.1914</cdr:x>
      <cdr:y>0</cdr:y>
    </cdr:from>
    <cdr:to>
      <cdr:x>0.30744</cdr:x>
      <cdr:y>0.20203</cdr:y>
    </cdr:to>
    <cdr:sp macro="" textlink="">
      <cdr:nvSpPr>
        <cdr:cNvPr id="10" name="Tekstboks 9"/>
        <cdr:cNvSpPr txBox="1"/>
      </cdr:nvSpPr>
      <cdr:spPr>
        <a:xfrm xmlns:a="http://schemas.openxmlformats.org/drawingml/2006/main">
          <a:off x="1508168" y="-11145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t>12/12/2016</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t>‹#›</a:t>
            </a:fld>
            <a:endParaRPr lang="en-GB"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t>12/12/2016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t>‹#›</a:t>
            </a:fld>
            <a:endParaRPr lang="en-GB"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your name and date to the title slide</a:t>
            </a:r>
          </a:p>
          <a:p>
            <a:r>
              <a:rPr lang="en-GB" dirty="0" smtClean="0"/>
              <a:t>You may also wish to add your affiliation/organisation to this and subsequent slides.</a:t>
            </a:r>
          </a:p>
          <a:p>
            <a:r>
              <a:rPr lang="en-GB" dirty="0" smtClean="0"/>
              <a:t>We ask that you leave the OptTEST and EU acknowledgements on all slides from this slide set, along with any source information.</a:t>
            </a:r>
          </a:p>
          <a:p>
            <a:endParaRPr lang="en-GB" dirty="0"/>
          </a:p>
          <a:p>
            <a:endParaRPr lang="en-GB" dirty="0" smtClean="0"/>
          </a:p>
        </p:txBody>
      </p:sp>
    </p:spTree>
    <p:extLst>
      <p:ext uri="{BB962C8B-B14F-4D97-AF65-F5344CB8AC3E}">
        <p14:creationId xmlns:p14="http://schemas.microsoft.com/office/powerpoint/2010/main" val="421706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pPr>
              <a:defRPr/>
            </a:pPr>
            <a:r>
              <a:rPr lang="en-GB" dirty="0"/>
              <a:t>Narration</a:t>
            </a:r>
          </a:p>
          <a:p>
            <a:pPr>
              <a:defRPr/>
            </a:pPr>
            <a:r>
              <a:rPr lang="en-GB" dirty="0" smtClean="0"/>
              <a:t>This slide shows the reported HIV </a:t>
            </a:r>
            <a:r>
              <a:rPr lang="en-GB" dirty="0" err="1" smtClean="0"/>
              <a:t>seroprevalence</a:t>
            </a:r>
            <a:r>
              <a:rPr lang="en-GB" dirty="0" smtClean="0"/>
              <a:t> in countries across Europe.</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 Surveillance</a:t>
            </a:r>
            <a:r>
              <a:rPr lang="en-GB" baseline="0" dirty="0" smtClean="0"/>
              <a:t> report 2014</a:t>
            </a:r>
          </a:p>
          <a:p>
            <a:endParaRPr lang="da-DK" dirty="0"/>
          </a:p>
        </p:txBody>
      </p:sp>
      <p:sp>
        <p:nvSpPr>
          <p:cNvPr id="4" name="Pladsholder til diasnummer 3"/>
          <p:cNvSpPr>
            <a:spLocks noGrp="1"/>
          </p:cNvSpPr>
          <p:nvPr>
            <p:ph type="sldNum" sz="quarter" idx="10"/>
          </p:nvPr>
        </p:nvSpPr>
        <p:spPr/>
        <p:txBody>
          <a:bodyPr/>
          <a:lstStyle/>
          <a:p>
            <a:fld id="{E19BBA69-F71B-400F-8057-BFFCF0B37730}" type="slidenum">
              <a:rPr lang="en-GB" smtClean="0"/>
              <a:t>10</a:t>
            </a:fld>
            <a:endParaRPr lang="en-GB" dirty="0"/>
          </a:p>
        </p:txBody>
      </p:sp>
    </p:spTree>
    <p:extLst>
      <p:ext uri="{BB962C8B-B14F-4D97-AF65-F5344CB8AC3E}">
        <p14:creationId xmlns:p14="http://schemas.microsoft.com/office/powerpoint/2010/main" val="251447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ヒラギノ角ゴ Pro W3"/>
                <a:cs typeface="Arial" panose="020B0604020202020204" pitchFamily="34" charset="0"/>
              </a:rPr>
              <a:t>Narration</a:t>
            </a:r>
          </a:p>
          <a:p>
            <a:r>
              <a:rPr lang="en-GB" altLang="en-US" dirty="0" smtClean="0">
                <a:ea typeface="ヒラギノ角ゴ Pro W3"/>
                <a:cs typeface="Arial" panose="020B0604020202020204" pitchFamily="34" charset="0"/>
              </a:rPr>
              <a:t>In 2014, one in five (21%) English local authorities had a diagnosed prevalence above the 2 per 1,000 threshold recommended in national guidelines as the cut-off for expanded HIV testing into new registrants in general practice and general hospital admissions. </a:t>
            </a:r>
          </a:p>
          <a:p>
            <a:r>
              <a:rPr lang="en-GB" altLang="en-US" dirty="0" smtClean="0">
                <a:ea typeface="ヒラギノ角ゴ Pro W3"/>
                <a:cs typeface="Arial" panose="020B0604020202020204" pitchFamily="34" charset="0"/>
              </a:rPr>
              <a:t>In London all but one of the 33 local authorities had prevalence above this threshold. </a:t>
            </a:r>
          </a:p>
          <a:p>
            <a:r>
              <a:rPr lang="en-GB" altLang="en-US" dirty="0" smtClean="0">
                <a:ea typeface="ヒラギノ角ゴ Pro W3"/>
                <a:cs typeface="Arial" panose="020B0604020202020204" pitchFamily="34" charset="0"/>
              </a:rPr>
              <a:t>Outside London, the five local authorities with the highest prevalence in order were: Brighton and Hove, Manchester, Salford, Luton and Blackpool. </a:t>
            </a:r>
          </a:p>
          <a:p>
            <a:pPr marL="0" marR="0" indent="0" algn="l" defTabSz="912370" rtl="0" eaLnBrk="1" fontAlgn="auto" latinLnBrk="0" hangingPunct="1">
              <a:lnSpc>
                <a:spcPct val="100000"/>
              </a:lnSpc>
              <a:spcBef>
                <a:spcPts val="0"/>
              </a:spcBef>
              <a:spcAft>
                <a:spcPts val="0"/>
              </a:spcAft>
              <a:buClrTx/>
              <a:buSzTx/>
              <a:tabLst/>
              <a:defRPr/>
            </a:pPr>
            <a:endParaRPr lang="en-GB" dirty="0" smtClean="0">
              <a:cs typeface="Arial" panose="020B0604020202020204" pitchFamily="34" charset="0"/>
            </a:endParaRPr>
          </a:p>
          <a:p>
            <a:r>
              <a:rPr lang="en-GB" dirty="0">
                <a:cs typeface="Arial" panose="020B0604020202020204" pitchFamily="34" charset="0"/>
              </a:rPr>
              <a:t>Source:</a:t>
            </a:r>
          </a:p>
          <a:p>
            <a:r>
              <a:rPr lang="en-GB" dirty="0" smtClean="0"/>
              <a:t>Public Health England</a:t>
            </a:r>
            <a:r>
              <a:rPr lang="en-GB" baseline="0" dirty="0" smtClean="0"/>
              <a:t> - </a:t>
            </a:r>
            <a:r>
              <a:rPr lang="en-GB" dirty="0" smtClean="0"/>
              <a:t>HIV in</a:t>
            </a:r>
            <a:r>
              <a:rPr lang="en-GB" baseline="0" dirty="0" smtClean="0"/>
              <a:t> the UK: 2015 report</a:t>
            </a:r>
          </a:p>
          <a:p>
            <a:r>
              <a:rPr lang="en-GB" dirty="0" smtClean="0"/>
              <a:t>https://www.gov.uk/government/statistics/hiv-in-the-united-kingdom</a:t>
            </a:r>
          </a:p>
        </p:txBody>
      </p:sp>
    </p:spTree>
    <p:extLst>
      <p:ext uri="{BB962C8B-B14F-4D97-AF65-F5344CB8AC3E}">
        <p14:creationId xmlns:p14="http://schemas.microsoft.com/office/powerpoint/2010/main" val="354485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 </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This slide demonstrates the number of new HIV diagnoses each year within the WHO European region, broken down into transmission groups. The number of new HIV diagnoses is rising in both MSM (men who have sex with men) and heterosexuals.</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 slight dip in 2104 is likely to be due to reporting delay for 2014 data)</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endParaRPr lang="en-GB" dirty="0" smtClean="0"/>
          </a:p>
          <a:p>
            <a:endParaRPr lang="en-GB" dirty="0"/>
          </a:p>
        </p:txBody>
      </p:sp>
    </p:spTree>
    <p:extLst>
      <p:ext uri="{BB962C8B-B14F-4D97-AF65-F5344CB8AC3E}">
        <p14:creationId xmlns:p14="http://schemas.microsoft.com/office/powerpoint/2010/main" val="132380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667968"/>
            <a:ext cx="5438140" cy="4467701"/>
          </a:xfrm>
          <a:noFill/>
          <a:ln/>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In the EU the number of new HIV diagnoses is rising significantly in MSM (men who have sex with men), accounting for 40% of all transmissions in 2014, but the number is falling in heterosexuals.  </a:t>
            </a:r>
          </a:p>
          <a:p>
            <a:pPr>
              <a:defRPr/>
            </a:pPr>
            <a:endParaRPr lang="en-GB" dirty="0"/>
          </a:p>
          <a:p>
            <a:pPr>
              <a:defRPr/>
            </a:pPr>
            <a:r>
              <a:rPr lang="en-GB" u="sng" dirty="0"/>
              <a:t>Additional information</a:t>
            </a:r>
          </a:p>
          <a:p>
            <a:pPr>
              <a:defRPr/>
            </a:pPr>
            <a:r>
              <a:rPr lang="en-GB" dirty="0"/>
              <a:t>In 2014</a:t>
            </a:r>
          </a:p>
          <a:p>
            <a:pPr fontAlgn="ctr"/>
            <a:r>
              <a:rPr lang="en-GB" b="1" dirty="0"/>
              <a:t>Transmission mode (%)</a:t>
            </a:r>
            <a:r>
              <a:rPr lang="en-GB" dirty="0"/>
              <a:t> </a:t>
            </a:r>
          </a:p>
          <a:p>
            <a:pPr fontAlgn="ctr"/>
            <a:r>
              <a:rPr lang="en-GB" dirty="0"/>
              <a:t>Sex between men	42</a:t>
            </a:r>
          </a:p>
          <a:p>
            <a:pPr fontAlgn="ctr"/>
            <a:r>
              <a:rPr lang="en-GB" dirty="0"/>
              <a:t>Heterosexual		33</a:t>
            </a:r>
          </a:p>
          <a:p>
            <a:pPr fontAlgn="ctr"/>
            <a:r>
              <a:rPr lang="en-GB" dirty="0"/>
              <a:t>Injecting drug use	4</a:t>
            </a:r>
          </a:p>
          <a:p>
            <a:pPr fontAlgn="ctr"/>
            <a:r>
              <a:rPr lang="en-GB" dirty="0"/>
              <a:t>Mother to child transmission	&lt;1</a:t>
            </a:r>
          </a:p>
          <a:p>
            <a:pPr fontAlgn="ctr"/>
            <a:r>
              <a:rPr lang="en-GB" dirty="0"/>
              <a:t>Unknown		20</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11733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Note: this slide is an alternative way of presenting the data shown on the preceding slide as cross sectional data for 2014</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In the EU the majority of new transmissions are in MSM (men who have sex with men); representing more than half of those cases with a reported transmission route. </a:t>
            </a:r>
          </a:p>
          <a:p>
            <a:endParaRPr lang="en-GB" dirty="0"/>
          </a:p>
          <a:p>
            <a:r>
              <a:rPr lang="en-GB" dirty="0"/>
              <a:t>Source: ECDC/WHO (2015) HIV/AIDS Surveillance in Europe 2014</a:t>
            </a:r>
          </a:p>
          <a:p>
            <a:endParaRPr lang="en-GB" dirty="0" smtClean="0"/>
          </a:p>
        </p:txBody>
      </p:sp>
    </p:spTree>
    <p:extLst>
      <p:ext uri="{BB962C8B-B14F-4D97-AF65-F5344CB8AC3E}">
        <p14:creationId xmlns:p14="http://schemas.microsoft.com/office/powerpoint/2010/main" val="89732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Note: this slide </a:t>
            </a:r>
            <a:r>
              <a:rPr lang="en-GB" dirty="0" smtClean="0"/>
              <a:t>shows the previous data at country level for those where the transmission route is reported</a:t>
            </a:r>
          </a:p>
          <a:p>
            <a:pPr>
              <a:defRPr/>
            </a:pPr>
            <a:endParaRPr lang="en-GB" dirty="0"/>
          </a:p>
          <a:p>
            <a:pPr>
              <a:defRPr/>
            </a:pPr>
            <a:r>
              <a:rPr lang="en-GB" dirty="0"/>
              <a:t>Narration</a:t>
            </a:r>
          </a:p>
          <a:p>
            <a:pPr>
              <a:defRPr/>
            </a:pPr>
            <a:r>
              <a:rPr lang="en-GB" dirty="0" smtClean="0"/>
              <a:t>If used as a stand alone slide (i.e. if you do not use preceding slide)</a:t>
            </a:r>
          </a:p>
          <a:p>
            <a:pPr>
              <a:defRPr/>
            </a:pPr>
            <a:r>
              <a:rPr lang="en-GB" dirty="0" smtClean="0"/>
              <a:t>In </a:t>
            </a:r>
            <a:r>
              <a:rPr lang="en-GB" dirty="0"/>
              <a:t>the EU the majority of new transmissions are in MSM (men who have sex with men); </a:t>
            </a:r>
            <a:r>
              <a:rPr lang="en-GB" dirty="0" smtClean="0"/>
              <a:t>representing more </a:t>
            </a:r>
            <a:r>
              <a:rPr lang="en-GB" dirty="0"/>
              <a:t>than half of those cases with a reported transmission route.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If used as a follow on from previous slide</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This slides demonstrates the data for those cases where the transmission route is reported at a country level; as you can see there is considerable variation across the region; however for some countries this may represent under reporting by risk groups.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WHO/ECDC</a:t>
            </a:r>
            <a:r>
              <a:rPr lang="en-GB" baseline="0" dirty="0" smtClean="0"/>
              <a:t> HIV /AIDS Surveillance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1571047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effectLst/>
                <a:ea typeface="ヒラギノ角ゴ Pro W3" pitchFamily="84" charset="-128"/>
                <a:cs typeface="Arial" panose="020B0604020202020204" pitchFamily="34" charset="0"/>
              </a:rPr>
              <a:t>Narration</a:t>
            </a:r>
          </a:p>
          <a:p>
            <a:r>
              <a:rPr lang="en-GB" sz="1200" kern="1200" dirty="0" smtClean="0">
                <a:effectLst/>
                <a:ea typeface="ヒラギノ角ゴ Pro W3" pitchFamily="84" charset="-128"/>
                <a:cs typeface="Arial" panose="020B0604020202020204" pitchFamily="34" charset="0"/>
              </a:rPr>
              <a:t>In 2014 of the 6,150 new diagnosis the overwhelming majority (&gt;95%) acquired HIV through sexual contact. </a:t>
            </a:r>
          </a:p>
          <a:p>
            <a:r>
              <a:rPr lang="en-GB" sz="1200" kern="1200" dirty="0" smtClean="0">
                <a:effectLst/>
                <a:ea typeface="ヒラギノ角ゴ Pro W3" pitchFamily="84" charset="-128"/>
                <a:cs typeface="Arial" panose="020B0604020202020204" pitchFamily="34" charset="0"/>
              </a:rPr>
              <a:t>After adjusting for missing risk information, people newly diagnosed with HIV who acquired it through heterosexual contact accounted for 35% (n=2,186) of new infections, whilst 49% (n=3,055) were among men who have sex with men (MSM).</a:t>
            </a:r>
          </a:p>
          <a:p>
            <a:r>
              <a:rPr lang="en-GB" sz="1200" kern="1200" dirty="0" smtClean="0">
                <a:effectLst/>
                <a:ea typeface="ヒラギノ角ゴ Pro W3" pitchFamily="84" charset="-128"/>
                <a:cs typeface="Arial" panose="020B0604020202020204" pitchFamily="34" charset="0"/>
              </a:rPr>
              <a:t>New HIV</a:t>
            </a:r>
            <a:r>
              <a:rPr lang="en-GB" sz="1200" kern="1200" baseline="0" dirty="0" smtClean="0">
                <a:effectLst/>
                <a:ea typeface="ヒラギノ角ゴ Pro W3" pitchFamily="84" charset="-128"/>
                <a:cs typeface="Arial" panose="020B0604020202020204" pitchFamily="34" charset="0"/>
              </a:rPr>
              <a:t> diagnoses</a:t>
            </a:r>
            <a:r>
              <a:rPr lang="en-GB" sz="1200" kern="1200" dirty="0" smtClean="0">
                <a:effectLst/>
                <a:ea typeface="ヒラギノ角ゴ Pro W3" pitchFamily="84" charset="-128"/>
                <a:cs typeface="Arial" panose="020B0604020202020204" pitchFamily="34" charset="0"/>
              </a:rPr>
              <a:t> among people who inject drugs, and through other routes have remained low over time, accounting for 150 new diagnoses each in 2014. </a:t>
            </a:r>
          </a:p>
          <a:p>
            <a:pPr marL="0" marR="0" indent="0" algn="l" defTabSz="912370" rtl="0" eaLnBrk="1" fontAlgn="auto" latinLnBrk="0" hangingPunct="1">
              <a:lnSpc>
                <a:spcPct val="100000"/>
              </a:lnSpc>
              <a:spcBef>
                <a:spcPts val="0"/>
              </a:spcBef>
              <a:spcAft>
                <a:spcPts val="0"/>
              </a:spcAft>
              <a:buClrTx/>
              <a:buSzTx/>
              <a:tabLst/>
              <a:defRPr/>
            </a:pPr>
            <a:endParaRPr lang="en-GB" dirty="0" smtClean="0"/>
          </a:p>
          <a:p>
            <a:r>
              <a:rPr lang="en-GB" dirty="0"/>
              <a:t>Source:</a:t>
            </a:r>
          </a:p>
          <a:p>
            <a:r>
              <a:rPr lang="en-GB" dirty="0" smtClean="0"/>
              <a:t>Public Health England</a:t>
            </a:r>
            <a:r>
              <a:rPr lang="en-GB" baseline="0" dirty="0" smtClean="0"/>
              <a:t> - </a:t>
            </a:r>
            <a:r>
              <a:rPr lang="en-GB" dirty="0" smtClean="0"/>
              <a:t>HIV in</a:t>
            </a:r>
            <a:r>
              <a:rPr lang="en-GB" baseline="0" dirty="0" smtClean="0"/>
              <a:t> the UK: 2015 report</a:t>
            </a:r>
          </a:p>
          <a:p>
            <a:r>
              <a:rPr lang="en-GB" dirty="0" smtClean="0"/>
              <a:t>https://www.gov.uk/government/statistics/hiv-in-the-united-kingdom</a:t>
            </a:r>
          </a:p>
          <a:p>
            <a:endParaRPr lang="en-GB" dirty="0" smtClean="0">
              <a:solidFill>
                <a:srgbClr val="FF0000"/>
              </a:solidFill>
            </a:endParaRPr>
          </a:p>
          <a:p>
            <a:endParaRPr lang="en-GB" dirty="0"/>
          </a:p>
        </p:txBody>
      </p:sp>
    </p:spTree>
    <p:extLst>
      <p:ext uri="{BB962C8B-B14F-4D97-AF65-F5344CB8AC3E}">
        <p14:creationId xmlns:p14="http://schemas.microsoft.com/office/powerpoint/2010/main" val="3015461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why is it so important to increase testing for HIV?</a:t>
            </a:r>
          </a:p>
        </p:txBody>
      </p:sp>
    </p:spTree>
    <p:extLst>
      <p:ext uri="{BB962C8B-B14F-4D97-AF65-F5344CB8AC3E}">
        <p14:creationId xmlns:p14="http://schemas.microsoft.com/office/powerpoint/2010/main" val="345534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why is it so important to increase testing for HIV?</a:t>
            </a:r>
          </a:p>
        </p:txBody>
      </p:sp>
    </p:spTree>
    <p:extLst>
      <p:ext uri="{BB962C8B-B14F-4D97-AF65-F5344CB8AC3E}">
        <p14:creationId xmlns:p14="http://schemas.microsoft.com/office/powerpoint/2010/main" val="345534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panose="020F0502020204030204" pitchFamily="34" charset="0"/>
                <a:cs typeface="Calibri" panose="020F0502020204030204" pitchFamily="34" charset="0"/>
              </a:rPr>
              <a:t>Narration</a:t>
            </a:r>
          </a:p>
          <a:p>
            <a:r>
              <a:rPr lang="en-GB" dirty="0" smtClean="0">
                <a:latin typeface="Calibri" panose="020F0502020204030204" pitchFamily="34" charset="0"/>
                <a:cs typeface="Calibri" panose="020F0502020204030204" pitchFamily="34" charset="0"/>
              </a:rPr>
              <a:t>There </a:t>
            </a:r>
            <a:r>
              <a:rPr lang="en-GB" dirty="0">
                <a:latin typeface="Calibri" panose="020F0502020204030204" pitchFamily="34" charset="0"/>
                <a:cs typeface="Calibri" panose="020F0502020204030204" pitchFamily="34" charset="0"/>
              </a:rPr>
              <a:t>are three main reasons why it is important to diagnose HIV.</a:t>
            </a: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first is the direct health </a:t>
            </a:r>
            <a:r>
              <a:rPr lang="en-GB" dirty="0" smtClean="0">
                <a:latin typeface="Calibri" panose="020F0502020204030204" pitchFamily="34" charset="0"/>
                <a:cs typeface="Calibri" panose="020F0502020204030204" pitchFamily="34" charset="0"/>
              </a:rPr>
              <a:t>benefit </a:t>
            </a:r>
            <a:r>
              <a:rPr lang="en-GB" dirty="0">
                <a:latin typeface="Calibri" panose="020F0502020204030204" pitchFamily="34" charset="0"/>
                <a:cs typeface="Calibri" panose="020F0502020204030204" pitchFamily="34" charset="0"/>
              </a:rPr>
              <a:t>to the individual. Once diagnosed they can access very effective treatment and thereby avoid significant morbidity and death.</a:t>
            </a: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second is to reduce onward transmission to partners. Once a person is diagnosed they typically modify their behaviour to reduce risk. Furthermore, once </a:t>
            </a:r>
            <a:r>
              <a:rPr lang="en-GB" dirty="0" smtClean="0">
                <a:latin typeface="Calibri" panose="020F0502020204030204" pitchFamily="34" charset="0"/>
                <a:cs typeface="Calibri" panose="020F0502020204030204" pitchFamily="34" charset="0"/>
              </a:rPr>
              <a:t>an individual starts </a:t>
            </a:r>
            <a:r>
              <a:rPr lang="en-GB" dirty="0">
                <a:latin typeface="Calibri" panose="020F0502020204030204" pitchFamily="34" charset="0"/>
                <a:cs typeface="Calibri" panose="020F0502020204030204" pitchFamily="34" charset="0"/>
              </a:rPr>
              <a:t>treatment and </a:t>
            </a:r>
            <a:r>
              <a:rPr lang="en-GB" dirty="0" smtClean="0">
                <a:latin typeface="Calibri" panose="020F0502020204030204" pitchFamily="34" charset="0"/>
                <a:cs typeface="Calibri" panose="020F0502020204030204" pitchFamily="34" charset="0"/>
              </a:rPr>
              <a:t>achieves </a:t>
            </a:r>
            <a:r>
              <a:rPr lang="en-GB" dirty="0">
                <a:latin typeface="Calibri" panose="020F0502020204030204" pitchFamily="34" charset="0"/>
                <a:cs typeface="Calibri" panose="020F0502020204030204" pitchFamily="34" charset="0"/>
              </a:rPr>
              <a:t>an undetectable viral load they are considered to be non-infectious to sexual partners. </a:t>
            </a:r>
          </a:p>
          <a:p>
            <a:r>
              <a:rPr lang="en-GB" dirty="0">
                <a:latin typeface="Calibri" panose="020F0502020204030204" pitchFamily="34" charset="0"/>
                <a:cs typeface="Calibri" panose="020F0502020204030204" pitchFamily="34" charset="0"/>
              </a:rPr>
              <a:t>Early diagnosis also reduces healthcare costs as it avoids the morbidity associated with untreated HIV, and thereby avoiding the resulting healthcare costs of treating any </a:t>
            </a:r>
            <a:r>
              <a:rPr lang="en-GB" dirty="0" smtClean="0">
                <a:latin typeface="Calibri" panose="020F0502020204030204" pitchFamily="34" charset="0"/>
                <a:cs typeface="Calibri" panose="020F0502020204030204" pitchFamily="34" charset="0"/>
              </a:rPr>
              <a:t>complications of untreated HIV. </a:t>
            </a:r>
            <a:endParaRPr lang="en-GB" dirty="0">
              <a:latin typeface="Calibri" panose="020F0502020204030204" pitchFamily="34" charset="0"/>
              <a:cs typeface="Calibri" panose="020F0502020204030204" pitchFamily="34" charset="0"/>
            </a:endParaRPr>
          </a:p>
          <a:p>
            <a:endParaRPr lang="en-GB" b="1" dirty="0"/>
          </a:p>
        </p:txBody>
      </p:sp>
      <p:sp>
        <p:nvSpPr>
          <p:cNvPr id="4" name="Slide Number Placeholder 3"/>
          <p:cNvSpPr>
            <a:spLocks noGrp="1"/>
          </p:cNvSpPr>
          <p:nvPr>
            <p:ph type="sldNum" sz="quarter" idx="10"/>
          </p:nvPr>
        </p:nvSpPr>
        <p:spPr/>
        <p:txBody>
          <a:bodyPr/>
          <a:lstStyle/>
          <a:p>
            <a:fld id="{E19BBA69-F71B-400F-8057-BFFCF0B37730}" type="slidenum">
              <a:rPr lang="en-GB" smtClean="0"/>
              <a:t>19</a:t>
            </a:fld>
            <a:endParaRPr lang="en-GB" dirty="0"/>
          </a:p>
        </p:txBody>
      </p:sp>
    </p:spTree>
    <p:extLst>
      <p:ext uri="{BB962C8B-B14F-4D97-AF65-F5344CB8AC3E}">
        <p14:creationId xmlns:p14="http://schemas.microsoft.com/office/powerpoint/2010/main" val="109563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smtClean="0"/>
              <a:t>My talk today will cover a range of topics to demonstrate the urgent need for us to increase HIV testing; how we can most effectively achieve this, with a particular emphasis on indicator condition focused testing, and some patient and staff issues to consider. </a:t>
            </a:r>
            <a:endParaRPr lang="en-GB" dirty="0"/>
          </a:p>
        </p:txBody>
      </p:sp>
    </p:spTree>
    <p:extLst>
      <p:ext uri="{BB962C8B-B14F-4D97-AF65-F5344CB8AC3E}">
        <p14:creationId xmlns:p14="http://schemas.microsoft.com/office/powerpoint/2010/main" val="79814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increasing HIV testing should result in an increase in the number of HIV diagnoses, which in turn should results in both fewer people being unaware of their status and a decrease in the number of people presenting with late disease. </a:t>
            </a:r>
          </a:p>
          <a:p>
            <a:endParaRPr lang="en-GB" dirty="0"/>
          </a:p>
          <a:p>
            <a:endParaRPr lang="en-GB" dirty="0" smtClean="0"/>
          </a:p>
        </p:txBody>
      </p:sp>
    </p:spTree>
    <p:extLst>
      <p:ext uri="{BB962C8B-B14F-4D97-AF65-F5344CB8AC3E}">
        <p14:creationId xmlns:p14="http://schemas.microsoft.com/office/powerpoint/2010/main" val="109563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First let’s look at the data on the proportion of people who have HIV but are unaware of their status.</a:t>
            </a:r>
          </a:p>
          <a:p>
            <a:endParaRPr lang="en-GB" dirty="0"/>
          </a:p>
          <a:p>
            <a:endParaRPr lang="en-GB" dirty="0"/>
          </a:p>
        </p:txBody>
      </p:sp>
    </p:spTree>
    <p:extLst>
      <p:ext uri="{BB962C8B-B14F-4D97-AF65-F5344CB8AC3E}">
        <p14:creationId xmlns:p14="http://schemas.microsoft.com/office/powerpoint/2010/main" val="1166216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8088"/>
            <a:ext cx="5438140" cy="4467701"/>
          </a:xfrm>
        </p:spPr>
        <p:txBody>
          <a:bodyPr/>
          <a:lstStyle/>
          <a:p>
            <a:r>
              <a:rPr lang="en-US" sz="1200" kern="1200" dirty="0" smtClean="0">
                <a:solidFill>
                  <a:schemeClr val="tx1"/>
                </a:solidFill>
                <a:effectLst/>
                <a:latin typeface="+mn-lt"/>
                <a:ea typeface="+mn-ea"/>
                <a:cs typeface="+mn-cs"/>
              </a:rPr>
              <a:t>Narration</a:t>
            </a:r>
          </a:p>
          <a:p>
            <a:r>
              <a:rPr lang="en-GB" sz="1200" kern="1200" dirty="0" smtClean="0">
                <a:solidFill>
                  <a:schemeClr val="tx1"/>
                </a:solidFill>
                <a:effectLst/>
                <a:latin typeface="+mn-lt"/>
                <a:ea typeface="+mn-ea"/>
                <a:cs typeface="+mn-cs"/>
              </a:rPr>
              <a:t>Studies have shown that the majority of new HIV</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transmissions may originate from individuals who are unaware of their HIV infection.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may be due to higher infectiousness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because of elevated viral load at the time of HIV</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seroconversion), and more frequent high-risk practices among undiagnosed than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diagnosed HIV-infected individuals. Undiagnosed individuals are also at risk of delayed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diagnosis and thus might not benefit from timely initiation of ART.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Therefore, screening for the undiagnosed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HIV-positive individuals is key to turning the tide on HIV transmission and reduce mortality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estimated that one-third of individuals living with HIV in the EU are unaware of their HIV status and that in some Eastern European countries, this proportion rises to 50%. The level of those who are undiagnosed varies between different high risk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groups, i.e.</a:t>
            </a:r>
            <a:r>
              <a:rPr lang="en-US" sz="1200" kern="1200" baseline="0" dirty="0" smtClean="0">
                <a:solidFill>
                  <a:schemeClr val="tx1"/>
                </a:solidFill>
                <a:effectLst/>
                <a:latin typeface="+mn-lt"/>
                <a:ea typeface="+mn-ea"/>
                <a:cs typeface="+mn-cs"/>
              </a:rPr>
              <a:t> MSM or PWID,  </a:t>
            </a:r>
            <a:r>
              <a:rPr lang="en-US" sz="1200" kern="1200" dirty="0" smtClean="0">
                <a:solidFill>
                  <a:schemeClr val="tx1"/>
                </a:solidFill>
                <a:effectLst/>
                <a:latin typeface="+mn-lt"/>
                <a:ea typeface="+mn-ea"/>
                <a:cs typeface="+mn-cs"/>
              </a:rPr>
              <a:t>with certain groups more likely to be affected.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this map, we can see that the darker shades with the higher percentage of undiagnosed trend toward Eastern Europe. However, data is still limited or outdated in many countries therefore the proportion of undiagnosed is still widely unknown.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Supervie</a:t>
            </a:r>
            <a:r>
              <a:rPr lang="en-US" sz="1200" kern="1200" baseline="0" dirty="0" smtClean="0">
                <a:solidFill>
                  <a:schemeClr val="tx1"/>
                </a:solidFill>
                <a:effectLst/>
                <a:latin typeface="+mn-lt"/>
                <a:ea typeface="+mn-ea"/>
                <a:cs typeface="+mn-cs"/>
              </a:rPr>
              <a:t> V. et al. The undiagnosed HIV epidemic in France and its implications for HIV screening strategies. </a:t>
            </a:r>
            <a:r>
              <a:rPr lang="en-US" sz="1200" i="1" kern="1200" baseline="0" smtClean="0">
                <a:solidFill>
                  <a:schemeClr val="tx1"/>
                </a:solidFill>
                <a:effectLst/>
                <a:latin typeface="+mn-lt"/>
                <a:ea typeface="+mn-ea"/>
                <a:cs typeface="+mn-cs"/>
              </a:rPr>
              <a:t>AIDS</a:t>
            </a:r>
            <a:r>
              <a:rPr lang="en-US" sz="1200" i="0" kern="1200" baseline="0" smtClean="0">
                <a:solidFill>
                  <a:schemeClr val="tx1"/>
                </a:solidFill>
                <a:effectLst/>
                <a:latin typeface="+mn-lt"/>
                <a:ea typeface="+mn-ea"/>
                <a:cs typeface="+mn-cs"/>
              </a:rPr>
              <a:t>, 2014 ; 28(12): 1797-1804.</a:t>
            </a:r>
            <a:endParaRPr lang="en-GB" dirty="0"/>
          </a:p>
        </p:txBody>
      </p:sp>
    </p:spTree>
    <p:extLst>
      <p:ext uri="{BB962C8B-B14F-4D97-AF65-F5344CB8AC3E}">
        <p14:creationId xmlns:p14="http://schemas.microsoft.com/office/powerpoint/2010/main" val="2490323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ヒラギノ角ゴ Pro W3"/>
                <a:cs typeface="Arial" panose="020B0604020202020204" pitchFamily="34" charset="0"/>
              </a:rPr>
              <a:t>Narration</a:t>
            </a:r>
          </a:p>
          <a:p>
            <a:r>
              <a:rPr lang="en-GB" altLang="en-US" dirty="0" smtClean="0">
                <a:ea typeface="ヒラギノ角ゴ Pro W3"/>
                <a:cs typeface="Arial" panose="020B0604020202020204" pitchFamily="34" charset="0"/>
              </a:rPr>
              <a:t>An estimated 103,700* people were living with HIV in the UK in 2014. </a:t>
            </a:r>
          </a:p>
          <a:p>
            <a:r>
              <a:rPr lang="en-GB" altLang="en-US" dirty="0" smtClean="0">
                <a:ea typeface="ヒラギノ角ゴ Pro W3"/>
                <a:cs typeface="Arial" panose="020B0604020202020204" pitchFamily="34" charset="0"/>
              </a:rPr>
              <a:t>The overall prevalence was 2.3 per 1,000 population aged 15-44 years**. </a:t>
            </a:r>
          </a:p>
          <a:p>
            <a:r>
              <a:rPr lang="en-GB" altLang="en-US" dirty="0" smtClean="0">
                <a:ea typeface="ヒラギノ角ゴ Pro W3"/>
                <a:cs typeface="Arial" panose="020B0604020202020204" pitchFamily="34" charset="0"/>
              </a:rPr>
              <a:t>18% (18,100) of people were estimated to be living with HIV and unaware of their infection. They remain at risk of passing on their infection if having sex without condoms.</a:t>
            </a:r>
          </a:p>
          <a:p>
            <a:pPr marL="0" marR="0" indent="0" algn="l" defTabSz="912370" rtl="0" eaLnBrk="1" fontAlgn="auto" latinLnBrk="0" hangingPunct="1">
              <a:lnSpc>
                <a:spcPct val="100000"/>
              </a:lnSpc>
              <a:spcBef>
                <a:spcPts val="0"/>
              </a:spcBef>
              <a:spcAft>
                <a:spcPts val="0"/>
              </a:spcAft>
              <a:buClrTx/>
              <a:buSzTx/>
              <a:tabLst/>
              <a:defRPr/>
            </a:pPr>
            <a:endParaRPr lang="en-GB" dirty="0" smtClean="0"/>
          </a:p>
          <a:p>
            <a:r>
              <a:rPr lang="en-GB" dirty="0"/>
              <a:t>Source:</a:t>
            </a:r>
          </a:p>
          <a:p>
            <a:r>
              <a:rPr lang="en-GB" dirty="0" smtClean="0"/>
              <a:t>Public Health England</a:t>
            </a:r>
            <a:r>
              <a:rPr lang="en-GB" baseline="0" dirty="0" smtClean="0"/>
              <a:t> - </a:t>
            </a:r>
            <a:r>
              <a:rPr lang="en-GB" dirty="0" smtClean="0"/>
              <a:t>HIV in</a:t>
            </a:r>
            <a:r>
              <a:rPr lang="en-GB" baseline="0" dirty="0" smtClean="0"/>
              <a:t> the UK: 2015 report</a:t>
            </a:r>
          </a:p>
          <a:p>
            <a:r>
              <a:rPr lang="en-GB" dirty="0" smtClean="0"/>
              <a:t>https://www.gov.uk/government/statistics/hiv-in-the-united-kingdom</a:t>
            </a:r>
          </a:p>
          <a:p>
            <a:endParaRPr lang="en-GB" dirty="0" smtClean="0"/>
          </a:p>
          <a:p>
            <a:endParaRPr lang="en-GB" dirty="0" smtClean="0"/>
          </a:p>
          <a:p>
            <a:r>
              <a:rPr lang="en-GB" dirty="0" smtClean="0"/>
              <a:t>*</a:t>
            </a:r>
            <a:r>
              <a:rPr lang="en-GB" altLang="en-US" dirty="0" smtClean="0">
                <a:ea typeface="ヒラギノ角ゴ Pro W3"/>
                <a:cs typeface="Arial" panose="020B0604020202020204" pitchFamily="34" charset="0"/>
              </a:rPr>
              <a:t>95</a:t>
            </a:r>
            <a:r>
              <a:rPr lang="en-GB" altLang="en-US" dirty="0">
                <a:ea typeface="ヒラギノ角ゴ Pro W3"/>
                <a:cs typeface="Arial" panose="020B0604020202020204" pitchFamily="34" charset="0"/>
              </a:rPr>
              <a:t>% credible interval </a:t>
            </a:r>
            <a:r>
              <a:rPr lang="en-GB" altLang="en-US" dirty="0" smtClean="0">
                <a:ea typeface="ヒラギノ角ゴ Pro W3"/>
                <a:cs typeface="Arial" panose="020B0604020202020204" pitchFamily="34" charset="0"/>
              </a:rPr>
              <a:t>97,500-112,700</a:t>
            </a:r>
            <a:endParaRPr lang="en-GB" dirty="0"/>
          </a:p>
          <a:p>
            <a:r>
              <a:rPr lang="en-GB" altLang="en-US" dirty="0">
                <a:ea typeface="ヒラギノ角ゴ Pro W3"/>
                <a:cs typeface="Arial" panose="020B0604020202020204" pitchFamily="34" charset="0"/>
              </a:rPr>
              <a:t>** </a:t>
            </a:r>
            <a:r>
              <a:rPr lang="en-GB" altLang="en-US" dirty="0" smtClean="0">
                <a:ea typeface="ヒラギノ角ゴ Pro W3"/>
                <a:cs typeface="Arial" panose="020B0604020202020204" pitchFamily="34" charset="0"/>
              </a:rPr>
              <a:t>1.7 </a:t>
            </a:r>
            <a:r>
              <a:rPr lang="en-GB" altLang="en-US" dirty="0">
                <a:ea typeface="ヒラギノ角ゴ Pro W3"/>
                <a:cs typeface="Arial" panose="020B0604020202020204" pitchFamily="34" charset="0"/>
              </a:rPr>
              <a:t>per 1,000 women and 2.8 per 1,000 </a:t>
            </a:r>
            <a:r>
              <a:rPr lang="en-GB" altLang="en-US" dirty="0" smtClean="0">
                <a:ea typeface="ヒラギノ角ゴ Pro W3"/>
                <a:cs typeface="Arial" panose="020B0604020202020204" pitchFamily="34" charset="0"/>
              </a:rPr>
              <a:t>men</a:t>
            </a:r>
            <a:endParaRPr lang="en-GB" altLang="en-US" dirty="0">
              <a:ea typeface="ヒラギノ角ゴ Pro W3"/>
              <a:cs typeface="Arial" panose="020B0604020202020204" pitchFamily="34" charset="0"/>
            </a:endParaRPr>
          </a:p>
          <a:p>
            <a:endParaRPr lang="en-GB" dirty="0"/>
          </a:p>
        </p:txBody>
      </p:sp>
    </p:spTree>
    <p:extLst>
      <p:ext uri="{BB962C8B-B14F-4D97-AF65-F5344CB8AC3E}">
        <p14:creationId xmlns:p14="http://schemas.microsoft.com/office/powerpoint/2010/main" val="2609026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917575" y="755650"/>
            <a:ext cx="4962525"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Notes Placeholder 1"/>
          <p:cNvSpPr>
            <a:spLocks noGrp="1"/>
          </p:cNvSpPr>
          <p:nvPr>
            <p:ph type="body" sz="quarter" idx="10"/>
          </p:nvPr>
        </p:nvSpPr>
        <p:spPr/>
        <p:txBody>
          <a:bodyPr/>
          <a:lstStyle/>
          <a:p>
            <a:pPr defTabSz="456468"/>
            <a:r>
              <a:rPr lang="en-GB" altLang="en-US" dirty="0" smtClean="0">
                <a:ea typeface="ヒラギノ角ゴ Pro W3"/>
                <a:cs typeface="ヒラギノ角ゴ Pro W3"/>
              </a:rPr>
              <a:t>Narration</a:t>
            </a:r>
          </a:p>
          <a:p>
            <a:pPr defTabSz="456468"/>
            <a:r>
              <a:rPr lang="en-GB" altLang="en-US" dirty="0" smtClean="0">
                <a:ea typeface="ヒラギノ角ゴ Pro W3"/>
                <a:cs typeface="ヒラギノ角ゴ Pro W3"/>
              </a:rPr>
              <a:t>Estimates</a:t>
            </a:r>
            <a:r>
              <a:rPr lang="en-GB" altLang="en-US" baseline="0" dirty="0" smtClean="0">
                <a:ea typeface="ヒラギノ角ゴ Pro W3"/>
                <a:cs typeface="ヒラギノ角ゴ Pro W3"/>
              </a:rPr>
              <a:t> of the </a:t>
            </a:r>
            <a:r>
              <a:rPr lang="en-GB" altLang="en-US" dirty="0" smtClean="0">
                <a:ea typeface="ヒラギノ角ゴ Pro W3"/>
                <a:cs typeface="ヒラギノ角ゴ Pro W3"/>
              </a:rPr>
              <a:t>number of people living with undiagnosed HIV have remained stable since 2010, across</a:t>
            </a:r>
            <a:r>
              <a:rPr lang="en-GB" altLang="en-US" baseline="0" dirty="0" smtClean="0">
                <a:ea typeface="ヒラギノ角ゴ Pro W3"/>
                <a:cs typeface="ヒラギノ角ゴ Pro W3"/>
              </a:rPr>
              <a:t> all exposure groups</a:t>
            </a:r>
            <a:r>
              <a:rPr lang="en-GB" altLang="en-US" dirty="0" smtClean="0">
                <a:ea typeface="ヒラギノ角ゴ Pro W3"/>
                <a:cs typeface="ヒラギノ角ゴ Pro W3"/>
              </a:rPr>
              <a:t>. </a:t>
            </a:r>
          </a:p>
          <a:p>
            <a:endParaRPr lang="en-GB" dirty="0" smtClean="0"/>
          </a:p>
          <a:p>
            <a:r>
              <a:rPr lang="en-GB" dirty="0" smtClean="0"/>
              <a:t>Source</a:t>
            </a:r>
            <a:r>
              <a:rPr lang="en-GB" dirty="0"/>
              <a:t>:</a:t>
            </a:r>
          </a:p>
          <a:p>
            <a:r>
              <a:rPr lang="en-GB" dirty="0" smtClean="0"/>
              <a:t>Public Health England</a:t>
            </a:r>
            <a:r>
              <a:rPr lang="en-GB" baseline="0" dirty="0" smtClean="0"/>
              <a:t> - </a:t>
            </a:r>
            <a:r>
              <a:rPr lang="en-GB" dirty="0" smtClean="0"/>
              <a:t>HIV in</a:t>
            </a:r>
            <a:r>
              <a:rPr lang="en-GB" baseline="0" dirty="0" smtClean="0"/>
              <a:t> the UK: 2015 report</a:t>
            </a:r>
          </a:p>
          <a:p>
            <a:r>
              <a:rPr lang="en-GB" dirty="0" smtClean="0"/>
              <a:t>https://www.gov.uk/government/statistics/hiv-in-the-united-kingdom</a:t>
            </a:r>
          </a:p>
          <a:p>
            <a:endParaRPr lang="en-GB" dirty="0" smtClean="0">
              <a:solidFill>
                <a:srgbClr val="FF0000"/>
              </a:solidFill>
            </a:endParaRPr>
          </a:p>
          <a:p>
            <a:endParaRPr lang="en-GB" dirty="0" smtClean="0"/>
          </a:p>
          <a:p>
            <a:endParaRPr lang="en-GB" dirty="0" smtClean="0"/>
          </a:p>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590525" y="3235920"/>
            <a:ext cx="5832648" cy="6480720"/>
          </a:xfrm>
          <a:noFill/>
          <a:ln/>
        </p:spPr>
        <p:txBody>
          <a:bodyPr/>
          <a:lstStyle/>
          <a:p>
            <a:pPr>
              <a:defRPr/>
            </a:pPr>
            <a:r>
              <a:rPr lang="en-GB" sz="1000" dirty="0" smtClean="0">
                <a:solidFill>
                  <a:prstClr val="black"/>
                </a:solidFill>
                <a:latin typeface="Calibri" panose="020F0502020204030204" pitchFamily="34" charset="0"/>
                <a:cs typeface="Calibri" panose="020F0502020204030204" pitchFamily="34" charset="0"/>
              </a:rPr>
              <a:t>Narration</a:t>
            </a:r>
          </a:p>
          <a:p>
            <a:pPr>
              <a:defRPr/>
            </a:pPr>
            <a:r>
              <a:rPr lang="en-GB" sz="1000" dirty="0" smtClean="0">
                <a:solidFill>
                  <a:prstClr val="black"/>
                </a:solidFill>
                <a:latin typeface="Calibri" panose="020F0502020204030204" pitchFamily="34" charset="0"/>
                <a:cs typeface="Calibri" panose="020F0502020204030204" pitchFamily="34" charset="0"/>
              </a:rPr>
              <a:t>In 2014 in the 22 </a:t>
            </a:r>
            <a:r>
              <a:rPr lang="en-GB" sz="1000" dirty="0">
                <a:solidFill>
                  <a:prstClr val="black"/>
                </a:solidFill>
                <a:latin typeface="Calibri" panose="020F0502020204030204" pitchFamily="34" charset="0"/>
                <a:cs typeface="Calibri" panose="020F0502020204030204" pitchFamily="34" charset="0"/>
              </a:rPr>
              <a:t>countries across Europe (EU/EEA) with available </a:t>
            </a:r>
            <a:r>
              <a:rPr lang="en-GB" sz="1000" dirty="0" smtClean="0">
                <a:solidFill>
                  <a:prstClr val="black"/>
                </a:solidFill>
                <a:latin typeface="Calibri" panose="020F0502020204030204" pitchFamily="34" charset="0"/>
                <a:cs typeface="Calibri" panose="020F0502020204030204" pitchFamily="34" charset="0"/>
              </a:rPr>
              <a:t>data, almost half; 47%, </a:t>
            </a:r>
            <a:r>
              <a:rPr lang="en-GB" sz="1000" dirty="0">
                <a:solidFill>
                  <a:prstClr val="black"/>
                </a:solidFill>
                <a:latin typeface="Calibri" panose="020F0502020204030204" pitchFamily="34" charset="0"/>
                <a:cs typeface="Calibri" panose="020F0502020204030204" pitchFamily="34" charset="0"/>
              </a:rPr>
              <a:t>of all HIV cases were diagnosed late </a:t>
            </a:r>
            <a:r>
              <a:rPr lang="en-GB" sz="1000" dirty="0" smtClean="0">
                <a:solidFill>
                  <a:prstClr val="black"/>
                </a:solidFill>
                <a:latin typeface="Calibri" panose="020F0502020204030204" pitchFamily="34" charset="0"/>
                <a:cs typeface="Calibri" panose="020F0502020204030204" pitchFamily="34" charset="0"/>
              </a:rPr>
              <a:t>with a CD4  count less than 350. More than a quarter of these ; </a:t>
            </a:r>
            <a:r>
              <a:rPr lang="en-GB" sz="1000" dirty="0" smtClean="0">
                <a:latin typeface="Calibri" panose="020F0502020204030204" pitchFamily="34" charset="0"/>
                <a:cs typeface="Calibri" panose="020F0502020204030204" pitchFamily="34" charset="0"/>
              </a:rPr>
              <a:t>27%, had</a:t>
            </a:r>
            <a:r>
              <a:rPr lang="en-GB" sz="1000" b="1" dirty="0" smtClean="0">
                <a:latin typeface="Calibri" panose="020F0502020204030204" pitchFamily="34" charset="0"/>
                <a:cs typeface="Calibri" panose="020F0502020204030204" pitchFamily="34" charset="0"/>
              </a:rPr>
              <a:t> </a:t>
            </a:r>
            <a:r>
              <a:rPr lang="en-GB" sz="1000" dirty="0" smtClean="0">
                <a:solidFill>
                  <a:prstClr val="black"/>
                </a:solidFill>
                <a:latin typeface="Calibri" panose="020F0502020204030204" pitchFamily="34" charset="0"/>
                <a:cs typeface="Calibri" panose="020F0502020204030204" pitchFamily="34" charset="0"/>
              </a:rPr>
              <a:t>advanced </a:t>
            </a:r>
            <a:r>
              <a:rPr lang="en-GB" sz="1000" dirty="0">
                <a:solidFill>
                  <a:prstClr val="black"/>
                </a:solidFill>
                <a:latin typeface="Calibri" panose="020F0502020204030204" pitchFamily="34" charset="0"/>
                <a:cs typeface="Calibri" panose="020F0502020204030204" pitchFamily="34" charset="0"/>
              </a:rPr>
              <a:t>HIV infection </a:t>
            </a:r>
            <a:r>
              <a:rPr lang="en-GB" sz="1000" dirty="0" smtClean="0">
                <a:solidFill>
                  <a:prstClr val="black"/>
                </a:solidFill>
                <a:latin typeface="Calibri" panose="020F0502020204030204" pitchFamily="34" charset="0"/>
                <a:cs typeface="Calibri" panose="020F0502020204030204" pitchFamily="34" charset="0"/>
              </a:rPr>
              <a:t>; that is a CD4 count less than 200 at diagnosis. All these individuals  are therefore at </a:t>
            </a:r>
            <a:r>
              <a:rPr lang="en-US" sz="1000" dirty="0" smtClean="0"/>
              <a:t>risk </a:t>
            </a:r>
            <a:r>
              <a:rPr lang="en-US" sz="1000" dirty="0"/>
              <a:t>of increased morbidity and mortality. </a:t>
            </a:r>
            <a:r>
              <a:rPr lang="en-GB" sz="1000" dirty="0" smtClean="0">
                <a:solidFill>
                  <a:prstClr val="black"/>
                </a:solidFill>
                <a:latin typeface="Calibri" panose="020F0502020204030204" pitchFamily="34" charset="0"/>
                <a:cs typeface="Calibri" panose="020F0502020204030204" pitchFamily="34" charset="0"/>
              </a:rPr>
              <a:t>However you can see on this  slide there is considerable variation between countries.</a:t>
            </a:r>
          </a:p>
          <a:p>
            <a:pPr>
              <a:defRPr/>
            </a:pPr>
            <a:r>
              <a:rPr lang="en-GB" sz="1000" u="sng" dirty="0" smtClean="0">
                <a:solidFill>
                  <a:prstClr val="black"/>
                </a:solidFill>
                <a:latin typeface="Calibri" panose="020F0502020204030204" pitchFamily="34" charset="0"/>
                <a:cs typeface="Calibri" panose="020F0502020204030204" pitchFamily="34" charset="0"/>
              </a:rPr>
              <a:t>Additional data</a:t>
            </a:r>
          </a:p>
          <a:p>
            <a:pPr>
              <a:defRPr/>
            </a:pPr>
            <a:r>
              <a:rPr lang="en-GB" sz="1000" b="1" dirty="0"/>
              <a:t>NOTE this table is 2013 DATA, slide is 2014</a:t>
            </a:r>
          </a:p>
          <a:p>
            <a:pPr rtl="0" eaLnBrk="1" fontAlgn="ctr" latinLnBrk="0" hangingPunct="1"/>
            <a:r>
              <a:rPr lang="en-GB" sz="1200" b="0" i="0" u="none" strike="noStrike" kern="1200" dirty="0" smtClean="0">
                <a:solidFill>
                  <a:schemeClr val="tx1"/>
                </a:solidFill>
                <a:effectLst/>
                <a:latin typeface="+mn-lt"/>
                <a:ea typeface="+mn-ea"/>
                <a:cs typeface="+mn-cs"/>
              </a:rPr>
              <a:t>EU countries Late presentation for </a:t>
            </a:r>
            <a:r>
              <a:rPr lang="en-GB" sz="1200" b="1" i="0" u="none" strike="noStrike" kern="1200" dirty="0" smtClean="0">
                <a:solidFill>
                  <a:schemeClr val="tx1"/>
                </a:solidFill>
                <a:effectLst/>
                <a:latin typeface="+mn-lt"/>
                <a:ea typeface="+mn-ea"/>
                <a:cs typeface="+mn-cs"/>
              </a:rPr>
              <a:t>2013</a:t>
            </a:r>
          </a:p>
          <a:p>
            <a:pPr rtl="0" eaLnBrk="1" fontAlgn="ctr" latinLnBrk="0" hangingPunct="1"/>
            <a:r>
              <a:rPr lang="en-GB" sz="1200" b="0" i="0" u="none" strike="noStrike" kern="1200" dirty="0" smtClean="0">
                <a:solidFill>
                  <a:schemeClr val="tx1"/>
                </a:solidFill>
                <a:effectLst/>
                <a:latin typeface="+mn-lt"/>
                <a:ea typeface="+mn-ea"/>
                <a:cs typeface="+mn-cs"/>
              </a:rPr>
              <a:t>Austria		</a:t>
            </a:r>
            <a:r>
              <a:rPr lang="en-GB" sz="1200" b="1" i="0" u="none" strike="noStrike" kern="1200" dirty="0" smtClean="0">
                <a:solidFill>
                  <a:schemeClr val="tx1"/>
                </a:solidFill>
                <a:effectLst/>
                <a:latin typeface="+mn-lt"/>
                <a:ea typeface="+mn-ea"/>
                <a:cs typeface="+mn-cs"/>
              </a:rPr>
              <a:t>45%	</a:t>
            </a:r>
            <a:r>
              <a:rPr lang="en-GB" sz="1200" b="0" i="0" u="none" strike="noStrike" kern="1200" dirty="0" smtClean="0">
                <a:solidFill>
                  <a:schemeClr val="tx1"/>
                </a:solidFill>
                <a:effectLst/>
                <a:latin typeface="+mn-lt"/>
                <a:ea typeface="+mn-ea"/>
                <a:cs typeface="+mn-cs"/>
              </a:rPr>
              <a:t>Italy		</a:t>
            </a:r>
            <a:r>
              <a:rPr lang="en-GB" sz="1200" b="1" i="0" u="none" strike="noStrike" kern="1200" dirty="0" smtClean="0">
                <a:solidFill>
                  <a:schemeClr val="tx1"/>
                </a:solidFill>
                <a:effectLst/>
                <a:latin typeface="+mn-lt"/>
                <a:ea typeface="+mn-ea"/>
                <a:cs typeface="+mn-cs"/>
              </a:rPr>
              <a:t>58%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Belgium		</a:t>
            </a:r>
            <a:r>
              <a:rPr lang="en-GB" sz="1200" b="1" i="0" u="none" strike="noStrike" kern="1200" dirty="0" smtClean="0">
                <a:solidFill>
                  <a:schemeClr val="tx1"/>
                </a:solidFill>
                <a:effectLst/>
                <a:latin typeface="+mn-lt"/>
                <a:ea typeface="+mn-ea"/>
                <a:cs typeface="+mn-cs"/>
              </a:rPr>
              <a:t>43%	</a:t>
            </a:r>
            <a:r>
              <a:rPr lang="en-GB" sz="1200" b="0" i="0" u="none" strike="noStrike" kern="1200" dirty="0" smtClean="0">
                <a:solidFill>
                  <a:schemeClr val="tx1"/>
                </a:solidFill>
                <a:effectLst/>
                <a:latin typeface="+mn-lt"/>
                <a:ea typeface="+mn-ea"/>
                <a:cs typeface="+mn-cs"/>
              </a:rPr>
              <a:t>Latvia		</a:t>
            </a:r>
            <a:r>
              <a:rPr lang="en-GB" sz="1200" b="1" i="0" u="none" strike="noStrike" kern="1200" dirty="0" smtClean="0">
                <a:solidFill>
                  <a:schemeClr val="tx1"/>
                </a:solidFill>
                <a:effectLst/>
                <a:latin typeface="+mn-lt"/>
                <a:ea typeface="+mn-ea"/>
                <a:cs typeface="+mn-cs"/>
              </a:rPr>
              <a:t>54%</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Bulgaria		</a:t>
            </a:r>
            <a:r>
              <a:rPr lang="en-GB" sz="1200" b="1" i="0" u="none" strike="noStrike" kern="1200" dirty="0" smtClean="0">
                <a:solidFill>
                  <a:schemeClr val="tx1"/>
                </a:solidFill>
                <a:effectLst/>
                <a:latin typeface="+mn-lt"/>
                <a:ea typeface="+mn-ea"/>
                <a:cs typeface="+mn-cs"/>
              </a:rPr>
              <a:t>47%	</a:t>
            </a:r>
            <a:r>
              <a:rPr lang="en-GB" sz="1200" b="0" i="0" u="none" strike="noStrike" kern="1200" dirty="0" smtClean="0">
                <a:solidFill>
                  <a:schemeClr val="tx1"/>
                </a:solidFill>
                <a:effectLst/>
                <a:latin typeface="+mn-lt"/>
                <a:ea typeface="+mn-ea"/>
                <a:cs typeface="+mn-cs"/>
              </a:rPr>
              <a:t>Luxembourg		</a:t>
            </a:r>
            <a:r>
              <a:rPr lang="en-GB" sz="1200" b="1" i="0" u="none" strike="noStrike" kern="1200" dirty="0" smtClean="0">
                <a:solidFill>
                  <a:schemeClr val="tx1"/>
                </a:solidFill>
                <a:effectLst/>
                <a:latin typeface="+mn-lt"/>
                <a:ea typeface="+mn-ea"/>
                <a:cs typeface="+mn-cs"/>
              </a:rPr>
              <a:t>55%</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Cyprus		</a:t>
            </a:r>
            <a:r>
              <a:rPr lang="en-GB" sz="1200" b="1" i="0" u="none" strike="noStrike" kern="1200" dirty="0" smtClean="0">
                <a:solidFill>
                  <a:schemeClr val="tx1"/>
                </a:solidFill>
                <a:effectLst/>
                <a:latin typeface="+mn-lt"/>
                <a:ea typeface="+mn-ea"/>
                <a:cs typeface="+mn-cs"/>
              </a:rPr>
              <a:t>19%	</a:t>
            </a:r>
            <a:r>
              <a:rPr lang="en-GB" sz="1200" b="0" i="0" u="none" strike="noStrike" kern="1200" dirty="0" smtClean="0">
                <a:solidFill>
                  <a:schemeClr val="tx1"/>
                </a:solidFill>
                <a:effectLst/>
                <a:latin typeface="+mn-lt"/>
                <a:ea typeface="+mn-ea"/>
                <a:cs typeface="+mn-cs"/>
              </a:rPr>
              <a:t>Portugal		</a:t>
            </a:r>
            <a:r>
              <a:rPr lang="en-GB" sz="1200" b="1" i="0" u="none" strike="noStrike" kern="1200" dirty="0" smtClean="0">
                <a:solidFill>
                  <a:schemeClr val="tx1"/>
                </a:solidFill>
                <a:effectLst/>
                <a:latin typeface="+mn-lt"/>
                <a:ea typeface="+mn-ea"/>
                <a:cs typeface="+mn-cs"/>
              </a:rPr>
              <a:t>58%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Czech Republic	</a:t>
            </a:r>
            <a:r>
              <a:rPr lang="en-GB" sz="1200" b="1" i="0" u="none" strike="noStrike" kern="1200" dirty="0" smtClean="0">
                <a:solidFill>
                  <a:schemeClr val="tx1"/>
                </a:solidFill>
                <a:effectLst/>
                <a:latin typeface="+mn-lt"/>
                <a:ea typeface="+mn-ea"/>
                <a:cs typeface="+mn-cs"/>
              </a:rPr>
              <a:t>26%	</a:t>
            </a:r>
            <a:r>
              <a:rPr lang="en-GB" sz="1200" b="0" i="0" u="none" strike="noStrike" kern="1200" dirty="0" smtClean="0">
                <a:solidFill>
                  <a:schemeClr val="tx1"/>
                </a:solidFill>
                <a:effectLst/>
                <a:latin typeface="+mn-lt"/>
                <a:ea typeface="+mn-ea"/>
                <a:cs typeface="+mn-cs"/>
              </a:rPr>
              <a:t>Romania		</a:t>
            </a:r>
            <a:r>
              <a:rPr lang="en-GB" sz="1200" b="1" i="0" u="none" strike="noStrike" kern="1200" dirty="0" smtClean="0">
                <a:solidFill>
                  <a:schemeClr val="tx1"/>
                </a:solidFill>
                <a:effectLst/>
                <a:latin typeface="+mn-lt"/>
                <a:ea typeface="+mn-ea"/>
                <a:cs typeface="+mn-cs"/>
              </a:rPr>
              <a:t>34%</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Denmark		</a:t>
            </a:r>
            <a:r>
              <a:rPr lang="en-GB" sz="1200" b="1" i="0" u="none" strike="noStrike" kern="1200" dirty="0" smtClean="0">
                <a:solidFill>
                  <a:schemeClr val="tx1"/>
                </a:solidFill>
                <a:effectLst/>
                <a:latin typeface="+mn-lt"/>
                <a:ea typeface="+mn-ea"/>
                <a:cs typeface="+mn-cs"/>
              </a:rPr>
              <a:t>48%	</a:t>
            </a:r>
            <a:r>
              <a:rPr lang="en-GB" sz="1200" b="0" i="0" u="none" strike="noStrike" kern="1200" dirty="0" smtClean="0">
                <a:solidFill>
                  <a:schemeClr val="tx1"/>
                </a:solidFill>
                <a:effectLst/>
                <a:latin typeface="+mn-lt"/>
                <a:ea typeface="+mn-ea"/>
                <a:cs typeface="+mn-cs"/>
              </a:rPr>
              <a:t>Slovakia		</a:t>
            </a:r>
            <a:r>
              <a:rPr lang="en-GB" sz="1200" b="1" i="0" u="none" strike="noStrike" kern="1200" dirty="0" smtClean="0">
                <a:solidFill>
                  <a:schemeClr val="tx1"/>
                </a:solidFill>
                <a:effectLst/>
                <a:latin typeface="+mn-lt"/>
                <a:ea typeface="+mn-ea"/>
                <a:cs typeface="+mn-cs"/>
              </a:rPr>
              <a:t>21%</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Estonia		</a:t>
            </a:r>
            <a:r>
              <a:rPr lang="en-GB" sz="1200" b="1" i="0" u="none" strike="noStrike" kern="1200" dirty="0" smtClean="0">
                <a:solidFill>
                  <a:schemeClr val="tx1"/>
                </a:solidFill>
                <a:effectLst/>
                <a:latin typeface="+mn-lt"/>
                <a:ea typeface="+mn-ea"/>
                <a:cs typeface="+mn-cs"/>
              </a:rPr>
              <a:t>52%	</a:t>
            </a:r>
            <a:r>
              <a:rPr lang="en-GB" sz="1200" b="0" i="0" u="none" strike="noStrike" kern="1200" dirty="0" smtClean="0">
                <a:solidFill>
                  <a:schemeClr val="tx1"/>
                </a:solidFill>
                <a:effectLst/>
                <a:latin typeface="+mn-lt"/>
                <a:ea typeface="+mn-ea"/>
                <a:cs typeface="+mn-cs"/>
              </a:rPr>
              <a:t>Slovenia		</a:t>
            </a:r>
            <a:r>
              <a:rPr lang="en-GB" sz="1200" b="1" i="0" u="none" strike="noStrike" kern="1200" dirty="0" smtClean="0">
                <a:solidFill>
                  <a:schemeClr val="tx1"/>
                </a:solidFill>
                <a:effectLst/>
                <a:latin typeface="+mn-lt"/>
                <a:ea typeface="+mn-ea"/>
                <a:cs typeface="+mn-cs"/>
              </a:rPr>
              <a:t>58%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Finland		</a:t>
            </a:r>
            <a:r>
              <a:rPr lang="en-GB" sz="1200" b="1" i="0" u="none" strike="noStrike" kern="1200" dirty="0" smtClean="0">
                <a:solidFill>
                  <a:schemeClr val="tx1"/>
                </a:solidFill>
                <a:effectLst/>
                <a:latin typeface="+mn-lt"/>
                <a:ea typeface="+mn-ea"/>
                <a:cs typeface="+mn-cs"/>
              </a:rPr>
              <a:t>57%	</a:t>
            </a:r>
            <a:r>
              <a:rPr lang="en-GB" sz="1200" b="0" i="0" u="none" strike="noStrike" kern="1200" dirty="0" smtClean="0">
                <a:solidFill>
                  <a:schemeClr val="tx1"/>
                </a:solidFill>
                <a:effectLst/>
                <a:latin typeface="+mn-lt"/>
                <a:ea typeface="+mn-ea"/>
                <a:cs typeface="+mn-cs"/>
              </a:rPr>
              <a:t>Spain		</a:t>
            </a:r>
            <a:r>
              <a:rPr lang="en-GB" sz="1200" b="1" i="0" u="none" strike="noStrike" kern="1200" dirty="0" smtClean="0">
                <a:solidFill>
                  <a:schemeClr val="tx1"/>
                </a:solidFill>
                <a:effectLst/>
                <a:latin typeface="+mn-lt"/>
                <a:ea typeface="+mn-ea"/>
                <a:cs typeface="+mn-cs"/>
              </a:rPr>
              <a:t>48%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France		</a:t>
            </a:r>
            <a:r>
              <a:rPr lang="en-GB" sz="1200" b="1" i="0" u="none" strike="noStrike" kern="1200" dirty="0" smtClean="0">
                <a:solidFill>
                  <a:schemeClr val="tx1"/>
                </a:solidFill>
                <a:effectLst/>
                <a:latin typeface="+mn-lt"/>
                <a:ea typeface="+mn-ea"/>
                <a:cs typeface="+mn-cs"/>
              </a:rPr>
              <a:t>46%</a:t>
            </a:r>
            <a:r>
              <a:rPr lang="en-GB" dirty="0"/>
              <a:t>	</a:t>
            </a:r>
            <a:r>
              <a:rPr lang="en-GB" sz="1200" b="0" i="0" u="none" strike="noStrike" kern="1200" dirty="0" smtClean="0">
                <a:solidFill>
                  <a:schemeClr val="tx1"/>
                </a:solidFill>
                <a:effectLst/>
                <a:latin typeface="+mn-lt"/>
                <a:ea typeface="+mn-ea"/>
                <a:cs typeface="+mn-cs"/>
              </a:rPr>
              <a:t>The Netherlands	</a:t>
            </a:r>
            <a:r>
              <a:rPr lang="en-GB" sz="1200" b="1" i="0" u="none" strike="noStrike" kern="1200" dirty="0" smtClean="0">
                <a:solidFill>
                  <a:schemeClr val="tx1"/>
                </a:solidFill>
                <a:effectLst/>
                <a:latin typeface="+mn-lt"/>
                <a:ea typeface="+mn-ea"/>
                <a:cs typeface="+mn-cs"/>
              </a:rPr>
              <a:t>43%</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Greece		</a:t>
            </a:r>
            <a:r>
              <a:rPr lang="en-GB" sz="1200" b="1" i="0" u="none" strike="noStrike" kern="1200" dirty="0" smtClean="0">
                <a:solidFill>
                  <a:schemeClr val="tx1"/>
                </a:solidFill>
                <a:effectLst/>
                <a:latin typeface="+mn-lt"/>
                <a:ea typeface="+mn-ea"/>
                <a:cs typeface="+mn-cs"/>
              </a:rPr>
              <a:t>55%	</a:t>
            </a:r>
            <a:r>
              <a:rPr lang="en-GB" sz="1200" b="0" i="0" u="none" strike="noStrike" kern="1200" dirty="0" smtClean="0">
                <a:solidFill>
                  <a:schemeClr val="tx1"/>
                </a:solidFill>
                <a:effectLst/>
                <a:latin typeface="+mn-lt"/>
                <a:ea typeface="+mn-ea"/>
                <a:cs typeface="+mn-cs"/>
              </a:rPr>
              <a:t>United Kingdom	</a:t>
            </a:r>
            <a:r>
              <a:rPr lang="en-GB" sz="1200" b="1" i="0" u="none" strike="noStrike" kern="1200" dirty="0" smtClean="0">
                <a:solidFill>
                  <a:schemeClr val="tx1"/>
                </a:solidFill>
                <a:effectLst/>
                <a:latin typeface="+mn-lt"/>
                <a:ea typeface="+mn-ea"/>
                <a:cs typeface="+mn-cs"/>
              </a:rPr>
              <a:t>42%</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Ireland		</a:t>
            </a:r>
            <a:r>
              <a:rPr lang="en-GB" sz="1200" b="1" i="0" u="none" strike="noStrike" kern="1200" dirty="0" smtClean="0">
                <a:solidFill>
                  <a:schemeClr val="tx1"/>
                </a:solidFill>
                <a:effectLst/>
                <a:latin typeface="+mn-lt"/>
                <a:ea typeface="+mn-ea"/>
                <a:cs typeface="+mn-cs"/>
              </a:rPr>
              <a:t>50%</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 </a:t>
            </a:r>
            <a:r>
              <a:rPr lang="en-GB" dirty="0" smtClean="0"/>
              <a:t>EU </a:t>
            </a:r>
            <a:r>
              <a:rPr lang="en-GB" dirty="0"/>
              <a:t>countries Late presentation for 2013</a:t>
            </a:r>
          </a:p>
          <a:p>
            <a:pPr rtl="0" eaLnBrk="1" fontAlgn="ctr" latinLnBrk="0" hangingPunct="1"/>
            <a:r>
              <a:rPr lang="en-GB" sz="1200" i="0" u="none" strike="noStrike" kern="1200" dirty="0" smtClean="0">
                <a:solidFill>
                  <a:schemeClr val="tx1"/>
                </a:solidFill>
                <a:effectLst/>
                <a:latin typeface="+mn-lt"/>
                <a:ea typeface="+mn-ea"/>
                <a:cs typeface="+mn-cs"/>
              </a:rPr>
              <a:t>Albania</a:t>
            </a:r>
            <a:r>
              <a:rPr lang="en-GB" sz="1200" b="1" i="0" u="none" strike="noStrike" kern="1200" dirty="0" smtClean="0">
                <a:solidFill>
                  <a:schemeClr val="tx1"/>
                </a:solidFill>
                <a:effectLst/>
                <a:latin typeface="+mn-lt"/>
                <a:ea typeface="+mn-ea"/>
                <a:cs typeface="+mn-cs"/>
              </a:rPr>
              <a:t> 		71%	</a:t>
            </a:r>
            <a:r>
              <a:rPr lang="en-GB" sz="1200" i="0" u="none" strike="noStrike" kern="1200" dirty="0" smtClean="0">
                <a:solidFill>
                  <a:schemeClr val="tx1"/>
                </a:solidFill>
                <a:effectLst/>
                <a:latin typeface="+mn-lt"/>
                <a:ea typeface="+mn-ea"/>
                <a:cs typeface="+mn-cs"/>
              </a:rPr>
              <a:t>Montenegro		</a:t>
            </a:r>
            <a:r>
              <a:rPr lang="en-GB" sz="1200" b="1" i="0" u="none" strike="noStrike" kern="1200" dirty="0" smtClean="0">
                <a:solidFill>
                  <a:schemeClr val="tx1"/>
                </a:solidFill>
                <a:effectLst/>
                <a:latin typeface="+mn-lt"/>
                <a:ea typeface="+mn-ea"/>
                <a:cs typeface="+mn-cs"/>
              </a:rPr>
              <a:t>86%</a:t>
            </a:r>
          </a:p>
          <a:p>
            <a:pPr rtl="0" eaLnBrk="1" fontAlgn="ctr" latinLnBrk="0" hangingPunct="1"/>
            <a:r>
              <a:rPr lang="en-GB" dirty="0" smtClean="0"/>
              <a:t>Armenia		</a:t>
            </a:r>
            <a:r>
              <a:rPr lang="en-GB" b="1" dirty="0" smtClean="0"/>
              <a:t>53%	</a:t>
            </a:r>
            <a:r>
              <a:rPr lang="en-GB" dirty="0" smtClean="0"/>
              <a:t>Serbia</a:t>
            </a:r>
            <a:r>
              <a:rPr lang="en-GB" b="1" dirty="0" smtClean="0"/>
              <a:t>		58%</a:t>
            </a:r>
          </a:p>
          <a:p>
            <a:pPr fontAlgn="ctr"/>
            <a:r>
              <a:rPr lang="en-GB" sz="1200" i="0" u="none" strike="noStrike" kern="1200" dirty="0" smtClean="0">
                <a:solidFill>
                  <a:schemeClr val="tx1"/>
                </a:solidFill>
                <a:effectLst/>
                <a:latin typeface="+mn-lt"/>
                <a:ea typeface="+mn-ea"/>
                <a:cs typeface="+mn-cs"/>
              </a:rPr>
              <a:t>Azerbaijan		</a:t>
            </a:r>
            <a:r>
              <a:rPr lang="en-GB" sz="1200" b="1" i="0" u="none" strike="noStrike" kern="1200" dirty="0" smtClean="0">
                <a:solidFill>
                  <a:schemeClr val="tx1"/>
                </a:solidFill>
                <a:effectLst/>
                <a:latin typeface="+mn-lt"/>
                <a:ea typeface="+mn-ea"/>
                <a:cs typeface="+mn-cs"/>
              </a:rPr>
              <a:t>50%	</a:t>
            </a:r>
            <a:r>
              <a:rPr lang="en-GB" dirty="0"/>
              <a:t>The Former Yugoslav	</a:t>
            </a:r>
            <a:r>
              <a:rPr lang="en-GB" b="1" dirty="0"/>
              <a:t>8</a:t>
            </a:r>
            <a:r>
              <a:rPr lang="en-GB" b="1" dirty="0" smtClean="0"/>
              <a:t>%</a:t>
            </a:r>
          </a:p>
          <a:p>
            <a:pPr fontAlgn="ctr"/>
            <a:r>
              <a:rPr lang="en-GB" sz="1200" b="1" i="0" u="none" strike="noStrike" kern="1200" dirty="0">
                <a:solidFill>
                  <a:schemeClr val="tx1"/>
                </a:solidFill>
                <a:effectLst/>
                <a:latin typeface="+mn-lt"/>
                <a:ea typeface="+mn-ea"/>
                <a:cs typeface="+mn-cs"/>
              </a:rPr>
              <a:t>	</a:t>
            </a:r>
            <a:r>
              <a:rPr lang="en-GB" sz="1200" b="1" i="0" u="none" strike="noStrike" kern="1200" dirty="0" smtClean="0">
                <a:solidFill>
                  <a:schemeClr val="tx1"/>
                </a:solidFill>
                <a:effectLst/>
                <a:latin typeface="+mn-lt"/>
                <a:ea typeface="+mn-ea"/>
                <a:cs typeface="+mn-cs"/>
              </a:rPr>
              <a:t>		</a:t>
            </a:r>
            <a:r>
              <a:rPr lang="en-GB" sz="1200" i="0" u="none" strike="noStrike" kern="1200" dirty="0" smtClean="0">
                <a:solidFill>
                  <a:schemeClr val="tx1"/>
                </a:solidFill>
                <a:effectLst/>
                <a:latin typeface="+mn-lt"/>
                <a:ea typeface="+mn-ea"/>
                <a:cs typeface="+mn-cs"/>
              </a:rPr>
              <a:t>Republic of</a:t>
            </a:r>
          </a:p>
          <a:p>
            <a:pPr fontAlgn="ctr"/>
            <a:r>
              <a:rPr lang="en-GB" dirty="0"/>
              <a:t>	</a:t>
            </a:r>
            <a:r>
              <a:rPr lang="en-GB" dirty="0" smtClean="0"/>
              <a:t>		Macedonia</a:t>
            </a:r>
          </a:p>
          <a:p>
            <a:pPr fontAlgn="ctr"/>
            <a:r>
              <a:rPr lang="en-GB" sz="1200" i="0" u="none" strike="noStrike" kern="1200" dirty="0" smtClean="0">
                <a:solidFill>
                  <a:schemeClr val="tx1"/>
                </a:solidFill>
                <a:effectLst/>
                <a:latin typeface="+mn-lt"/>
                <a:ea typeface="+mn-ea"/>
                <a:cs typeface="+mn-cs"/>
              </a:rPr>
              <a:t>Bosnia and		</a:t>
            </a:r>
            <a:r>
              <a:rPr lang="en-GB" sz="1200" b="1" i="0" u="none" strike="noStrike" kern="1200" dirty="0" smtClean="0">
                <a:solidFill>
                  <a:schemeClr val="tx1"/>
                </a:solidFill>
                <a:effectLst/>
                <a:latin typeface="+mn-lt"/>
                <a:ea typeface="+mn-ea"/>
                <a:cs typeface="+mn-cs"/>
              </a:rPr>
              <a:t>62%	</a:t>
            </a:r>
            <a:r>
              <a:rPr lang="en-GB" sz="1200" i="0" u="none" strike="noStrike" kern="1200" dirty="0" smtClean="0">
                <a:solidFill>
                  <a:schemeClr val="tx1"/>
                </a:solidFill>
                <a:effectLst/>
                <a:latin typeface="+mn-lt"/>
                <a:ea typeface="+mn-ea"/>
                <a:cs typeface="+mn-cs"/>
              </a:rPr>
              <a:t>Tajikistan		</a:t>
            </a:r>
            <a:r>
              <a:rPr lang="en-GB" sz="1200" b="1" i="0" u="none" strike="noStrike" kern="1200" dirty="0" smtClean="0">
                <a:solidFill>
                  <a:schemeClr val="tx1"/>
                </a:solidFill>
                <a:effectLst/>
                <a:latin typeface="+mn-lt"/>
                <a:ea typeface="+mn-ea"/>
                <a:cs typeface="+mn-cs"/>
              </a:rPr>
              <a:t>55%</a:t>
            </a:r>
          </a:p>
          <a:p>
            <a:pPr fontAlgn="ctr"/>
            <a:r>
              <a:rPr lang="en-GB" dirty="0" smtClean="0"/>
              <a:t>Herzegovina</a:t>
            </a:r>
          </a:p>
          <a:p>
            <a:pPr fontAlgn="ctr"/>
            <a:r>
              <a:rPr lang="en-GB" sz="1200" i="0" u="none" strike="noStrike" kern="1200" dirty="0" smtClean="0">
                <a:solidFill>
                  <a:schemeClr val="tx1"/>
                </a:solidFill>
                <a:effectLst/>
                <a:latin typeface="+mn-lt"/>
                <a:ea typeface="+mn-ea"/>
                <a:cs typeface="+mn-cs"/>
              </a:rPr>
              <a:t>Georgia		</a:t>
            </a:r>
            <a:r>
              <a:rPr lang="en-GB" sz="1200" b="1" i="0" u="none" strike="noStrike" kern="1200" dirty="0" smtClean="0">
                <a:solidFill>
                  <a:schemeClr val="tx1"/>
                </a:solidFill>
                <a:effectLst/>
                <a:latin typeface="+mn-lt"/>
                <a:ea typeface="+mn-ea"/>
                <a:cs typeface="+mn-cs"/>
              </a:rPr>
              <a:t>66%	</a:t>
            </a:r>
            <a:r>
              <a:rPr lang="en-GB" sz="1200" i="0" u="none" strike="noStrike" kern="1200" dirty="0" smtClean="0">
                <a:solidFill>
                  <a:schemeClr val="tx1"/>
                </a:solidFill>
                <a:effectLst/>
                <a:latin typeface="+mn-lt"/>
                <a:ea typeface="+mn-ea"/>
                <a:cs typeface="+mn-cs"/>
              </a:rPr>
              <a:t>Switzerland		</a:t>
            </a:r>
            <a:r>
              <a:rPr lang="en-GB" sz="1200" b="1" i="0" u="none" strike="noStrike" kern="1200" dirty="0" smtClean="0">
                <a:solidFill>
                  <a:schemeClr val="tx1"/>
                </a:solidFill>
                <a:effectLst/>
                <a:latin typeface="+mn-lt"/>
                <a:ea typeface="+mn-ea"/>
                <a:cs typeface="+mn-cs"/>
              </a:rPr>
              <a:t>49%</a:t>
            </a:r>
          </a:p>
          <a:p>
            <a:pPr fontAlgn="ctr"/>
            <a:r>
              <a:rPr lang="en-GB" sz="1200" i="0" u="none" strike="noStrike" kern="1200" dirty="0" smtClean="0">
                <a:solidFill>
                  <a:schemeClr val="tx1"/>
                </a:solidFill>
                <a:effectLst/>
                <a:latin typeface="+mn-lt"/>
                <a:ea typeface="+mn-ea"/>
                <a:cs typeface="+mn-cs"/>
              </a:rPr>
              <a:t>Israel		</a:t>
            </a:r>
            <a:r>
              <a:rPr lang="en-GB" sz="1200" b="1" i="0" u="none" strike="noStrike" kern="1200" dirty="0" smtClean="0">
                <a:solidFill>
                  <a:schemeClr val="tx1"/>
                </a:solidFill>
                <a:effectLst/>
                <a:latin typeface="+mn-lt"/>
                <a:ea typeface="+mn-ea"/>
                <a:cs typeface="+mn-cs"/>
              </a:rPr>
              <a:t>46%	</a:t>
            </a:r>
            <a:r>
              <a:rPr lang="en-GB" sz="1200" i="0" u="none" strike="noStrike" kern="1200" dirty="0" smtClean="0">
                <a:solidFill>
                  <a:schemeClr val="tx1"/>
                </a:solidFill>
                <a:effectLst/>
                <a:latin typeface="+mn-lt"/>
                <a:ea typeface="+mn-ea"/>
                <a:cs typeface="+mn-cs"/>
              </a:rPr>
              <a:t>Turkey		</a:t>
            </a:r>
            <a:r>
              <a:rPr lang="en-GB" sz="1200" b="1" i="0" u="none" strike="noStrike" kern="1200" dirty="0" smtClean="0">
                <a:solidFill>
                  <a:schemeClr val="tx1"/>
                </a:solidFill>
                <a:effectLst/>
                <a:latin typeface="+mn-lt"/>
                <a:ea typeface="+mn-ea"/>
                <a:cs typeface="+mn-cs"/>
              </a:rPr>
              <a:t>50%</a:t>
            </a:r>
          </a:p>
          <a:p>
            <a:pPr fontAlgn="ctr"/>
            <a:r>
              <a:rPr lang="en-GB" dirty="0" smtClean="0"/>
              <a:t>Kyrgyzstan		</a:t>
            </a:r>
            <a:r>
              <a:rPr lang="en-GB" b="1" dirty="0" smtClean="0"/>
              <a:t>56%	</a:t>
            </a:r>
            <a:r>
              <a:rPr lang="en-GB" dirty="0" smtClean="0"/>
              <a:t>Ukraine		</a:t>
            </a:r>
            <a:r>
              <a:rPr lang="en-GB" b="1" dirty="0" smtClean="0"/>
              <a:t>51%</a:t>
            </a:r>
            <a:endParaRPr lang="en-GB" sz="1200" i="0" u="none" strike="noStrike" kern="1200" dirty="0" smtClean="0">
              <a:solidFill>
                <a:schemeClr val="tx1"/>
              </a:solidFill>
              <a:effectLst/>
              <a:latin typeface="+mn-lt"/>
              <a:ea typeface="+mn-ea"/>
              <a:cs typeface="+mn-cs"/>
            </a:endParaRPr>
          </a:p>
          <a:p>
            <a:pPr marL="0" lvl="1"/>
            <a:endParaRPr lang="en-GB" sz="1000" dirty="0" smtClean="0"/>
          </a:p>
          <a:p>
            <a:pPr>
              <a:defRPr/>
            </a:pPr>
            <a:r>
              <a:rPr lang="en-GB" dirty="0"/>
              <a:t>Source: ECDC/WHO (2015) HIV/AIDS Surveillance in Europe 2014</a:t>
            </a:r>
          </a:p>
          <a:p>
            <a:pPr eaLnBrk="1" hangingPunct="1"/>
            <a:endParaRPr lang="en-GB" dirty="0" smtClean="0"/>
          </a:p>
        </p:txBody>
      </p:sp>
    </p:spTree>
    <p:extLst>
      <p:ext uri="{BB962C8B-B14F-4D97-AF65-F5344CB8AC3E}">
        <p14:creationId xmlns:p14="http://schemas.microsoft.com/office/powerpoint/2010/main" val="400558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lvl="1" defTabSz="914400">
              <a:defRPr/>
            </a:pPr>
            <a:r>
              <a:rPr lang="en-GB" sz="1100" dirty="0" smtClean="0">
                <a:cs typeface="Arial" panose="020B0604020202020204" pitchFamily="34" charset="0"/>
              </a:rPr>
              <a:t>Narration</a:t>
            </a:r>
          </a:p>
          <a:p>
            <a:pPr marL="0" lvl="1" defTabSz="914400">
              <a:defRPr/>
            </a:pPr>
            <a:r>
              <a:rPr lang="en-GB" sz="1100" dirty="0" smtClean="0">
                <a:cs typeface="Arial" panose="020B0604020202020204" pitchFamily="34" charset="0"/>
              </a:rPr>
              <a:t>This shows data from the COHERE cohort of the proportion of individuals presenting late between 2000 and 2011. Although </a:t>
            </a:r>
            <a:r>
              <a:rPr lang="en-GB" sz="1100" dirty="0">
                <a:cs typeface="Arial" panose="020B0604020202020204" pitchFamily="34" charset="0"/>
              </a:rPr>
              <a:t>there has been a small downward trend over the years, data shows that very little has changed in terms of reducing late diagnosis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lumMod val="50000"/>
                </a:schemeClr>
              </a:solidFill>
            </a:endParaRPr>
          </a:p>
          <a:p>
            <a:pPr marL="0" lvl="1" defTabSz="914400">
              <a:defRPr/>
            </a:pPr>
            <a:r>
              <a:rPr lang="en-US" sz="1100" dirty="0" smtClean="0"/>
              <a:t>Source: </a:t>
            </a:r>
            <a:r>
              <a:rPr lang="en-US" sz="1100" dirty="0"/>
              <a:t>Mocroft A </a:t>
            </a:r>
            <a:r>
              <a:rPr lang="en-US" sz="1100" i="1" dirty="0" smtClean="0"/>
              <a:t>et </a:t>
            </a:r>
            <a:r>
              <a:rPr lang="en-US" sz="1100" i="1" dirty="0"/>
              <a:t>al</a:t>
            </a:r>
            <a:r>
              <a:rPr lang="en-US" sz="1100" dirty="0" smtClean="0"/>
              <a:t>., </a:t>
            </a:r>
            <a:r>
              <a:rPr lang="en-US" sz="1100" dirty="0"/>
              <a:t>Risk Factors and Outcomes for Late Presentation for HIV-Positive Persons in Europe: Results from the Collaboration of Observational HIV Epidemiological Research Europe Study (COHERE). PLoS Med,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943741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 name="Text Box 10"/>
          <p:cNvSpPr txBox="1">
            <a:spLocks noGrp="1" noChangeArrowheads="1"/>
          </p:cNvSpPr>
          <p:nvPr>
            <p:ph type="body" idx="1"/>
          </p:nvPr>
        </p:nvSpPr>
        <p:spPr bwMode="auto">
          <a:xfrm>
            <a:off x="679450" y="4716463"/>
            <a:ext cx="5438775" cy="1838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marL="0" marR="0" indent="1588" algn="l" defTabSz="912370" rtl="0" eaLnBrk="1" fontAlgn="auto" latinLnBrk="0" hangingPunct="1">
              <a:spcBef>
                <a:spcPct val="0"/>
              </a:spcBef>
              <a:spcAft>
                <a:spcPts val="1900"/>
              </a:spcAft>
              <a:buClrTx/>
              <a:buSzTx/>
              <a:buFontTx/>
              <a:buNone/>
              <a:tabLst>
                <a:tab pos="0" algn="l"/>
                <a:tab pos="1193800" algn="l"/>
                <a:tab pos="2108200" algn="l"/>
                <a:tab pos="3022600" algn="l"/>
                <a:tab pos="3937000" algn="l"/>
                <a:tab pos="4851400" algn="l"/>
                <a:tab pos="5765800" algn="l"/>
                <a:tab pos="6680200" algn="l"/>
                <a:tab pos="7594600" algn="l"/>
                <a:tab pos="8509000" algn="l"/>
                <a:tab pos="9423400" algn="l"/>
                <a:tab pos="10337800" algn="l"/>
              </a:tabLst>
              <a:defRPr/>
            </a:pPr>
            <a:r>
              <a:rPr lang="en-GB" sz="1200" kern="1200" dirty="0" smtClean="0">
                <a:solidFill>
                  <a:srgbClr val="000000"/>
                </a:solidFill>
                <a:latin typeface="+mn-lt"/>
              </a:rPr>
              <a:t>NEED 2014 version, and WHO European region</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n-GB" altLang="en-US" sz="1200" dirty="0" smtClean="0">
                <a:latin typeface="+mn-lt"/>
                <a:cs typeface="Tahoma" pitchFamily="34" charset="0"/>
              </a:rPr>
              <a:t>Narration</a:t>
            </a:r>
            <a:endParaRPr lang="en-GB" altLang="en-US" sz="1200" dirty="0">
              <a:latin typeface="+mn-lt"/>
              <a:cs typeface="Tahoma" pitchFamily="34" charset="0"/>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n-GB" altLang="en-US" sz="1200" dirty="0" smtClean="0">
                <a:latin typeface="+mn-lt"/>
                <a:cs typeface="Tahoma" pitchFamily="34" charset="0"/>
              </a:rPr>
              <a:t>A significant proportion of individuals diagnosed with HIV in Europe do not have a CD4 count measured at diagnosis. Of those who do, half  </a:t>
            </a:r>
            <a:r>
              <a:rPr lang="en-GB" altLang="en-US" sz="1200" dirty="0">
                <a:latin typeface="+mn-lt"/>
                <a:cs typeface="Tahoma" pitchFamily="34" charset="0"/>
              </a:rPr>
              <a:t>(49%) </a:t>
            </a:r>
            <a:r>
              <a:rPr lang="en-GB" altLang="en-US" sz="1200" dirty="0" smtClean="0">
                <a:latin typeface="+mn-lt"/>
                <a:cs typeface="Tahoma" pitchFamily="34" charset="0"/>
              </a:rPr>
              <a:t>were </a:t>
            </a:r>
            <a:r>
              <a:rPr lang="en-GB" altLang="en-US" sz="1200" dirty="0">
                <a:latin typeface="+mn-lt"/>
                <a:cs typeface="Tahoma" pitchFamily="34" charset="0"/>
              </a:rPr>
              <a:t>diagnosed late </a:t>
            </a:r>
            <a:r>
              <a:rPr lang="en-GB" altLang="en-US" sz="1200" dirty="0" smtClean="0">
                <a:latin typeface="+mn-lt"/>
                <a:cs typeface="Tahoma" pitchFamily="34" charset="0"/>
              </a:rPr>
              <a:t>, that is had a CD4 count below 350 cells/</a:t>
            </a:r>
            <a:r>
              <a:rPr lang="en-GB" altLang="en-US" sz="1200" dirty="0" err="1" smtClean="0">
                <a:latin typeface="+mn-lt"/>
                <a:cs typeface="Tahoma" pitchFamily="34" charset="0"/>
              </a:rPr>
              <a:t>uL</a:t>
            </a:r>
            <a:r>
              <a:rPr lang="en-GB" altLang="en-US" sz="1200" dirty="0" smtClean="0">
                <a:latin typeface="+mn-lt"/>
                <a:cs typeface="Tahoma" pitchFamily="34" charset="0"/>
              </a:rPr>
              <a:t> </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n-GB" altLang="en-US" sz="1200" dirty="0" smtClean="0">
                <a:latin typeface="+mn-lt"/>
                <a:cs typeface="Tahoma" pitchFamily="34" charset="0"/>
              </a:rPr>
              <a:t>Source: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body" idx="1"/>
          </p:nvPr>
        </p:nvSpPr>
        <p:spPr/>
        <p:txBody>
          <a:bodyPr/>
          <a:lstStyle/>
          <a:p>
            <a:r>
              <a:rPr lang="en-GB" dirty="0" smtClean="0"/>
              <a:t>Narration</a:t>
            </a:r>
          </a:p>
          <a:p>
            <a:r>
              <a:rPr lang="en-GB" dirty="0" smtClean="0"/>
              <a:t>As you can see from this slide, late presentation affects some groups more than others with a greater proportion of PWID (people who inject drugs) and heterosexuals presenting at a late stage compared to MSM</a:t>
            </a:r>
            <a:r>
              <a:rPr lang="en-GB" dirty="0"/>
              <a:t>.</a:t>
            </a:r>
            <a:endParaRPr lang="en-GB" dirty="0" smtClean="0"/>
          </a:p>
          <a:p>
            <a:endParaRPr lang="en-GB" dirty="0"/>
          </a:p>
          <a:p>
            <a:pPr>
              <a:defRPr/>
            </a:pPr>
            <a:r>
              <a:rPr lang="en-GB" dirty="0"/>
              <a:t>Source: ECDC/WHO (2015) HIV/AIDS Surveillance in Europe 2014</a:t>
            </a:r>
          </a:p>
        </p:txBody>
      </p:sp>
    </p:spTree>
    <p:extLst>
      <p:ext uri="{BB962C8B-B14F-4D97-AF65-F5344CB8AC3E}">
        <p14:creationId xmlns:p14="http://schemas.microsoft.com/office/powerpoint/2010/main" val="153195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ヒラギノ角ゴ Pro W3"/>
                <a:cs typeface="Arial" panose="020B0604020202020204" pitchFamily="34" charset="0"/>
              </a:rPr>
              <a:t>Narration</a:t>
            </a:r>
          </a:p>
          <a:p>
            <a:r>
              <a:rPr lang="en-GB" altLang="en-US" dirty="0" smtClean="0">
                <a:ea typeface="ヒラギノ角ゴ Pro W3"/>
                <a:cs typeface="Arial" panose="020B0604020202020204" pitchFamily="34" charset="0"/>
              </a:rPr>
              <a:t>Over the past decade the number of people diagnosed with HIV at a late stage of infection (CD4 &lt;350 cells/mm</a:t>
            </a:r>
            <a:r>
              <a:rPr lang="en-GB" altLang="en-US" baseline="30000" dirty="0" smtClean="0">
                <a:ea typeface="ヒラギノ角ゴ Pro W3"/>
                <a:cs typeface="Arial" panose="020B0604020202020204" pitchFamily="34" charset="0"/>
              </a:rPr>
              <a:t>3</a:t>
            </a:r>
            <a:r>
              <a:rPr lang="en-GB" altLang="en-US" dirty="0" smtClean="0">
                <a:ea typeface="ヒラギノ角ゴ Pro W3"/>
                <a:cs typeface="Arial" panose="020B0604020202020204" pitchFamily="34" charset="0"/>
              </a:rPr>
              <a:t>)</a:t>
            </a:r>
            <a:r>
              <a:rPr lang="en-GB" altLang="en-US" baseline="0" dirty="0" smtClean="0">
                <a:ea typeface="ヒラギノ角ゴ Pro W3"/>
                <a:cs typeface="Arial" panose="020B0604020202020204" pitchFamily="34" charset="0"/>
              </a:rPr>
              <a:t> </a:t>
            </a:r>
            <a:r>
              <a:rPr lang="en-GB" altLang="en-US" dirty="0" smtClean="0">
                <a:ea typeface="ヒラギノ角ゴ Pro W3"/>
                <a:cs typeface="Arial" panose="020B0604020202020204" pitchFamily="34" charset="0"/>
              </a:rPr>
              <a:t>has decreased from 3,600 in 2005</a:t>
            </a:r>
            <a:r>
              <a:rPr lang="en-GB" altLang="en-US" baseline="0" dirty="0" smtClean="0">
                <a:ea typeface="ヒラギノ角ゴ Pro W3"/>
                <a:cs typeface="Arial" panose="020B0604020202020204" pitchFamily="34" charset="0"/>
              </a:rPr>
              <a:t> </a:t>
            </a:r>
            <a:r>
              <a:rPr lang="en-GB" altLang="en-US" dirty="0" smtClean="0">
                <a:ea typeface="ヒラギノ角ゴ Pro W3"/>
                <a:cs typeface="Arial" panose="020B0604020202020204" pitchFamily="34" charset="0"/>
              </a:rPr>
              <a:t>to 1,980 in 2014. </a:t>
            </a:r>
          </a:p>
          <a:p>
            <a:r>
              <a:rPr lang="en-GB" altLang="en-US" dirty="0" smtClean="0">
                <a:ea typeface="ヒラギノ角ゴ Pro W3"/>
                <a:cs typeface="Arial" panose="020B0604020202020204" pitchFamily="34" charset="0"/>
              </a:rPr>
              <a:t>The largest decline</a:t>
            </a:r>
            <a:r>
              <a:rPr lang="en-GB" altLang="en-US" baseline="0" dirty="0" smtClean="0">
                <a:ea typeface="ヒラギノ角ゴ Pro W3"/>
                <a:cs typeface="Arial" panose="020B0604020202020204" pitchFamily="34" charset="0"/>
              </a:rPr>
              <a:t> was seen among heterosexual women from 1,905 in 2005 to 738 in 2014.</a:t>
            </a:r>
            <a:endParaRPr lang="en-GB" altLang="en-US" dirty="0" smtClean="0">
              <a:ea typeface="ヒラギノ角ゴ Pro W3"/>
              <a:cs typeface="Arial" panose="020B0604020202020204" pitchFamily="34" charset="0"/>
            </a:endParaRPr>
          </a:p>
          <a:p>
            <a:endParaRPr lang="en-GB" dirty="0" smtClean="0"/>
          </a:p>
          <a:p>
            <a:r>
              <a:rPr lang="en-GB" dirty="0"/>
              <a:t>Source:</a:t>
            </a:r>
          </a:p>
          <a:p>
            <a:r>
              <a:rPr lang="en-GB" dirty="0" smtClean="0"/>
              <a:t>Public Health England</a:t>
            </a:r>
            <a:r>
              <a:rPr lang="en-GB" baseline="0" dirty="0" smtClean="0"/>
              <a:t> - </a:t>
            </a:r>
            <a:r>
              <a:rPr lang="en-GB" dirty="0" smtClean="0"/>
              <a:t>HIV in</a:t>
            </a:r>
            <a:r>
              <a:rPr lang="en-GB" baseline="0" dirty="0" smtClean="0"/>
              <a:t> the UK: 2015 report</a:t>
            </a:r>
          </a:p>
          <a:p>
            <a:r>
              <a:rPr lang="en-GB" dirty="0" smtClean="0"/>
              <a:t>https://www.gov.uk/government/statistics/hiv-in-the-united-kingdom</a:t>
            </a:r>
          </a:p>
          <a:p>
            <a:endParaRPr lang="en-GB" dirty="0" smtClean="0">
              <a:solidFill>
                <a:srgbClr val="FF0000"/>
              </a:solidFill>
            </a:endParaRPr>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val="423803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smtClean="0"/>
              <a:t>My talk today will cover a range of topics to demonstrate the urgent need for us to increase HIV testing; how we can most effectively achieve this, with a particular emphasis on indicator condition focused testing.</a:t>
            </a:r>
            <a:endParaRPr lang="en-GB" dirty="0"/>
          </a:p>
        </p:txBody>
      </p:sp>
    </p:spTree>
    <p:extLst>
      <p:ext uri="{BB962C8B-B14F-4D97-AF65-F5344CB8AC3E}">
        <p14:creationId xmlns:p14="http://schemas.microsoft.com/office/powerpoint/2010/main" val="79814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917575" y="755650"/>
            <a:ext cx="4962525"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 name="Rectangle 3"/>
          <p:cNvSpPr/>
          <p:nvPr/>
        </p:nvSpPr>
        <p:spPr>
          <a:xfrm>
            <a:off x="734541" y="4676080"/>
            <a:ext cx="5256584" cy="2431435"/>
          </a:xfrm>
          <a:prstGeom prst="rect">
            <a:avLst/>
          </a:prstGeom>
        </p:spPr>
        <p:txBody>
          <a:bodyPr wrap="square">
            <a:spAutoFit/>
          </a:bodyPr>
          <a:lstStyle/>
          <a:p>
            <a:r>
              <a:rPr lang="en-GB" sz="1200" dirty="0" smtClean="0"/>
              <a:t>Narration</a:t>
            </a:r>
          </a:p>
          <a:p>
            <a:r>
              <a:rPr lang="en-GB" sz="1200" dirty="0" smtClean="0"/>
              <a:t>In </a:t>
            </a:r>
            <a:r>
              <a:rPr lang="en-GB" sz="1200" dirty="0"/>
              <a:t>2014, there was considerable variation </a:t>
            </a:r>
            <a:r>
              <a:rPr lang="en-GB" sz="1200" dirty="0" smtClean="0"/>
              <a:t>in </a:t>
            </a:r>
            <a:r>
              <a:rPr lang="en-GB" sz="1200" dirty="0"/>
              <a:t>late diagnosis by exposure group and ethnicity, with a higher proportion of black African people (58%), heterosexual men (61%) and PWID (65%) diagnosed at a late stage of infection. </a:t>
            </a:r>
          </a:p>
          <a:p>
            <a:r>
              <a:rPr lang="en-GB" sz="1200" dirty="0"/>
              <a:t>London had the lowest proportion of people diagnosed late (33%) compared to the North of England (48%) and in Wales and Northern Ireland, where late diagnosis was &gt;50%. </a:t>
            </a:r>
            <a:endParaRPr lang="en-GB" sz="1200" baseline="30000" dirty="0"/>
          </a:p>
          <a:p>
            <a:endParaRPr lang="en-GB" sz="1200" baseline="30000" dirty="0"/>
          </a:p>
          <a:p>
            <a:r>
              <a:rPr lang="en-GB" sz="1200" dirty="0"/>
              <a:t>Source:</a:t>
            </a:r>
          </a:p>
          <a:p>
            <a:r>
              <a:rPr lang="en-GB" sz="1200" dirty="0"/>
              <a:t>Public Health England - HIV in the UK: 2015 report</a:t>
            </a:r>
          </a:p>
          <a:p>
            <a:r>
              <a:rPr lang="en-GB" sz="1200" dirty="0"/>
              <a:t>https://</a:t>
            </a:r>
            <a:r>
              <a:rPr lang="en-GB" sz="1200" dirty="0" smtClean="0"/>
              <a:t>www.gov.uk/government/statistics/hiv-in-the-united-kingdom</a:t>
            </a:r>
          </a:p>
          <a:p>
            <a:endParaRPr lang="en-GB" sz="1200" dirty="0" smtClean="0"/>
          </a:p>
          <a:p>
            <a:r>
              <a:rPr lang="en-GB" sz="1200" dirty="0" smtClean="0"/>
              <a:t>PWID: people who inject drugs</a:t>
            </a:r>
            <a:endParaRPr lang="en-GB"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can be adapted using your own country level data if required***</a:t>
            </a:r>
          </a:p>
          <a:p>
            <a:endParaRPr lang="en-GB" dirty="0" smtClean="0"/>
          </a:p>
          <a:p>
            <a:r>
              <a:rPr lang="en-GB" dirty="0" smtClean="0"/>
              <a:t>Instructions:</a:t>
            </a:r>
          </a:p>
          <a:p>
            <a:pPr marL="228600" indent="-228600">
              <a:buAutoNum type="arabicPeriod"/>
            </a:pPr>
            <a:r>
              <a:rPr lang="en-GB" dirty="0" smtClean="0"/>
              <a:t>Replace</a:t>
            </a:r>
            <a:r>
              <a:rPr lang="en-GB" baseline="0" dirty="0" smtClean="0"/>
              <a:t> </a:t>
            </a:r>
            <a:r>
              <a:rPr lang="en-GB" dirty="0" smtClean="0"/>
              <a:t>&lt;COUNTRY&gt;,</a:t>
            </a:r>
            <a:r>
              <a:rPr lang="en-GB" baseline="0" dirty="0" smtClean="0"/>
              <a:t> &lt;YEAR&gt; with correct details </a:t>
            </a:r>
          </a:p>
          <a:p>
            <a:pPr marL="228600" indent="-228600">
              <a:buAutoNum type="arabicPeriod"/>
            </a:pPr>
            <a:r>
              <a:rPr lang="en-GB" baseline="0" dirty="0" smtClean="0"/>
              <a:t>Click on the boxes with the percentages (to the right) and edit the data to match the findings from your country.</a:t>
            </a:r>
          </a:p>
          <a:p>
            <a:r>
              <a:rPr lang="en-GB" baseline="0" dirty="0" smtClean="0"/>
              <a:t>3. To change the colours of the diagram to match your percentages, right click each individual figure and select </a:t>
            </a:r>
            <a:r>
              <a:rPr lang="en-GB" b="1" baseline="0" dirty="0" smtClean="0"/>
              <a:t>Format Picture</a:t>
            </a:r>
            <a:r>
              <a:rPr lang="en-GB" b="0" baseline="0" dirty="0" smtClean="0"/>
              <a:t>. Then change the </a:t>
            </a:r>
            <a:r>
              <a:rPr lang="en-GB" b="1" baseline="0" dirty="0" smtClean="0"/>
              <a:t>Fill</a:t>
            </a:r>
            <a:r>
              <a:rPr lang="en-GB" b="0" baseline="0" dirty="0" smtClean="0"/>
              <a:t> to the desired colour.</a:t>
            </a:r>
            <a:endParaRPr lang="en-GB" dirty="0" smtClean="0"/>
          </a:p>
          <a:p>
            <a:r>
              <a:rPr lang="en-GB" dirty="0" smtClean="0"/>
              <a:t>4.</a:t>
            </a:r>
            <a:r>
              <a:rPr lang="en-GB" baseline="0" dirty="0" smtClean="0"/>
              <a:t> To move the red line, click and drag the yellow line to desired location.</a:t>
            </a:r>
          </a:p>
          <a:p>
            <a:r>
              <a:rPr lang="en-GB" dirty="0" smtClean="0"/>
              <a:t>5. Delete the shaded text box in the upper right corner</a:t>
            </a:r>
            <a:endParaRPr lang="en-GB" dirty="0"/>
          </a:p>
        </p:txBody>
      </p:sp>
      <p:sp>
        <p:nvSpPr>
          <p:cNvPr id="4" name="Slide Number Placeholder 3"/>
          <p:cNvSpPr>
            <a:spLocks noGrp="1"/>
          </p:cNvSpPr>
          <p:nvPr>
            <p:ph type="sldNum" sz="quarter" idx="10"/>
          </p:nvPr>
        </p:nvSpPr>
        <p:spPr/>
        <p:txBody>
          <a:bodyPr/>
          <a:lstStyle/>
          <a:p>
            <a:fld id="{E19BBA69-F71B-400F-8057-BFFCF0B37730}" type="slidenum">
              <a:rPr lang="en-GB" smtClean="0"/>
              <a:t>31</a:t>
            </a:fld>
            <a:endParaRPr lang="en-GB" dirty="0"/>
          </a:p>
        </p:txBody>
      </p:sp>
    </p:spTree>
    <p:extLst>
      <p:ext uri="{BB962C8B-B14F-4D97-AF65-F5344CB8AC3E}">
        <p14:creationId xmlns:p14="http://schemas.microsoft.com/office/powerpoint/2010/main" val="2038776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Replace the </a:t>
            </a:r>
            <a:r>
              <a:rPr lang="en-GB" i="1" dirty="0" smtClean="0"/>
              <a:t>&lt;italicised text&gt; </a:t>
            </a:r>
            <a:r>
              <a:rPr lang="en-GB" dirty="0" smtClean="0"/>
              <a:t>with the correct details and data, delete the text in italics and the shaded box</a:t>
            </a:r>
          </a:p>
          <a:p>
            <a:pPr defTabSz="914400">
              <a:defRPr/>
            </a:pPr>
            <a:endParaRPr lang="en-GB" dirty="0" smtClean="0"/>
          </a:p>
          <a:p>
            <a:pPr defTabSz="914400">
              <a:defRPr/>
            </a:pPr>
            <a:r>
              <a:rPr lang="en-GB" dirty="0" smtClean="0"/>
              <a:t>The data </a:t>
            </a:r>
            <a:r>
              <a:rPr lang="en-GB" dirty="0"/>
              <a:t>on late diagnosed HIV infections and people diagnosed with advanced HIV disease can be </a:t>
            </a:r>
            <a:r>
              <a:rPr lang="en-GB" dirty="0" smtClean="0"/>
              <a:t>found, where available </a:t>
            </a:r>
            <a:r>
              <a:rPr lang="en-GB" dirty="0"/>
              <a:t>on the link </a:t>
            </a:r>
            <a:r>
              <a:rPr lang="en-GB" dirty="0" smtClean="0"/>
              <a:t>below. Use this data to over write X and Y above</a:t>
            </a:r>
            <a:endParaRPr lang="en-GB" dirty="0"/>
          </a:p>
          <a:p>
            <a:pPr defTabSz="914400">
              <a:defRPr/>
            </a:pPr>
            <a:endParaRPr lang="en-GB" i="1" dirty="0" smtClean="0">
              <a:latin typeface="Calibri" pitchFamily="34" charset="0"/>
              <a:cs typeface="Calibri" pitchFamily="34" charset="0"/>
            </a:endParaRPr>
          </a:p>
          <a:p>
            <a:pPr defTabSz="914400">
              <a:defRPr/>
            </a:pPr>
            <a:r>
              <a:rPr lang="en-GB" i="1" dirty="0" smtClean="0">
                <a:latin typeface="Calibri" pitchFamily="34" charset="0"/>
                <a:cs typeface="Calibri" pitchFamily="34" charset="0"/>
              </a:rPr>
              <a:t>http</a:t>
            </a:r>
            <a:r>
              <a:rPr lang="en-GB" i="1" dirty="0">
                <a:latin typeface="Calibri" pitchFamily="34" charset="0"/>
                <a:cs typeface="Calibri" pitchFamily="34" charset="0"/>
              </a:rPr>
              <a:t>://ecdc.europa.eu/en/publications/Publications/hiv-aids-surveillance-in-Europe-2014.pdf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&lt;</a:t>
            </a:r>
            <a:r>
              <a:rPr lang="en-GB" i="1" dirty="0" smtClean="0"/>
              <a:t>Country</a:t>
            </a:r>
            <a:r>
              <a:rPr lang="en-GB" dirty="0" smtClean="0"/>
              <a:t>&gt; in &lt;</a:t>
            </a:r>
            <a:r>
              <a:rPr lang="en-GB" i="1" dirty="0" smtClean="0"/>
              <a:t>year</a:t>
            </a:r>
            <a:r>
              <a:rPr lang="en-GB" dirty="0" smtClean="0"/>
              <a:t>&gt; X% of people presented with a CD4 count less than 350, that is with late disease. Y% presented very late with a CD4 count below 200 cells.</a:t>
            </a:r>
          </a:p>
        </p:txBody>
      </p:sp>
    </p:spTree>
    <p:extLst>
      <p:ext uri="{BB962C8B-B14F-4D97-AF65-F5344CB8AC3E}">
        <p14:creationId xmlns:p14="http://schemas.microsoft.com/office/powerpoint/2010/main" val="3230796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There are a number of serious consequences of late HIV diagnosis</a:t>
            </a:r>
          </a:p>
        </p:txBody>
      </p:sp>
    </p:spTree>
    <p:extLst>
      <p:ext uri="{BB962C8B-B14F-4D97-AF65-F5344CB8AC3E}">
        <p14:creationId xmlns:p14="http://schemas.microsoft.com/office/powerpoint/2010/main" val="843939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There are a number of serious consequences of late HIV diagnosis</a:t>
            </a:r>
          </a:p>
        </p:txBody>
      </p:sp>
    </p:spTree>
    <p:extLst>
      <p:ext uri="{BB962C8B-B14F-4D97-AF65-F5344CB8AC3E}">
        <p14:creationId xmlns:p14="http://schemas.microsoft.com/office/powerpoint/2010/main" val="843939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Three major consequences of being diagnosed with a CD4 count below 350 (that is at a ‘late’ stage) are increased morbidity and mortality, more onward transmission and higher healthcare costs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p>
        </p:txBody>
      </p:sp>
    </p:spTree>
    <p:extLst>
      <p:ext uri="{BB962C8B-B14F-4D97-AF65-F5344CB8AC3E}">
        <p14:creationId xmlns:p14="http://schemas.microsoft.com/office/powerpoint/2010/main" val="381881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62533" y="4748089"/>
            <a:ext cx="5438140" cy="4467701"/>
          </a:xfrm>
        </p:spPr>
        <p:txBody>
          <a:bodyPr/>
          <a:lstStyle/>
          <a:p>
            <a:pPr algn="l"/>
            <a:r>
              <a:rPr lang="en-GB" sz="1200" dirty="0" smtClean="0">
                <a:cs typeface="Arial" charset="0"/>
              </a:rPr>
              <a:t>Narration</a:t>
            </a:r>
            <a:endParaRPr lang="en-GB" dirty="0" smtClean="0">
              <a:cs typeface="Calibri" pitchFamily="34" charset="0"/>
            </a:endParaRPr>
          </a:p>
          <a:p>
            <a:pPr>
              <a:defRPr/>
            </a:pPr>
            <a:r>
              <a:rPr lang="en-GB" dirty="0" smtClean="0">
                <a:cs typeface="Calibri" pitchFamily="34" charset="0"/>
              </a:rPr>
              <a:t>Up </a:t>
            </a:r>
            <a:r>
              <a:rPr lang="en-GB" dirty="0">
                <a:cs typeface="Calibri" pitchFamily="34" charset="0"/>
              </a:rPr>
              <a:t>to a third of all HIV-related deaths are estimated to be a consequence of late </a:t>
            </a:r>
            <a:r>
              <a:rPr lang="en-GB" dirty="0" smtClean="0">
                <a:cs typeface="Calibri" pitchFamily="34" charset="0"/>
              </a:rPr>
              <a:t>diagnosis; that is patients are diagnosed too late for HIV treatment to be effective</a:t>
            </a:r>
            <a:endParaRPr lang="en-GB" dirty="0">
              <a:cs typeface="Calibri" pitchFamily="34" charset="0"/>
            </a:endParaRPr>
          </a:p>
          <a:p>
            <a:pPr algn="l"/>
            <a:endParaRPr lang="en-US" dirty="0" smtClean="0">
              <a:cs typeface="Arial" charset="0"/>
            </a:endParaRPr>
          </a:p>
          <a:p>
            <a:r>
              <a:rPr lang="en-US" dirty="0" smtClean="0">
                <a:cs typeface="Arial" pitchFamily="34" charset="0"/>
              </a:rPr>
              <a:t>Source: </a:t>
            </a:r>
            <a:r>
              <a:rPr lang="en-US" dirty="0" smtClean="0">
                <a:cs typeface="Arial" charset="0"/>
              </a:rPr>
              <a:t>Adler </a:t>
            </a:r>
            <a:r>
              <a:rPr lang="en-US" dirty="0">
                <a:cs typeface="Arial" charset="0"/>
              </a:rPr>
              <a:t>A, Mounier-Jack S &amp; Coker J. Late diagnosis of HIV in Europe: definitional and public health challenges AIDS Care 21, 03 (2009) </a:t>
            </a:r>
            <a:r>
              <a:rPr lang="en-US" dirty="0" smtClean="0">
                <a:cs typeface="Arial" charset="0"/>
              </a:rPr>
              <a:t>284-293. </a:t>
            </a:r>
          </a:p>
          <a:p>
            <a:endParaRPr lang="en-US" dirty="0" smtClean="0">
              <a:cs typeface="Arial" charset="0"/>
            </a:endParaRPr>
          </a:p>
          <a:p>
            <a:endParaRPr lang="en-US" dirty="0">
              <a:solidFill>
                <a:srgbClr val="7F7F7F"/>
              </a:solidFill>
              <a:cs typeface="Arial" charset="0"/>
            </a:endParaRPr>
          </a:p>
        </p:txBody>
      </p:sp>
      <p:sp>
        <p:nvSpPr>
          <p:cNvPr id="4" name="Slide Number Placeholder 3"/>
          <p:cNvSpPr>
            <a:spLocks noGrp="1"/>
          </p:cNvSpPr>
          <p:nvPr>
            <p:ph type="sldNum" sz="quarter" idx="10"/>
          </p:nvPr>
        </p:nvSpPr>
        <p:spPr/>
        <p:txBody>
          <a:bodyPr/>
          <a:lstStyle/>
          <a:p>
            <a:fld id="{27496504-27CE-4204-ADC2-8044511427A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01375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This graph demonstrates the relationship between mortality and the stage at which HIV is diagnosed. The red line is those diagnosed with an extremely low CD4 count and can be compared to increasing CD4 counts, moving down towards the bottom line which represents HIV negative men.</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a:t>
            </a:r>
            <a:r>
              <a:rPr lang="en-GB" baseline="0" dirty="0" smtClean="0"/>
              <a:t> </a:t>
            </a:r>
            <a:r>
              <a:rPr lang="en-GB" sz="1200" dirty="0" smtClean="0">
                <a:cs typeface="Arial" pitchFamily="34" charset="0"/>
              </a:rPr>
              <a:t>Nakawaga F et al. Projected life expectancy of people with HIV according to timing of diagnosis. AIDS 2011, 25.</a:t>
            </a:r>
          </a:p>
          <a:p>
            <a:endParaRPr lang="en-GB" dirty="0" smtClean="0"/>
          </a:p>
        </p:txBody>
      </p:sp>
    </p:spTree>
    <p:extLst>
      <p:ext uri="{BB962C8B-B14F-4D97-AF65-F5344CB8AC3E}">
        <p14:creationId xmlns:p14="http://schemas.microsoft.com/office/powerpoint/2010/main" val="286392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917575" y="744538"/>
            <a:ext cx="4962525" cy="3722687"/>
          </a:xfrm>
          <a:ln/>
        </p:spPr>
      </p:sp>
      <p:sp>
        <p:nvSpPr>
          <p:cNvPr id="64515" name="Notes Placeholder 2"/>
          <p:cNvSpPr>
            <a:spLocks noGrp="1"/>
          </p:cNvSpPr>
          <p:nvPr>
            <p:ph type="body" idx="1"/>
          </p:nvPr>
        </p:nvSpPr>
        <p:spPr>
          <a:noFill/>
        </p:spPr>
        <p:txBody>
          <a:bodyPr/>
          <a:lstStyle/>
          <a:p>
            <a:r>
              <a:rPr lang="en-GB" altLang="en-US" dirty="0" smtClean="0">
                <a:ea typeface="ＭＳ Ｐゴシック"/>
                <a:cs typeface="ＭＳ Ｐゴシック"/>
              </a:rPr>
              <a:t>Narration</a:t>
            </a:r>
          </a:p>
          <a:p>
            <a:r>
              <a:rPr lang="en-GB" altLang="en-US" dirty="0" smtClean="0">
                <a:ea typeface="ＭＳ Ｐゴシック"/>
                <a:cs typeface="ＭＳ Ｐゴシック"/>
              </a:rPr>
              <a:t>A UK-wide audit revealed in a 12 month period that a quarter of people who had died with HIV, died because they were diagnosed too late to received effective treatment. </a:t>
            </a:r>
          </a:p>
          <a:p>
            <a:endParaRPr lang="en-GB" altLang="en-US" dirty="0" smtClean="0">
              <a:ea typeface="ＭＳ Ｐゴシック"/>
              <a:cs typeface="ＭＳ Ｐゴシック"/>
            </a:endParaRPr>
          </a:p>
          <a:p>
            <a:r>
              <a:rPr lang="en-GB" altLang="en-US" dirty="0" smtClean="0">
                <a:ea typeface="ＭＳ Ｐゴシック"/>
                <a:cs typeface="ＭＳ Ｐゴシック"/>
              </a:rPr>
              <a:t>Source: Lucas SB, Curtis H, Johnson MA. National review of deaths among HIV-infected adults. </a:t>
            </a:r>
            <a:r>
              <a:rPr lang="en-GB" altLang="en-US" dirty="0" err="1" smtClean="0">
                <a:ea typeface="ＭＳ Ｐゴシック"/>
                <a:cs typeface="ＭＳ Ｐゴシック"/>
              </a:rPr>
              <a:t>Clin</a:t>
            </a:r>
            <a:r>
              <a:rPr lang="en-GB" altLang="en-US" dirty="0" smtClean="0">
                <a:ea typeface="ＭＳ Ｐゴシック"/>
                <a:cs typeface="ＭＳ Ｐゴシック"/>
              </a:rPr>
              <a:t> Med (</a:t>
            </a:r>
            <a:r>
              <a:rPr lang="en-GB" altLang="en-US" dirty="0" err="1" smtClean="0">
                <a:ea typeface="ＭＳ Ｐゴシック"/>
                <a:cs typeface="ＭＳ Ｐゴシック"/>
              </a:rPr>
              <a:t>Lond</a:t>
            </a:r>
            <a:r>
              <a:rPr lang="en-GB" altLang="en-US" dirty="0" smtClean="0">
                <a:ea typeface="ＭＳ Ｐゴシック"/>
                <a:cs typeface="ＭＳ Ｐゴシック"/>
              </a:rPr>
              <a:t>) 2008; 8:250-2</a:t>
            </a:r>
            <a:endParaRPr lang="en-US" altLang="en-US" dirty="0" smtClean="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n-GB" dirty="0" smtClean="0"/>
              <a:t>Narration</a:t>
            </a:r>
          </a:p>
          <a:p>
            <a:pPr algn="l">
              <a:defRPr/>
            </a:pPr>
            <a:r>
              <a:rPr lang="en-GB" dirty="0" smtClean="0"/>
              <a:t>Those individuals who are diagnosed at a late stage of disease spend a prolonged period being unware of their HV status and are therefore at greater risk of transmitting HIV to other partners.</a:t>
            </a:r>
          </a:p>
          <a:p>
            <a:pPr algn="l">
              <a:defRPr/>
            </a:pPr>
            <a:r>
              <a:rPr lang="en-GB" dirty="0" smtClean="0"/>
              <a:t>We know that when people are diagnosed with HIV they take steps to reduce the risk of onward transmission, by reducing the number of sexual partners and using condoms. </a:t>
            </a:r>
          </a:p>
          <a:p>
            <a:pPr algn="l">
              <a:defRPr/>
            </a:pPr>
            <a:r>
              <a:rPr lang="en-GB" dirty="0" smtClean="0"/>
              <a:t>When individuals with HIV infection take effective treatment – that is antiretroviral therapy which reduces the viral load in their blood – they are very unlikely to transmit HIV</a:t>
            </a:r>
          </a:p>
          <a:p>
            <a:pPr algn="l">
              <a:defRPr/>
            </a:pPr>
            <a:r>
              <a:rPr lang="en-GB" dirty="0" smtClean="0"/>
              <a:t>People who are undiagnosed clearly cannot benefit from either of these preventions   </a:t>
            </a:r>
            <a:endParaRPr lang="en-GB" dirty="0"/>
          </a:p>
          <a:p>
            <a:pPr algn="l">
              <a:defRPr/>
            </a:pPr>
            <a:endParaRPr lang="en-GB" dirty="0" smtClean="0"/>
          </a:p>
          <a:p>
            <a:pPr algn="l">
              <a:defRPr/>
            </a:pPr>
            <a:r>
              <a:rPr lang="en-GB" dirty="0" smtClean="0"/>
              <a:t>Sources: </a:t>
            </a:r>
            <a:r>
              <a:rPr lang="en-US" sz="1200" dirty="0" smtClean="0">
                <a:cs typeface="Arial" pitchFamily="34" charset="0"/>
              </a:rPr>
              <a:t>Moreno S, Mocroft A &amp; Monfonte A Review: Medical and Societal consequences of late presentation Antiviral Therapy, 2010, 15, suppl 1; 9-15.</a:t>
            </a:r>
            <a:endParaRPr lang="en-GB" sz="1200" dirty="0" smtClean="0">
              <a:cs typeface="Arial" pitchFamily="34" charset="0"/>
            </a:endParaRPr>
          </a:p>
          <a:p>
            <a:pPr algn="l">
              <a:defRPr/>
            </a:pPr>
            <a:r>
              <a:rPr lang="en-GB" sz="1200" dirty="0" smtClean="0">
                <a:cs typeface="Arial" pitchFamily="34" charset="0"/>
              </a:rPr>
              <a:t>Marks G, Crepaz N and Janssen RS, Estimating sexual transmission of HIV from persons aware and unaware that they are infected with the virus in the US. AIDS 2006, 20:1447–1450.</a:t>
            </a:r>
          </a:p>
          <a:p>
            <a:pPr algn="l">
              <a:defRPr/>
            </a:pPr>
            <a:r>
              <a:rPr lang="en-GB" sz="1200" dirty="0" smtClean="0">
                <a:cs typeface="Arial" pitchFamily="34" charset="0"/>
              </a:rPr>
              <a:t>Hall HI et al. HIV Transmission Rates from persons living with HIV who are aware and unaware of their infection, United States AIDS 2012.</a:t>
            </a:r>
          </a:p>
          <a:p>
            <a:pPr algn="l">
              <a:defRPr/>
            </a:pPr>
            <a:r>
              <a:rPr lang="en-GB" sz="1200" dirty="0" smtClean="0">
                <a:cs typeface="Arial" pitchFamily="34" charset="0"/>
              </a:rPr>
              <a:t>Cohen MS, Chen YQ, McCauley M, Gamble T, Hosseinipour</a:t>
            </a:r>
            <a:r>
              <a:rPr lang="da-DK" sz="1200" dirty="0" smtClean="0">
                <a:cs typeface="Arial" pitchFamily="34" charset="0"/>
              </a:rPr>
              <a:t> MC, Kumarasamy N, et al. </a:t>
            </a:r>
            <a:r>
              <a:rPr lang="en-GB" sz="1200" dirty="0" smtClean="0">
                <a:cs typeface="Arial" pitchFamily="34" charset="0"/>
              </a:rPr>
              <a:t>Prevention of HIV-1 infection with early antiretroviral therapy. N Engl J Med. 2011;365:493–505.</a:t>
            </a:r>
          </a:p>
          <a:p>
            <a:pPr algn="l">
              <a:defRPr/>
            </a:pPr>
            <a:endParaRPr lang="en-GB"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26512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can be used if you wish to provide the global context</a:t>
            </a:r>
          </a:p>
          <a:p>
            <a:endParaRPr lang="en-GB" dirty="0"/>
          </a:p>
          <a:p>
            <a:r>
              <a:rPr lang="en-GB" dirty="0" smtClean="0"/>
              <a:t>Narration</a:t>
            </a:r>
          </a:p>
          <a:p>
            <a:r>
              <a:rPr lang="en-GB" dirty="0" smtClean="0"/>
              <a:t>The number of HIV cases continues to rise throughout the world, with almost 40 million individuals living with diagnosed HIV in 2014</a:t>
            </a:r>
          </a:p>
          <a:p>
            <a:endParaRPr lang="en-GB" dirty="0"/>
          </a:p>
          <a:p>
            <a:r>
              <a:rPr lang="en-GB" dirty="0"/>
              <a:t>Source: UNAIDS</a:t>
            </a:r>
          </a:p>
          <a:p>
            <a:endParaRPr lang="en-GB" dirty="0" smtClean="0"/>
          </a:p>
        </p:txBody>
      </p:sp>
    </p:spTree>
    <p:extLst>
      <p:ext uri="{BB962C8B-B14F-4D97-AF65-F5344CB8AC3E}">
        <p14:creationId xmlns:p14="http://schemas.microsoft.com/office/powerpoint/2010/main" val="3735926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679768" y="4715908"/>
            <a:ext cx="5438140" cy="4928725"/>
          </a:xfrm>
          <a:noFill/>
        </p:spPr>
        <p:txBody>
          <a:bodyPr wrap="square" numCol="1" anchor="t" anchorCtr="0" compatLnSpc="1">
            <a:prstTxWarp prst="textNoShape">
              <a:avLst/>
            </a:prstTxWarp>
          </a:bodyPr>
          <a:lstStyle/>
          <a:p>
            <a:r>
              <a:rPr lang="en-GB" dirty="0" smtClean="0"/>
              <a:t>Narration</a:t>
            </a:r>
          </a:p>
          <a:p>
            <a:r>
              <a:rPr lang="en-GB" altLang="en-US" dirty="0" smtClean="0"/>
              <a:t>In the US it is estimated that  25% of people living with HIV are unaware of their status. M</a:t>
            </a:r>
            <a:r>
              <a:rPr lang="en-US" dirty="0" smtClean="0"/>
              <a:t>odelling data indicates that this 2</a:t>
            </a:r>
            <a:r>
              <a:rPr lang="en-GB" dirty="0" smtClean="0"/>
              <a:t>5</a:t>
            </a:r>
            <a:r>
              <a:rPr lang="en-US" dirty="0" smtClean="0"/>
              <a:t>%, with undiagnosed HIV (shown </a:t>
            </a:r>
            <a:r>
              <a:rPr lang="en-GB" dirty="0" smtClean="0"/>
              <a:t>in the column on </a:t>
            </a:r>
            <a:r>
              <a:rPr lang="en-US" dirty="0" smtClean="0"/>
              <a:t>the left in red) account for 54</a:t>
            </a:r>
            <a:r>
              <a:rPr lang="en-GB" dirty="0" smtClean="0"/>
              <a:t>%</a:t>
            </a:r>
            <a:r>
              <a:rPr lang="en-US" dirty="0" smtClean="0"/>
              <a:t> of new transmissions, as we see in red </a:t>
            </a:r>
            <a:r>
              <a:rPr lang="en-GB" dirty="0" smtClean="0"/>
              <a:t>in the column on </a:t>
            </a:r>
            <a:r>
              <a:rPr lang="en-US" dirty="0" smtClean="0"/>
              <a:t> the right. </a:t>
            </a:r>
            <a:r>
              <a:rPr lang="en-GB" altLang="en-US" dirty="0"/>
              <a:t>This transmission rate is </a:t>
            </a:r>
            <a:r>
              <a:rPr lang="en-GB" altLang="en-US" dirty="0" smtClean="0"/>
              <a:t>3 and a half </a:t>
            </a:r>
            <a:r>
              <a:rPr lang="en-GB" altLang="en-US" dirty="0"/>
              <a:t>times higher than that of </a:t>
            </a:r>
            <a:r>
              <a:rPr lang="en-GB" altLang="en-US" dirty="0" smtClean="0"/>
              <a:t>those </a:t>
            </a:r>
            <a:r>
              <a:rPr lang="en-GB" altLang="en-US" dirty="0"/>
              <a:t>individuals who are aware of their HIV status</a:t>
            </a:r>
          </a:p>
          <a:p>
            <a:r>
              <a:rPr lang="en-GB" altLang="en-US" dirty="0" smtClean="0"/>
              <a:t>Additional </a:t>
            </a:r>
            <a:r>
              <a:rPr lang="en-GB" altLang="en-US" dirty="0"/>
              <a:t>information.</a:t>
            </a:r>
          </a:p>
          <a:p>
            <a:r>
              <a:rPr lang="en-GB" altLang="en-US" dirty="0"/>
              <a:t>The estimates are based on :</a:t>
            </a:r>
          </a:p>
          <a:p>
            <a:r>
              <a:rPr lang="en-GB" altLang="en-US" dirty="0"/>
              <a:t>1) 33% of the aware group are at low risk of transmitting HIV because of low/undetectable viral load; 2) 57% relative reduction in the prevalence of unprotected anal and vaginal intercourse (UAV) with at-risk partners in persons aware (compared to unaware) they have HIV</a:t>
            </a:r>
          </a:p>
          <a:p>
            <a:r>
              <a:rPr lang="en-GB" altLang="en-US" dirty="0"/>
              <a:t>3) assumed differences in the average number of at-risk UAV partners in each awareness group (ranging from equal to twice as many in the unaware group).</a:t>
            </a:r>
          </a:p>
          <a:p>
            <a:r>
              <a:rPr lang="en-GB" altLang="en-US" dirty="0"/>
              <a:t>The estimate range  is based on  assumptions  regarding partners</a:t>
            </a:r>
          </a:p>
          <a:p>
            <a:r>
              <a:rPr lang="en-GB" altLang="en-US" dirty="0"/>
              <a:t>54%: assuming no difference in average number of at-risk UAV partners between groups </a:t>
            </a:r>
          </a:p>
          <a:p>
            <a:r>
              <a:rPr lang="en-GB" altLang="en-US" dirty="0"/>
              <a:t>70%: assuming twice as many at-risk UAV partners in the unaware group</a:t>
            </a:r>
          </a:p>
          <a:p>
            <a:r>
              <a:rPr lang="en-GB" altLang="en-US" dirty="0"/>
              <a:t>These results indicate that the HIV/AIDS epidemic can be lessened substantially by increasing the number of HIV-positive individuals  who are aware of their status.</a:t>
            </a:r>
          </a:p>
          <a:p>
            <a:endParaRPr lang="en-GB" altLang="en-US" dirty="0" smtClean="0"/>
          </a:p>
          <a:p>
            <a:r>
              <a:rPr lang="en-GB" altLang="en-US" dirty="0" smtClean="0"/>
              <a:t>Sources: </a:t>
            </a:r>
            <a:r>
              <a:rPr lang="en-GB" altLang="en-US" dirty="0"/>
              <a:t>Marks G, Crepaz N, Janssen RS (2006) Estimating sexual transmission of HIV from persons aware and unaware that they are infected with the virus in the USA. </a:t>
            </a:r>
            <a:r>
              <a:rPr lang="en-GB" altLang="en-US" i="1" dirty="0"/>
              <a:t>AIDS</a:t>
            </a:r>
            <a:r>
              <a:rPr lang="en-GB" altLang="en-US" dirty="0"/>
              <a:t> 20:1447-1450</a:t>
            </a:r>
          </a:p>
          <a:p>
            <a:pPr fontAlgn="auto">
              <a:spcBef>
                <a:spcPts val="0"/>
              </a:spcBef>
              <a:spcAft>
                <a:spcPts val="0"/>
              </a:spcAft>
              <a:defRPr/>
            </a:pPr>
            <a:r>
              <a:rPr lang="en-US" dirty="0" smtClean="0">
                <a:cs typeface="Arial" pitchFamily="34" charset="0"/>
              </a:rPr>
              <a:t>Campsmith </a:t>
            </a:r>
            <a:r>
              <a:rPr lang="en-US" dirty="0">
                <a:cs typeface="Arial" pitchFamily="34" charset="0"/>
              </a:rPr>
              <a:t>ML, Rhodes PH, Hall HI, Green TA. Undiagnosed HIV prevalence among adults and adolescents in the United States at the end of 2006. J Acquir Immune Defic Syndr. 2010;53:619-624</a:t>
            </a:r>
            <a:r>
              <a:rPr lang="en-US" dirty="0">
                <a:solidFill>
                  <a:schemeClr val="tx1">
                    <a:lumMod val="50000"/>
                    <a:lumOff val="50000"/>
                  </a:schemeClr>
                </a:solidFill>
                <a:latin typeface="Arial" pitchFamily="34" charset="0"/>
                <a:cs typeface="Arial" pitchFamily="34" charset="0"/>
              </a:rPr>
              <a:t>. </a:t>
            </a:r>
          </a:p>
        </p:txBody>
      </p:sp>
      <p:sp>
        <p:nvSpPr>
          <p:cNvPr id="3" name="Slide Number Placeholder 2"/>
          <p:cNvSpPr>
            <a:spLocks noGrp="1"/>
          </p:cNvSpPr>
          <p:nvPr>
            <p:ph type="sldNum" sz="quarter" idx="10"/>
          </p:nvPr>
        </p:nvSpPr>
        <p:spPr/>
        <p:txBody>
          <a:bodyPr/>
          <a:lstStyle/>
          <a:p>
            <a:fld id="{E19BBA69-F71B-400F-8057-BFFCF0B37730}" type="slidenum">
              <a:rPr lang="en-GB" smtClean="0"/>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en-GB" dirty="0" smtClean="0"/>
              <a:t>Narration</a:t>
            </a:r>
          </a:p>
          <a:p>
            <a:pPr>
              <a:defRPr/>
            </a:pPr>
            <a:r>
              <a:rPr lang="en-GB" dirty="0" smtClean="0"/>
              <a:t>Late diagnosis also impacts significantly on healthcare costs. This is in large part due to the morbidity associated with undiagnosed HIV, causing many individuals to repeatedly access healthcare with illness which are HIV related, but not recognised as such.</a:t>
            </a:r>
          </a:p>
          <a:p>
            <a:pPr>
              <a:defRPr/>
            </a:pPr>
            <a:r>
              <a:rPr lang="en-GB" dirty="0" smtClean="0"/>
              <a:t>These costs are nearly four times higher than healthcare costs for individuals diagnosed and treated in a timely manner.</a:t>
            </a:r>
          </a:p>
          <a:p>
            <a:pPr>
              <a:defRPr/>
            </a:pPr>
            <a:r>
              <a:rPr lang="en-GB" dirty="0" smtClean="0"/>
              <a:t>This disparity continues for a prolonged period, reflecting a combination of the related poorer HIV treatment response at late stage disease, and also in some cases the consequences of the related condition.</a:t>
            </a:r>
          </a:p>
          <a:p>
            <a:pPr>
              <a:defRPr/>
            </a:pPr>
            <a:r>
              <a:rPr lang="en-GB" dirty="0" smtClean="0"/>
              <a:t>Currently it is considered that an HIV testing programme will be cost effective if the undiagnosed HIV prevalence is at least 0.1% or 1 per 1000. </a:t>
            </a:r>
          </a:p>
          <a:p>
            <a:pPr>
              <a:defRPr/>
            </a:pPr>
            <a:r>
              <a:rPr lang="en-GB" dirty="0" smtClean="0"/>
              <a:t> </a:t>
            </a:r>
          </a:p>
          <a:p>
            <a:pPr>
              <a:defRPr/>
            </a:pPr>
            <a:r>
              <a:rPr lang="en-GB" dirty="0" smtClean="0"/>
              <a:t>Sources: </a:t>
            </a:r>
            <a:r>
              <a:rPr lang="en-GB" sz="1200" dirty="0" smtClean="0">
                <a:cs typeface="Arial" pitchFamily="34" charset="0"/>
              </a:rPr>
              <a:t>Krentz, HB &amp; Gill MJ. Cost of medical care for HIV-infected patients within a regional population from 1997 to 2006. HIV Medicine (2008), 9, 721–730.</a:t>
            </a:r>
          </a:p>
          <a:p>
            <a:pPr>
              <a:defRPr/>
            </a:pPr>
            <a:r>
              <a:rPr lang="en-GB" sz="1200" dirty="0" smtClean="0">
                <a:cs typeface="Arial" pitchFamily="34" charset="0"/>
              </a:rPr>
              <a:t>Fleishman JA, Yehia BR, Moore RD, Gebo KA&amp; HIV Research Network . The Economic Burden of Late Entry Into Medical Care for Patients With HIV Infection. Med Care. 2010 December ; 48(12): 1071–1079.</a:t>
            </a:r>
          </a:p>
          <a:p>
            <a:endParaRPr lang="en-GB" dirty="0" smtClean="0"/>
          </a:p>
        </p:txBody>
      </p:sp>
    </p:spTree>
    <p:extLst>
      <p:ext uri="{BB962C8B-B14F-4D97-AF65-F5344CB8AC3E}">
        <p14:creationId xmlns:p14="http://schemas.microsoft.com/office/powerpoint/2010/main" val="1985590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Narration</a:t>
            </a:r>
          </a:p>
          <a:p>
            <a:r>
              <a:rPr lang="en-GB" baseline="0" dirty="0" smtClean="0"/>
              <a:t>This slide shows the mean annual HIV healthcare costs for the year after diagnosis in Canada. It shows the d</a:t>
            </a:r>
            <a:r>
              <a:rPr lang="en-US" altLang="en-US" sz="1200" dirty="0" smtClean="0"/>
              <a:t>irect costs in the first year of care for those diagnosed late are twice that compared to those with a  timely diagnosis</a:t>
            </a:r>
            <a:r>
              <a:rPr lang="en-GB" baseline="0" dirty="0" smtClean="0"/>
              <a:t> </a:t>
            </a:r>
          </a:p>
          <a:p>
            <a:endParaRPr lang="en-GB" dirty="0" smtClean="0"/>
          </a:p>
          <a:p>
            <a:r>
              <a:rPr lang="en-GB" dirty="0" smtClean="0"/>
              <a:t>Source: </a:t>
            </a:r>
            <a:r>
              <a:rPr lang="en-GB" dirty="0" err="1" smtClean="0"/>
              <a:t>Krentz</a:t>
            </a:r>
            <a:r>
              <a:rPr lang="en-GB" dirty="0" smtClean="0"/>
              <a:t> HB, Auld MC, Gill MJ. The </a:t>
            </a:r>
            <a:r>
              <a:rPr lang="en-GB" dirty="0"/>
              <a:t>high cost of medical care for patients who present late (CD4 &lt;200 cells/</a:t>
            </a:r>
            <a:r>
              <a:rPr lang="en-GB" dirty="0" err="1"/>
              <a:t>microL</a:t>
            </a:r>
            <a:r>
              <a:rPr lang="en-GB" dirty="0"/>
              <a:t>) with HIV infection</a:t>
            </a:r>
            <a:r>
              <a:rPr lang="en-GB" dirty="0" smtClean="0"/>
              <a:t>. HIV Med 2004; 5:93-8</a:t>
            </a:r>
            <a:endParaRPr lang="en-GB" dirty="0"/>
          </a:p>
          <a:p>
            <a:endParaRPr lang="en-GB" dirty="0"/>
          </a:p>
        </p:txBody>
      </p:sp>
    </p:spTree>
    <p:extLst>
      <p:ext uri="{BB962C8B-B14F-4D97-AF65-F5344CB8AC3E}">
        <p14:creationId xmlns:p14="http://schemas.microsoft.com/office/powerpoint/2010/main" val="660742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Narration</a:t>
            </a:r>
          </a:p>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The primary benefit of early diagnosis is the  timely access to treatment and care. This affords the opportunity for </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improved treatment response,  which is related to the CD4 count at treatment initiation</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reduced morbidity and mortality, avoiding HIV related infections and malignancies</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decreased transmission  via treatment as prevention or TasP producing an undetectable viral load and therefore reduced infectiousness</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decreased healthcare costs by avoidance of HIV related morbidity</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 and related societal cost by reduction in state support and improved productivity potential</a:t>
            </a:r>
          </a:p>
          <a:p>
            <a:pPr marL="171450" marR="0" lvl="1" indent="-171450" algn="l" defTabSz="912370" rtl="0" eaLnBrk="1" fontAlgn="auto" latinLnBrk="0" hangingPunct="1">
              <a:lnSpc>
                <a:spcPct val="100000"/>
              </a:lnSpc>
              <a:spcBef>
                <a:spcPts val="0"/>
              </a:spcBef>
              <a:spcAft>
                <a:spcPts val="0"/>
              </a:spcAft>
              <a:buClrTx/>
              <a:buSzTx/>
              <a:buFontTx/>
              <a:buChar char="-"/>
              <a:tabLst/>
              <a:defRPr/>
            </a:pPr>
            <a:endParaRPr lang="en-GB" dirty="0">
              <a:cs typeface="Arial" pitchFamily="34" charset="0"/>
            </a:endParaRPr>
          </a:p>
          <a:p>
            <a:pPr marL="0" marR="0" lvl="1" algn="l" defTabSz="912370" rtl="0" eaLnBrk="1" fontAlgn="auto" latinLnBrk="0" hangingPunct="1">
              <a:lnSpc>
                <a:spcPct val="100000"/>
              </a:lnSpc>
              <a:spcBef>
                <a:spcPts val="0"/>
              </a:spcBef>
              <a:spcAft>
                <a:spcPts val="0"/>
              </a:spcAft>
              <a:buClrTx/>
              <a:buSzTx/>
              <a:tabLst/>
              <a:defRPr/>
            </a:pPr>
            <a:r>
              <a:rPr lang="en-GB" dirty="0" smtClean="0">
                <a:cs typeface="Arial" pitchFamily="34" charset="0"/>
              </a:rPr>
              <a:t>We know that timely HIV diagnosis is the key to improved life expectancy and that this approaches normal predicted life expectancy for individual s with HIV infection when the diagnosis and access to treatment and care is timely.       </a:t>
            </a:r>
          </a:p>
          <a:p>
            <a:pPr marL="0" marR="0" lvl="1" indent="0" algn="l" defTabSz="912370" rtl="0" eaLnBrk="1" fontAlgn="auto" latinLnBrk="0" hangingPunct="1">
              <a:lnSpc>
                <a:spcPct val="100000"/>
              </a:lnSpc>
              <a:spcBef>
                <a:spcPts val="0"/>
              </a:spcBef>
              <a:spcAft>
                <a:spcPts val="0"/>
              </a:spcAft>
              <a:buClrTx/>
              <a:buSzTx/>
              <a:buFontTx/>
              <a:buNone/>
              <a:tabLst/>
              <a:defRPr/>
            </a:pPr>
            <a:endParaRPr lang="en-GB" dirty="0" smtClean="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endParaRPr lang="en-GB"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Source: </a:t>
            </a:r>
          </a:p>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Quote: Nakagawa F, May M, Phillips A. Life expectancy living with HIV: recent estimates and future implications. Curr Opin Infect Dis. 2013 Feb;26(1):17-25. doi: 10.1097/QCO.0b013e32835ba6b1</a:t>
            </a:r>
            <a:r>
              <a:rPr lang="en-GB" dirty="0" smtClean="0"/>
              <a:t>.</a:t>
            </a:r>
          </a:p>
        </p:txBody>
      </p:sp>
    </p:spTree>
    <p:extLst>
      <p:ext uri="{BB962C8B-B14F-4D97-AF65-F5344CB8AC3E}">
        <p14:creationId xmlns:p14="http://schemas.microsoft.com/office/powerpoint/2010/main" val="1432788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t>Narration</a:t>
            </a:r>
          </a:p>
          <a:p>
            <a:r>
              <a:rPr lang="en-US" dirty="0" smtClean="0"/>
              <a:t>Patients who start ARV (antiretroviral therapy) with a higher CD4 count have a greater chance of improving their CD4 count to normal or near normal levels. The top line represents individuals starting ARVs with a CD5 count above 500, the bottom line is those with a CD4 count less than 50. A CD4 count greater then 350 at 4 years is associated with significantly higher survival). Current WHO guidelines (and many National guidelines) now recommend all individuals should commence treatment regardless of their CD4 count. (Add in here &lt;COUNTRY&gt; policy)    </a:t>
            </a:r>
          </a:p>
          <a:p>
            <a:endParaRPr lang="en-US" dirty="0" smtClean="0"/>
          </a:p>
          <a:p>
            <a:r>
              <a:rPr lang="en-US" dirty="0" smtClean="0"/>
              <a:t>Sources: </a:t>
            </a:r>
          </a:p>
          <a:p>
            <a:r>
              <a:rPr lang="en-US" dirty="0" smtClean="0"/>
              <a:t>Gras L, Kesselring AM, Griffin JT, van </a:t>
            </a:r>
            <a:r>
              <a:rPr lang="en-US" dirty="0" err="1" smtClean="0"/>
              <a:t>Sighem</a:t>
            </a:r>
            <a:r>
              <a:rPr lang="en-US" dirty="0" smtClean="0"/>
              <a:t> AI et al., CD4 cell counts of 800 cells/mm3 or greater after 7 years of highly active antiretroviral therapy are feasible in most patients starting with 350 cells/mm3 or greater. J </a:t>
            </a:r>
            <a:r>
              <a:rPr lang="en-US" dirty="0" err="1" smtClean="0"/>
              <a:t>Acquir</a:t>
            </a:r>
            <a:r>
              <a:rPr lang="en-US" dirty="0" smtClean="0"/>
              <a:t> Immune </a:t>
            </a:r>
            <a:r>
              <a:rPr lang="en-US" dirty="0" err="1" smtClean="0"/>
              <a:t>Defic</a:t>
            </a:r>
            <a:r>
              <a:rPr lang="en-US" dirty="0" smtClean="0"/>
              <a:t> </a:t>
            </a:r>
            <a:r>
              <a:rPr lang="en-US" dirty="0" err="1" smtClean="0"/>
              <a:t>Syndr</a:t>
            </a:r>
            <a:r>
              <a:rPr lang="en-US" dirty="0" smtClean="0"/>
              <a:t> 2007 Jun 1;45(2):183-92.</a:t>
            </a:r>
          </a:p>
          <a:p>
            <a:endParaRPr lang="en-US" dirty="0" smtClean="0"/>
          </a:p>
          <a:p>
            <a:r>
              <a:rPr lang="en-US" dirty="0" err="1" smtClean="0"/>
              <a:t>Palella</a:t>
            </a:r>
            <a:r>
              <a:rPr lang="en-US" dirty="0" smtClean="0"/>
              <a:t> FJ, </a:t>
            </a:r>
            <a:r>
              <a:rPr lang="en-US" dirty="0" err="1" smtClean="0"/>
              <a:t>Armon</a:t>
            </a:r>
            <a:r>
              <a:rPr lang="en-US" dirty="0" smtClean="0"/>
              <a:t> C, </a:t>
            </a:r>
            <a:r>
              <a:rPr lang="en-US" dirty="0" err="1" smtClean="0"/>
              <a:t>Buchacz</a:t>
            </a:r>
            <a:r>
              <a:rPr lang="en-US" dirty="0" smtClean="0"/>
              <a:t> K, et al. CD4 at HAART initiation predicts long term CD4 responses and mortality from AIDS and non-AIDS causes in the HIV Outpatient Study (HOPS). 17th Conference on Retroviruses and Opportunistic Infections, San Francisco, CA, February 16-19, 2010. Abstract 983. </a:t>
            </a:r>
            <a:r>
              <a:rPr lang="en-US" smtClean="0"/>
              <a:t>(http://www.natap.org/2010/CROI/croi_85.htm)</a:t>
            </a:r>
          </a:p>
          <a:p>
            <a:endParaRPr lang="da-DK" dirty="0"/>
          </a:p>
        </p:txBody>
      </p:sp>
    </p:spTree>
    <p:extLst>
      <p:ext uri="{BB962C8B-B14F-4D97-AF65-F5344CB8AC3E}">
        <p14:creationId xmlns:p14="http://schemas.microsoft.com/office/powerpoint/2010/main" val="3932825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a:t>This slide </a:t>
            </a:r>
            <a:r>
              <a:rPr lang="en-GB" dirty="0" smtClean="0"/>
              <a:t>shows</a:t>
            </a:r>
            <a:r>
              <a:rPr lang="en-GB" baseline="0" dirty="0" smtClean="0"/>
              <a:t> the decline in the relative risk of developing AIDS-defining illnesses and death since the introduction of HAART (highly active antiretroviral therapy) in Europe. The death rate across Europe dropped rapidly and within 2 years of the widespread availability of HAART, the number of deaths were less than a fifth of that before HAART. </a:t>
            </a: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a:t>
            </a:r>
            <a:r>
              <a:rPr lang="en-GB" sz="1200" dirty="0" err="1" smtClean="0"/>
              <a:t>Mocroft</a:t>
            </a:r>
            <a:r>
              <a:rPr lang="en-GB" sz="1200" dirty="0" smtClean="0"/>
              <a:t> A. et al. Decline in the AIDS and death rates in the </a:t>
            </a:r>
            <a:r>
              <a:rPr lang="en-GB" sz="1200" dirty="0" err="1" smtClean="0"/>
              <a:t>EuroSIDA</a:t>
            </a:r>
            <a:r>
              <a:rPr lang="en-GB" sz="1200" dirty="0" smtClean="0"/>
              <a:t> study: an observational study (2003) ,The Lancet 362:22-29. </a:t>
            </a:r>
          </a:p>
          <a:p>
            <a:endParaRPr lang="en-GB" dirty="0"/>
          </a:p>
        </p:txBody>
      </p:sp>
      <p:sp>
        <p:nvSpPr>
          <p:cNvPr id="4" name="Slide Number Placeholder 3"/>
          <p:cNvSpPr>
            <a:spLocks noGrp="1"/>
          </p:cNvSpPr>
          <p:nvPr>
            <p:ph type="sldNum" sz="quarter" idx="10"/>
          </p:nvPr>
        </p:nvSpPr>
        <p:spPr/>
        <p:txBody>
          <a:bodyPr/>
          <a:lstStyle/>
          <a:p>
            <a:fld id="{E19BBA69-F71B-400F-8057-BFFCF0B37730}" type="slidenum">
              <a:rPr lang="en-GB" smtClean="0"/>
              <a:t>45</a:t>
            </a:fld>
            <a:endParaRPr lang="en-GB" dirty="0"/>
          </a:p>
        </p:txBody>
      </p:sp>
    </p:spTree>
    <p:extLst>
      <p:ext uri="{BB962C8B-B14F-4D97-AF65-F5344CB8AC3E}">
        <p14:creationId xmlns:p14="http://schemas.microsoft.com/office/powerpoint/2010/main" val="435402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a:t>This slide shows the positive impact the introduction of effective ARV therapy in 1996 had on both mortality (the grey line) and AIDS diagnoses (the yellow line). </a:t>
            </a:r>
          </a:p>
          <a:p>
            <a:endParaRPr lang="en-GB" dirty="0"/>
          </a:p>
          <a:p>
            <a:r>
              <a:rPr lang="en-GB" dirty="0" smtClean="0"/>
              <a:t>Reference</a:t>
            </a:r>
            <a:r>
              <a:rPr lang="en-GB" dirty="0"/>
              <a:t>:</a:t>
            </a:r>
          </a:p>
          <a:p>
            <a:r>
              <a:rPr lang="en-GB" dirty="0"/>
              <a:t>and need to acknowledge source on slide– PartnerRe.com, or source another slide (there are many)</a:t>
            </a:r>
          </a:p>
          <a:p>
            <a:endParaRPr lang="en-GB" dirty="0"/>
          </a:p>
        </p:txBody>
      </p:sp>
    </p:spTree>
    <p:extLst>
      <p:ext uri="{BB962C8B-B14F-4D97-AF65-F5344CB8AC3E}">
        <p14:creationId xmlns:p14="http://schemas.microsoft.com/office/powerpoint/2010/main" val="4354024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p:spPr>
        <p:txBody>
          <a:bodyPr/>
          <a:lstStyle/>
          <a:p>
            <a:r>
              <a:rPr lang="en-US" altLang="en-US" dirty="0" smtClean="0">
                <a:ea typeface="ＭＳ Ｐゴシック"/>
                <a:cs typeface="ＭＳ Ｐゴシック"/>
              </a:rPr>
              <a:t>Narration</a:t>
            </a:r>
          </a:p>
          <a:p>
            <a:r>
              <a:rPr lang="en-US" altLang="en-US" dirty="0" smtClean="0">
                <a:ea typeface="ＭＳ Ｐゴシック"/>
                <a:cs typeface="ＭＳ Ｐゴシック"/>
              </a:rPr>
              <a:t>There is an ever increasing number of ARV drugs available from 5 different classes. </a:t>
            </a:r>
            <a:r>
              <a:rPr lang="en-US" altLang="en-US" baseline="0" dirty="0" smtClean="0">
                <a:ea typeface="ＭＳ Ｐゴシック"/>
                <a:cs typeface="ＭＳ Ｐゴシック"/>
              </a:rPr>
              <a:t>This provides patients and clinicians</a:t>
            </a:r>
            <a:r>
              <a:rPr lang="en-US" altLang="en-US" dirty="0" smtClean="0">
                <a:ea typeface="ＭＳ Ｐゴシック"/>
                <a:cs typeface="ＭＳ Ｐゴシック"/>
              </a:rPr>
              <a:t> greater choice taking into account side effects, viral resistance and patient preference to maximize the chance of achieving the desired outcome of sustained viral suppression. Some </a:t>
            </a:r>
            <a:r>
              <a:rPr lang="en-US" altLang="en-US" dirty="0">
                <a:ea typeface="ＭＳ Ｐゴシック"/>
                <a:cs typeface="ＭＳ Ｐゴシック"/>
              </a:rPr>
              <a:t>of the older drugs are now rarely (if ever) used in clinical practice. </a:t>
            </a:r>
            <a:r>
              <a:rPr lang="en-US" altLang="en-US" dirty="0" smtClean="0">
                <a:ea typeface="ＭＳ Ｐゴシック"/>
                <a:cs typeface="ＭＳ Ｐゴシック"/>
              </a:rPr>
              <a:t> </a:t>
            </a:r>
          </a:p>
          <a:p>
            <a:r>
              <a:rPr lang="en-US" altLang="en-US" dirty="0" smtClean="0">
                <a:ea typeface="ＭＳ Ｐゴシック"/>
                <a:cs typeface="ＭＳ Ｐゴシック"/>
              </a:rPr>
              <a:t>   </a:t>
            </a:r>
          </a:p>
          <a:p>
            <a:r>
              <a:rPr lang="en-US" altLang="en-US" dirty="0" smtClean="0">
                <a:ea typeface="ＭＳ Ｐゴシック"/>
                <a:cs typeface="ＭＳ Ｐゴシック"/>
              </a:rPr>
              <a:t>Source: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We know that for many individuals with undiagnosed HIV and for those who present late there have been many opportunities when they could have been diagnosed but were not offered an HIV test. </a:t>
            </a:r>
          </a:p>
          <a:p>
            <a:endParaRPr lang="en-GB" dirty="0"/>
          </a:p>
        </p:txBody>
      </p:sp>
    </p:spTree>
    <p:extLst>
      <p:ext uri="{BB962C8B-B14F-4D97-AF65-F5344CB8AC3E}">
        <p14:creationId xmlns:p14="http://schemas.microsoft.com/office/powerpoint/2010/main" val="1014331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Narration</a:t>
            </a:r>
            <a:r>
              <a:rPr lang="es-ES" dirty="0" smtClean="0"/>
              <a:t>: </a:t>
            </a:r>
            <a:r>
              <a:rPr lang="es-ES" dirty="0" err="1" smtClean="0"/>
              <a:t>This</a:t>
            </a:r>
            <a:r>
              <a:rPr lang="es-ES" dirty="0" smtClean="0"/>
              <a:t> </a:t>
            </a:r>
            <a:r>
              <a:rPr lang="es-ES" dirty="0" err="1" smtClean="0"/>
              <a:t>study</a:t>
            </a:r>
            <a:r>
              <a:rPr lang="es-ES" dirty="0" smtClean="0"/>
              <a:t> </a:t>
            </a:r>
            <a:r>
              <a:rPr lang="es-ES" dirty="0" err="1" smtClean="0"/>
              <a:t>was</a:t>
            </a:r>
            <a:r>
              <a:rPr lang="es-ES" dirty="0" smtClean="0"/>
              <a:t> </a:t>
            </a:r>
            <a:r>
              <a:rPr lang="es-ES" dirty="0" err="1" smtClean="0"/>
              <a:t>performed</a:t>
            </a:r>
            <a:r>
              <a:rPr lang="es-ES" baseline="0" dirty="0" smtClean="0"/>
              <a:t> </a:t>
            </a:r>
            <a:r>
              <a:rPr lang="es-ES" baseline="0" dirty="0" err="1" smtClean="0"/>
              <a:t>among</a:t>
            </a:r>
            <a:r>
              <a:rPr lang="es-ES" baseline="0" dirty="0" smtClean="0"/>
              <a:t> </a:t>
            </a:r>
            <a:r>
              <a:rPr lang="es-ES" baseline="0" dirty="0" err="1" smtClean="0"/>
              <a:t>patients</a:t>
            </a:r>
            <a:r>
              <a:rPr lang="es-ES" baseline="0" dirty="0" smtClean="0"/>
              <a:t> </a:t>
            </a:r>
            <a:r>
              <a:rPr lang="es-ES" baseline="0" dirty="0" err="1" smtClean="0"/>
              <a:t>between</a:t>
            </a:r>
            <a:r>
              <a:rPr lang="es-ES" baseline="0" dirty="0" smtClean="0"/>
              <a:t> 18 - 60 </a:t>
            </a:r>
            <a:r>
              <a:rPr lang="es-ES" baseline="0" dirty="0" err="1" smtClean="0"/>
              <a:t>years</a:t>
            </a:r>
            <a:r>
              <a:rPr lang="es-ES" baseline="0" dirty="0" smtClean="0"/>
              <a:t> </a:t>
            </a:r>
            <a:r>
              <a:rPr lang="es-ES" baseline="0" dirty="0" err="1" smtClean="0"/>
              <a:t>old</a:t>
            </a:r>
            <a:r>
              <a:rPr lang="es-ES" baseline="0" dirty="0" smtClean="0"/>
              <a:t> </a:t>
            </a:r>
            <a:r>
              <a:rPr lang="es-ES" baseline="0" dirty="0" err="1" smtClean="0"/>
              <a:t>who</a:t>
            </a:r>
            <a:r>
              <a:rPr lang="es-ES" baseline="0" dirty="0" smtClean="0"/>
              <a:t> </a:t>
            </a:r>
            <a:r>
              <a:rPr lang="es-ES" baseline="0" dirty="0" err="1" smtClean="0"/>
              <a:t>recieved</a:t>
            </a:r>
            <a:r>
              <a:rPr lang="es-ES" baseline="0" dirty="0" smtClean="0"/>
              <a:t> </a:t>
            </a:r>
            <a:r>
              <a:rPr lang="es-ES" baseline="0" dirty="0" err="1" smtClean="0"/>
              <a:t>services</a:t>
            </a:r>
            <a:r>
              <a:rPr lang="es-ES" baseline="0" dirty="0" smtClean="0"/>
              <a:t> at a </a:t>
            </a:r>
            <a:r>
              <a:rPr lang="es-ES" baseline="0" dirty="0" err="1" smtClean="0"/>
              <a:t>Health</a:t>
            </a:r>
            <a:r>
              <a:rPr lang="es-ES" baseline="0" dirty="0" smtClean="0"/>
              <a:t> </a:t>
            </a:r>
            <a:r>
              <a:rPr lang="es-ES" baseline="0" dirty="0" err="1" smtClean="0"/>
              <a:t>Care</a:t>
            </a:r>
            <a:r>
              <a:rPr lang="es-ES" baseline="0" dirty="0" smtClean="0"/>
              <a:t> Center </a:t>
            </a:r>
            <a:r>
              <a:rPr lang="es-ES" baseline="0" dirty="0" err="1" smtClean="0"/>
              <a:t>or</a:t>
            </a:r>
            <a:r>
              <a:rPr lang="es-ES" baseline="0" dirty="0" smtClean="0"/>
              <a:t> in a Hospital </a:t>
            </a:r>
            <a:r>
              <a:rPr lang="es-ES" baseline="0" dirty="0" err="1" smtClean="0"/>
              <a:t>Emergency</a:t>
            </a:r>
            <a:r>
              <a:rPr lang="es-ES" baseline="0" dirty="0" smtClean="0"/>
              <a:t> </a:t>
            </a:r>
            <a:r>
              <a:rPr lang="es-ES" baseline="0" dirty="0" err="1" smtClean="0"/>
              <a:t>room</a:t>
            </a:r>
            <a:r>
              <a:rPr lang="es-ES" baseline="0" dirty="0" smtClean="0"/>
              <a:t> in Madrid. </a:t>
            </a:r>
            <a:r>
              <a:rPr lang="es-ES" baseline="0" dirty="0" err="1" smtClean="0"/>
              <a:t>Patient</a:t>
            </a:r>
            <a:r>
              <a:rPr lang="es-ES" baseline="0" dirty="0" smtClean="0"/>
              <a:t> </a:t>
            </a:r>
            <a:r>
              <a:rPr lang="es-ES" baseline="0" dirty="0" err="1" smtClean="0"/>
              <a:t>contact</a:t>
            </a:r>
            <a:r>
              <a:rPr lang="es-ES" baseline="0" dirty="0" smtClean="0"/>
              <a:t> </a:t>
            </a:r>
            <a:r>
              <a:rPr lang="es-ES" baseline="0" dirty="0" err="1" smtClean="0"/>
              <a:t>with</a:t>
            </a:r>
            <a:r>
              <a:rPr lang="es-ES" baseline="0" dirty="0" smtClean="0"/>
              <a:t> </a:t>
            </a:r>
            <a:r>
              <a:rPr lang="es-ES" baseline="0" dirty="0" err="1" smtClean="0"/>
              <a:t>health</a:t>
            </a:r>
            <a:r>
              <a:rPr lang="es-ES" baseline="0" dirty="0" smtClean="0"/>
              <a:t> </a:t>
            </a:r>
            <a:r>
              <a:rPr lang="es-ES" baseline="0" dirty="0" err="1" smtClean="0"/>
              <a:t>care</a:t>
            </a:r>
            <a:r>
              <a:rPr lang="es-ES" baseline="0" dirty="0" smtClean="0"/>
              <a:t> </a:t>
            </a:r>
            <a:r>
              <a:rPr lang="es-ES" baseline="0" dirty="0" err="1" smtClean="0"/>
              <a:t>providers</a:t>
            </a:r>
            <a:r>
              <a:rPr lang="es-ES" baseline="0" dirty="0" smtClean="0"/>
              <a:t> </a:t>
            </a:r>
            <a:r>
              <a:rPr lang="es-ES" baseline="0" dirty="0" err="1" smtClean="0"/>
              <a:t>was</a:t>
            </a:r>
            <a:r>
              <a:rPr lang="es-ES" baseline="0" dirty="0" smtClean="0"/>
              <a:t> </a:t>
            </a:r>
            <a:r>
              <a:rPr lang="es-ES" baseline="0" dirty="0" err="1" smtClean="0"/>
              <a:t>frequent</a:t>
            </a:r>
            <a:r>
              <a:rPr lang="es-ES" baseline="0" dirty="0" smtClean="0"/>
              <a:t> in </a:t>
            </a:r>
            <a:r>
              <a:rPr lang="es-ES" baseline="0" dirty="0" err="1" smtClean="0"/>
              <a:t>the</a:t>
            </a:r>
            <a:r>
              <a:rPr lang="es-ES" baseline="0" dirty="0" smtClean="0"/>
              <a:t> </a:t>
            </a:r>
            <a:r>
              <a:rPr lang="es-ES" baseline="0" dirty="0" err="1" smtClean="0"/>
              <a:t>last</a:t>
            </a:r>
            <a:r>
              <a:rPr lang="es-ES" baseline="0" dirty="0" smtClean="0"/>
              <a:t> </a:t>
            </a:r>
            <a:r>
              <a:rPr lang="es-ES" baseline="0" dirty="0" err="1" smtClean="0"/>
              <a:t>two</a:t>
            </a:r>
            <a:r>
              <a:rPr lang="es-ES" baseline="0" dirty="0" smtClean="0"/>
              <a:t> </a:t>
            </a:r>
            <a:r>
              <a:rPr lang="es-ES" baseline="0" dirty="0" err="1" smtClean="0"/>
              <a:t>years</a:t>
            </a:r>
            <a:r>
              <a:rPr lang="es-ES" baseline="0" dirty="0" smtClean="0"/>
              <a:t> of </a:t>
            </a: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without</a:t>
            </a:r>
            <a:r>
              <a:rPr lang="es-ES" baseline="0" dirty="0" smtClean="0"/>
              <a:t> </a:t>
            </a:r>
            <a:r>
              <a:rPr lang="es-ES" baseline="0" dirty="0" err="1" smtClean="0"/>
              <a:t>differences</a:t>
            </a:r>
            <a:r>
              <a:rPr lang="es-ES" baseline="0" dirty="0" smtClean="0"/>
              <a:t> </a:t>
            </a:r>
            <a:r>
              <a:rPr lang="es-ES" baseline="0" dirty="0" err="1" smtClean="0"/>
              <a:t>between</a:t>
            </a:r>
            <a:r>
              <a:rPr lang="es-ES" baseline="0" dirty="0" smtClean="0"/>
              <a:t> HIV-</a:t>
            </a:r>
            <a:r>
              <a:rPr lang="es-ES" baseline="0" dirty="0" err="1" smtClean="0"/>
              <a:t>infected</a:t>
            </a:r>
            <a:r>
              <a:rPr lang="es-ES" baseline="0" dirty="0" smtClean="0"/>
              <a:t> and non-</a:t>
            </a:r>
            <a:r>
              <a:rPr lang="es-ES" baseline="0" dirty="0" err="1" smtClean="0"/>
              <a:t>infected</a:t>
            </a:r>
            <a:r>
              <a:rPr lang="es-ES" baseline="0" dirty="0" smtClean="0"/>
              <a:t> </a:t>
            </a:r>
            <a:r>
              <a:rPr lang="es-ES" baseline="0" dirty="0" err="1" smtClean="0"/>
              <a:t>patients</a:t>
            </a:r>
            <a:r>
              <a:rPr lang="es-ES" baseline="0" dirty="0" smtClean="0"/>
              <a:t>. </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When examining only newly</a:t>
            </a:r>
            <a:r>
              <a:rPr lang="en-GB" sz="1200" b="0" kern="1200" baseline="0" dirty="0" smtClean="0">
                <a:solidFill>
                  <a:schemeClr val="tx1"/>
                </a:solidFill>
                <a:effectLst/>
                <a:latin typeface="+mn-lt"/>
                <a:ea typeface="+mn-ea"/>
                <a:cs typeface="+mn-cs"/>
              </a:rPr>
              <a:t> confirmed</a:t>
            </a:r>
            <a:r>
              <a:rPr lang="en-GB" sz="1200" b="0" kern="1200" dirty="0" smtClean="0">
                <a:solidFill>
                  <a:schemeClr val="tx1"/>
                </a:solidFill>
                <a:effectLst/>
                <a:latin typeface="+mn-lt"/>
                <a:ea typeface="+mn-ea"/>
                <a:cs typeface="+mn-cs"/>
              </a:rPr>
              <a:t> HIV infections in the study, the study found that almost 91% of New HIV Diagnoses had had at least one Health care contact in the last two years before their</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HIV diagnosis. During this period, the same patients reported that 59% of them had</a:t>
            </a:r>
            <a:r>
              <a:rPr lang="en-GB" sz="1200" b="0" kern="1200" baseline="0" dirty="0" smtClean="0">
                <a:solidFill>
                  <a:schemeClr val="tx1"/>
                </a:solidFill>
                <a:effectLst/>
                <a:latin typeface="+mn-lt"/>
                <a:ea typeface="+mn-ea"/>
                <a:cs typeface="+mn-cs"/>
              </a:rPr>
              <a:t> been tested for HIV before. Therefore, the study was able to estimate that</a:t>
            </a:r>
            <a:r>
              <a:rPr lang="en-GB" sz="1200" b="0" kern="1200" dirty="0" smtClean="0">
                <a:solidFill>
                  <a:schemeClr val="tx1"/>
                </a:solidFill>
                <a:effectLst/>
                <a:latin typeface="+mn-lt"/>
                <a:ea typeface="+mn-ea"/>
                <a:cs typeface="+mn-cs"/>
              </a:rPr>
              <a:t> at least 32% of HIV infected patients had</a:t>
            </a:r>
            <a:r>
              <a:rPr lang="en-US" sz="1200" b="0" kern="1200" dirty="0" smtClean="0">
                <a:solidFill>
                  <a:schemeClr val="tx1"/>
                </a:solidFill>
                <a:effectLst/>
                <a:latin typeface="+mn-lt"/>
                <a:ea typeface="+mn-ea"/>
                <a:cs typeface="+mn-cs"/>
              </a:rPr>
              <a:t> missed opportunities to be HIV diagnosed.</a:t>
            </a:r>
            <a:endParaRPr lang="en-GB" sz="1200" b="0" kern="1200" dirty="0" smtClean="0">
              <a:solidFill>
                <a:schemeClr val="tx1"/>
              </a:solidFill>
              <a:effectLst/>
              <a:latin typeface="+mn-lt"/>
              <a:ea typeface="+mn-ea"/>
              <a:cs typeface="+mn-cs"/>
            </a:endParaRPr>
          </a:p>
          <a:p>
            <a:r>
              <a:rPr lang="es-ES" baseline="0" dirty="0" smtClean="0"/>
              <a:t> </a:t>
            </a:r>
          </a:p>
          <a:p>
            <a:endParaRPr lang="en-GB" sz="1200" b="1" u="sng" kern="1200" dirty="0" smtClean="0">
              <a:solidFill>
                <a:schemeClr val="tx1"/>
              </a:solidFill>
              <a:effectLst/>
              <a:latin typeface="+mn-lt"/>
              <a:ea typeface="+mn-ea"/>
              <a:cs typeface="+mn-cs"/>
            </a:endParaRPr>
          </a:p>
          <a:p>
            <a:r>
              <a:rPr lang="en-GB" sz="1200" b="0" u="sng" kern="1200" dirty="0" smtClean="0">
                <a:solidFill>
                  <a:schemeClr val="tx1"/>
                </a:solidFill>
                <a:effectLst/>
                <a:latin typeface="+mn-lt"/>
                <a:ea typeface="+mn-ea"/>
                <a:cs typeface="+mn-cs"/>
              </a:rPr>
              <a:t>Further Information about the DRIVE</a:t>
            </a:r>
            <a:r>
              <a:rPr lang="en-GB" sz="1200" b="0" u="sng" kern="1200" baseline="0" dirty="0" smtClean="0">
                <a:solidFill>
                  <a:schemeClr val="tx1"/>
                </a:solidFill>
                <a:effectLst/>
                <a:latin typeface="+mn-lt"/>
                <a:ea typeface="+mn-ea"/>
                <a:cs typeface="+mn-cs"/>
              </a:rPr>
              <a:t> study - </a:t>
            </a:r>
            <a:r>
              <a:rPr lang="en-GB" sz="1200" b="0" u="sng" kern="1200" dirty="0" smtClean="0">
                <a:solidFill>
                  <a:schemeClr val="tx1"/>
                </a:solidFill>
                <a:effectLst/>
                <a:latin typeface="+mn-lt"/>
                <a:ea typeface="+mn-ea"/>
                <a:cs typeface="+mn-cs"/>
              </a:rPr>
              <a:t>Missed opportunities</a:t>
            </a:r>
          </a:p>
          <a:p>
            <a:r>
              <a:rPr lang="en-GB" sz="1200" b="0" u="none"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a:t>
            </a:r>
            <a:r>
              <a:rPr lang="en-GB" sz="1200" kern="1200" baseline="0" dirty="0" smtClean="0">
                <a:solidFill>
                  <a:schemeClr val="tx1"/>
                </a:solidFill>
                <a:effectLst/>
                <a:latin typeface="+mn-lt"/>
                <a:ea typeface="+mn-ea"/>
                <a:cs typeface="+mn-cs"/>
              </a:rPr>
              <a:t> DRIVE study </a:t>
            </a:r>
            <a:r>
              <a:rPr lang="en-GB" sz="1200" kern="1200" dirty="0" smtClean="0">
                <a:solidFill>
                  <a:schemeClr val="tx1"/>
                </a:solidFill>
                <a:effectLst/>
                <a:latin typeface="+mn-lt"/>
                <a:ea typeface="+mn-ea"/>
                <a:cs typeface="+mn-cs"/>
              </a:rPr>
              <a:t>conducted 5329 questionnaires to</a:t>
            </a:r>
            <a:r>
              <a:rPr lang="en-GB" sz="1200" kern="1200" baseline="0" dirty="0" smtClean="0">
                <a:solidFill>
                  <a:schemeClr val="tx1"/>
                </a:solidFill>
                <a:effectLst/>
                <a:latin typeface="+mn-lt"/>
                <a:ea typeface="+mn-ea"/>
                <a:cs typeface="+mn-cs"/>
              </a:rPr>
              <a:t> examine</a:t>
            </a:r>
            <a:r>
              <a:rPr lang="en-GB" sz="1200" kern="1200" dirty="0" smtClean="0">
                <a:solidFill>
                  <a:schemeClr val="tx1"/>
                </a:solidFill>
                <a:effectLst/>
                <a:latin typeface="+mn-lt"/>
                <a:ea typeface="+mn-ea"/>
                <a:cs typeface="+mn-cs"/>
              </a:rPr>
              <a:t> HIV Risk Exposure and Clinical Conditions.</a:t>
            </a:r>
            <a:r>
              <a:rPr lang="en-GB" sz="1200" kern="1200" baseline="0" dirty="0" smtClean="0">
                <a:solidFill>
                  <a:schemeClr val="tx1"/>
                </a:solidFill>
                <a:effectLst/>
                <a:latin typeface="+mn-lt"/>
                <a:ea typeface="+mn-ea"/>
                <a:cs typeface="+mn-cs"/>
              </a:rPr>
              <a:t> P</a:t>
            </a:r>
            <a:r>
              <a:rPr lang="en-GB" sz="1200" kern="1200" dirty="0" smtClean="0">
                <a:solidFill>
                  <a:schemeClr val="tx1"/>
                </a:solidFill>
                <a:effectLst/>
                <a:latin typeface="+mn-lt"/>
                <a:ea typeface="+mn-ea"/>
                <a:cs typeface="+mn-cs"/>
              </a:rPr>
              <a:t>articipants</a:t>
            </a:r>
            <a:r>
              <a:rPr lang="en-GB" sz="1200" kern="1200" baseline="0" dirty="0" smtClean="0">
                <a:solidFill>
                  <a:schemeClr val="tx1"/>
                </a:solidFill>
                <a:effectLst/>
                <a:latin typeface="+mn-lt"/>
                <a:ea typeface="+mn-ea"/>
                <a:cs typeface="+mn-cs"/>
              </a:rPr>
              <a:t> were </a:t>
            </a:r>
            <a:r>
              <a:rPr lang="en-GB" sz="1200" kern="1200" dirty="0" smtClean="0">
                <a:solidFill>
                  <a:schemeClr val="tx1"/>
                </a:solidFill>
                <a:effectLst/>
                <a:latin typeface="+mn-lt"/>
                <a:ea typeface="+mn-ea"/>
                <a:cs typeface="+mn-cs"/>
              </a:rPr>
              <a:t>asked if they</a:t>
            </a:r>
            <a:r>
              <a:rPr lang="en-GB" sz="1200" kern="1200" baseline="0" dirty="0" smtClean="0">
                <a:solidFill>
                  <a:schemeClr val="tx1"/>
                </a:solidFill>
                <a:effectLst/>
                <a:latin typeface="+mn-lt"/>
                <a:ea typeface="+mn-ea"/>
                <a:cs typeface="+mn-cs"/>
              </a:rPr>
              <a:t> had any contact with a health care professional and </a:t>
            </a:r>
            <a:r>
              <a:rPr lang="en-GB" sz="1200" kern="1200" dirty="0" smtClean="0">
                <a:solidFill>
                  <a:schemeClr val="tx1"/>
                </a:solidFill>
                <a:effectLst/>
                <a:latin typeface="+mn-lt"/>
                <a:ea typeface="+mn-ea"/>
                <a:cs typeface="+mn-cs"/>
              </a:rPr>
              <a:t>if 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HIV test had been performed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during the last two years.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Results</a:t>
            </a:r>
            <a:r>
              <a:rPr lang="en-GB" sz="1200" kern="1200" baseline="0" dirty="0" smtClean="0">
                <a:solidFill>
                  <a:schemeClr val="tx1"/>
                </a:solidFill>
                <a:effectLst/>
                <a:latin typeface="+mn-lt"/>
                <a:ea typeface="+mn-ea"/>
                <a:cs typeface="+mn-cs"/>
              </a:rPr>
              <a:t> from the study found that </a:t>
            </a:r>
            <a:r>
              <a:rPr lang="en-GB" sz="1200" kern="1200" dirty="0" smtClean="0">
                <a:solidFill>
                  <a:schemeClr val="tx1"/>
                </a:solidFill>
                <a:effectLst/>
                <a:latin typeface="+mn-lt"/>
                <a:ea typeface="+mn-ea"/>
                <a:cs typeface="+mn-cs"/>
              </a:rPr>
              <a:t>HIV infected patients had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less frequent Primary Care Contact, but had more prior HIV testing</a:t>
            </a:r>
            <a:r>
              <a:rPr lang="en-GB"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59.1% vs. 29.7%); (OR: 3.4, 95% CI: 1.5-8,02), p=0.003 </a:t>
            </a:r>
            <a:r>
              <a:rPr lang="en-GB" sz="1200"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Source</a:t>
            </a:r>
            <a:r>
              <a:rPr lang="es-ES" sz="1200" kern="1200" dirty="0" smtClean="0">
                <a:solidFill>
                  <a:schemeClr val="tx1"/>
                </a:solidFill>
                <a:effectLst/>
                <a:latin typeface="+mn-lt"/>
                <a:ea typeface="+mn-ea"/>
                <a:cs typeface="+mn-cs"/>
              </a:rPr>
              <a:t>: Pérez Elías MJ, Gómez </a:t>
            </a:r>
            <a:r>
              <a:rPr lang="es-ES" sz="1200" kern="1200" dirty="0" err="1" smtClean="0">
                <a:solidFill>
                  <a:schemeClr val="tx1"/>
                </a:solidFill>
                <a:effectLst/>
                <a:latin typeface="+mn-lt"/>
                <a:ea typeface="+mn-ea"/>
                <a:cs typeface="+mn-cs"/>
              </a:rPr>
              <a:t>Ayerbe</a:t>
            </a:r>
            <a:r>
              <a:rPr lang="es-ES" sz="1200" kern="1200" dirty="0" smtClean="0">
                <a:solidFill>
                  <a:schemeClr val="tx1"/>
                </a:solidFill>
                <a:effectLst/>
                <a:latin typeface="+mn-lt"/>
                <a:ea typeface="+mn-ea"/>
                <a:cs typeface="+mn-cs"/>
              </a:rPr>
              <a:t> C, Muriel A, Martínez M, Hernández B. Gutiérrez C, Pérez Elías P, Díaz A, Navas E  </a:t>
            </a:r>
            <a:r>
              <a:rPr lang="es-ES" sz="1200" kern="1200" dirty="0" err="1" smtClean="0">
                <a:solidFill>
                  <a:schemeClr val="tx1"/>
                </a:solidFill>
                <a:effectLst/>
                <a:latin typeface="+mn-lt"/>
                <a:ea typeface="+mn-ea"/>
                <a:cs typeface="+mn-cs"/>
              </a:rPr>
              <a:t>Quereda</a:t>
            </a:r>
            <a:r>
              <a:rPr lang="es-ES" sz="1200" kern="1200" dirty="0" smtClean="0">
                <a:solidFill>
                  <a:schemeClr val="tx1"/>
                </a:solidFill>
                <a:effectLst/>
                <a:latin typeface="+mn-lt"/>
                <a:ea typeface="+mn-ea"/>
                <a:cs typeface="+mn-cs"/>
              </a:rPr>
              <a:t> C, </a:t>
            </a:r>
            <a:r>
              <a:rPr lang="es-ES" sz="1200" kern="1200" dirty="0" err="1" smtClean="0">
                <a:solidFill>
                  <a:schemeClr val="tx1"/>
                </a:solidFill>
                <a:effectLst/>
                <a:latin typeface="+mn-lt"/>
                <a:ea typeface="+mn-ea"/>
                <a:cs typeface="+mn-cs"/>
              </a:rPr>
              <a:t>Hermida</a:t>
            </a:r>
            <a:r>
              <a:rPr lang="es-ES" sz="1200" kern="1200" dirty="0" smtClean="0">
                <a:solidFill>
                  <a:schemeClr val="tx1"/>
                </a:solidFill>
                <a:effectLst/>
                <a:latin typeface="+mn-lt"/>
                <a:ea typeface="+mn-ea"/>
                <a:cs typeface="+mn-cs"/>
              </a:rPr>
              <a:t> JM,  Moreno A,  </a:t>
            </a:r>
            <a:r>
              <a:rPr lang="es-ES" sz="1200" kern="1200" dirty="0" err="1" smtClean="0">
                <a:solidFill>
                  <a:schemeClr val="tx1"/>
                </a:solidFill>
                <a:effectLst/>
                <a:latin typeface="+mn-lt"/>
                <a:ea typeface="+mn-ea"/>
                <a:cs typeface="+mn-cs"/>
              </a:rPr>
              <a:t>Dronda</a:t>
            </a:r>
            <a:r>
              <a:rPr lang="es-ES" sz="1200" kern="1200" dirty="0" smtClean="0">
                <a:solidFill>
                  <a:schemeClr val="tx1"/>
                </a:solidFill>
                <a:effectLst/>
                <a:latin typeface="+mn-lt"/>
                <a:ea typeface="+mn-ea"/>
                <a:cs typeface="+mn-cs"/>
              </a:rPr>
              <a:t> F, Casado JL, Moreno S. DRIVE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Group</a:t>
            </a:r>
            <a:r>
              <a:rPr lang="es-E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Prevalence of Hidden HIV Infection and Prior Sanitary Contact in DRIVE Study of Voluntary Routine HIV Diagnosis14th European AIDS Conference.</a:t>
            </a:r>
            <a:r>
              <a:rPr lang="en-GB" sz="1200" kern="1200" dirty="0" smtClean="0">
                <a:solidFill>
                  <a:schemeClr val="tx1"/>
                </a:solidFill>
                <a:effectLst/>
                <a:latin typeface="+mn-lt"/>
                <a:ea typeface="+mn-ea"/>
                <a:cs typeface="+mn-cs"/>
              </a:rPr>
              <a:t> Brussels</a:t>
            </a:r>
            <a:r>
              <a:rPr lang="es-ES" sz="1200" kern="1200" dirty="0" smtClean="0">
                <a:solidFill>
                  <a:schemeClr val="tx1"/>
                </a:solidFill>
                <a:effectLst/>
                <a:latin typeface="+mn-lt"/>
                <a:ea typeface="+mn-ea"/>
                <a:cs typeface="+mn-cs"/>
              </a:rPr>
              <a:t> 15-19 </a:t>
            </a:r>
            <a:r>
              <a:rPr lang="en-US" sz="1200" kern="1200" dirty="0" smtClean="0">
                <a:solidFill>
                  <a:schemeClr val="tx1"/>
                </a:solidFill>
                <a:effectLst/>
                <a:latin typeface="+mn-lt"/>
                <a:ea typeface="+mn-ea"/>
                <a:cs typeface="+mn-cs"/>
              </a:rPr>
              <a:t>October</a:t>
            </a:r>
            <a:r>
              <a:rPr lang="es-ES" sz="1200" kern="1200" dirty="0" smtClean="0">
                <a:solidFill>
                  <a:schemeClr val="tx1"/>
                </a:solidFill>
                <a:effectLst/>
                <a:latin typeface="+mn-lt"/>
                <a:ea typeface="+mn-ea"/>
                <a:cs typeface="+mn-cs"/>
              </a:rPr>
              <a:t>. 2013. PS8/3</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Oral</a:t>
            </a:r>
            <a:r>
              <a:rPr lang="en-US" sz="1200" kern="1200" dirty="0" smtClean="0">
                <a:solidFill>
                  <a:schemeClr val="tx1"/>
                </a:solidFill>
                <a:effectLst/>
                <a:latin typeface="+mn-lt"/>
                <a:ea typeface="+mn-ea"/>
                <a:cs typeface="+mn-cs"/>
              </a:rPr>
              <a:t> communication </a:t>
            </a:r>
            <a:endParaRPr lang="en-GB" sz="1200" kern="1200" dirty="0" smtClean="0">
              <a:solidFill>
                <a:schemeClr val="tx1"/>
              </a:solidFill>
              <a:effectLst/>
              <a:latin typeface="+mn-lt"/>
              <a:ea typeface="+mn-ea"/>
              <a:cs typeface="+mn-cs"/>
            </a:endParaRPr>
          </a:p>
          <a:p>
            <a:endParaRPr lang="en-GB" dirty="0" smtClean="0"/>
          </a:p>
          <a:p>
            <a:endParaRPr lang="en-GB" dirty="0"/>
          </a:p>
        </p:txBody>
      </p:sp>
    </p:spTree>
    <p:extLst>
      <p:ext uri="{BB962C8B-B14F-4D97-AF65-F5344CB8AC3E}">
        <p14:creationId xmlns:p14="http://schemas.microsoft.com/office/powerpoint/2010/main" val="193391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Narration</a:t>
            </a:r>
          </a:p>
          <a:p>
            <a:pPr>
              <a:defRPr/>
            </a:pPr>
            <a:r>
              <a:rPr lang="en-US" dirty="0" smtClean="0"/>
              <a:t>In </a:t>
            </a:r>
            <a:r>
              <a:rPr lang="en-US" dirty="0"/>
              <a:t>the WHO European region, it is estimated that approximately 2 and a half million people are living with HIV; about 1 and a half million of these individuals live in Eastern Europe and Central Asia</a:t>
            </a:r>
            <a:r>
              <a:rPr lang="en-US" dirty="0" smtClean="0"/>
              <a:t>. This slide shows the variation in the rate of new HIV diagnoses across the region. </a:t>
            </a: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12117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endParaRPr lang="en-GB" dirty="0"/>
          </a:p>
          <a:p>
            <a:r>
              <a:rPr lang="en-GB" dirty="0" smtClean="0"/>
              <a:t>Sources:</a:t>
            </a:r>
          </a:p>
          <a:p>
            <a:r>
              <a:rPr lang="en-GB" sz="1200" dirty="0" smtClean="0">
                <a:ea typeface="ＭＳ Ｐゴシック" pitchFamily="-105" charset="-128"/>
              </a:rPr>
              <a:t>BHIVA “New HIV Diagnoses Audit” 2005</a:t>
            </a:r>
          </a:p>
          <a:p>
            <a:r>
              <a:rPr lang="en-GB" sz="1200" dirty="0" err="1" smtClean="0">
                <a:ea typeface="ＭＳ Ｐゴシック" pitchFamily="-105" charset="-128"/>
              </a:rPr>
              <a:t>Ottewill</a:t>
            </a:r>
            <a:r>
              <a:rPr lang="en-GB" sz="1200" dirty="0" smtClean="0">
                <a:ea typeface="ＭＳ Ｐゴシック" pitchFamily="-105" charset="-128"/>
              </a:rPr>
              <a:t> M et al, BHIVA 2006, Abstract P30</a:t>
            </a:r>
          </a:p>
          <a:p>
            <a:r>
              <a:rPr lang="en-GB" sz="1200" dirty="0" smtClean="0">
                <a:ea typeface="ＭＳ Ｐゴシック" pitchFamily="-105" charset="-128"/>
              </a:rPr>
              <a:t>SONHIA 2008</a:t>
            </a:r>
          </a:p>
          <a:p>
            <a:r>
              <a:rPr lang="en-US" altLang="en-US" sz="1200" dirty="0" smtClean="0"/>
              <a:t>Ellis, Clin Med 2013 –WHERE IS THIS DATA?</a:t>
            </a:r>
          </a:p>
          <a:p>
            <a:endParaRPr lang="en-US" sz="1200" dirty="0" smtClean="0"/>
          </a:p>
        </p:txBody>
      </p:sp>
    </p:spTree>
    <p:extLst>
      <p:ext uri="{BB962C8B-B14F-4D97-AF65-F5344CB8AC3E}">
        <p14:creationId xmlns:p14="http://schemas.microsoft.com/office/powerpoint/2010/main" val="438925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Considering all the evidence we have seen so far, especially on the missed opportunities, it is difficult to explain why there continues to be such high levels of undiagnosed and late presentation; which can be simply addressed by increasing access to HIV testing. However, there are a number of potential barriers to expanding HIV testing which are frequently raised as concerns when discussing expanding HIV testing. </a:t>
            </a:r>
          </a:p>
        </p:txBody>
      </p:sp>
    </p:spTree>
    <p:extLst>
      <p:ext uri="{BB962C8B-B14F-4D97-AF65-F5344CB8AC3E}">
        <p14:creationId xmlns:p14="http://schemas.microsoft.com/office/powerpoint/2010/main" val="1684742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These concerns or potential barriers, can be divided into three broad categories, and occur at a patient level, at a service level, and at a higher institutional level or as the result of specific policies (either nationally or regionally).</a:t>
            </a:r>
          </a:p>
        </p:txBody>
      </p:sp>
    </p:spTree>
    <p:extLst>
      <p:ext uri="{BB962C8B-B14F-4D97-AF65-F5344CB8AC3E}">
        <p14:creationId xmlns:p14="http://schemas.microsoft.com/office/powerpoint/2010/main" val="2551307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Arial" pitchFamily="34" charset="0"/>
              </a:rPr>
              <a:t>Narration</a:t>
            </a:r>
          </a:p>
          <a:p>
            <a:r>
              <a:rPr lang="en-GB" dirty="0">
                <a:cs typeface="Arial" pitchFamily="34" charset="0"/>
              </a:rPr>
              <a:t>Barriers and concerns experienced by an individual will vary to some extent form country to country, however there are some that are likely to be universal. These include factors relating to HIV stigma, perception of individual risk and access to welcoming services (particularly for migrant populations and other risk groups). Fear of disclosure can relate to the actual testing itself as well as for those who test positive. There is often a fear of anticipated rejection by significant others along with future employment concerns; even in the presence of protective legislation.  </a:t>
            </a:r>
          </a:p>
          <a:p>
            <a:endParaRPr lang="en-GB" dirty="0">
              <a:cs typeface="Arial" pitchFamily="34" charset="0"/>
            </a:endParaRPr>
          </a:p>
          <a:p>
            <a:r>
              <a:rPr lang="en-GB" dirty="0" smtClean="0">
                <a:cs typeface="Arial" pitchFamily="34" charset="0"/>
              </a:rPr>
              <a:t>Source: </a:t>
            </a:r>
            <a:r>
              <a:rPr lang="en-GB" dirty="0">
                <a:cs typeface="Arial" pitchFamily="34" charset="0"/>
              </a:rPr>
              <a:t>Deblonde J et al. Barriers to HIV testing in Europe: a systematic review. European Journal of Public Health, 2010, Vol. 20, No. 4, 422–432.</a:t>
            </a:r>
          </a:p>
          <a:p>
            <a:endParaRPr lang="en-GB" dirty="0">
              <a:cs typeface="Arial" pitchFamily="34" charset="0"/>
            </a:endParaRPr>
          </a:p>
          <a:p>
            <a:endParaRPr lang="en-GB" dirty="0">
              <a:solidFill>
                <a:schemeClr val="tx1">
                  <a:lumMod val="50000"/>
                  <a:lumOff val="50000"/>
                </a:schemeClr>
              </a:solidFill>
              <a:latin typeface="Arial" pitchFamily="34" charset="0"/>
              <a:cs typeface="Arial" pitchFamily="34" charset="0"/>
            </a:endParaRPr>
          </a:p>
          <a:p>
            <a:endParaRPr lang="en-GB" dirty="0">
              <a:solidFill>
                <a:schemeClr val="tx1">
                  <a:lumMod val="50000"/>
                  <a:lumOff val="50000"/>
                </a:schemeClr>
              </a:solidFill>
              <a:latin typeface="Arial" pitchFamily="34" charset="0"/>
              <a:cs typeface="Arial" pitchFamily="34" charset="0"/>
            </a:endParaRPr>
          </a:p>
          <a:p>
            <a:endParaRPr lang="en-GB" dirty="0"/>
          </a:p>
        </p:txBody>
      </p:sp>
    </p:spTree>
    <p:extLst>
      <p:ext uri="{BB962C8B-B14F-4D97-AF65-F5344CB8AC3E}">
        <p14:creationId xmlns:p14="http://schemas.microsoft.com/office/powerpoint/2010/main" val="2585588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917575" y="744538"/>
            <a:ext cx="4962525" cy="3722687"/>
          </a:xfrm>
          <a:ln/>
        </p:spPr>
      </p:sp>
      <p:sp>
        <p:nvSpPr>
          <p:cNvPr id="104451" name="Rectangle 3"/>
          <p:cNvSpPr>
            <a:spLocks noGrp="1" noChangeArrowheads="1"/>
          </p:cNvSpPr>
          <p:nvPr>
            <p:ph type="body" idx="1"/>
          </p:nvPr>
        </p:nvSpPr>
        <p:spPr>
          <a:noFill/>
        </p:spPr>
        <p:txBody>
          <a:bodyPr/>
          <a:lstStyle/>
          <a:p>
            <a:pPr>
              <a:spcBef>
                <a:spcPct val="0"/>
              </a:spcBef>
            </a:pPr>
            <a:r>
              <a:rPr lang="en-GB" altLang="en-US" dirty="0" smtClean="0">
                <a:latin typeface="Calibri" pitchFamily="34" charset="0"/>
                <a:ea typeface="ＭＳ Ｐゴシック" pitchFamily="34" charset="-128"/>
              </a:rPr>
              <a:t>Narration</a:t>
            </a:r>
          </a:p>
          <a:p>
            <a:pPr>
              <a:spcBef>
                <a:spcPct val="0"/>
              </a:spcBef>
            </a:pPr>
            <a:r>
              <a:rPr lang="en-GB" altLang="en-US" dirty="0" smtClean="0">
                <a:latin typeface="Calibri" pitchFamily="34" charset="0"/>
                <a:ea typeface="ＭＳ Ｐゴシック" pitchFamily="34" charset="-128"/>
              </a:rPr>
              <a:t>Prior to establishing HIV testing services in non traditional settings concerns have been raised that many patients would find it unacceptable to be offered an HIV test when accessing healthcare for a different problem, unrelated to HIV, as far as they are concerned.</a:t>
            </a:r>
          </a:p>
          <a:p>
            <a:pPr>
              <a:spcBef>
                <a:spcPct val="0"/>
              </a:spcBef>
            </a:pPr>
            <a:r>
              <a:rPr lang="en-GB" altLang="en-US" dirty="0" smtClean="0">
                <a:latin typeface="Calibri" pitchFamily="34" charset="0"/>
                <a:ea typeface="ＭＳ Ｐゴシック" pitchFamily="34" charset="-128"/>
              </a:rPr>
              <a:t>The HINTS study examined this in more detail, asking patients who were offered an HIV test in a variety of settings (primary care, Hospital Emergency Department, Acute Admissions Unit and Dermatology Out-Patients) whether they thought it was acceptable to be offered a test. The vast majority agreed with this statement, and although there was a difference between those who accepted and those who declined, 85% of those who declined still felt it was OK</a:t>
            </a:r>
          </a:p>
          <a:p>
            <a:pPr>
              <a:spcBef>
                <a:spcPct val="0"/>
              </a:spcBef>
            </a:pPr>
            <a:r>
              <a:rPr lang="en-GB" altLang="en-US" dirty="0" smtClean="0">
                <a:latin typeface="Calibri" pitchFamily="34" charset="0"/>
                <a:ea typeface="ＭＳ Ｐゴシック" pitchFamily="34" charset="-128"/>
              </a:rPr>
              <a:t> </a:t>
            </a:r>
          </a:p>
          <a:p>
            <a:pPr>
              <a:spcBef>
                <a:spcPct val="0"/>
              </a:spcBef>
            </a:pPr>
            <a:r>
              <a:rPr lang="en-GB" altLang="en-US" dirty="0" smtClean="0">
                <a:latin typeface="Calibri" pitchFamily="34" charset="0"/>
                <a:ea typeface="ＭＳ Ｐゴシック" pitchFamily="34" charset="-128"/>
              </a:rPr>
              <a:t>Source:</a:t>
            </a:r>
            <a:r>
              <a:rPr lang="en-GB" altLang="en-US" baseline="0" dirty="0" smtClean="0">
                <a:latin typeface="Calibri" pitchFamily="34" charset="0"/>
                <a:ea typeface="ＭＳ Ｐゴシック" pitchFamily="34" charset="-128"/>
              </a:rPr>
              <a:t> </a:t>
            </a:r>
            <a:r>
              <a:rPr lang="en-GB" dirty="0"/>
              <a:t>Rayment M, Thornton A, </a:t>
            </a:r>
            <a:r>
              <a:rPr lang="en-GB" dirty="0" err="1"/>
              <a:t>Mandalia</a:t>
            </a:r>
            <a:r>
              <a:rPr lang="en-GB" dirty="0"/>
              <a:t> S, Elam G, Atkins M, </a:t>
            </a:r>
            <a:r>
              <a:rPr lang="en-GB" dirty="0" err="1"/>
              <a:t>Jone</a:t>
            </a:r>
            <a:r>
              <a:rPr lang="en-GB" dirty="0"/>
              <a:t> R, </a:t>
            </a:r>
            <a:r>
              <a:rPr lang="en-GB" dirty="0" err="1"/>
              <a:t>Nardone</a:t>
            </a:r>
            <a:r>
              <a:rPr lang="en-GB" dirty="0"/>
              <a:t> A, Roberts P, Tenant-Flowers M, Anderson J, Sullivan A. (2012) HIV Testing in Non-Traditional Settings - The HINTS Study: A Multi-Centre Observational Study of Feasibility and Acceptability. </a:t>
            </a:r>
            <a:r>
              <a:rPr lang="en-GB" i="1" dirty="0" err="1"/>
              <a:t>PLoS</a:t>
            </a:r>
            <a:r>
              <a:rPr lang="en-GB" i="1" dirty="0"/>
              <a:t> One</a:t>
            </a:r>
            <a:r>
              <a:rPr lang="en-GB" dirty="0"/>
              <a:t> 2012; 7(6):e39530. </a:t>
            </a:r>
            <a:r>
              <a:rPr lang="en-GB" dirty="0" err="1"/>
              <a:t>Epub</a:t>
            </a:r>
            <a:r>
              <a:rPr lang="en-GB" dirty="0"/>
              <a:t> 2012 Jun 22</a:t>
            </a:r>
            <a:endParaRPr lang="en-GB" altLang="en-US" dirty="0" smtClean="0">
              <a:latin typeface="Calibri"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n-GB" dirty="0" smtClean="0"/>
              <a:t>Narration</a:t>
            </a:r>
          </a:p>
          <a:p>
            <a:pPr algn="l">
              <a:defRPr/>
            </a:pPr>
            <a:r>
              <a:rPr lang="en-GB" dirty="0" smtClean="0"/>
              <a:t>Potential barriers also exist at the healthcare provider level. These fall into several categories; concerns about capacity and time perceived as required to deliver testing; staff concerns about their level of knowledge and competency; staff attitudes and possible misconceptions relating to patients in relation to risk and acceptability; and financial considerations.</a:t>
            </a:r>
          </a:p>
          <a:p>
            <a:pPr algn="l">
              <a:defRPr/>
            </a:pPr>
            <a:r>
              <a:rPr lang="en-GB" dirty="0" smtClean="0"/>
              <a:t>Many of these can be addressed by simple training and education, however many are more systemic and harder to overcome; for example the cost of delivering an HIV testing programme may be borne by a different stakeholder than the one that sees the financial benefit from timely diagnosis.    </a:t>
            </a:r>
          </a:p>
          <a:p>
            <a:pPr algn="l">
              <a:defRPr/>
            </a:pPr>
            <a:endParaRPr lang="en-GB" dirty="0"/>
          </a:p>
          <a:p>
            <a:pPr algn="l">
              <a:defRPr/>
            </a:pPr>
            <a:r>
              <a:rPr lang="en-GB" dirty="0" smtClean="0"/>
              <a:t>Ref: </a:t>
            </a:r>
            <a:r>
              <a:rPr lang="en-GB" sz="1200" dirty="0" smtClean="0">
                <a:cs typeface="Arial" pitchFamily="34" charset="0"/>
              </a:rPr>
              <a:t>Mounier-Jack Set al. HIV testing strategies across European countries. HIV Medicine (2008), 9 (Suppl. 2), 13–19. </a:t>
            </a:r>
            <a:r>
              <a:rPr lang="en-US" sz="1200" dirty="0" smtClean="0"/>
              <a:t>Sullivan AK, Raben D, Reekie J, Rayment M, Mocroft A, et al. (2013) Feasibility and effectiveness of indicator condition-guided testing for HIV: results from HIDES I (HIV Indicator Diseases across Europe Study). PLoS One 8: e52845. doi:10.1371/journal.pone.0052845.</a:t>
            </a:r>
            <a:endParaRPr lang="en-GB" sz="1200" dirty="0" smtClean="0">
              <a:cs typeface="Arial" pitchFamily="34" charset="0"/>
            </a:endParaRPr>
          </a:p>
          <a:p>
            <a:pPr algn="l">
              <a:defRPr/>
            </a:pPr>
            <a:r>
              <a:rPr lang="en-GB" sz="1200" dirty="0" smtClean="0">
                <a:cs typeface="Arial" pitchFamily="34" charset="0"/>
              </a:rPr>
              <a:t>Partridge DG et al. HIV testing: the boundaries. A survey of HIV testing practices and barriers to more widespread testing in a British teaching hospital International Journal of STD &amp; AIDS 2009; 20: 427-428.</a:t>
            </a:r>
          </a:p>
          <a:p>
            <a:pPr>
              <a:spcBef>
                <a:spcPct val="0"/>
              </a:spcBef>
            </a:pPr>
            <a:endParaRPr lang="en-GB" dirty="0" smtClean="0"/>
          </a:p>
          <a:p>
            <a:pPr>
              <a:spcBef>
                <a:spcPct val="0"/>
              </a:spcBef>
            </a:pPr>
            <a:r>
              <a:rPr lang="en-GB" dirty="0" smtClean="0"/>
              <a:t>Can we improve </a:t>
            </a:r>
            <a:r>
              <a:rPr lang="en-GB" dirty="0"/>
              <a:t>animation </a:t>
            </a:r>
            <a:r>
              <a:rPr lang="en-GB" dirty="0" smtClean="0"/>
              <a:t>so that the highlight </a:t>
            </a:r>
            <a:r>
              <a:rPr lang="en-GB" dirty="0"/>
              <a:t>box </a:t>
            </a:r>
            <a:r>
              <a:rPr lang="en-GB" dirty="0" smtClean="0"/>
              <a:t>moves </a:t>
            </a:r>
            <a:r>
              <a:rPr lang="en-GB" dirty="0"/>
              <a:t>between </a:t>
            </a:r>
            <a:r>
              <a:rPr lang="en-GB" dirty="0" smtClean="0"/>
              <a:t>themes</a:t>
            </a:r>
          </a:p>
          <a:p>
            <a:pPr algn="l" eaLnBrk="1" hangingPunct="1">
              <a:spcBef>
                <a:spcPct val="0"/>
              </a:spcBef>
            </a:pPr>
            <a:endParaRPr lang="en-GB" dirty="0" smtClean="0"/>
          </a:p>
        </p:txBody>
      </p:sp>
      <p:sp>
        <p:nvSpPr>
          <p:cNvPr id="5" name="Footer Placeholder 4"/>
          <p:cNvSpPr>
            <a:spLocks noGrp="1"/>
          </p:cNvSpPr>
          <p:nvPr>
            <p:ph type="ftr" sz="quarter" idx="11"/>
          </p:nvPr>
        </p:nvSpPr>
        <p:spPr/>
        <p:txBody>
          <a:bodyPr/>
          <a:lstStyle/>
          <a:p>
            <a:r>
              <a:rPr lang="en-GB" dirty="0" smtClean="0">
                <a:solidFill>
                  <a:prstClr val="black"/>
                </a:solidFill>
              </a:rPr>
              <a:t>OptTEST TOOL ONE - FINAL DRAFT 18JAN 2016 (AS email Jan 18 2016)</a:t>
            </a:r>
            <a:endParaRPr lang="en-GB" dirty="0">
              <a:solidFill>
                <a:prstClr val="black"/>
              </a:solidFill>
            </a:endParaRPr>
          </a:p>
        </p:txBody>
      </p:sp>
    </p:spTree>
    <p:extLst>
      <p:ext uri="{BB962C8B-B14F-4D97-AF65-F5344CB8AC3E}">
        <p14:creationId xmlns:p14="http://schemas.microsoft.com/office/powerpoint/2010/main" val="835203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In the HINTS study, 146 staff in these four settings were asked to rate their agreement with the statements seen along the X axis:</a:t>
            </a:r>
          </a:p>
          <a:p>
            <a:pPr marL="0" indent="0">
              <a:lnSpc>
                <a:spcPct val="80000"/>
              </a:lnSpc>
              <a:buNone/>
            </a:pPr>
            <a:r>
              <a:rPr lang="en-GB" altLang="en-US" sz="1200" dirty="0" smtClean="0">
                <a:latin typeface="Calibri" panose="020F0502020204030204" pitchFamily="34" charset="0"/>
                <a:ea typeface="ＭＳ Ｐゴシック" pitchFamily="34" charset="-128"/>
              </a:rPr>
              <a:t>96% staff were supportive of the need for increased HIV testing, and 84% thought it acceptable for HIV testing to be offered in their Department  </a:t>
            </a:r>
            <a:r>
              <a:rPr lang="en-GB" altLang="en-US" sz="1200" i="1" dirty="0" smtClean="0">
                <a:latin typeface="Calibri" panose="020F0502020204030204" pitchFamily="34" charset="0"/>
                <a:ea typeface="ＭＳ Ｐゴシック" pitchFamily="34" charset="-128"/>
              </a:rPr>
              <a:t>BUT</a:t>
            </a:r>
            <a:r>
              <a:rPr lang="en-GB" altLang="en-US" sz="1200" dirty="0" smtClean="0">
                <a:latin typeface="Calibri" panose="020F0502020204030204" pitchFamily="34" charset="0"/>
                <a:ea typeface="ＭＳ Ｐゴシック" pitchFamily="34" charset="-128"/>
              </a:rPr>
              <a:t> only 54% staff agreed they would feel comfortable offering HIV tests themselves</a:t>
            </a:r>
          </a:p>
          <a:p>
            <a:endParaRPr lang="en-GB" dirty="0"/>
          </a:p>
          <a:p>
            <a:r>
              <a:rPr lang="en-GB" dirty="0" smtClean="0"/>
              <a:t>Source: </a:t>
            </a:r>
            <a:r>
              <a:rPr lang="en-GB" dirty="0"/>
              <a:t>Thornton A, Rayment M, </a:t>
            </a:r>
            <a:r>
              <a:rPr lang="en-GB" dirty="0" err="1"/>
              <a:t>Mandalia</a:t>
            </a:r>
            <a:r>
              <a:rPr lang="en-GB" dirty="0"/>
              <a:t> S, Elam G, Atkins M, Jones R, </a:t>
            </a:r>
            <a:r>
              <a:rPr lang="en-GB" dirty="0" err="1"/>
              <a:t>Nardone</a:t>
            </a:r>
            <a:r>
              <a:rPr lang="en-GB" dirty="0"/>
              <a:t> A, Roberts P, Tenant-Flowers M, Anderson J, Sullivan A. Exploring staff attitudes to routine HIV testing in non-traditional settings: a qualitative study in four healthcare facilities. </a:t>
            </a:r>
            <a:r>
              <a:rPr lang="en-GB" i="1" dirty="0"/>
              <a:t>Sex </a:t>
            </a:r>
            <a:r>
              <a:rPr lang="en-GB" i="1" dirty="0" err="1"/>
              <a:t>Transm</a:t>
            </a:r>
            <a:r>
              <a:rPr lang="en-GB" i="1" dirty="0"/>
              <a:t> Infect</a:t>
            </a:r>
            <a:r>
              <a:rPr lang="en-GB" dirty="0"/>
              <a:t> 2012 ;88:601-6</a:t>
            </a:r>
          </a:p>
        </p:txBody>
      </p:sp>
    </p:spTree>
    <p:extLst>
      <p:ext uri="{BB962C8B-B14F-4D97-AF65-F5344CB8AC3E}">
        <p14:creationId xmlns:p14="http://schemas.microsoft.com/office/powerpoint/2010/main" val="3571668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 increased costs are often cited as a major barrier to the expansion of HIV testing, especially as in many instances the cost of delivering the testing is in a different service or institution to the one receiving the benefit of earlier and increased diagnoses.</a:t>
            </a:r>
          </a:p>
          <a:p>
            <a:r>
              <a:rPr lang="en-GB" dirty="0" smtClean="0"/>
              <a:t>Cost effective data, mainly from the US and France, suggests that it if an HIV testing programme delivers a test positivity of 1 per 1000, that is 0.1% HIV prevalence it will be cost effective. It can be informative for a service which delivers both testing and care to review the costs borne by the Institution due to opportunities they (or others) have missed within their current HIV cohort. </a:t>
            </a:r>
          </a:p>
          <a:p>
            <a:r>
              <a:rPr lang="en-GB" dirty="0" smtClean="0"/>
              <a:t>As HIV cohorts in single institutions tend to be relatively small compared to other specialties, there is often a low expectation of expected new diagnoses. Data from the HIDES study, audits and reviews of past medical histories of current HIV patients can inform these concerns.</a:t>
            </a:r>
          </a:p>
          <a:p>
            <a:r>
              <a:rPr lang="en-GB" dirty="0" smtClean="0"/>
              <a:t>Potential opportunity costs can largely be mitigated by integration into the routine care pathway, simplifying the consent procedure, reviewing the ways patients are provided with information.</a:t>
            </a:r>
          </a:p>
          <a:p>
            <a:endParaRPr lang="en-GB" dirty="0" smtClean="0"/>
          </a:p>
          <a:p>
            <a:endParaRPr lang="en-GB" dirty="0"/>
          </a:p>
        </p:txBody>
      </p:sp>
    </p:spTree>
    <p:extLst>
      <p:ext uri="{BB962C8B-B14F-4D97-AF65-F5344CB8AC3E}">
        <p14:creationId xmlns:p14="http://schemas.microsoft.com/office/powerpoint/2010/main" val="3875755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4865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a:t>There are a number of different strategies that can be employed to increase HIV testing. It is important to be aware of the characteristics </a:t>
            </a:r>
            <a:r>
              <a:rPr lang="en-GB" dirty="0" smtClean="0"/>
              <a:t>of your </a:t>
            </a:r>
            <a:r>
              <a:rPr lang="en-GB" dirty="0"/>
              <a:t>local epidemic so as to inform the best fit, or a combination of a number of different approaches.</a:t>
            </a:r>
          </a:p>
          <a:p>
            <a:endParaRPr lang="en-GB" dirty="0"/>
          </a:p>
        </p:txBody>
      </p:sp>
    </p:spTree>
    <p:extLst>
      <p:ext uri="{BB962C8B-B14F-4D97-AF65-F5344CB8AC3E}">
        <p14:creationId xmlns:p14="http://schemas.microsoft.com/office/powerpoint/2010/main" val="30453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523952"/>
            <a:ext cx="5438140" cy="4467701"/>
          </a:xfrm>
          <a:noFill/>
          <a:ln/>
        </p:spPr>
        <p:txBody>
          <a:bodyPr/>
          <a:lstStyle/>
          <a:p>
            <a:pPr>
              <a:defRPr/>
            </a:pPr>
            <a:r>
              <a:rPr lang="en-GB" dirty="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In the EU there were approximately 6 new diagnoses per 100,000 population in 2014, representing almost 30,000 individuals.</a:t>
            </a:r>
          </a:p>
          <a:p>
            <a:pPr marL="0" marR="0" indent="0" algn="l" defTabSz="912370" rtl="0" eaLnBrk="1" fontAlgn="auto" latinLnBrk="0" hangingPunct="1">
              <a:lnSpc>
                <a:spcPct val="100000"/>
              </a:lnSpc>
              <a:spcBef>
                <a:spcPts val="0"/>
              </a:spcBef>
              <a:spcAft>
                <a:spcPts val="0"/>
              </a:spcAft>
              <a:buClrTx/>
              <a:buSzTx/>
              <a:buFontTx/>
              <a:buNone/>
              <a:tabLst/>
              <a:defRPr/>
            </a:pPr>
            <a:endParaRPr lang="en-GB" u="sng"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u="sng" dirty="0" smtClean="0"/>
              <a:t>Additional information </a:t>
            </a:r>
          </a:p>
          <a:p>
            <a:pPr fontAlgn="ctr"/>
            <a:r>
              <a:rPr lang="en-GB" dirty="0" smtClean="0"/>
              <a:t>Reporting countries/Number of countries		31/31</a:t>
            </a:r>
          </a:p>
          <a:p>
            <a:pPr fontAlgn="ctr"/>
            <a:r>
              <a:rPr lang="en-GB" dirty="0" smtClean="0"/>
              <a:t>Total number of HIV diagnoses 		29 992</a:t>
            </a:r>
          </a:p>
          <a:p>
            <a:pPr fontAlgn="ctr"/>
            <a:r>
              <a:rPr lang="en-GB" dirty="0" smtClean="0"/>
              <a:t>Rate per 100 000 population (adjusted rate)		5.9 (6.4)</a:t>
            </a:r>
          </a:p>
          <a:p>
            <a:pPr fontAlgn="ctr"/>
            <a:r>
              <a:rPr lang="en-GB" dirty="0" smtClean="0"/>
              <a:t>Male-to-female ratio			3.3</a:t>
            </a:r>
          </a:p>
          <a:p>
            <a:pPr fontAlgn="ctr"/>
            <a:endParaRPr lang="en-GB" dirty="0" smtClean="0">
              <a:solidFill>
                <a:schemeClr val="bg1">
                  <a:lumMod val="50000"/>
                </a:schemeClr>
              </a:solidFill>
            </a:endParaRP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p>
          <a:p>
            <a:pPr fontAlgn="ctr"/>
            <a:endParaRPr lang="en-GB" dirty="0"/>
          </a:p>
          <a:p>
            <a:pPr fontAlgn="ctr"/>
            <a:endParaRPr lang="en-GB" dirty="0" smtClean="0"/>
          </a:p>
          <a:p>
            <a:pPr fontAlgn="ct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eaLnBrk="1" hangingPunct="1"/>
            <a:endParaRPr lang="en-GB" dirty="0" smtClean="0"/>
          </a:p>
        </p:txBody>
      </p:sp>
    </p:spTree>
    <p:extLst>
      <p:ext uri="{BB962C8B-B14F-4D97-AF65-F5344CB8AC3E}">
        <p14:creationId xmlns:p14="http://schemas.microsoft.com/office/powerpoint/2010/main" val="3277391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a:t>There are a number of different strategies that can be employed to increase HIV testing. It is important to be aware of the characteristics of the local epidemic so as to inform the best fit, or a combination of a number of different approaches.</a:t>
            </a:r>
          </a:p>
          <a:p>
            <a:endParaRPr lang="en-GB" dirty="0"/>
          </a:p>
        </p:txBody>
      </p:sp>
    </p:spTree>
    <p:extLst>
      <p:ext uri="{BB962C8B-B14F-4D97-AF65-F5344CB8AC3E}">
        <p14:creationId xmlns:p14="http://schemas.microsoft.com/office/powerpoint/2010/main" val="3045302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These strategies can be divided into 4 main categories</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Programmes can advocate targeting testing at individuals belonging to high risk group MSM, BME, PWID, migrants.</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They can focus on offering testing in locations where individuals at higher risk may attend; such as sexual health clinics, TOP services, antenatal clinics, substance misuse services. Non-medical settings in the community, which deliver services for those at most risk groups, often by peers or community workers, has recently been endorsed and supported by the WHO and there are a number of very successful examples such as checkpoint in Barcelona.</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We can also focus on the location by offering universal testing in healthcare services in regions with high levels of undiagnosed HIV. Using the local diagnosed prevalence and the estimated undiagnosed proportion the expected test positivity rate can be estimated; this strategy is recommended if this exceeds 1/1000 (which equates to a prevalence of 0.1%, the cost effective threshold. </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Finally we can promote indicator condition led testing, whereby patients presenting for management of certain conditions should be offered an HIV test as the sero-prevalence exceeds 0.1%</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860942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3788" y="715963"/>
            <a:ext cx="4962525" cy="3722687"/>
          </a:xfrm>
        </p:spPr>
      </p:sp>
      <p:sp>
        <p:nvSpPr>
          <p:cNvPr id="3" name="Notes Placeholder 2"/>
          <p:cNvSpPr>
            <a:spLocks noGrp="1"/>
          </p:cNvSpPr>
          <p:nvPr>
            <p:ph type="body" idx="1"/>
          </p:nvPr>
        </p:nvSpPr>
        <p:spPr>
          <a:xfrm>
            <a:off x="734541" y="4748088"/>
            <a:ext cx="5438140" cy="4467701"/>
          </a:xfrm>
        </p:spPr>
        <p:txBody>
          <a:bodyPr/>
          <a:lstStyle/>
          <a:p>
            <a:pPr>
              <a:defRPr/>
            </a:pPr>
            <a:r>
              <a:rPr lang="en-GB" dirty="0" smtClean="0"/>
              <a:t>The </a:t>
            </a:r>
            <a:r>
              <a:rPr lang="en-GB" dirty="0"/>
              <a:t>strategies can be divided into 4 main </a:t>
            </a:r>
            <a:r>
              <a:rPr lang="en-GB" dirty="0" smtClean="0"/>
              <a:t>categories, and we can target our testing efforts based on the person, the place, the population or the problem </a:t>
            </a:r>
            <a:endParaRPr lang="en-GB" dirty="0"/>
          </a:p>
          <a:p>
            <a:pPr>
              <a:defRPr/>
            </a:pPr>
            <a:r>
              <a:rPr lang="en-GB" dirty="0"/>
              <a:t>Programmes can advocate targeting testing at </a:t>
            </a:r>
            <a:r>
              <a:rPr lang="en-GB" dirty="0" smtClean="0"/>
              <a:t>the person: those individuals </a:t>
            </a:r>
            <a:r>
              <a:rPr lang="en-GB" dirty="0"/>
              <a:t>belonging to high risk group MSM, BME, PWID, migrants.</a:t>
            </a:r>
          </a:p>
          <a:p>
            <a:pPr>
              <a:defRPr/>
            </a:pPr>
            <a:r>
              <a:rPr lang="en-GB" dirty="0"/>
              <a:t>They can focus on offering testing in </a:t>
            </a:r>
            <a:r>
              <a:rPr lang="en-GB" dirty="0" smtClean="0"/>
              <a:t>certain places where </a:t>
            </a:r>
            <a:r>
              <a:rPr lang="en-GB" dirty="0"/>
              <a:t>individuals </a:t>
            </a:r>
            <a:r>
              <a:rPr lang="en-GB" dirty="0" smtClean="0"/>
              <a:t>who are at </a:t>
            </a:r>
            <a:r>
              <a:rPr lang="en-GB" dirty="0"/>
              <a:t>higher risk may attend; such as sexual health clinics, TOP services, antenatal clinics, substance misuse services. Non-medical settings in the community, which deliver services for those at most risk groups, often by peers or community workers, has recently been endorsed and supported by the WHO and there are a number of very successful examples such as checkpoint in Barcelona.</a:t>
            </a:r>
          </a:p>
          <a:p>
            <a:pPr>
              <a:defRPr/>
            </a:pPr>
            <a:r>
              <a:rPr lang="en-GB" dirty="0"/>
              <a:t>We can </a:t>
            </a:r>
            <a:r>
              <a:rPr lang="en-GB" dirty="0" smtClean="0"/>
              <a:t>focus </a:t>
            </a:r>
            <a:r>
              <a:rPr lang="en-GB" dirty="0"/>
              <a:t>on </a:t>
            </a:r>
            <a:r>
              <a:rPr lang="en-GB" dirty="0" smtClean="0"/>
              <a:t>the population by </a:t>
            </a:r>
            <a:r>
              <a:rPr lang="en-GB" dirty="0"/>
              <a:t>offering universal testing in healthcare services in regions with </a:t>
            </a:r>
            <a:r>
              <a:rPr lang="en-GB" dirty="0" smtClean="0"/>
              <a:t>populations with high </a:t>
            </a:r>
            <a:r>
              <a:rPr lang="en-GB" dirty="0"/>
              <a:t>levels of undiagnosed HIV. Using the local diagnosed prevalence and the estimated undiagnosed proportion the expected test positivity rate can be estimated; this strategy is recommended if this exceeds 1/1000 (which equates to a prevalence of 0.1%, the cost effective </a:t>
            </a:r>
            <a:r>
              <a:rPr lang="en-GB" dirty="0" smtClean="0"/>
              <a:t>threshold). </a:t>
            </a:r>
            <a:endParaRPr lang="en-GB" dirty="0"/>
          </a:p>
          <a:p>
            <a:pPr>
              <a:defRPr/>
            </a:pPr>
            <a:r>
              <a:rPr lang="en-GB" dirty="0"/>
              <a:t>Finally we can </a:t>
            </a:r>
            <a:r>
              <a:rPr lang="en-GB" dirty="0" smtClean="0"/>
              <a:t>target individuals with indicator conditions (being the ‘problem’), whereby </a:t>
            </a:r>
            <a:r>
              <a:rPr lang="en-GB" dirty="0"/>
              <a:t>patients presenting for management of certain conditions should be offered an HIV test as the </a:t>
            </a:r>
            <a:r>
              <a:rPr lang="en-GB" dirty="0" err="1"/>
              <a:t>sero</a:t>
            </a:r>
            <a:r>
              <a:rPr lang="en-GB" dirty="0"/>
              <a:t>-prevalence exceeds 0.1%</a:t>
            </a:r>
          </a:p>
          <a:p>
            <a:pPr>
              <a:defRPr/>
            </a:pPr>
            <a:r>
              <a:rPr lang="en-GB" dirty="0"/>
              <a:t> </a:t>
            </a:r>
          </a:p>
          <a:p>
            <a:pPr>
              <a:defRPr/>
            </a:pPr>
            <a:endParaRPr lang="en-GB" dirty="0"/>
          </a:p>
          <a:p>
            <a:pPr>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3860942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Several organisations at International, regional, national and specialty levels, produce HIV testing guidelines.</a:t>
            </a:r>
          </a:p>
          <a:p>
            <a:r>
              <a:rPr lang="en-GB" dirty="0" smtClean="0"/>
              <a:t>WHO have now published consolidated guidelines for HIV testing services, which cover all facets of delivering an HIV testing programme</a:t>
            </a:r>
          </a:p>
          <a:p>
            <a:endParaRPr lang="en-GB" dirty="0"/>
          </a:p>
        </p:txBody>
      </p:sp>
    </p:spTree>
    <p:extLst>
      <p:ext uri="{BB962C8B-B14F-4D97-AF65-F5344CB8AC3E}">
        <p14:creationId xmlns:p14="http://schemas.microsoft.com/office/powerpoint/2010/main" val="1333978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 ECDC guidance on how to increase HIV testing uptake were published in 2010 and are currently being evaluated and updated</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Tree>
    <p:extLst>
      <p:ext uri="{BB962C8B-B14F-4D97-AF65-F5344CB8AC3E}">
        <p14:creationId xmlns:p14="http://schemas.microsoft.com/office/powerpoint/2010/main" val="1889563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endParaRPr lang="en-GB" baseline="0" dirty="0" smtClean="0"/>
          </a:p>
          <a:p>
            <a:endParaRPr lang="en-GB" dirty="0"/>
          </a:p>
        </p:txBody>
      </p:sp>
    </p:spTree>
    <p:extLst>
      <p:ext uri="{BB962C8B-B14F-4D97-AF65-F5344CB8AC3E}">
        <p14:creationId xmlns:p14="http://schemas.microsoft.com/office/powerpoint/2010/main" val="11365862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HIV in Europe have worked with a wide range of stakeholders to produce European  guidelines for HIV testing in Indicator Conditions. This also provides a number of useful implementation and evaluation tools.</a:t>
            </a:r>
          </a:p>
          <a:p>
            <a:endParaRPr lang="en-GB" dirty="0"/>
          </a:p>
          <a:p>
            <a:endParaRPr lang="en-GB" dirty="0" smtClean="0"/>
          </a:p>
        </p:txBody>
      </p:sp>
    </p:spTree>
    <p:extLst>
      <p:ext uri="{BB962C8B-B14F-4D97-AF65-F5344CB8AC3E}">
        <p14:creationId xmlns:p14="http://schemas.microsoft.com/office/powerpoint/2010/main" val="968657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what exactly is Indicator Condition targeted HIV testing?</a:t>
            </a:r>
          </a:p>
          <a:p>
            <a:r>
              <a:rPr lang="en-GB" dirty="0" smtClean="0"/>
              <a:t>Indicator conditions are associated with an increased risk of HIV infection; many of these condition also occur at higher rates in HIV infected individuals either because they share a route of transmission (e.g. hepatitis) or due to the nature of the underlying immune deficiency.</a:t>
            </a:r>
          </a:p>
          <a:p>
            <a:r>
              <a:rPr lang="en-GB" dirty="0" smtClean="0"/>
              <a:t>Until fairly recently there was little evidence for the undiagnosed HIV prevalence in individuals presenting with specific indicator conditions; however there is now a growing evidence base for this strategy.</a:t>
            </a:r>
          </a:p>
          <a:p>
            <a:r>
              <a:rPr lang="en-GB" dirty="0" smtClean="0"/>
              <a:t>As mentioned previously HIV testing is deemed to be cost effective at an undiagnosed HIV prevalence of 0.1%, and indicator condition testing is increasingly being incorporated into a number of guidelines, however implementation is variable.</a:t>
            </a:r>
          </a:p>
          <a:p>
            <a:r>
              <a:rPr lang="en-GB" dirty="0" smtClean="0"/>
              <a:t>To expand the evidence underpinning this strategy the HIDES study was carried out.</a:t>
            </a:r>
          </a:p>
          <a:p>
            <a:endParaRPr lang="en-GB" dirty="0" smtClean="0"/>
          </a:p>
          <a:p>
            <a:r>
              <a:rPr lang="en-GB" dirty="0" smtClean="0"/>
              <a:t>    </a:t>
            </a:r>
            <a:endParaRPr lang="en-GB" dirty="0"/>
          </a:p>
        </p:txBody>
      </p:sp>
    </p:spTree>
    <p:extLst>
      <p:ext uri="{BB962C8B-B14F-4D97-AF65-F5344CB8AC3E}">
        <p14:creationId xmlns:p14="http://schemas.microsoft.com/office/powerpoint/2010/main" val="22745707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n-GB" sz="1200" dirty="0" smtClean="0"/>
              <a:t>Narration </a:t>
            </a:r>
          </a:p>
          <a:p>
            <a:pPr marL="0" indent="0">
              <a:buNone/>
            </a:pPr>
            <a:r>
              <a:rPr lang="en-GB" sz="1200" dirty="0" smtClean="0"/>
              <a:t>Indicator Condition testing is when all patients presenting for care of a specific condition are routinely offered an HIV test.</a:t>
            </a:r>
          </a:p>
          <a:p>
            <a:pPr marL="0" indent="0">
              <a:buNone/>
            </a:pPr>
            <a:r>
              <a:rPr lang="en-GB" dirty="0" smtClean="0"/>
              <a:t>We define an Indicator Condition as one having an undiagnosed HIV sero-prevalence of 0.1%; which is the cost effective threshold</a:t>
            </a:r>
          </a:p>
          <a:p>
            <a:pPr marL="0" indent="0">
              <a:buNone/>
            </a:pPr>
            <a:r>
              <a:rPr lang="en-GB" sz="1200" dirty="0" smtClean="0"/>
              <a:t>By testing the condition or the presenting problem no risk assessment is required to initiate the test offer; potentially addressing many of the barriers to testing. </a:t>
            </a:r>
          </a:p>
          <a:p>
            <a:endParaRPr lang="en-GB" sz="1200" dirty="0" smtClean="0"/>
          </a:p>
          <a:p>
            <a:endParaRPr lang="en-GB" dirty="0"/>
          </a:p>
          <a:p>
            <a:endParaRPr lang="en-GB" sz="1200" dirty="0" smtClean="0"/>
          </a:p>
          <a:p>
            <a:endParaRPr lang="en-GB" sz="1200" dirty="0"/>
          </a:p>
        </p:txBody>
      </p:sp>
    </p:spTree>
    <p:extLst>
      <p:ext uri="{BB962C8B-B14F-4D97-AF65-F5344CB8AC3E}">
        <p14:creationId xmlns:p14="http://schemas.microsoft.com/office/powerpoint/2010/main" val="4284727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en-GB" dirty="0" smtClean="0"/>
              <a:t>Narration</a:t>
            </a:r>
          </a:p>
          <a:p>
            <a:pPr marL="0" indent="0">
              <a:buFont typeface="Arial" panose="020B0604020202020204" pitchFamily="34" charset="0"/>
              <a:buNone/>
            </a:pPr>
            <a:r>
              <a:rPr lang="en-GB" sz="1200" baseline="0" dirty="0" smtClean="0"/>
              <a:t>There are three broad categories of </a:t>
            </a:r>
            <a:r>
              <a:rPr lang="en-GB" dirty="0" smtClean="0"/>
              <a:t>Indicator Conditions. The first are those that are AIDS defining for example PCP, NHL, cerebral toxoplasmosis; there are X conditions in total. The second category are those that have demonstrated or presumed undiagnosed HIV prevalence of 0.1%; it is largely the case for condition sin the second subcategory of 2b that data on is not yet available. The final category includes those conditions where undiagnosed infection poses a significant risk to successful management of the indicator condition; for example immunosuppressive therapies.  </a:t>
            </a:r>
          </a:p>
          <a:p>
            <a:pPr marL="0" indent="0">
              <a:buFont typeface="Arial" panose="020B0604020202020204" pitchFamily="34" charset="0"/>
              <a:buNone/>
            </a:pPr>
            <a:r>
              <a:rPr lang="en-GB" sz="1200" baseline="0" dirty="0" smtClean="0"/>
              <a:t>To further</a:t>
            </a:r>
            <a:r>
              <a:rPr lang="en-GB" sz="1200" dirty="0" smtClean="0"/>
              <a:t> define which conditions meet the status of indicator condition a three phase, pan-European study was conducted – the HIDES study.</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sz="1200" baseline="0" dirty="0" smtClean="0"/>
          </a:p>
        </p:txBody>
      </p:sp>
    </p:spTree>
    <p:extLst>
      <p:ext uri="{BB962C8B-B14F-4D97-AF65-F5344CB8AC3E}">
        <p14:creationId xmlns:p14="http://schemas.microsoft.com/office/powerpoint/2010/main" val="67925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Narration</a:t>
            </a:r>
          </a:p>
          <a:p>
            <a:pPr>
              <a:defRPr/>
            </a:pPr>
            <a:r>
              <a:rPr lang="en-US" dirty="0" smtClean="0"/>
              <a:t>Overall</a:t>
            </a:r>
            <a:r>
              <a:rPr lang="en-US" dirty="0"/>
              <a:t>, data shows that the HIV epidemic is stable in Western and Central </a:t>
            </a:r>
            <a:r>
              <a:rPr lang="en-US" dirty="0" smtClean="0"/>
              <a:t>Europe</a:t>
            </a:r>
            <a:r>
              <a:rPr lang="en-GB" dirty="0"/>
              <a:t> </a:t>
            </a:r>
            <a:r>
              <a:rPr lang="en-GB" dirty="0" smtClean="0"/>
              <a:t>as you </a:t>
            </a:r>
            <a:r>
              <a:rPr lang="en-GB" dirty="0"/>
              <a:t>can see by the flat </a:t>
            </a:r>
            <a:r>
              <a:rPr lang="en-GB" dirty="0" smtClean="0"/>
              <a:t>green lines </a:t>
            </a:r>
            <a:r>
              <a:rPr lang="en-GB" dirty="0"/>
              <a:t>on </a:t>
            </a:r>
            <a:r>
              <a:rPr lang="en-GB" dirty="0" smtClean="0"/>
              <a:t>this chart</a:t>
            </a:r>
            <a:r>
              <a:rPr lang="en-US" dirty="0" smtClean="0"/>
              <a:t>, </a:t>
            </a:r>
            <a:r>
              <a:rPr lang="en-US" dirty="0"/>
              <a:t>while at the same time escalating in Eastern Europe and Central </a:t>
            </a:r>
            <a:r>
              <a:rPr lang="en-US" dirty="0" smtClean="0"/>
              <a:t>Asia: as indicated by the darker blue line </a:t>
            </a:r>
            <a:r>
              <a:rPr lang="en-GB" dirty="0" smtClean="0"/>
              <a:t>you </a:t>
            </a:r>
            <a:r>
              <a:rPr lang="en-GB" dirty="0"/>
              <a:t>can see it has risen year on year since </a:t>
            </a:r>
            <a:r>
              <a:rPr lang="en-GB" dirty="0" smtClean="0"/>
              <a:t>2005.</a:t>
            </a:r>
          </a:p>
          <a:p>
            <a:pPr>
              <a:defRPr/>
            </a:pPr>
            <a:r>
              <a:rPr lang="en-US" dirty="0"/>
              <a:t>In Western Europe, despite an overall decrease in the number of new </a:t>
            </a:r>
            <a:r>
              <a:rPr lang="en-US" dirty="0" smtClean="0"/>
              <a:t>infections many areas have seen a </a:t>
            </a:r>
            <a:r>
              <a:rPr lang="en-US" dirty="0"/>
              <a:t>rise in HIV incidence in men who have sex with </a:t>
            </a:r>
            <a:r>
              <a:rPr lang="en-US" dirty="0" smtClean="0"/>
              <a:t>men (MSM). </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WHO/ECDC</a:t>
            </a:r>
            <a:r>
              <a:rPr lang="en-GB" baseline="0" dirty="0" smtClean="0"/>
              <a:t> HIV /AIDS Surveillance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704931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In all three phases of the HIDES study an HIV test was offered to all patients presenting for care of specific conditions.</a:t>
            </a:r>
            <a:endParaRPr lang="en-GB" dirty="0"/>
          </a:p>
          <a:p>
            <a:r>
              <a:rPr lang="en-GB" dirty="0" smtClean="0"/>
              <a:t>HIDES phase 1 was a feasibility study</a:t>
            </a:r>
            <a:r>
              <a:rPr lang="en-GB" baseline="0" dirty="0" smtClean="0"/>
              <a:t> which confirmed the IC status of a number of key IC, two of</a:t>
            </a:r>
            <a:r>
              <a:rPr lang="en-GB" dirty="0" smtClean="0"/>
              <a:t> the initial 8 </a:t>
            </a:r>
            <a:r>
              <a:rPr lang="en-GB" baseline="0" dirty="0" smtClean="0"/>
              <a:t>ICs  were not continued into phase 2 due to data obtained in HIDES 1. These were STI and Herpes Zoster in patients younger</a:t>
            </a:r>
            <a:r>
              <a:rPr lang="en-GB" dirty="0" smtClean="0"/>
              <a:t> than 65 </a:t>
            </a:r>
          </a:p>
          <a:p>
            <a:r>
              <a:rPr lang="en-GB" dirty="0"/>
              <a:t>Phase 2 conditions are shown on this slide</a:t>
            </a:r>
          </a:p>
          <a:p>
            <a:r>
              <a:rPr lang="en-GB" dirty="0"/>
              <a:t>The primary end point was HIV prevalence</a:t>
            </a:r>
          </a:p>
          <a:p>
            <a:endParaRPr lang="en-GB" dirty="0" smtClean="0"/>
          </a:p>
          <a:p>
            <a:r>
              <a:rPr lang="en-GB" baseline="0" dirty="0" smtClean="0"/>
              <a:t>Additional</a:t>
            </a:r>
            <a:r>
              <a:rPr lang="en-GB" dirty="0" smtClean="0"/>
              <a:t> information</a:t>
            </a:r>
          </a:p>
          <a:p>
            <a:r>
              <a:rPr lang="en-GB" dirty="0" smtClean="0"/>
              <a:t>STI		</a:t>
            </a:r>
            <a:r>
              <a:rPr lang="en-GB" baseline="0" dirty="0" smtClean="0"/>
              <a:t>4.06 (2.78-5.71)</a:t>
            </a:r>
          </a:p>
          <a:p>
            <a:r>
              <a:rPr lang="en-GB" baseline="0" dirty="0" smtClean="0"/>
              <a:t>Herpes Zoster &lt;65yo 	2.89 (1.07-6.21) [prevalence(95%CI)]</a:t>
            </a:r>
          </a:p>
          <a:p>
            <a:endParaRPr lang="en-GB" dirty="0" smtClean="0"/>
          </a:p>
          <a:p>
            <a:r>
              <a:rPr lang="en-GB" dirty="0" smtClean="0"/>
              <a:t>Source: </a:t>
            </a:r>
            <a:r>
              <a:rPr lang="nl-NL" dirty="0"/>
              <a:t>Sullivan AK, Raben D, Reekie J, Rayment M</a:t>
            </a:r>
            <a:r>
              <a:rPr lang="nl-NL" dirty="0" smtClean="0"/>
              <a:t>, et al., </a:t>
            </a:r>
            <a:r>
              <a:rPr lang="en-GB" dirty="0" smtClean="0"/>
              <a:t>Feasibility </a:t>
            </a:r>
            <a:r>
              <a:rPr lang="en-GB" dirty="0"/>
              <a:t>and effectiveness of indicator condition-guided testing for HIV: results from HIDES I (HIV indicator diseases across Europe study</a:t>
            </a:r>
            <a:r>
              <a:rPr lang="en-GB" dirty="0" smtClean="0"/>
              <a:t>). </a:t>
            </a:r>
            <a:r>
              <a:rPr lang="en-GB" dirty="0" err="1" smtClean="0"/>
              <a:t>PLoS</a:t>
            </a:r>
            <a:r>
              <a:rPr lang="en-GB" dirty="0" smtClean="0"/>
              <a:t> One 2013;8(1</a:t>
            </a:r>
            <a:r>
              <a:rPr lang="en-GB" dirty="0"/>
              <a:t>):e52845. </a:t>
            </a:r>
            <a:r>
              <a:rPr lang="en-GB" dirty="0" err="1"/>
              <a:t>doi</a:t>
            </a:r>
            <a:r>
              <a:rPr lang="en-GB" dirty="0"/>
              <a:t>: 10.1371/journal.pone.0052845. </a:t>
            </a:r>
            <a:r>
              <a:rPr lang="en-GB" dirty="0" err="1"/>
              <a:t>Epub</a:t>
            </a:r>
            <a:r>
              <a:rPr lang="en-GB" dirty="0"/>
              <a:t> 2013 Jan 15.</a:t>
            </a:r>
            <a:endParaRPr lang="en-GB" dirty="0" smtClean="0"/>
          </a:p>
          <a:p>
            <a:endParaRPr lang="en-GB" dirty="0"/>
          </a:p>
        </p:txBody>
      </p:sp>
    </p:spTree>
    <p:extLst>
      <p:ext uri="{BB962C8B-B14F-4D97-AF65-F5344CB8AC3E}">
        <p14:creationId xmlns:p14="http://schemas.microsoft.com/office/powerpoint/2010/main" val="22992597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panose="020F0502020204030204" pitchFamily="34" charset="0"/>
                <a:cs typeface="Calibri" panose="020F0502020204030204" pitchFamily="34" charset="0"/>
              </a:rPr>
              <a:t>Narration</a:t>
            </a:r>
          </a:p>
          <a:p>
            <a:r>
              <a:rPr lang="en-GB" dirty="0" smtClean="0">
                <a:latin typeface="Calibri" panose="020F0502020204030204" pitchFamily="34" charset="0"/>
                <a:cs typeface="Calibri" panose="020F0502020204030204" pitchFamily="34" charset="0"/>
              </a:rPr>
              <a:t>150 </a:t>
            </a:r>
            <a:r>
              <a:rPr lang="en-GB" dirty="0">
                <a:latin typeface="Calibri" panose="020F0502020204030204" pitchFamily="34" charset="0"/>
                <a:cs typeface="Calibri" panose="020F0502020204030204" pitchFamily="34" charset="0"/>
              </a:rPr>
              <a:t>surveys were performed, across 42 clinical centres in 20 countries across four regions of </a:t>
            </a:r>
            <a:r>
              <a:rPr lang="en-GB" dirty="0" smtClean="0">
                <a:latin typeface="Calibri" panose="020F0502020204030204" pitchFamily="34" charset="0"/>
                <a:cs typeface="Calibri" panose="020F0502020204030204" pitchFamily="34" charset="0"/>
              </a:rPr>
              <a:t>Europe. A total of 9,471 patients were included, the majority from Eastern Europe, followed by Northern Europe. </a:t>
            </a:r>
            <a:endParaRPr lang="en-GB" dirty="0">
              <a:latin typeface="Calibri" panose="020F0502020204030204" pitchFamily="34" charset="0"/>
              <a:cs typeface="Calibri" panose="020F0502020204030204" pitchFamily="34" charset="0"/>
            </a:endParaRPr>
          </a:p>
          <a:p>
            <a:endParaRPr lang="en-GB" dirty="0"/>
          </a:p>
          <a:p>
            <a:r>
              <a:rPr lang="en-GB" dirty="0"/>
              <a:t>Additional information – the European </a:t>
            </a:r>
            <a:r>
              <a:rPr lang="en-GB" dirty="0" smtClean="0"/>
              <a:t>regions </a:t>
            </a:r>
            <a:r>
              <a:rPr lang="en-GB" dirty="0"/>
              <a:t>correspond to those </a:t>
            </a:r>
            <a:r>
              <a:rPr lang="en-GB" dirty="0" smtClean="0"/>
              <a:t>used in EUROSIDA </a:t>
            </a:r>
            <a:r>
              <a:rPr lang="en-GB" dirty="0"/>
              <a:t>–a large European HIV cohort </a:t>
            </a:r>
            <a:r>
              <a:rPr lang="en-GB" dirty="0" smtClean="0"/>
              <a:t>study</a:t>
            </a:r>
          </a:p>
          <a:p>
            <a:endParaRPr lang="en-GB" dirty="0"/>
          </a:p>
          <a:p>
            <a:r>
              <a:rPr lang="en-GB" dirty="0" smtClean="0"/>
              <a:t>NEED TO LIST COUNTRIES BY EUROSIDA REGION here </a:t>
            </a:r>
            <a:endParaRPr lang="en-GB" dirty="0"/>
          </a:p>
          <a:p>
            <a:endParaRPr lang="en-GB" dirty="0"/>
          </a:p>
        </p:txBody>
      </p:sp>
    </p:spTree>
    <p:extLst>
      <p:ext uri="{BB962C8B-B14F-4D97-AF65-F5344CB8AC3E}">
        <p14:creationId xmlns:p14="http://schemas.microsoft.com/office/powerpoint/2010/main" val="491728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a:t>There were almost nine and a half thousand participants, the majority were male, white and the median age was 37.</a:t>
            </a:r>
          </a:p>
          <a:p>
            <a:r>
              <a:rPr lang="en-GB" dirty="0"/>
              <a:t>Very few had previously tested for </a:t>
            </a:r>
            <a:r>
              <a:rPr lang="en-GB" dirty="0" smtClean="0"/>
              <a:t>HIV</a:t>
            </a:r>
          </a:p>
          <a:p>
            <a:r>
              <a:rPr lang="en-GB" dirty="0" smtClean="0"/>
              <a:t>Almost half were recruited form Hospital outpatient departments</a:t>
            </a:r>
          </a:p>
          <a:p>
            <a:r>
              <a:rPr lang="en-GB" dirty="0" smtClean="0"/>
              <a:t>Only a small percentage were form Primary Care as there was only a small number of Primary Care sites. HIDES Phase 3 is an extension of the Infectious mononucleosis like illness arm; with an increased number of primary care sites involved in recruitment. </a:t>
            </a:r>
            <a:endParaRPr lang="en-GB" dirty="0"/>
          </a:p>
          <a:p>
            <a:endParaRPr lang="en-GB" dirty="0"/>
          </a:p>
        </p:txBody>
      </p:sp>
    </p:spTree>
    <p:extLst>
      <p:ext uri="{BB962C8B-B14F-4D97-AF65-F5344CB8AC3E}">
        <p14:creationId xmlns:p14="http://schemas.microsoft.com/office/powerpoint/2010/main" val="377476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235 individuals tested positive for HIV giving a </a:t>
            </a:r>
            <a:r>
              <a:rPr lang="en-GB" dirty="0"/>
              <a:t>prevalence of 2.5</a:t>
            </a:r>
            <a:r>
              <a:rPr lang="en-GB" dirty="0" smtClean="0"/>
              <a:t>%. This is 25 </a:t>
            </a:r>
            <a:r>
              <a:rPr lang="en-GB" dirty="0"/>
              <a:t>times higher than the </a:t>
            </a:r>
            <a:r>
              <a:rPr lang="en-GB" dirty="0" smtClean="0"/>
              <a:t>level required to meet the IC definition. </a:t>
            </a:r>
            <a:endParaRPr lang="en-GB" dirty="0"/>
          </a:p>
          <a:p>
            <a:endParaRPr lang="en-GB" dirty="0"/>
          </a:p>
        </p:txBody>
      </p:sp>
    </p:spTree>
    <p:extLst>
      <p:ext uri="{BB962C8B-B14F-4D97-AF65-F5344CB8AC3E}">
        <p14:creationId xmlns:p14="http://schemas.microsoft.com/office/powerpoint/2010/main" val="13663615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Narration</a:t>
            </a:r>
          </a:p>
          <a:p>
            <a:r>
              <a:rPr lang="en-GB" dirty="0" smtClean="0"/>
              <a:t>Breaking this down into the separate indicator condition you can see those conditions to the left of the line meet the IC definition. There were a small number of both patients and events in the three conditions to the right, and more data is required for them</a:t>
            </a:r>
            <a:endParaRPr lang="en-GB" dirty="0"/>
          </a:p>
          <a:p>
            <a:endParaRPr lang="en-GB" dirty="0" smtClean="0"/>
          </a:p>
        </p:txBody>
      </p:sp>
    </p:spTree>
    <p:extLst>
      <p:ext uri="{BB962C8B-B14F-4D97-AF65-F5344CB8AC3E}">
        <p14:creationId xmlns:p14="http://schemas.microsoft.com/office/powerpoint/2010/main" val="797784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Narration</a:t>
            </a:r>
          </a:p>
          <a:p>
            <a:r>
              <a:rPr lang="en-GB" dirty="0" smtClean="0"/>
              <a:t>Factors making it more likely to test positive included being male, non-white and from Eastern compared to Central Europe. Indicator Condition was also an independent predictor</a:t>
            </a:r>
            <a:r>
              <a:rPr lang="en-GB" baseline="0" dirty="0" smtClean="0"/>
              <a:t> with infectious mononucleosis like syndrome</a:t>
            </a:r>
            <a:r>
              <a:rPr lang="en-GB" dirty="0" smtClean="0"/>
              <a:t> </a:t>
            </a:r>
            <a:r>
              <a:rPr lang="en-GB" baseline="0" dirty="0" smtClean="0"/>
              <a:t>and blood dyscrasias associated with increased odds of an HIV positive test. This may prove practically useful data where programmes are planned in a roll out fashion, or where limited resources may need to be focussed on areas of highest need. </a:t>
            </a:r>
          </a:p>
          <a:p>
            <a:endParaRPr lang="en-GB" dirty="0"/>
          </a:p>
          <a:p>
            <a:endParaRPr lang="en-GB" dirty="0" smtClean="0"/>
          </a:p>
        </p:txBody>
      </p:sp>
    </p:spTree>
    <p:extLst>
      <p:ext uri="{BB962C8B-B14F-4D97-AF65-F5344CB8AC3E}">
        <p14:creationId xmlns:p14="http://schemas.microsoft.com/office/powerpoint/2010/main" val="35483610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For those newly diagnosed in HIDES Phase 2 the majority were diagnosed late with a median CD4 count of only 200. Nearly 30% reported experiencing HIV related symptoms prior to their diagnosis; representing missed opportunities for earlier diagnosis</a:t>
            </a:r>
          </a:p>
        </p:txBody>
      </p:sp>
    </p:spTree>
    <p:extLst>
      <p:ext uri="{BB962C8B-B14F-4D97-AF65-F5344CB8AC3E}">
        <p14:creationId xmlns:p14="http://schemas.microsoft.com/office/powerpoint/2010/main" val="23682777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278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Narration</a:t>
            </a:r>
          </a:p>
          <a:p>
            <a:r>
              <a:rPr lang="en-GB" dirty="0" smtClean="0"/>
              <a:t>This more recent stabilisation of the HIV epidemic in Western Europe is occurring on a background of years of significant increases.</a:t>
            </a:r>
          </a:p>
          <a:p>
            <a:endParaRPr lang="en-GB" dirty="0" smtClean="0"/>
          </a:p>
          <a:p>
            <a:pPr>
              <a:defRPr/>
            </a:pPr>
            <a:r>
              <a:rPr lang="en-GB" dirty="0"/>
              <a:t>Source: WHO/ECDC HIV /AIDS Surveillance in Europe 2014 </a:t>
            </a:r>
          </a:p>
          <a:p>
            <a:endParaRPr lang="en-GB" dirty="0"/>
          </a:p>
          <a:p>
            <a:endParaRPr lang="en-GB" dirty="0" smtClean="0"/>
          </a:p>
          <a:p>
            <a:endParaRPr lang="en-GB" dirty="0" smtClean="0"/>
          </a:p>
          <a:p>
            <a:endParaRPr lang="en-GB" dirty="0"/>
          </a:p>
          <a:p>
            <a:endParaRPr lang="en-GB"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ea typeface="ヒラギノ角ゴ Pro W3" pitchFamily="84" charset="-128"/>
                <a:cs typeface="Arial" panose="020B0604020202020204" pitchFamily="34" charset="0"/>
              </a:rPr>
              <a:t>Narration:</a:t>
            </a:r>
          </a:p>
          <a:p>
            <a:r>
              <a:rPr lang="en-GB" sz="1200" kern="1200" dirty="0" smtClean="0">
                <a:solidFill>
                  <a:schemeClr val="tx1"/>
                </a:solidFill>
                <a:effectLst/>
                <a:ea typeface="ヒラギノ角ゴ Pro W3" pitchFamily="84" charset="-128"/>
                <a:cs typeface="Arial" panose="020B0604020202020204" pitchFamily="34" charset="0"/>
              </a:rPr>
              <a:t>In 2014, 6,150 people (4,610 men and 1,540</a:t>
            </a:r>
            <a:r>
              <a:rPr lang="en-GB" sz="1200" kern="1200" baseline="0" dirty="0" smtClean="0">
                <a:solidFill>
                  <a:schemeClr val="tx1"/>
                </a:solidFill>
                <a:effectLst/>
                <a:ea typeface="ヒラギノ角ゴ Pro W3" pitchFamily="84" charset="-128"/>
                <a:cs typeface="Arial" panose="020B0604020202020204" pitchFamily="34" charset="0"/>
              </a:rPr>
              <a:t> </a:t>
            </a:r>
            <a:r>
              <a:rPr lang="en-GB" sz="1200" kern="1200" dirty="0" smtClean="0">
                <a:solidFill>
                  <a:schemeClr val="tx1"/>
                </a:solidFill>
                <a:effectLst/>
                <a:ea typeface="ヒラギノ角ゴ Pro W3" pitchFamily="84" charset="-128"/>
                <a:cs typeface="Arial" panose="020B0604020202020204" pitchFamily="34" charset="0"/>
              </a:rPr>
              <a:t>women) were newly diagnosed with HIV in the UK.</a:t>
            </a:r>
          </a:p>
          <a:p>
            <a:pPr eaLnBrk="0" fontAlgn="base" hangingPunct="0"/>
            <a:r>
              <a:rPr lang="en-GB" sz="1200" kern="1200" dirty="0" smtClean="0">
                <a:solidFill>
                  <a:schemeClr val="tx1"/>
                </a:solidFill>
                <a:effectLst/>
                <a:ea typeface="ヒラギノ角ゴ Pro W3" pitchFamily="84" charset="-128"/>
                <a:cs typeface="Arial" panose="020B0604020202020204" pitchFamily="34" charset="0"/>
              </a:rPr>
              <a:t>New diagnoses have continued to decline since a peak in 2005 (7,892), largely due to a decrease in people newly diagnosed with HIV</a:t>
            </a:r>
            <a:r>
              <a:rPr lang="en-GB" sz="1200" kern="1200" baseline="0" dirty="0" smtClean="0">
                <a:solidFill>
                  <a:schemeClr val="tx1"/>
                </a:solidFill>
                <a:effectLst/>
                <a:ea typeface="ヒラギノ角ゴ Pro W3" pitchFamily="84" charset="-128"/>
                <a:cs typeface="Arial" panose="020B0604020202020204" pitchFamily="34" charset="0"/>
              </a:rPr>
              <a:t> </a:t>
            </a:r>
            <a:r>
              <a:rPr lang="en-GB" sz="1200" kern="1200" dirty="0" smtClean="0">
                <a:solidFill>
                  <a:schemeClr val="tx1"/>
                </a:solidFill>
                <a:effectLst/>
                <a:ea typeface="ヒラギノ角ゴ Pro W3" pitchFamily="84" charset="-128"/>
                <a:cs typeface="Arial" panose="020B0604020202020204" pitchFamily="34" charset="0"/>
              </a:rPr>
              <a:t>who acquired their infection abroad.</a:t>
            </a:r>
          </a:p>
          <a:p>
            <a:endParaRPr lang="en-GB" dirty="0" smtClean="0"/>
          </a:p>
          <a:p>
            <a:r>
              <a:rPr lang="en-GB" dirty="0" smtClean="0"/>
              <a:t>Source:</a:t>
            </a:r>
          </a:p>
          <a:p>
            <a:r>
              <a:rPr lang="en-GB" dirty="0" smtClean="0"/>
              <a:t>Public Health England</a:t>
            </a:r>
            <a:r>
              <a:rPr lang="en-GB" baseline="0" dirty="0" smtClean="0"/>
              <a:t> - </a:t>
            </a:r>
            <a:r>
              <a:rPr lang="en-GB" dirty="0" smtClean="0"/>
              <a:t>HIV in</a:t>
            </a:r>
            <a:r>
              <a:rPr lang="en-GB" baseline="0" dirty="0" smtClean="0"/>
              <a:t> the UK: 2015 report</a:t>
            </a:r>
          </a:p>
          <a:p>
            <a:r>
              <a:rPr lang="en-GB" dirty="0" smtClean="0"/>
              <a:t>https://www.gov.uk/government/statistics/hiv-in-the-united-kingdom</a:t>
            </a:r>
          </a:p>
          <a:p>
            <a:endParaRPr lang="en-GB" dirty="0" smtClean="0">
              <a:solidFill>
                <a:srgbClr val="FF0000"/>
              </a:solidFill>
            </a:endParaRPr>
          </a:p>
          <a:p>
            <a:endParaRPr lang="en-GB" dirty="0"/>
          </a:p>
        </p:txBody>
      </p:sp>
    </p:spTree>
    <p:extLst>
      <p:ext uri="{BB962C8B-B14F-4D97-AF65-F5344CB8AC3E}">
        <p14:creationId xmlns:p14="http://schemas.microsoft.com/office/powerpoint/2010/main" val="312671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8.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2A71DF-9CF4-4782-AEDE-B3BB6AEE67B9}"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32573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C70DDE-A0A5-45EC-A189-DFCA3F4062C6}"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33136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57451-09ED-4B66-A224-6FAC74126422}"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2610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81DD1C-91BF-4250-93D7-DB1AEB31EE88}"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897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1A5A6F-D7D6-4ED9-8F44-458EAE2A394F}" type="datetime1">
              <a:rPr lang="en-GB" smtClean="0">
                <a:solidFill>
                  <a:prstClr val="black">
                    <a:tint val="75000"/>
                  </a:prstClr>
                </a:solidFill>
              </a:rPr>
              <a:t>12/12/2016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54608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BE960E-DBB3-46B5-AF35-E88022937698}" type="datetime1">
              <a:rPr lang="en-GB" smtClean="0">
                <a:solidFill>
                  <a:prstClr val="black">
                    <a:tint val="75000"/>
                  </a:prstClr>
                </a:solidFill>
              </a:rPr>
              <a:t>12/12/2016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447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DB259-116C-4A14-BB12-5C4F7F90B3A7}" type="datetime1">
              <a:rPr lang="en-GB" smtClean="0">
                <a:solidFill>
                  <a:prstClr val="black">
                    <a:tint val="75000"/>
                  </a:prstClr>
                </a:solidFill>
              </a:rPr>
              <a:t>12/12/2016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8778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4F57C-F0B0-4B2A-B054-367D9FFA31DA}"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01753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61E0-77CB-499D-B08A-D6D54D8901C2}"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637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0AAF7-0275-4EDD-8508-67793F09F331}"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889972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68122-1B8F-490D-AF49-9517E6804DB9}"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85566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t>12/12/2016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t>12/12/2016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1EB6C6-4BFE-43B0-9951-1F608D058ED0}"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03759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957FE-C62B-4022-98F0-2D50B5610E56}"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02038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FAA00-B46B-4C35-9A32-F51449E69EC9}"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82719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3878DE-2E76-43F0-8D77-1157AFFDB812}"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385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4543C7-B5F5-4FED-9E7F-4864787FC29A}" type="datetime1">
              <a:rPr lang="en-GB" smtClean="0">
                <a:solidFill>
                  <a:prstClr val="black">
                    <a:tint val="75000"/>
                  </a:prstClr>
                </a:solidFill>
              </a:rPr>
              <a:t>12/12/2016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44305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BF61A9-55CF-4712-82E1-D9BAEF9C60DF}" type="datetime1">
              <a:rPr lang="en-GB" smtClean="0">
                <a:solidFill>
                  <a:prstClr val="black">
                    <a:tint val="75000"/>
                  </a:prstClr>
                </a:solidFill>
              </a:rPr>
              <a:t>12/12/2016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39778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0EE9-E3BC-4657-889C-745DA4A6C968}" type="datetime1">
              <a:rPr lang="en-GB" smtClean="0">
                <a:solidFill>
                  <a:prstClr val="black">
                    <a:tint val="75000"/>
                  </a:prstClr>
                </a:solidFill>
              </a:rPr>
              <a:t>12/12/2016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23168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C5E8C-00B3-4D42-A935-D6F040D0FCC1}"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16238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B77B2-D7C0-4E68-A7A2-1238958FC41F}"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81908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182889-4740-451B-8AD1-0FE641A1C3CF}"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65846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4B57F-DF4B-4542-97DC-218951FE601E}"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36215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t>12/12/2016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t>12/12/2016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t>12/12/2016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t>12/12/2016</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12/12/2016</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smtClean="0"/>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t>12/12/2016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t>12/12/2016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smtClean="0"/>
              <a:t>Click to edit Master title style</a:t>
            </a:r>
            <a:endParaRPr lang="en-US"/>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t>12/12/2016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t>12/12/2016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t>12/12/2016</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t>12/12/2016</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t>12/12/2016</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smtClean="0"/>
              <a:t>Click to edit Master title style</a:t>
            </a:r>
            <a:endParaRPr lang="en-US"/>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t>12/12/2016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smtClean="0"/>
              <a:t>Click to edit Master title style</a:t>
            </a:r>
            <a:endParaRPr lang="en-US"/>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t>12/12/2016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t>12/12/2016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t>12/12/2016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t>12/12/2016</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smtClean="0"/>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smtClean="0"/>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t>12/12/2016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t>12/12/2016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t>12/12/2016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t>12/12/2016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t>12/12/2016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t>12/12/2016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t>12/12/2016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t>12/12/2016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t>12/12/2016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t>12/12/2016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t>12/12/2016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a:xfrm>
            <a:off x="6553200" y="6356350"/>
            <a:ext cx="2133600" cy="365125"/>
          </a:xfrm>
          <a:prstGeom prst="rect">
            <a:avLst/>
          </a:prstGeom>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12/12/2016</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t>12/12/2016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t>12/12/2016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t>12/12/2016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t>12/12/2016</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t>12/12/2016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t>12/12/2016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t>12/12/2016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t>12/12/2016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2.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image" Target="../media/image5.pn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4.pn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image" Target="../media/image1.emf"/><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theme" Target="../theme/theme14.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19" Type="http://schemas.openxmlformats.org/officeDocument/2006/relationships/image" Target="../media/image2.jpeg"/><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5.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image" Target="../media/image8.png"/><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image" Target="../media/image7.jpeg"/><Relationship Id="rId5" Type="http://schemas.openxmlformats.org/officeDocument/2006/relationships/slideLayout" Target="../slideLayouts/slideLayout195.xml"/><Relationship Id="rId10" Type="http://schemas.openxmlformats.org/officeDocument/2006/relationships/image" Target="../media/image6.jpeg"/><Relationship Id="rId4" Type="http://schemas.openxmlformats.org/officeDocument/2006/relationships/slideLayout" Target="../slideLayouts/slideLayout194.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8.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jpeg"/><Relationship Id="rId5" Type="http://schemas.openxmlformats.org/officeDocument/2006/relationships/slideLayout" Target="../slideLayouts/slideLayout49.xml"/><Relationship Id="rId10" Type="http://schemas.openxmlformats.org/officeDocument/2006/relationships/image" Target="../media/image6.jpeg"/><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6.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jpe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9D5BC64D-6833-4AF5-A490-74EF1319406C}"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578076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t>12/12/2016</a:t>
            </a:fld>
            <a:endParaRPr lang="es-ES" altLang="en-US" dirty="0" smtClean="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smtClean="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a:t>
            </a:fld>
            <a:endParaRPr lang="en-US" altLang="en-US" dirty="0" smtClean="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timing>
    <p:tnLst>
      <p:par>
        <p:cTn id="1" dur="indefinite" restart="never" nodeType="tmRoot"/>
      </p:par>
    </p:tnLst>
  </p:timing>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a:p>
            <a:pPr lvl="0"/>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9"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74CA7143-FAE0-46F3-8D72-2F2F74E9F423}" type="datetime1">
              <a:rPr lang="en-GB" smtClean="0">
                <a:solidFill>
                  <a:prstClr val="black">
                    <a:tint val="75000"/>
                  </a:prstClr>
                </a:solidFill>
              </a:rPr>
              <a:t>12/12/2016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652181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5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54.xml"/><Relationship Id="rId6" Type="http://schemas.openxmlformats.org/officeDocument/2006/relationships/image" Target="../media/image13.jpe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9.xml"/><Relationship Id="rId5" Type="http://schemas.openxmlformats.org/officeDocument/2006/relationships/image" Target="../media/image13.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59.xml"/><Relationship Id="rId6" Type="http://schemas.openxmlformats.org/officeDocument/2006/relationships/image" Target="../media/image13.jpeg"/><Relationship Id="rId5" Type="http://schemas.openxmlformats.org/officeDocument/2006/relationships/image" Target="../media/image42.pn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9.xml"/><Relationship Id="rId5" Type="http://schemas.openxmlformats.org/officeDocument/2006/relationships/image" Target="../media/image13.jpe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58.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5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58.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6.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jpeg"/><Relationship Id="rId7" Type="http://schemas.openxmlformats.org/officeDocument/2006/relationships/diagramQuickStyle" Target="../diagrams/quickStyle8.xml"/><Relationship Id="rId2" Type="http://schemas.openxmlformats.org/officeDocument/2006/relationships/notesSlide" Target="../notesSlides/notesSlide49.xml"/><Relationship Id="rId1" Type="http://schemas.openxmlformats.org/officeDocument/2006/relationships/slideLayout" Target="../slideLayouts/slideLayout5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4.png"/><Relationship Id="rId9" Type="http://schemas.microsoft.com/office/2007/relationships/diagramDrawing" Target="../diagrams/drawing8.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8.xml"/><Relationship Id="rId5" Type="http://schemas.openxmlformats.org/officeDocument/2006/relationships/image" Target="../media/image17.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1.xml"/><Relationship Id="rId1" Type="http://schemas.openxmlformats.org/officeDocument/2006/relationships/slideLayout" Target="../slideLayouts/slideLayout5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5.xml"/><Relationship Id="rId1" Type="http://schemas.openxmlformats.org/officeDocument/2006/relationships/slideLayout" Target="../slideLayouts/slideLayout5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3.jpeg"/></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6.xml"/><Relationship Id="rId1" Type="http://schemas.openxmlformats.org/officeDocument/2006/relationships/slideLayout" Target="../slideLayouts/slideLayout64.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9.xml"/><Relationship Id="rId1" Type="http://schemas.openxmlformats.org/officeDocument/2006/relationships/slideLayout" Target="../slideLayouts/slideLayout5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0.xml"/><Relationship Id="rId1" Type="http://schemas.openxmlformats.org/officeDocument/2006/relationships/slideLayout" Target="../slideLayouts/slideLayout5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1.xml"/><Relationship Id="rId1" Type="http://schemas.openxmlformats.org/officeDocument/2006/relationships/slideLayout" Target="../slideLayouts/slideLayout5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2.xml"/><Relationship Id="rId1" Type="http://schemas.openxmlformats.org/officeDocument/2006/relationships/slideLayout" Target="../slideLayouts/slideLayout5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3.xml"/><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4.xml"/><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6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65.xml"/><Relationship Id="rId1" Type="http://schemas.openxmlformats.org/officeDocument/2006/relationships/slideLayout" Target="../slideLayouts/slideLayout64.xml"/><Relationship Id="rId6" Type="http://schemas.openxmlformats.org/officeDocument/2006/relationships/image" Target="../media/image13.jpeg"/><Relationship Id="rId5" Type="http://schemas.openxmlformats.org/officeDocument/2006/relationships/image" Target="../media/image60.png"/><Relationship Id="rId4" Type="http://schemas.openxmlformats.org/officeDocument/2006/relationships/image" Target="../media/image59.wmf"/></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0.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7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4.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5.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6.xml"/><Relationship Id="rId1" Type="http://schemas.openxmlformats.org/officeDocument/2006/relationships/slideLayout" Target="../slideLayouts/slideLayout5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lstStyle/>
          <a:p>
            <a:r>
              <a:rPr lang="en-GB" dirty="0" smtClean="0"/>
              <a:t>HIV Testing</a:t>
            </a:r>
            <a:endParaRPr lang="en-GB" dirty="0"/>
          </a:p>
        </p:txBody>
      </p:sp>
      <p:sp>
        <p:nvSpPr>
          <p:cNvPr id="3" name="Subtitle 2"/>
          <p:cNvSpPr>
            <a:spLocks noGrp="1"/>
          </p:cNvSpPr>
          <p:nvPr>
            <p:ph type="subTitle" idx="1"/>
          </p:nvPr>
        </p:nvSpPr>
        <p:spPr>
          <a:xfrm>
            <a:off x="2195736" y="5517232"/>
            <a:ext cx="6440760" cy="766936"/>
          </a:xfrm>
        </p:spPr>
        <p:txBody>
          <a:bodyPr/>
          <a:lstStyle/>
          <a:p>
            <a:pPr algn="r"/>
            <a:r>
              <a:rPr lang="en-GB" dirty="0" smtClean="0"/>
              <a:t>&lt;Presenter, date&gt;</a:t>
            </a:r>
            <a:endParaRPr lang="en-GB" dirty="0"/>
          </a:p>
        </p:txBody>
      </p:sp>
      <p:sp>
        <p:nvSpPr>
          <p:cNvPr id="7" name="Pladsholder til sidefod 3"/>
          <p:cNvSpPr>
            <a:spLocks noGrp="1"/>
          </p:cNvSpPr>
          <p:nvPr>
            <p:ph type="ftr" sz="quarter" idx="11"/>
          </p:nvPr>
        </p:nvSpPr>
        <p:spPr>
          <a:xfrm>
            <a:off x="6876256" y="285676"/>
            <a:ext cx="2088232" cy="911075"/>
          </a:xfrm>
        </p:spPr>
        <p:txBody>
          <a:bodyPr/>
          <a:lstStyle/>
          <a:p>
            <a:pPr algn="l"/>
            <a:r>
              <a:rPr lang="en-GB" b="1" dirty="0" smtClean="0">
                <a:solidFill>
                  <a:schemeClr val="tx1"/>
                </a:solidFill>
                <a:latin typeface="Arial" panose="020B0604020202020204" pitchFamily="34" charset="0"/>
                <a:cs typeface="Arial" panose="020B0604020202020204" pitchFamily="34" charset="0"/>
              </a:rPr>
              <a:t>Co-funded </a:t>
            </a:r>
            <a:r>
              <a:rPr lang="en-GB" b="1" dirty="0">
                <a:solidFill>
                  <a:schemeClr val="tx1"/>
                </a:solidFill>
                <a:latin typeface="Arial" panose="020B0604020202020204" pitchFamily="34" charset="0"/>
                <a:cs typeface="Arial" panose="020B0604020202020204" pitchFamily="34" charset="0"/>
              </a:rPr>
              <a:t>by the 2</a:t>
            </a:r>
            <a:r>
              <a:rPr lang="en-GB" b="1" baseline="30000" dirty="0">
                <a:solidFill>
                  <a:schemeClr val="tx1"/>
                </a:solidFill>
                <a:latin typeface="Arial" panose="020B0604020202020204" pitchFamily="34" charset="0"/>
                <a:cs typeface="Arial" panose="020B0604020202020204" pitchFamily="34" charset="0"/>
              </a:rPr>
              <a:t>nd</a:t>
            </a:r>
            <a:r>
              <a:rPr lang="en-GB" b="1" dirty="0">
                <a:solidFill>
                  <a:schemeClr val="tx1"/>
                </a:solidFill>
                <a:latin typeface="Arial" panose="020B0604020202020204" pitchFamily="34" charset="0"/>
                <a:cs typeface="Arial" panose="020B0604020202020204" pitchFamily="34" charset="0"/>
              </a:rPr>
              <a:t> Health Programme of the European Union</a:t>
            </a:r>
          </a:p>
        </p:txBody>
      </p:sp>
      <p:pic>
        <p:nvPicPr>
          <p:cNvPr id="6"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954" y="332656"/>
            <a:ext cx="1305302" cy="864096"/>
          </a:xfrm>
          <a:prstGeom prst="rect">
            <a:avLst/>
          </a:prstGeom>
        </p:spPr>
      </p:pic>
      <p:pic>
        <p:nvPicPr>
          <p:cNvPr id="10" name="Picture 3" descr="E:\Work\1___CPH_HIV\HiE\1. OptTEST start\text for optest\Logo\Optest full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9" y="209549"/>
            <a:ext cx="2830936" cy="11261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9419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7488832" cy="980728"/>
          </a:xfrm>
        </p:spPr>
        <p:txBody>
          <a:bodyPr>
            <a:noAutofit/>
          </a:bodyPr>
          <a:lstStyle/>
          <a:p>
            <a:r>
              <a:rPr lang="en-US" sz="3600" dirty="0" smtClean="0"/>
              <a:t>HIV prevalence, 2014, EU/EAA</a:t>
            </a:r>
            <a:endParaRPr lang="en-GB" sz="3600" dirty="0"/>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98638" y="790575"/>
            <a:ext cx="7345362"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88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09636"/>
            <a:ext cx="45085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260648"/>
            <a:ext cx="4032448" cy="3600400"/>
          </a:xfrm>
        </p:spPr>
        <p:txBody>
          <a:bodyPr anchor="t">
            <a:normAutofit/>
          </a:bodyPr>
          <a:lstStyle/>
          <a:p>
            <a:pPr algn="l"/>
            <a:r>
              <a:rPr lang="en-GB" sz="2400" dirty="0"/>
              <a:t>Prevalence of diagnosed HIV infection by area of residence among population </a:t>
            </a:r>
            <a:r>
              <a:rPr lang="en-GB" sz="2400" dirty="0" smtClean="0"/>
              <a:t>aged 15-59 </a:t>
            </a:r>
            <a:r>
              <a:rPr lang="en-GB" sz="2400" dirty="0"/>
              <a:t>years: UK, </a:t>
            </a:r>
            <a:r>
              <a:rPr lang="en-GB" sz="2400" dirty="0" smtClean="0"/>
              <a:t>2014</a:t>
            </a:r>
            <a:r>
              <a:rPr lang="en-GB" sz="2400" dirty="0"/>
              <a:t/>
            </a:r>
            <a:br>
              <a:rPr lang="en-GB" sz="2400" dirty="0"/>
            </a:br>
            <a:endParaRPr lang="en-GB" sz="2400" dirty="0"/>
          </a:p>
        </p:txBody>
      </p:sp>
      <p:sp>
        <p:nvSpPr>
          <p:cNvPr id="5" name="Content Placeholder 4"/>
          <p:cNvSpPr>
            <a:spLocks noGrp="1"/>
          </p:cNvSpPr>
          <p:nvPr>
            <p:ph idx="1"/>
          </p:nvPr>
        </p:nvSpPr>
        <p:spPr>
          <a:xfrm>
            <a:off x="423921" y="1938283"/>
            <a:ext cx="8229600" cy="4525963"/>
          </a:xfrm>
        </p:spPr>
        <p:txBody>
          <a:bodyPr/>
          <a:lstStyle/>
          <a:p>
            <a:pPr marL="0" indent="0">
              <a:buNone/>
            </a:pPr>
            <a:r>
              <a:rPr lang="en-GB" dirty="0" smtClean="0"/>
              <a:t> </a:t>
            </a:r>
            <a:endParaRPr lang="en-GB" dirty="0"/>
          </a:p>
        </p:txBody>
      </p:sp>
      <p:pic>
        <p:nvPicPr>
          <p:cNvPr id="6" name="Picture 2" descr="https://encrypted-tbn1.gstatic.com/images?q=tbn:ANd9GcQwbmg8W9MmVVauA7VxBpifdOBWNVsQ_IgwWlGTWJr0iv5IM_AP5HOw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5883" y="5572108"/>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766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HIV diagnoses, by mode of transmission, </a:t>
            </a:r>
            <a:r>
              <a:rPr lang="en-US" sz="2400" dirty="0" smtClean="0"/>
              <a:t>2005-2014</a:t>
            </a:r>
            <a:r>
              <a:rPr lang="en-US" sz="2400" dirty="0"/>
              <a:t>, </a:t>
            </a:r>
            <a:r>
              <a:rPr lang="en-US" sz="2400" dirty="0" smtClean="0"/>
              <a:t/>
            </a:r>
            <a:br>
              <a:rPr lang="en-US" sz="2400" dirty="0" smtClean="0"/>
            </a:br>
            <a:r>
              <a:rPr lang="en-US" sz="2400" dirty="0" smtClean="0"/>
              <a:t>WHO European Region</a:t>
            </a:r>
            <a:endParaRPr lang="en-GB"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7512"/>
            <a:ext cx="7664868" cy="390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21"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249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292868" y="260648"/>
            <a:ext cx="7785865" cy="822325"/>
          </a:xfrm>
        </p:spPr>
        <p:txBody>
          <a:bodyPr anchor="t">
            <a:noAutofit/>
          </a:bodyPr>
          <a:lstStyle/>
          <a:p>
            <a:pPr algn="l"/>
            <a:r>
              <a:rPr lang="en-US" sz="2400" dirty="0" smtClean="0"/>
              <a:t>HIV diagnoses, by mode of transmission, </a:t>
            </a:r>
            <a:br>
              <a:rPr lang="en-US" sz="2400" dirty="0" smtClean="0"/>
            </a:br>
            <a:r>
              <a:rPr lang="en-US" sz="2400" dirty="0" smtClean="0"/>
              <a:t>2005-2014, EU/EEA</a:t>
            </a:r>
            <a:br>
              <a:rPr lang="en-US" sz="2400" dirty="0" smtClean="0"/>
            </a:br>
            <a:endParaRPr lang="en-GB" sz="2400" dirty="0" smtClean="0"/>
          </a:p>
        </p:txBody>
      </p:sp>
      <p:sp>
        <p:nvSpPr>
          <p:cNvPr id="4" name="TextBox 3"/>
          <p:cNvSpPr txBox="1"/>
          <p:nvPr/>
        </p:nvSpPr>
        <p:spPr>
          <a:xfrm>
            <a:off x="1741607" y="5809988"/>
            <a:ext cx="4868697" cy="577081"/>
          </a:xfrm>
          <a:prstGeom prst="rect">
            <a:avLst/>
          </a:prstGeom>
          <a:noFill/>
        </p:spPr>
        <p:txBody>
          <a:bodyPr wrap="square" rtlCol="0">
            <a:spAutoFit/>
          </a:bodyPr>
          <a:lstStyle/>
          <a:p>
            <a:r>
              <a:rPr lang="en-GB" sz="1050" dirty="0" smtClean="0">
                <a:latin typeface="Calibri" panose="020F0502020204030204" pitchFamily="34" charset="0"/>
              </a:rPr>
              <a:t>Data is adjusted for reporting delay. Cases </a:t>
            </a:r>
            <a:r>
              <a:rPr lang="en-GB" sz="1050" dirty="0">
                <a:latin typeface="Calibri" panose="020F0502020204030204" pitchFamily="34" charset="0"/>
              </a:rPr>
              <a:t>from Estonia and Poland excluded due to incomplete reporting on transmission mode during the period; cases from Italy and Spain excluded due to </a:t>
            </a:r>
            <a:r>
              <a:rPr lang="en-GB" sz="1050" dirty="0" smtClean="0">
                <a:latin typeface="Calibri" panose="020F0502020204030204" pitchFamily="34" charset="0"/>
              </a:rPr>
              <a:t>increasing national </a:t>
            </a:r>
            <a:r>
              <a:rPr lang="en-GB" sz="1050" dirty="0">
                <a:latin typeface="Calibri" panose="020F0502020204030204" pitchFamily="34" charset="0"/>
              </a:rPr>
              <a:t>coverage over the </a:t>
            </a:r>
            <a:r>
              <a:rPr lang="en-GB" sz="1050" dirty="0" smtClean="0">
                <a:latin typeface="Calibri" panose="020F0502020204030204" pitchFamily="34" charset="0"/>
              </a:rPr>
              <a:t>period</a:t>
            </a:r>
            <a:r>
              <a:rPr lang="en-GB" sz="1050" dirty="0">
                <a:latin typeface="Calibri" panose="020F0502020204030204" pitchFamily="34" charset="0"/>
              </a:rPr>
              <a:t>.</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5" name="Picture 4"/>
          <p:cNvPicPr>
            <a:picLocks noChangeAspect="1"/>
          </p:cNvPicPr>
          <p:nvPr/>
        </p:nvPicPr>
        <p:blipFill>
          <a:blip r:embed="rId3"/>
          <a:stretch>
            <a:fillRect/>
          </a:stretch>
        </p:blipFill>
        <p:spPr>
          <a:xfrm>
            <a:off x="498039" y="1988840"/>
            <a:ext cx="7314322" cy="3729690"/>
          </a:xfrm>
          <a:prstGeom prst="rect">
            <a:avLst/>
          </a:prstGeom>
        </p:spPr>
      </p:pic>
      <p:grpSp>
        <p:nvGrpSpPr>
          <p:cNvPr id="7" name="Group 6"/>
          <p:cNvGrpSpPr/>
          <p:nvPr/>
        </p:nvGrpSpPr>
        <p:grpSpPr>
          <a:xfrm>
            <a:off x="7618211" y="1772816"/>
            <a:ext cx="1460419" cy="2880320"/>
            <a:chOff x="43258" y="4238574"/>
            <a:chExt cx="2170129" cy="963396"/>
          </a:xfrm>
        </p:grpSpPr>
        <p:sp>
          <p:nvSpPr>
            <p:cNvPr id="8" name="Rectangle 7"/>
            <p:cNvSpPr/>
            <p:nvPr/>
          </p:nvSpPr>
          <p:spPr bwMode="auto">
            <a:xfrm>
              <a:off x="73089" y="5057461"/>
              <a:ext cx="2140298" cy="14450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Injecting drug use</a:t>
              </a:r>
              <a:endParaRPr kumimoji="0" lang="en-GB" sz="1400" i="0"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58173" y="4436384"/>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 (women)</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0" name="Rectangle 9"/>
            <p:cNvSpPr/>
            <p:nvPr/>
          </p:nvSpPr>
          <p:spPr bwMode="auto">
            <a:xfrm>
              <a:off x="58438" y="4651896"/>
              <a:ext cx="2140301"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 (Men)</a:t>
              </a:r>
            </a:p>
          </p:txBody>
        </p:sp>
        <p:sp>
          <p:nvSpPr>
            <p:cNvPr id="11" name="Rectangle 10"/>
            <p:cNvSpPr/>
            <p:nvPr/>
          </p:nvSpPr>
          <p:spPr bwMode="auto">
            <a:xfrm>
              <a:off x="43258" y="423857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Sex between men</a:t>
              </a:r>
              <a:endParaRPr kumimoji="0" lang="en-GB" sz="1400" i="0" u="none" strike="noStrike" cap="none" normalizeH="0" baseline="0" dirty="0" smtClean="0">
                <a:ln>
                  <a:noFill/>
                </a:ln>
                <a:solidFill>
                  <a:schemeClr val="bg1"/>
                </a:solidFill>
                <a:effectLst/>
                <a:latin typeface="Calibri" panose="020F0502020204030204" pitchFamily="34" charset="0"/>
              </a:endParaRPr>
            </a:p>
          </p:txBody>
        </p:sp>
      </p:grpSp>
      <p:sp>
        <p:nvSpPr>
          <p:cNvPr id="14" name="Rectangle 13"/>
          <p:cNvSpPr/>
          <p:nvPr/>
        </p:nvSpPr>
        <p:spPr bwMode="auto">
          <a:xfrm>
            <a:off x="7638286" y="4725144"/>
            <a:ext cx="1430306"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Mother</a:t>
            </a:r>
            <a:r>
              <a:rPr lang="en-GB" sz="1400" dirty="0" smtClean="0">
                <a:solidFill>
                  <a:schemeClr val="bg1"/>
                </a:solidFill>
                <a:latin typeface="Calibri" panose="020F0502020204030204" pitchFamily="34" charset="0"/>
              </a:rPr>
              <a:t>-to-child transmission</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7" name="Rectangle 16"/>
          <p:cNvSpPr/>
          <p:nvPr/>
        </p:nvSpPr>
        <p:spPr bwMode="auto">
          <a:xfrm>
            <a:off x="7638286" y="3656588"/>
            <a:ext cx="1406827" cy="494674"/>
          </a:xfrm>
          <a:prstGeom prst="rect">
            <a:avLst/>
          </a:prstGeom>
          <a:solidFill>
            <a:srgbClr val="969696"/>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Other/</a:t>
            </a:r>
          </a:p>
          <a:p>
            <a:pPr algn="ctr"/>
            <a:r>
              <a:rPr lang="en-GB" sz="1400" dirty="0" smtClean="0">
                <a:solidFill>
                  <a:schemeClr val="bg1"/>
                </a:solidFill>
                <a:latin typeface="Calibri" panose="020F0502020204030204" pitchFamily="34" charset="0"/>
              </a:rPr>
              <a:t>undetermined</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204" y="5716324"/>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836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4"/>
          <p:cNvSpPr>
            <a:spLocks noGrp="1"/>
          </p:cNvSpPr>
          <p:nvPr/>
        </p:nvSpPr>
        <p:spPr bwMode="auto">
          <a:xfrm>
            <a:off x="317174" y="332656"/>
            <a:ext cx="7782423" cy="738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t>Percentage of HIV diagnoses, by route of transmission, </a:t>
            </a:r>
          </a:p>
          <a:p>
            <a:r>
              <a:rPr lang="en-US" sz="2400" dirty="0" smtClean="0"/>
              <a:t>2014, EU/EEA </a:t>
            </a:r>
            <a:br>
              <a:rPr lang="en-US" sz="2400" dirty="0" smtClean="0"/>
            </a:br>
            <a:endParaRPr lang="en-GB" sz="2400" dirty="0" smtClean="0"/>
          </a:p>
        </p:txBody>
      </p:sp>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a:blip r:embed="rId3"/>
          <a:stretch>
            <a:fillRect/>
          </a:stretch>
        </p:blipFill>
        <p:spPr>
          <a:xfrm>
            <a:off x="971600" y="1484784"/>
            <a:ext cx="7554095" cy="4094827"/>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819"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72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GB" sz="2400" dirty="0" smtClean="0"/>
              <a:t>Percentage of new HIV diagnoses with known mode of transmission, by transmission route and country, EU/EEA, 2014 (n = 24,083)</a:t>
            </a:r>
            <a:endParaRPr lang="en-GB" sz="24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377083"/>
            <a:ext cx="6508358" cy="395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267" y="5301208"/>
            <a:ext cx="6019850" cy="60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589060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577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772534" cy="1143000"/>
          </a:xfrm>
        </p:spPr>
        <p:txBody>
          <a:bodyPr anchor="t"/>
          <a:lstStyle/>
          <a:p>
            <a:pPr algn="l"/>
            <a:r>
              <a:rPr lang="en-GB" sz="2400" dirty="0">
                <a:solidFill>
                  <a:schemeClr val="tx1"/>
                </a:solidFill>
                <a:latin typeface="Calibri" panose="020F0502020204030204" pitchFamily="34" charset="0"/>
                <a:cs typeface="Calibri" panose="020F0502020204030204" pitchFamily="34" charset="0"/>
              </a:rPr>
              <a:t>New HIV diagnoses by exposure </a:t>
            </a:r>
            <a:r>
              <a:rPr lang="en-GB" sz="2400" dirty="0" smtClean="0">
                <a:solidFill>
                  <a:schemeClr val="tx1"/>
                </a:solidFill>
                <a:latin typeface="Calibri" panose="020F0502020204030204" pitchFamily="34" charset="0"/>
                <a:cs typeface="Calibri" panose="020F0502020204030204" pitchFamily="34" charset="0"/>
              </a:rPr>
              <a:t>group, United </a:t>
            </a:r>
            <a:r>
              <a:rPr lang="en-GB" sz="2400" dirty="0">
                <a:solidFill>
                  <a:schemeClr val="tx1"/>
                </a:solidFill>
                <a:latin typeface="Calibri" panose="020F0502020204030204" pitchFamily="34" charset="0"/>
                <a:cs typeface="Calibri" panose="020F0502020204030204" pitchFamily="34" charset="0"/>
              </a:rPr>
              <a:t>Kingdom, </a:t>
            </a:r>
            <a:r>
              <a:rPr lang="en-GB" sz="2400" dirty="0" smtClean="0">
                <a:solidFill>
                  <a:schemeClr val="tx1"/>
                </a:solidFill>
                <a:latin typeface="Calibri" panose="020F0502020204030204" pitchFamily="34" charset="0"/>
                <a:cs typeface="Calibri" panose="020F0502020204030204" pitchFamily="34" charset="0"/>
              </a:rPr>
              <a:t>2005-2014 </a:t>
            </a:r>
            <a:endParaRPr lang="en-GB" sz="2400" dirty="0">
              <a:solidFill>
                <a:schemeClr val="tx1"/>
              </a:solidFill>
              <a:latin typeface="Calibri" panose="020F0502020204030204" pitchFamily="34" charset="0"/>
              <a:cs typeface="Calibri" panose="020F0502020204030204" pitchFamily="34"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262344"/>
            <a:ext cx="7488832" cy="483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Qwbmg8W9MmVVauA7VxBpifdOBWNVsQ_IgwWlGTWJr0iv5IM_AP5HOw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103" y="56200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9083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6663460"/>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8540226"/>
              </p:ext>
            </p:extLst>
          </p:nvPr>
        </p:nvGraphicFramePr>
        <p:xfrm>
          <a:off x="817849"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669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25" y="332656"/>
            <a:ext cx="7327243" cy="648072"/>
          </a:xfrm>
        </p:spPr>
        <p:txBody>
          <a:bodyPr anchor="t"/>
          <a:lstStyle/>
          <a:p>
            <a:pPr algn="l"/>
            <a:r>
              <a:rPr lang="en-GB" sz="2400" b="1" dirty="0" smtClean="0">
                <a:solidFill>
                  <a:schemeClr val="tx1"/>
                </a:solidFill>
                <a:latin typeface="Calibri" panose="020F0502020204030204" pitchFamily="34" charset="0"/>
                <a:cs typeface="Calibri" panose="020F0502020204030204" pitchFamily="34" charset="0"/>
              </a:rPr>
              <a:t>Why test for HIV?</a:t>
            </a:r>
            <a:endParaRPr lang="en-GB" sz="2400" b="1" dirty="0">
              <a:solidFill>
                <a:schemeClr val="tx1"/>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3042952" y="4814114"/>
            <a:ext cx="6101048" cy="15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n-GB" sz="2000" b="1" kern="0" dirty="0" smtClean="0">
                <a:latin typeface="Calibri" panose="020F0502020204030204" pitchFamily="34" charset="0"/>
                <a:cs typeface="Calibri" panose="020F0502020204030204" pitchFamily="34" charset="0"/>
              </a:rPr>
              <a:t>Reduced healthcare costs</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A</a:t>
            </a:r>
            <a:r>
              <a:rPr lang="en-GB" sz="2000" kern="0" dirty="0" smtClean="0">
                <a:latin typeface="Calibri" panose="020F0502020204030204" pitchFamily="34" charset="0"/>
                <a:cs typeface="Calibri" panose="020F0502020204030204" pitchFamily="34" charset="0"/>
              </a:rPr>
              <a:t>voiding the complications associated with untreated HIV, and thereby avoiding the 	resulting healthcare costs </a:t>
            </a:r>
            <a:endParaRPr lang="en-GB" sz="2000" kern="0"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bwMode="auto">
          <a:xfrm>
            <a:off x="2843808" y="2702450"/>
            <a:ext cx="6300192"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n-GB" sz="2000" b="1" kern="0" dirty="0" smtClean="0">
                <a:latin typeface="Calibri" panose="020F0502020204030204" pitchFamily="34" charset="0"/>
                <a:cs typeface="Calibri" panose="020F0502020204030204" pitchFamily="34" charset="0"/>
              </a:rPr>
              <a:t>Reduced onward transmission to partners</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R</a:t>
            </a:r>
            <a:r>
              <a:rPr lang="en-GB" sz="2000" kern="0" dirty="0" smtClean="0">
                <a:latin typeface="Calibri" panose="020F0502020204030204" pitchFamily="34" charset="0"/>
                <a:cs typeface="Calibri" panose="020F0502020204030204" pitchFamily="34" charset="0"/>
              </a:rPr>
              <a:t>isk behaviour modification</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E</a:t>
            </a:r>
            <a:r>
              <a:rPr lang="en-GB" sz="2000" kern="0" dirty="0" smtClean="0">
                <a:latin typeface="Calibri" panose="020F0502020204030204" pitchFamily="34" charset="0"/>
                <a:cs typeface="Calibri" panose="020F0502020204030204" pitchFamily="34" charset="0"/>
              </a:rPr>
              <a:t>ffective treatment results in an undetectable viral load, and means they are considered to be non-infectious to sexual partners </a:t>
            </a:r>
          </a:p>
          <a:p>
            <a:pPr marL="355600" indent="-260350"/>
            <a:endParaRPr lang="en-GB" sz="2000" kern="0" dirty="0" smtClean="0">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2627784" y="836712"/>
            <a:ext cx="717698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n-GB" sz="2000" b="1" kern="0" dirty="0" smtClean="0">
                <a:latin typeface="Calibri" panose="020F0502020204030204" pitchFamily="34" charset="0"/>
                <a:cs typeface="Calibri" panose="020F0502020204030204" pitchFamily="34" charset="0"/>
              </a:rPr>
              <a:t>Direct health benefits to the individual when able to access effective antiretroviral therapy</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D</a:t>
            </a:r>
            <a:r>
              <a:rPr lang="en-GB" sz="2000" kern="0" dirty="0" smtClean="0">
                <a:latin typeface="Calibri" panose="020F0502020204030204" pitchFamily="34" charset="0"/>
                <a:cs typeface="Calibri" panose="020F0502020204030204" pitchFamily="34" charset="0"/>
              </a:rPr>
              <a:t>ecreased morbidity</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D</a:t>
            </a:r>
            <a:r>
              <a:rPr lang="en-GB" sz="2000" kern="0" dirty="0" smtClean="0">
                <a:latin typeface="Calibri" panose="020F0502020204030204" pitchFamily="34" charset="0"/>
                <a:cs typeface="Calibri" panose="020F0502020204030204" pitchFamily="34" charset="0"/>
              </a:rPr>
              <a:t>ecreased mortality </a:t>
            </a:r>
          </a:p>
          <a:p>
            <a:pPr marL="0" indent="0">
              <a:buFontTx/>
              <a:buNone/>
            </a:pPr>
            <a:endParaRPr lang="en-GB" sz="2000" kern="0" dirty="0" smtClean="0">
              <a:latin typeface="Calibri" panose="020F0502020204030204" pitchFamily="34" charset="0"/>
              <a:cs typeface="Calibri" panose="020F0502020204030204" pitchFamily="34" charset="0"/>
            </a:endParaRPr>
          </a:p>
        </p:txBody>
      </p:sp>
      <p:sp>
        <p:nvSpPr>
          <p:cNvPr id="8" name="Hjerte 7"/>
          <p:cNvSpPr/>
          <p:nvPr/>
        </p:nvSpPr>
        <p:spPr>
          <a:xfrm>
            <a:off x="756159" y="284240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26" name="Picture 2" descr="C:\Users\annsn\Local Settings\Temporary Internet Files\Content.IE5\S5CLCKIE\un-eu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88" y="4814114"/>
            <a:ext cx="1179493" cy="11919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clker.com/cliparts/X/L/0/q/j/T/men-women-holding-hands-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62" y="3030251"/>
            <a:ext cx="2060943" cy="1550877"/>
          </a:xfrm>
          <a:prstGeom prst="rect">
            <a:avLst/>
          </a:prstGeom>
          <a:noFill/>
          <a:extLst>
            <a:ext uri="{909E8E84-426E-40DD-AFC4-6F175D3DCCD1}">
              <a14:hiddenFill xmlns:a14="http://schemas.microsoft.com/office/drawing/2010/main">
                <a:solidFill>
                  <a:srgbClr val="FFFFFF"/>
                </a:solidFill>
              </a14:hiddenFill>
            </a:ext>
          </a:extLst>
        </p:spPr>
      </p:pic>
      <p:sp>
        <p:nvSpPr>
          <p:cNvPr id="13" name="Hjerte 7"/>
          <p:cNvSpPr/>
          <p:nvPr/>
        </p:nvSpPr>
        <p:spPr>
          <a:xfrm>
            <a:off x="2002545" y="2814227"/>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Hjerte 7"/>
          <p:cNvSpPr/>
          <p:nvPr/>
        </p:nvSpPr>
        <p:spPr>
          <a:xfrm>
            <a:off x="1360409" y="342576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45" y="783467"/>
            <a:ext cx="1143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1200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8"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0658785"/>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611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342646" cy="803310"/>
          </a:xfrm>
        </p:spPr>
        <p:txBody>
          <a:bodyPr anchor="t"/>
          <a:lstStyle/>
          <a:p>
            <a:pPr algn="l"/>
            <a:r>
              <a:rPr lang="en-GB" sz="2400" dirty="0" smtClean="0">
                <a:solidFill>
                  <a:schemeClr val="tx1"/>
                </a:solidFill>
                <a:latin typeface="Calibri" panose="020F0502020204030204" pitchFamily="34" charset="0"/>
                <a:cs typeface="Calibri" panose="020F0502020204030204" pitchFamily="34" charset="0"/>
              </a:rPr>
              <a:t>Why test for HIV?</a:t>
            </a:r>
            <a:endParaRPr lang="en-GB" sz="24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55576" y="1340769"/>
            <a:ext cx="7848872" cy="1224136"/>
          </a:xfrm>
        </p:spPr>
        <p:txBody>
          <a:bodyPr>
            <a:normAutofit fontScale="55000" lnSpcReduction="20000"/>
          </a:bodyPr>
          <a:lstStyle/>
          <a:p>
            <a:pPr marL="0" indent="0">
              <a:buNone/>
            </a:pPr>
            <a:endParaRPr lang="en-GB" sz="2000" dirty="0" smtClean="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Increasing HIV testing should lead to increased numbers of HIV diagnoses.</a:t>
            </a: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smtClean="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8" name="Content Placeholder 2"/>
          <p:cNvSpPr txBox="1">
            <a:spLocks/>
          </p:cNvSpPr>
          <p:nvPr/>
        </p:nvSpPr>
        <p:spPr bwMode="auto">
          <a:xfrm>
            <a:off x="827583" y="2276872"/>
            <a:ext cx="782118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0" indent="0">
              <a:buFontTx/>
              <a:buNone/>
            </a:pPr>
            <a:endParaRPr lang="en-GB" sz="2000" kern="0" dirty="0" smtClean="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This in turn should result in decreases in:</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	individuals living with undiagnosed HIV</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	individuals presenting with late stage </a:t>
            </a:r>
            <a:r>
              <a:rPr lang="en-GB" sz="2000" dirty="0" smtClean="0">
                <a:latin typeface="Calibri" panose="020F0502020204030204" pitchFamily="34" charset="0"/>
                <a:cs typeface="Calibri" panose="020F0502020204030204" pitchFamily="34" charset="0"/>
              </a:rPr>
              <a:t>disease</a:t>
            </a:r>
            <a:r>
              <a:rPr lang="en-GB" sz="2000" kern="0" dirty="0" smtClean="0">
                <a:latin typeface="Calibri" panose="020F0502020204030204" pitchFamily="34" charset="0"/>
                <a:cs typeface="Calibri" panose="020F0502020204030204" pitchFamily="34" charset="0"/>
              </a:rPr>
              <a:t>	</a:t>
            </a:r>
            <a:endParaRPr lang="en-GB" sz="2000" kern="0" dirty="0">
              <a:latin typeface="Calibri" panose="020F0502020204030204" pitchFamily="34" charset="0"/>
              <a:cs typeface="Calibri" panose="020F0502020204030204" pitchFamily="34" charset="0"/>
            </a:endParaRPr>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180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534" cy="1143000"/>
          </a:xfrm>
        </p:spPr>
        <p:txBody>
          <a:bodyPr/>
          <a:lstStyle/>
          <a:p>
            <a:pPr algn="l"/>
            <a:r>
              <a:rPr lang="en-GB" sz="2400" b="1" dirty="0">
                <a:solidFill>
                  <a:schemeClr val="tx1"/>
                </a:solidFill>
                <a:latin typeface="Calibri" panose="020F0502020204030204" pitchFamily="34" charset="0"/>
                <a:cs typeface="Calibri" panose="020F0502020204030204" pitchFamily="34" charset="0"/>
              </a:rPr>
              <a:t>Reducing the </a:t>
            </a:r>
            <a:r>
              <a:rPr lang="en-GB" sz="2400" b="1" dirty="0" smtClean="0">
                <a:solidFill>
                  <a:schemeClr val="tx1"/>
                </a:solidFill>
                <a:latin typeface="Calibri" panose="020F0502020204030204" pitchFamily="34" charset="0"/>
                <a:cs typeface="Calibri" panose="020F0502020204030204" pitchFamily="34" charset="0"/>
              </a:rPr>
              <a:t>number of people living with undiagnosed HIV</a:t>
            </a:r>
            <a:r>
              <a:rPr lang="en-GB" sz="2400" b="1" dirty="0">
                <a:solidFill>
                  <a:schemeClr val="tx1"/>
                </a:solidFill>
                <a:latin typeface="Calibri" panose="020F0502020204030204" pitchFamily="34" charset="0"/>
                <a:cs typeface="Calibri" panose="020F0502020204030204" pitchFamily="34" charset="0"/>
              </a:rPr>
              <a:t/>
            </a:r>
            <a:br>
              <a:rPr lang="en-GB" sz="2400" b="1" dirty="0">
                <a:solidFill>
                  <a:schemeClr val="tx1"/>
                </a:solidFill>
                <a:latin typeface="Calibri" panose="020F0502020204030204" pitchFamily="34" charset="0"/>
                <a:cs typeface="Calibri" panose="020F0502020204030204" pitchFamily="34" charset="0"/>
              </a:rPr>
            </a:br>
            <a:endParaRPr lang="en-GB" sz="2400" b="1" dirty="0">
              <a:solidFill>
                <a:schemeClr val="tx1"/>
              </a:solidFill>
              <a:latin typeface="Calibri" panose="020F0502020204030204" pitchFamily="34" charset="0"/>
              <a:cs typeface="Calibri" panose="020F0502020204030204" pitchFamily="34" charset="0"/>
            </a:endParaRPr>
          </a:p>
        </p:txBody>
      </p:sp>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928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2000" dirty="0" smtClean="0">
              <a:latin typeface="Calibri" panose="020F0502020204030204" pitchFamily="34" charset="0"/>
            </a:endParaRPr>
          </a:p>
          <a:p>
            <a:pPr marL="0" indent="0" algn="ctr">
              <a:buNone/>
            </a:pPr>
            <a:endParaRPr lang="en-GB" sz="2000" dirty="0">
              <a:latin typeface="Calibri" panose="020F0502020204030204" pitchFamily="34" charset="0"/>
            </a:endParaRPr>
          </a:p>
          <a:p>
            <a:pPr marL="0" indent="0" algn="ctr">
              <a:buNone/>
            </a:pPr>
            <a:endParaRPr lang="en-GB" sz="2000" dirty="0" smtClean="0">
              <a:latin typeface="Calibri" panose="020F0502020204030204" pitchFamily="34" charset="0"/>
            </a:endParaRPr>
          </a:p>
          <a:p>
            <a:pPr marL="0" indent="0">
              <a:buNone/>
            </a:pPr>
            <a:endParaRPr lang="en-GB" sz="2000" dirty="0">
              <a:latin typeface="Calibri" panose="020F0502020204030204" pitchFamily="34" charset="0"/>
            </a:endParaRPr>
          </a:p>
          <a:p>
            <a:pPr marL="0" indent="0">
              <a:buNone/>
            </a:pPr>
            <a:endParaRPr lang="en-GB" sz="2000" dirty="0" smtClean="0">
              <a:latin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35" y="598376"/>
            <a:ext cx="7354331" cy="5661248"/>
          </a:xfrm>
          <a:prstGeom prst="rect">
            <a:avLst/>
          </a:prstGeom>
        </p:spPr>
      </p:pic>
    </p:spTree>
    <p:extLst>
      <p:ext uri="{BB962C8B-B14F-4D97-AF65-F5344CB8AC3E}">
        <p14:creationId xmlns:p14="http://schemas.microsoft.com/office/powerpoint/2010/main" val="369140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63653"/>
            <a:ext cx="7167512" cy="496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229660"/>
            <a:ext cx="7497638" cy="830997"/>
          </a:xfrm>
          <a:prstGeom prst="rect">
            <a:avLst/>
          </a:prstGeom>
          <a:noFill/>
        </p:spPr>
        <p:txBody>
          <a:bodyPr wrap="square" rtlCol="0">
            <a:spAutoFit/>
          </a:bodyPr>
          <a:lstStyle/>
          <a:p>
            <a:r>
              <a:rPr lang="en-GB" sz="2400" dirty="0" smtClean="0">
                <a:latin typeface="Corbel" panose="020B0503020204020204" pitchFamily="34" charset="0"/>
              </a:rPr>
              <a:t>Estimated number of people living with HIV (both diagnosed and undiagnosed): United Kingdom, 2014</a:t>
            </a:r>
            <a:endParaRPr lang="en-GB" sz="2400" dirty="0">
              <a:latin typeface="Corbel" panose="020B0503020204020204" pitchFamily="34" charset="0"/>
            </a:endParaRPr>
          </a:p>
        </p:txBody>
      </p:sp>
      <p:pic>
        <p:nvPicPr>
          <p:cNvPr id="8" name="Picture 2" descr="https://encrypted-tbn1.gstatic.com/images?q=tbn:ANd9GcQwbmg8W9MmVVauA7VxBpifdOBWNVsQ_IgwWlGTWJr0iv5IM_AP5HOw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992" y="558924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0411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468" name="Picture 2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836" y="5592171"/>
            <a:ext cx="1012632" cy="6328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 name="Text Box 205"/>
          <p:cNvSpPr txBox="1">
            <a:spLocks noChangeArrowheads="1"/>
          </p:cNvSpPr>
          <p:nvPr/>
        </p:nvSpPr>
        <p:spPr bwMode="auto">
          <a:xfrm>
            <a:off x="251520" y="121603"/>
            <a:ext cx="8005068" cy="1166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9pPr>
          </a:lstStyle>
          <a:p>
            <a:pPr>
              <a:spcAft>
                <a:spcPts val="400"/>
              </a:spcAft>
              <a:buClrTx/>
              <a:buFontTx/>
              <a:buNone/>
            </a:pPr>
            <a:r>
              <a:rPr lang="en-GB" altLang="en-US" dirty="0">
                <a:solidFill>
                  <a:schemeClr val="tx1"/>
                </a:solidFill>
                <a:latin typeface="+mn-lt"/>
                <a:cs typeface="Arial Bold" charset="0"/>
              </a:rPr>
              <a:t>Estimated  number  of people  living  with  undiagnosed  HIV  </a:t>
            </a:r>
          </a:p>
          <a:p>
            <a:pPr>
              <a:spcAft>
                <a:spcPts val="300"/>
              </a:spcAft>
              <a:buClrTx/>
              <a:buFontTx/>
              <a:buNone/>
            </a:pPr>
            <a:r>
              <a:rPr lang="en-GB" altLang="en-US" dirty="0">
                <a:solidFill>
                  <a:schemeClr val="tx1"/>
                </a:solidFill>
                <a:latin typeface="+mn-lt"/>
                <a:cs typeface="Arial Bold" charset="0"/>
              </a:rPr>
              <a:t>infection  by exposure  group: </a:t>
            </a:r>
            <a:r>
              <a:rPr lang="en-GB" altLang="en-US" dirty="0" smtClean="0">
                <a:solidFill>
                  <a:schemeClr val="tx1"/>
                </a:solidFill>
                <a:latin typeface="+mn-lt"/>
                <a:cs typeface="Arial Bold" charset="0"/>
              </a:rPr>
              <a:t> United  </a:t>
            </a:r>
            <a:r>
              <a:rPr lang="en-GB" altLang="en-US" dirty="0">
                <a:solidFill>
                  <a:schemeClr val="tx1"/>
                </a:solidFill>
                <a:latin typeface="+mn-lt"/>
                <a:cs typeface="Arial Bold" charset="0"/>
              </a:rPr>
              <a:t>Kingdom,  </a:t>
            </a:r>
            <a:r>
              <a:rPr lang="en-GB" altLang="en-US" dirty="0" smtClean="0">
                <a:solidFill>
                  <a:schemeClr val="tx1"/>
                </a:solidFill>
                <a:latin typeface="+mn-lt"/>
                <a:cs typeface="Arial Bold" charset="0"/>
              </a:rPr>
              <a:t>2010-2014  </a:t>
            </a:r>
            <a:endParaRPr lang="en-GB" altLang="en-US" dirty="0">
              <a:solidFill>
                <a:schemeClr val="tx1"/>
              </a:solidFill>
              <a:latin typeface="+mn-lt"/>
              <a:cs typeface="Arial Bold" charset="0"/>
            </a:endParaRPr>
          </a:p>
          <a:p>
            <a:pPr indent="1676400">
              <a:buClrTx/>
              <a:buFontTx/>
              <a:buNone/>
            </a:pPr>
            <a:endParaRPr lang="en-GB" altLang="en-US" sz="2200" dirty="0">
              <a:solidFill>
                <a:srgbClr val="00AE9E"/>
              </a:solidFill>
              <a:latin typeface="Arial Bold" charset="0"/>
              <a:cs typeface="Arial Bold" charset="0"/>
            </a:endParaRPr>
          </a:p>
        </p:txBody>
      </p:sp>
      <p:pic>
        <p:nvPicPr>
          <p:cNvPr id="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85" t="95443" r="1"/>
          <a:stretch/>
        </p:blipFill>
        <p:spPr bwMode="auto">
          <a:xfrm>
            <a:off x="86280" y="5908619"/>
            <a:ext cx="9067106" cy="30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3097" y="1032652"/>
            <a:ext cx="8575260" cy="4955425"/>
            <a:chOff x="303097" y="1032652"/>
            <a:chExt cx="8575260" cy="4955425"/>
          </a:xfrm>
        </p:grpSpPr>
        <p:grpSp>
          <p:nvGrpSpPr>
            <p:cNvPr id="3" name="Group 2"/>
            <p:cNvGrpSpPr/>
            <p:nvPr/>
          </p:nvGrpSpPr>
          <p:grpSpPr>
            <a:xfrm>
              <a:off x="520817" y="1039144"/>
              <a:ext cx="8357540" cy="4948933"/>
              <a:chOff x="694687" y="961901"/>
              <a:chExt cx="8357540" cy="4948933"/>
            </a:xfrm>
          </p:grpSpPr>
          <p:pic>
            <p:nvPicPr>
              <p:cNvPr id="2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764" t="17795" r="-101" b="7731"/>
              <a:stretch/>
            </p:blipFill>
            <p:spPr bwMode="auto">
              <a:xfrm>
                <a:off x="866899" y="961901"/>
                <a:ext cx="8185328" cy="494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4687" y="2852936"/>
                <a:ext cx="25533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p:cNvSpPr txBox="1"/>
            <p:nvPr/>
          </p:nvSpPr>
          <p:spPr>
            <a:xfrm>
              <a:off x="303097" y="1032652"/>
              <a:ext cx="400110" cy="4392488"/>
            </a:xfrm>
            <a:prstGeom prst="rect">
              <a:avLst/>
            </a:prstGeom>
            <a:noFill/>
          </p:spPr>
          <p:txBody>
            <a:bodyPr vert="vert270" wrap="square" rtlCol="0">
              <a:spAutoFit/>
            </a:bodyPr>
            <a:lstStyle/>
            <a:p>
              <a:r>
                <a:rPr lang="en-GB" sz="1400" b="1" dirty="0" smtClean="0">
                  <a:latin typeface="Arial" panose="020B0604020202020204" pitchFamily="34" charset="0"/>
                  <a:cs typeface="Arial" panose="020B0604020202020204" pitchFamily="34" charset="0"/>
                </a:rPr>
                <a:t>Number of people living with undiagnosed HIV</a:t>
              </a:r>
              <a:endParaRPr lang="en-GB" sz="1400" b="1" dirty="0">
                <a:latin typeface="Arial" panose="020B0604020202020204" pitchFamily="34" charset="0"/>
                <a:cs typeface="Arial" panose="020B0604020202020204" pitchFamily="34" charset="0"/>
              </a:endParaRPr>
            </a:p>
          </p:txBody>
        </p:sp>
      </p:gr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92417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0660" y="1655198"/>
            <a:ext cx="1957070" cy="2334159"/>
            <a:chOff x="602200" y="4333092"/>
            <a:chExt cx="2140301" cy="1936331"/>
          </a:xfrm>
        </p:grpSpPr>
        <p:sp>
          <p:nvSpPr>
            <p:cNvPr id="28" name="Rectangle 27"/>
            <p:cNvSpPr/>
            <p:nvPr/>
          </p:nvSpPr>
          <p:spPr bwMode="auto">
            <a:xfrm>
              <a:off x="602200" y="5460953"/>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50%   </a:t>
              </a:r>
            </a:p>
          </p:txBody>
        </p:sp>
        <p:sp>
          <p:nvSpPr>
            <p:cNvPr id="29" name="Rectangle 28"/>
            <p:cNvSpPr/>
            <p:nvPr/>
          </p:nvSpPr>
          <p:spPr bwMode="auto">
            <a:xfrm>
              <a:off x="602200" y="5094758"/>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40 to 50%</a:t>
              </a:r>
            </a:p>
          </p:txBody>
        </p:sp>
        <p:sp>
          <p:nvSpPr>
            <p:cNvPr id="30" name="Rectangle 29"/>
            <p:cNvSpPr/>
            <p:nvPr/>
          </p:nvSpPr>
          <p:spPr bwMode="auto">
            <a:xfrm>
              <a:off x="602200" y="4728561"/>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30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&lt;40% </a:t>
              </a:r>
            </a:p>
          </p:txBody>
        </p:sp>
        <p:sp>
          <p:nvSpPr>
            <p:cNvPr id="31" name="Rectangle 30"/>
            <p:cNvSpPr/>
            <p:nvPr/>
          </p:nvSpPr>
          <p:spPr bwMode="auto">
            <a:xfrm>
              <a:off x="602200" y="4333092"/>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30%</a:t>
              </a:r>
            </a:p>
          </p:txBody>
        </p:sp>
        <p:sp>
          <p:nvSpPr>
            <p:cNvPr id="32" name="Rectangle 31"/>
            <p:cNvSpPr/>
            <p:nvPr/>
          </p:nvSpPr>
          <p:spPr bwMode="auto">
            <a:xfrm>
              <a:off x="602206" y="5804572"/>
              <a:ext cx="2140295"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25" name="Title 4"/>
          <p:cNvSpPr>
            <a:spLocks noGrp="1"/>
          </p:cNvSpPr>
          <p:nvPr>
            <p:ph type="title"/>
          </p:nvPr>
        </p:nvSpPr>
        <p:spPr>
          <a:xfrm>
            <a:off x="252121" y="174969"/>
            <a:ext cx="8639758" cy="822325"/>
          </a:xfrm>
        </p:spPr>
        <p:txBody>
          <a:bodyPr>
            <a:noAutofit/>
          </a:bodyPr>
          <a:lstStyle/>
          <a:p>
            <a:pPr algn="l"/>
            <a:r>
              <a:rPr lang="en-US" sz="2400" dirty="0" smtClean="0">
                <a:latin typeface="Corbel" panose="020B0503020204020204" pitchFamily="34" charset="0"/>
              </a:rPr>
              <a:t>Proportion of HIV cases diagnosed late (CD4&lt;350 cells/mm</a:t>
            </a:r>
            <a:r>
              <a:rPr lang="en-US" sz="2400" baseline="30000" dirty="0" smtClean="0">
                <a:latin typeface="Corbel" panose="020B0503020204020204" pitchFamily="34" charset="0"/>
              </a:rPr>
              <a:t>3</a:t>
            </a:r>
            <a:r>
              <a:rPr lang="en-US" sz="2400" dirty="0" smtClean="0">
                <a:latin typeface="Corbel" panose="020B0503020204020204" pitchFamily="34" charset="0"/>
              </a:rPr>
              <a:t>) </a:t>
            </a:r>
            <a:br>
              <a:rPr lang="en-US" sz="2400" dirty="0" smtClean="0">
                <a:latin typeface="Corbel" panose="020B0503020204020204" pitchFamily="34" charset="0"/>
              </a:rPr>
            </a:br>
            <a:r>
              <a:rPr lang="en-US" sz="2400" dirty="0" smtClean="0">
                <a:latin typeface="Corbel" panose="020B0503020204020204" pitchFamily="34" charset="0"/>
              </a:rPr>
              <a:t>2014, EU/EEA</a:t>
            </a:r>
            <a:endParaRPr lang="en-GB" sz="2400" dirty="0" smtClean="0">
              <a:latin typeface="Corbel" panose="020B0503020204020204" pitchFamily="34" charset="0"/>
            </a:endParaRPr>
          </a:p>
        </p:txBody>
      </p:sp>
      <p:sp>
        <p:nvSpPr>
          <p:cNvPr id="5" name="TextBox 4"/>
          <p:cNvSpPr txBox="1"/>
          <p:nvPr/>
        </p:nvSpPr>
        <p:spPr>
          <a:xfrm>
            <a:off x="4438933" y="6479961"/>
            <a:ext cx="4707015" cy="307777"/>
          </a:xfrm>
          <a:prstGeom prst="rect">
            <a:avLst/>
          </a:prstGeom>
          <a:noFill/>
        </p:spPr>
        <p:txBody>
          <a:bodyPr wrap="square" rtlCol="0">
            <a:spAutoFit/>
          </a:bodyPr>
          <a:lstStyle/>
          <a:p>
            <a:r>
              <a:rPr lang="en-GB" sz="1400" dirty="0" smtClean="0">
                <a:solidFill>
                  <a:schemeClr val="bg1"/>
                </a:solidFill>
                <a:latin typeface="Calibri" panose="020F0502020204030204" pitchFamily="34" charset="0"/>
              </a:rPr>
              <a:t>*Among cases with CD4 count at diagnosis reported</a:t>
            </a:r>
            <a:endParaRPr lang="en-GB" sz="1400" dirty="0">
              <a:solidFill>
                <a:schemeClr val="bg1"/>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4211960" y="967844"/>
            <a:ext cx="4570108" cy="5482667"/>
          </a:xfrm>
          <a:prstGeom prst="rect">
            <a:avLst/>
          </a:prstGeom>
        </p:spPr>
      </p:pic>
      <p:sp>
        <p:nvSpPr>
          <p:cNvPr id="7" name="TextBox 6"/>
          <p:cNvSpPr txBox="1"/>
          <p:nvPr/>
        </p:nvSpPr>
        <p:spPr>
          <a:xfrm>
            <a:off x="4438933" y="5769260"/>
            <a:ext cx="1258192" cy="539812"/>
          </a:xfrm>
          <a:prstGeom prst="rect">
            <a:avLst/>
          </a:prstGeom>
          <a:solidFill>
            <a:schemeClr val="bg1"/>
          </a:solidFill>
        </p:spPr>
        <p:txBody>
          <a:bodyPr wrap="square" rtlCol="0">
            <a:spAutoFit/>
          </a:bodyPr>
          <a:lstStyle/>
          <a:p>
            <a:endParaRPr lang="en-GB" dirty="0"/>
          </a:p>
        </p:txBody>
      </p:sp>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65" y="5817649"/>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742552" y="4912432"/>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34" name="TextBox 33"/>
          <p:cNvSpPr txBox="1"/>
          <p:nvPr/>
        </p:nvSpPr>
        <p:spPr>
          <a:xfrm>
            <a:off x="1091509" y="4830830"/>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35" name="Rectangle 34"/>
          <p:cNvSpPr/>
          <p:nvPr/>
        </p:nvSpPr>
        <p:spPr>
          <a:xfrm>
            <a:off x="744835" y="5223325"/>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6" name="TextBox 35"/>
          <p:cNvSpPr txBox="1"/>
          <p:nvPr/>
        </p:nvSpPr>
        <p:spPr>
          <a:xfrm>
            <a:off x="1091509" y="5169384"/>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37" name="TextBox 36"/>
          <p:cNvSpPr txBox="1"/>
          <p:nvPr/>
        </p:nvSpPr>
        <p:spPr>
          <a:xfrm>
            <a:off x="1108549" y="5483928"/>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38" name="Rectangle 37"/>
          <p:cNvSpPr/>
          <p:nvPr/>
        </p:nvSpPr>
        <p:spPr>
          <a:xfrm>
            <a:off x="745901" y="5544514"/>
            <a:ext cx="363714" cy="217383"/>
          </a:xfrm>
          <a:prstGeom prst="rect">
            <a:avLst/>
          </a:prstGeom>
          <a:solidFill>
            <a:schemeClr val="bg1">
              <a:lumMod val="85000"/>
            </a:schemeClr>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9" name="TextBox 38"/>
          <p:cNvSpPr txBox="1"/>
          <p:nvPr/>
        </p:nvSpPr>
        <p:spPr>
          <a:xfrm>
            <a:off x="581054" y="4548046"/>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grpSp>
        <p:nvGrpSpPr>
          <p:cNvPr id="21" name="Group 20"/>
          <p:cNvGrpSpPr/>
          <p:nvPr/>
        </p:nvGrpSpPr>
        <p:grpSpPr>
          <a:xfrm>
            <a:off x="179512" y="6381328"/>
            <a:ext cx="8888434" cy="372932"/>
            <a:chOff x="179512" y="6381328"/>
            <a:chExt cx="8888434" cy="372932"/>
          </a:xfrm>
        </p:grpSpPr>
        <p:pic>
          <p:nvPicPr>
            <p:cNvPr id="2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16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a:spLocks noGrp="1"/>
          </p:cNvSpPr>
          <p:nvPr>
            <p:ph type="title"/>
          </p:nvPr>
        </p:nvSpPr>
        <p:spPr>
          <a:xfrm>
            <a:off x="321398" y="220631"/>
            <a:ext cx="7562969" cy="1080000"/>
          </a:xfrm>
        </p:spPr>
        <p:txBody>
          <a:bodyPr anchor="t">
            <a:normAutofit/>
          </a:bodyPr>
          <a:lstStyle/>
          <a:p>
            <a:pPr algn="l"/>
            <a:r>
              <a:rPr lang="en-GB" sz="2400" dirty="0" smtClean="0">
                <a:latin typeface="+mn-lt"/>
                <a:cs typeface="Arial" panose="020B0604020202020204" pitchFamily="34" charset="0"/>
              </a:rPr>
              <a:t>Late Diagnosis in Europe: Late presentation and CD4 count at HIV diagnosis 2000 – 2011 (COHERE) </a:t>
            </a:r>
            <a:endParaRPr lang="en-GB" sz="2400" dirty="0">
              <a:latin typeface="+mn-lt"/>
              <a:cs typeface="Arial" panose="020B0604020202020204" pitchFamily="34" charset="0"/>
            </a:endParaRPr>
          </a:p>
        </p:txBody>
      </p:sp>
      <p:sp>
        <p:nvSpPr>
          <p:cNvPr id="13" name="Content Placeholder 4"/>
          <p:cNvSpPr>
            <a:spLocks noGrp="1"/>
          </p:cNvSpPr>
          <p:nvPr>
            <p:ph idx="1"/>
          </p:nvPr>
        </p:nvSpPr>
        <p:spPr>
          <a:xfrm>
            <a:off x="611560" y="1052736"/>
            <a:ext cx="7776864" cy="4824000"/>
          </a:xfrm>
        </p:spPr>
        <p:txBody>
          <a:bodyPr>
            <a:normAutofit/>
          </a:bodyPr>
          <a:lstStyle/>
          <a:p>
            <a:pPr marL="0" indent="0">
              <a:buNone/>
            </a:pPr>
            <a:r>
              <a:rPr lang="en-GB" sz="2000" dirty="0" smtClean="0">
                <a:solidFill>
                  <a:schemeClr val="bg1">
                    <a:lumMod val="50000"/>
                  </a:schemeClr>
                </a:solidFill>
                <a:latin typeface="Arial" panose="020B0604020202020204" pitchFamily="34" charset="0"/>
                <a:cs typeface="Arial" panose="020B0604020202020204" pitchFamily="34" charset="0"/>
              </a:rPr>
              <a:t> </a:t>
            </a:r>
            <a:endParaRPr lang="en-GB" sz="2000" dirty="0">
              <a:solidFill>
                <a:schemeClr val="bg1">
                  <a:lumMod val="50000"/>
                </a:schemeClr>
              </a:solidFill>
              <a:latin typeface="Arial" panose="020B0604020202020204" pitchFamily="34" charset="0"/>
              <a:cs typeface="Arial" panose="020B0604020202020204" pitchFamily="34" charset="0"/>
            </a:endParaRPr>
          </a:p>
        </p:txBody>
      </p:sp>
      <p:pic>
        <p:nvPicPr>
          <p:cNvPr id="16" name="Picture 2" descr="Figure 1 Changes over time in late presentation and CD4 count at HIV diagnosis: COHERE 2000–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110740"/>
            <a:ext cx="4565560" cy="55228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815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0" y="996956"/>
            <a:ext cx="9304338" cy="5961063"/>
            <a:chOff x="0" y="628"/>
            <a:chExt cx="5861" cy="3755"/>
          </a:xfrm>
        </p:grpSpPr>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
              <a:ext cx="5775" cy="2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 y="628"/>
              <a:ext cx="3825" cy="33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Line 4"/>
            <p:cNvSpPr>
              <a:spLocks noChangeShapeType="1"/>
            </p:cNvSpPr>
            <p:nvPr/>
          </p:nvSpPr>
          <p:spPr bwMode="auto">
            <a:xfrm flipH="1">
              <a:off x="1888" y="3857"/>
              <a:ext cx="2665"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6" name="Line 5"/>
            <p:cNvSpPr>
              <a:spLocks noChangeShapeType="1"/>
            </p:cNvSpPr>
            <p:nvPr/>
          </p:nvSpPr>
          <p:spPr bwMode="auto">
            <a:xfrm flipV="1">
              <a:off x="1889" y="1906"/>
              <a:ext cx="0" cy="1951"/>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7" name="Line 6"/>
            <p:cNvSpPr>
              <a:spLocks noChangeShapeType="1"/>
            </p:cNvSpPr>
            <p:nvPr/>
          </p:nvSpPr>
          <p:spPr bwMode="auto">
            <a:xfrm flipH="1">
              <a:off x="1888" y="1907"/>
              <a:ext cx="1862"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8" name="Line 7"/>
            <p:cNvSpPr>
              <a:spLocks noChangeShapeType="1"/>
            </p:cNvSpPr>
            <p:nvPr/>
          </p:nvSpPr>
          <p:spPr bwMode="auto">
            <a:xfrm flipV="1">
              <a:off x="3750" y="1293"/>
              <a:ext cx="0" cy="614"/>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9" name="Line 8"/>
            <p:cNvSpPr>
              <a:spLocks noChangeShapeType="1"/>
            </p:cNvSpPr>
            <p:nvPr/>
          </p:nvSpPr>
          <p:spPr bwMode="auto">
            <a:xfrm flipH="1">
              <a:off x="3749" y="1295"/>
              <a:ext cx="804"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0" name="Line 9"/>
            <p:cNvSpPr>
              <a:spLocks noChangeShapeType="1"/>
            </p:cNvSpPr>
            <p:nvPr/>
          </p:nvSpPr>
          <p:spPr bwMode="auto">
            <a:xfrm flipV="1">
              <a:off x="4554" y="1294"/>
              <a:ext cx="0" cy="2563"/>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2" name="Text Box 11"/>
            <p:cNvSpPr txBox="1">
              <a:spLocks noChangeArrowheads="1"/>
            </p:cNvSpPr>
            <p:nvPr/>
          </p:nvSpPr>
          <p:spPr bwMode="auto">
            <a:xfrm>
              <a:off x="138" y="2073"/>
              <a:ext cx="1746"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eaLnBrk="1" hangingPunct="1">
                <a:lnSpc>
                  <a:spcPts val="1736"/>
                </a:lnSpc>
                <a:spcBef>
                  <a:spcPct val="0"/>
                </a:spcBef>
                <a:spcAft>
                  <a:spcPts val="1900"/>
                </a:spcAft>
              </a:pPr>
              <a:endParaRPr lang="en-GB" altLang="en-US" sz="1500" dirty="0">
                <a:latin typeface="Tahoma" pitchFamily="34" charset="0"/>
                <a:cs typeface="Tahoma" pitchFamily="34" charset="0"/>
              </a:endParaRPr>
            </a:p>
          </p:txBody>
        </p:sp>
        <p:sp>
          <p:nvSpPr>
            <p:cNvPr id="14353" name="Text Box 12"/>
            <p:cNvSpPr txBox="1">
              <a:spLocks noChangeArrowheads="1"/>
            </p:cNvSpPr>
            <p:nvPr/>
          </p:nvSpPr>
          <p:spPr bwMode="auto">
            <a:xfrm>
              <a:off x="5607" y="4150"/>
              <a:ext cx="25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pPr>
              <a:r>
                <a:rPr lang="en-GB" altLang="en-US" sz="1200" dirty="0">
                  <a:solidFill>
                    <a:srgbClr val="FFFFFF"/>
                  </a:solidFill>
                  <a:latin typeface="Tahoma" pitchFamily="34" charset="0"/>
                  <a:cs typeface="Tahoma" pitchFamily="34" charset="0"/>
                </a:rPr>
                <a:t>13   </a:t>
              </a:r>
            </a:p>
            <a:p>
              <a:pPr eaLnBrk="1" hangingPunct="1">
                <a:spcBef>
                  <a:spcPct val="0"/>
                </a:spcBef>
              </a:pPr>
              <a:endParaRPr lang="en-GB" altLang="en-US" sz="1200" dirty="0">
                <a:solidFill>
                  <a:srgbClr val="FFFFFF"/>
                </a:solidFill>
                <a:latin typeface="Tahoma" pitchFamily="34" charset="0"/>
                <a:cs typeface="Tahoma" pitchFamily="34" charset="0"/>
              </a:endParaRPr>
            </a:p>
          </p:txBody>
        </p:sp>
      </p:grpSp>
      <p:sp>
        <p:nvSpPr>
          <p:cNvPr id="14340" name="Text Box 14"/>
          <p:cNvSpPr txBox="1">
            <a:spLocks noChangeArrowheads="1"/>
          </p:cNvSpPr>
          <p:nvPr/>
        </p:nvSpPr>
        <p:spPr bwMode="auto">
          <a:xfrm>
            <a:off x="323850" y="221902"/>
            <a:ext cx="710565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spcAft>
                <a:spcPts val="200"/>
              </a:spcAft>
            </a:pPr>
            <a:r>
              <a:rPr lang="en-GB" altLang="en-US" sz="2400" dirty="0" smtClean="0">
                <a:solidFill>
                  <a:schemeClr val="tx1"/>
                </a:solidFill>
                <a:latin typeface="Calibri" panose="020F0502020204030204" pitchFamily="34" charset="0"/>
                <a:cs typeface="Calibri" panose="020F0502020204030204" pitchFamily="34" charset="0"/>
              </a:rPr>
              <a:t>Late </a:t>
            </a:r>
            <a:r>
              <a:rPr lang="en-GB" altLang="en-US" sz="2400" dirty="0">
                <a:solidFill>
                  <a:schemeClr val="tx1"/>
                </a:solidFill>
                <a:latin typeface="Calibri" panose="020F0502020204030204" pitchFamily="34" charset="0"/>
                <a:cs typeface="Calibri" panose="020F0502020204030204" pitchFamily="34" charset="0"/>
              </a:rPr>
              <a:t>diagnosis </a:t>
            </a:r>
            <a:r>
              <a:rPr lang="en-GB" altLang="en-US" sz="2400" dirty="0" smtClean="0">
                <a:solidFill>
                  <a:schemeClr val="tx1"/>
                </a:solidFill>
                <a:latin typeface="Calibri" panose="020F0502020204030204" pitchFamily="34" charset="0"/>
                <a:cs typeface="Calibri" panose="020F0502020204030204" pitchFamily="34" charset="0"/>
              </a:rPr>
              <a:t>in Europe, 2013</a:t>
            </a:r>
            <a:endParaRPr lang="en-GB"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pPr>
            <a:endParaRPr lang="en-GB" altLang="en-US" sz="2400" dirty="0">
              <a:solidFill>
                <a:srgbClr val="333333"/>
              </a:solidFill>
              <a:latin typeface="Corbel" panose="020B0503020204020204" pitchFamily="34" charset="0"/>
              <a:cs typeface="Tahoma" pitchFamily="34" charset="0"/>
            </a:endParaRPr>
          </a:p>
        </p:txBody>
      </p:sp>
      <p:sp>
        <p:nvSpPr>
          <p:cNvPr id="5" name="Rectangle 4"/>
          <p:cNvSpPr/>
          <p:nvPr/>
        </p:nvSpPr>
        <p:spPr>
          <a:xfrm>
            <a:off x="0" y="6284919"/>
            <a:ext cx="9167813" cy="63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76" y="6037711"/>
            <a:ext cx="534892" cy="481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p:nvGrpSpPr>
        <p:grpSpPr>
          <a:xfrm>
            <a:off x="179512" y="6381328"/>
            <a:ext cx="8888434" cy="372932"/>
            <a:chOff x="179512" y="6381328"/>
            <a:chExt cx="8888434" cy="372932"/>
          </a:xfrm>
        </p:grpSpPr>
        <p:pic>
          <p:nvPicPr>
            <p:cNvPr id="1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2717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8611" y="260648"/>
            <a:ext cx="7798783" cy="775808"/>
          </a:xfrm>
        </p:spPr>
        <p:txBody>
          <a:bodyPr>
            <a:noAutofit/>
          </a:bodyPr>
          <a:lstStyle/>
          <a:p>
            <a:pPr algn="l"/>
            <a:r>
              <a:rPr lang="en-GB" sz="2400" dirty="0" smtClean="0">
                <a:latin typeface="Calibri" pitchFamily="34" charset="0"/>
                <a:cs typeface="Calibri" pitchFamily="34" charset="0"/>
              </a:rPr>
              <a:t>New HIV diagnoses, by CD4 </a:t>
            </a:r>
            <a:r>
              <a:rPr lang="en-GB" sz="2400" dirty="0">
                <a:latin typeface="Calibri" pitchFamily="34" charset="0"/>
                <a:cs typeface="Calibri" pitchFamily="34" charset="0"/>
              </a:rPr>
              <a:t>cell count </a:t>
            </a:r>
            <a:r>
              <a:rPr lang="en-GB" sz="2400" dirty="0" smtClean="0">
                <a:latin typeface="Calibri" pitchFamily="34" charset="0"/>
                <a:cs typeface="Calibri" pitchFamily="34" charset="0"/>
              </a:rPr>
              <a:t>at diagnosis </a:t>
            </a:r>
            <a:br>
              <a:rPr lang="en-GB" sz="2400" dirty="0" smtClean="0">
                <a:latin typeface="Calibri" pitchFamily="34" charset="0"/>
                <a:cs typeface="Calibri" pitchFamily="34" charset="0"/>
              </a:rPr>
            </a:br>
            <a:r>
              <a:rPr lang="en-GB" sz="2400" dirty="0" smtClean="0">
                <a:latin typeface="Calibri" pitchFamily="34" charset="0"/>
                <a:cs typeface="Calibri" pitchFamily="34" charset="0"/>
              </a:rPr>
              <a:t>and transmission mode, </a:t>
            </a:r>
            <a:r>
              <a:rPr lang="en-GB" sz="2400" dirty="0">
                <a:latin typeface="Calibri" pitchFamily="34" charset="0"/>
                <a:cs typeface="Calibri" pitchFamily="34" charset="0"/>
              </a:rPr>
              <a:t>EU/EEA, </a:t>
            </a:r>
            <a:r>
              <a:rPr lang="en-GB" sz="2400" dirty="0" smtClean="0">
                <a:latin typeface="Calibri" pitchFamily="34" charset="0"/>
                <a:cs typeface="Calibri" pitchFamily="34" charset="0"/>
              </a:rPr>
              <a:t>2014</a:t>
            </a:r>
            <a:endParaRPr lang="en-GB" sz="2400" dirty="0">
              <a:latin typeface="Calibri" pitchFamily="34" charset="0"/>
              <a:cs typeface="Calibri" pitchFamily="34" charset="0"/>
            </a:endParaRPr>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5" name="Picture 4"/>
          <p:cNvPicPr>
            <a:picLocks noChangeAspect="1"/>
          </p:cNvPicPr>
          <p:nvPr/>
        </p:nvPicPr>
        <p:blipFill>
          <a:blip r:embed="rId3"/>
          <a:stretch>
            <a:fillRect/>
          </a:stretch>
        </p:blipFill>
        <p:spPr>
          <a:xfrm>
            <a:off x="286584" y="1628799"/>
            <a:ext cx="8857416" cy="3195355"/>
          </a:xfrm>
          <a:prstGeom prst="rect">
            <a:avLst/>
          </a:prstGeom>
        </p:spPr>
      </p:pic>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u="sng" dirty="0" smtClean="0">
                <a:solidFill>
                  <a:schemeClr val="bg1"/>
                </a:solidFill>
                <a:latin typeface="Calibri" panose="020F0502020204030204" pitchFamily="34" charset="0"/>
                <a:sym typeface="Symbol"/>
              </a:rPr>
              <a:t>&gt;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200 to &lt;350 </a:t>
            </a:r>
            <a:r>
              <a:rPr lang="en-GB" sz="1400" dirty="0">
                <a:solidFill>
                  <a:schemeClr val="bg1"/>
                </a:solidFill>
                <a:latin typeface="Calibri" panose="020F0502020204030204" pitchFamily="34" charset="0"/>
                <a:sym typeface="Symbol"/>
              </a:rPr>
              <a:t>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&lt; 200 cells/mm</a:t>
            </a:r>
            <a:r>
              <a:rPr lang="en-GB" sz="1400" baseline="30000" dirty="0" smtClean="0">
                <a:solidFill>
                  <a:schemeClr val="bg1"/>
                </a:solidFill>
                <a:latin typeface="Calibri" panose="020F0502020204030204" pitchFamily="34" charset="0"/>
                <a:sym typeface="Symbol"/>
              </a:rPr>
              <a:t>3</a:t>
            </a:r>
            <a:endParaRPr kumimoji="0" lang="en-GB" sz="1400" i="0" u="none" strike="noStrike" cap="none" normalizeH="0" baseline="30000" dirty="0" smtClean="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dirty="0" smtClean="0">
                <a:solidFill>
                  <a:schemeClr val="bg1"/>
                </a:solidFill>
                <a:latin typeface="Calibri" panose="020F0502020204030204" pitchFamily="34" charset="0"/>
                <a:sym typeface="Symbol"/>
              </a:rPr>
              <a:t>350 to &lt;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436" y="5845845"/>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39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chor="t">
            <a:noAutofit/>
          </a:bodyPr>
          <a:lstStyle/>
          <a:p>
            <a:pPr algn="l"/>
            <a:r>
              <a:rPr lang="en-GB" altLang="en-US" sz="2400" dirty="0">
                <a:latin typeface="Calibri" pitchFamily="34" charset="0"/>
                <a:cs typeface="Calibri" pitchFamily="34" charset="0"/>
              </a:rPr>
              <a:t>Late HIV </a:t>
            </a:r>
            <a:r>
              <a:rPr lang="en-GB" altLang="en-US" sz="2400" dirty="0" smtClean="0">
                <a:latin typeface="Calibri" pitchFamily="34" charset="0"/>
                <a:cs typeface="Calibri" pitchFamily="34" charset="0"/>
              </a:rPr>
              <a:t>diagnosis by </a:t>
            </a:r>
            <a:r>
              <a:rPr lang="en-GB" altLang="en-US" sz="2400" dirty="0">
                <a:latin typeface="Calibri" pitchFamily="34" charset="0"/>
                <a:cs typeface="Calibri" pitchFamily="34" charset="0"/>
              </a:rPr>
              <a:t>exposure category: United </a:t>
            </a:r>
            <a:r>
              <a:rPr lang="en-GB" altLang="en-US" sz="2400" dirty="0" smtClean="0">
                <a:latin typeface="Calibri" pitchFamily="34" charset="0"/>
                <a:cs typeface="Calibri" pitchFamily="34" charset="0"/>
              </a:rPr>
              <a:t>Kingdom </a:t>
            </a:r>
            <a:br>
              <a:rPr lang="en-GB" altLang="en-US" sz="2400" dirty="0" smtClean="0">
                <a:latin typeface="Calibri" pitchFamily="34" charset="0"/>
                <a:cs typeface="Calibri" pitchFamily="34" charset="0"/>
              </a:rPr>
            </a:br>
            <a:r>
              <a:rPr lang="en-GB" altLang="en-US" sz="2400" dirty="0" smtClean="0">
                <a:latin typeface="Calibri" pitchFamily="34" charset="0"/>
                <a:cs typeface="Calibri" pitchFamily="34" charset="0"/>
              </a:rPr>
              <a:t>2004-2014   </a:t>
            </a:r>
            <a:endParaRPr lang="en-GB" sz="2400" dirty="0">
              <a:latin typeface="Calibri" pitchFamily="34" charset="0"/>
              <a:cs typeface="Calibri" pitchFamily="34" charset="0"/>
            </a:endParaRP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66"/>
          <a:stretch/>
        </p:blipFill>
        <p:spPr bwMode="auto">
          <a:xfrm>
            <a:off x="737555" y="1168559"/>
            <a:ext cx="7643499" cy="49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Qwbmg8W9MmVVauA7VxBpifdOBWNVsQ_IgwWlGTWJr0iv5IM_AP5HOw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745" y="5747898"/>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355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6757690"/>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726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12" y="1196752"/>
            <a:ext cx="8216900" cy="482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p:cNvSpPr txBox="1">
            <a:spLocks noChangeArrowheads="1"/>
          </p:cNvSpPr>
          <p:nvPr/>
        </p:nvSpPr>
        <p:spPr bwMode="auto">
          <a:xfrm>
            <a:off x="393700" y="463550"/>
            <a:ext cx="8861425"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9pPr>
          </a:lstStyle>
          <a:p>
            <a:pPr>
              <a:lnSpc>
                <a:spcPts val="2888"/>
              </a:lnSpc>
              <a:buClrTx/>
              <a:buFontTx/>
              <a:buNone/>
            </a:pPr>
            <a:r>
              <a:rPr lang="en-GB" altLang="en-US" dirty="0">
                <a:solidFill>
                  <a:schemeClr val="tx1"/>
                </a:solidFill>
                <a:latin typeface="+mn-lt"/>
                <a:cs typeface="Arial Bold" charset="0"/>
              </a:rPr>
              <a:t>Late HIV diagnosis:  Proportion*  of adults diagnosed  with a </a:t>
            </a:r>
            <a:endParaRPr lang="en-GB" altLang="en-US" dirty="0" smtClean="0">
              <a:solidFill>
                <a:schemeClr val="tx1"/>
              </a:solidFill>
              <a:latin typeface="+mn-lt"/>
              <a:cs typeface="Arial Bold" charset="0"/>
            </a:endParaRPr>
          </a:p>
          <a:p>
            <a:pPr>
              <a:lnSpc>
                <a:spcPts val="2888"/>
              </a:lnSpc>
              <a:buClrTx/>
              <a:buFontTx/>
              <a:buNone/>
            </a:pPr>
            <a:r>
              <a:rPr lang="en-GB" altLang="en-US" dirty="0" smtClean="0">
                <a:solidFill>
                  <a:schemeClr val="tx1"/>
                </a:solidFill>
                <a:latin typeface="+mn-lt"/>
                <a:cs typeface="Arial Bold" charset="0"/>
              </a:rPr>
              <a:t>CD4 </a:t>
            </a:r>
            <a:r>
              <a:rPr lang="en-GB" altLang="en-US" dirty="0">
                <a:solidFill>
                  <a:schemeClr val="tx1"/>
                </a:solidFill>
                <a:latin typeface="+mn-lt"/>
                <a:cs typeface="Arial Bold" charset="0"/>
              </a:rPr>
              <a:t>count &lt;350 cells ,UK, 2014  </a:t>
            </a:r>
          </a:p>
          <a:p>
            <a:pPr>
              <a:lnSpc>
                <a:spcPts val="2888"/>
              </a:lnSpc>
              <a:buClrTx/>
              <a:buFontTx/>
              <a:buNone/>
            </a:pPr>
            <a:endParaRPr lang="en-GB" altLang="en-US" dirty="0">
              <a:solidFill>
                <a:schemeClr val="tx1"/>
              </a:solidFill>
              <a:latin typeface="+mn-lt"/>
              <a:cs typeface="Arial Bold"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7242" y="5781963"/>
            <a:ext cx="960171" cy="5993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5"/>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72170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14"/>
          <p:cNvSpPr txBox="1">
            <a:spLocks noGrp="1" noChangeArrowheads="1"/>
          </p:cNvSpPr>
          <p:nvPr>
            <p:ph type="title"/>
          </p:nvPr>
        </p:nvSpPr>
        <p:spPr bwMode="auto">
          <a:xfrm>
            <a:off x="323528" y="303164"/>
            <a:ext cx="822960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l" eaLnBrk="1" hangingPunct="1">
              <a:spcBef>
                <a:spcPct val="0"/>
              </a:spcBef>
              <a:spcAft>
                <a:spcPts val="200"/>
              </a:spcAft>
            </a:pPr>
            <a:r>
              <a:rPr lang="en-GB" altLang="en-US" sz="2400" b="1" dirty="0" smtClean="0">
                <a:solidFill>
                  <a:schemeClr val="tx1"/>
                </a:solidFill>
                <a:latin typeface="Calibri" panose="020F0502020204030204" pitchFamily="34" charset="0"/>
                <a:cs typeface="Calibri" panose="020F0502020204030204" pitchFamily="34" charset="0"/>
              </a:rPr>
              <a:t>Late </a:t>
            </a:r>
            <a:r>
              <a:rPr lang="en-GB" altLang="en-US" sz="2400" b="1" dirty="0">
                <a:solidFill>
                  <a:schemeClr val="tx1"/>
                </a:solidFill>
                <a:latin typeface="Calibri" panose="020F0502020204030204" pitchFamily="34" charset="0"/>
                <a:cs typeface="Calibri" panose="020F0502020204030204" pitchFamily="34" charset="0"/>
              </a:rPr>
              <a:t>diagnosis </a:t>
            </a:r>
            <a:r>
              <a:rPr lang="en-GB" altLang="en-US" sz="2400" b="1" dirty="0" smtClean="0">
                <a:solidFill>
                  <a:schemeClr val="tx1"/>
                </a:solidFill>
                <a:latin typeface="Calibri" panose="020F0502020204030204" pitchFamily="34" charset="0"/>
                <a:cs typeface="Calibri" panose="020F0502020204030204" pitchFamily="34" charset="0"/>
              </a:rPr>
              <a:t>in &lt;</a:t>
            </a:r>
            <a:r>
              <a:rPr lang="en-GB" altLang="en-US" sz="2400" b="1" i="1" dirty="0" smtClean="0">
                <a:solidFill>
                  <a:schemeClr val="tx1"/>
                </a:solidFill>
                <a:latin typeface="Calibri" panose="020F0502020204030204" pitchFamily="34" charset="0"/>
                <a:cs typeface="Calibri" panose="020F0502020204030204" pitchFamily="34" charset="0"/>
              </a:rPr>
              <a:t>COUNTRY</a:t>
            </a:r>
            <a:r>
              <a:rPr lang="en-GB" altLang="en-US" sz="2400" b="1" dirty="0" smtClean="0">
                <a:solidFill>
                  <a:schemeClr val="tx1"/>
                </a:solidFill>
                <a:latin typeface="Calibri" panose="020F0502020204030204" pitchFamily="34" charset="0"/>
                <a:cs typeface="Calibri" panose="020F0502020204030204" pitchFamily="34" charset="0"/>
              </a:rPr>
              <a:t>&gt;, &lt;YEAR&gt;</a:t>
            </a:r>
            <a:endParaRPr lang="en-GB" altLang="en-US" sz="2400" b="1" dirty="0">
              <a:solidFill>
                <a:schemeClr val="tx1"/>
              </a:solidFill>
              <a:latin typeface="Calibri" panose="020F0502020204030204" pitchFamily="34" charset="0"/>
              <a:cs typeface="Calibri" panose="020F0502020204030204" pitchFamily="34" charset="0"/>
            </a:endParaRPr>
          </a:p>
          <a:p>
            <a:pPr eaLnBrk="1" hangingPunct="1">
              <a:spcBef>
                <a:spcPct val="0"/>
              </a:spcBef>
            </a:pPr>
            <a:endParaRPr lang="en-GB" altLang="en-US" sz="2400" dirty="0">
              <a:solidFill>
                <a:srgbClr val="333333"/>
              </a:solidFill>
              <a:latin typeface="Corbel" panose="020B0503020204020204" pitchFamily="34" charset="0"/>
              <a:cs typeface="Tahoma" pitchFamily="34" charset="0"/>
            </a:endParaRPr>
          </a:p>
        </p:txBody>
      </p:sp>
      <p:sp>
        <p:nvSpPr>
          <p:cNvPr id="228" name="TextBox 227"/>
          <p:cNvSpPr txBox="1"/>
          <p:nvPr/>
        </p:nvSpPr>
        <p:spPr>
          <a:xfrm>
            <a:off x="6067850" y="0"/>
            <a:ext cx="2899938" cy="1200329"/>
          </a:xfrm>
          <a:prstGeom prst="rect">
            <a:avLst/>
          </a:prstGeom>
          <a:solidFill>
            <a:srgbClr val="E9EDF4"/>
          </a:solidFill>
        </p:spPr>
        <p:txBody>
          <a:bodyPr wrap="square" rtlCol="0">
            <a:spAutoFit/>
          </a:bodyPr>
          <a:lstStyle/>
          <a:p>
            <a:r>
              <a:rPr lang="en-GB" i="1" dirty="0" smtClean="0"/>
              <a:t>Please use this template if  don’t have access to a country level data slide.</a:t>
            </a:r>
          </a:p>
          <a:p>
            <a:r>
              <a:rPr lang="en-GB" i="1" dirty="0" smtClean="0"/>
              <a:t>See  notes.</a:t>
            </a:r>
            <a:endParaRPr lang="en-GB" i="1" dirty="0"/>
          </a:p>
        </p:txBody>
      </p:sp>
      <p:pic>
        <p:nvPicPr>
          <p:cNvPr id="6" name="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292359"/>
            <a:ext cx="457198" cy="457198"/>
          </a:xfrm>
          <a:prstGeom prst="rect">
            <a:avLst/>
          </a:prstGeom>
          <a:solidFill>
            <a:sysClr val="window" lastClr="FFFFFF">
              <a:lumMod val="85000"/>
            </a:sysClr>
          </a:solidFill>
          <a:ln>
            <a:solidFill>
              <a:srgbClr val="4F81BD"/>
            </a:solidFill>
          </a:ln>
        </p:spPr>
      </p:pic>
      <p:pic>
        <p:nvPicPr>
          <p:cNvPr id="7" name="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292359"/>
            <a:ext cx="457198" cy="457198"/>
          </a:xfrm>
          <a:prstGeom prst="rect">
            <a:avLst/>
          </a:prstGeom>
          <a:solidFill>
            <a:sysClr val="window" lastClr="FFFFFF">
              <a:lumMod val="85000"/>
            </a:sysClr>
          </a:solidFill>
          <a:ln>
            <a:solidFill>
              <a:srgbClr val="4F81BD"/>
            </a:solidFill>
          </a:ln>
        </p:spPr>
      </p:pic>
      <p:pic>
        <p:nvPicPr>
          <p:cNvPr id="8" name="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295080"/>
            <a:ext cx="457198" cy="457198"/>
          </a:xfrm>
          <a:prstGeom prst="rect">
            <a:avLst/>
          </a:prstGeom>
          <a:solidFill>
            <a:sysClr val="window" lastClr="FFFFFF">
              <a:lumMod val="85000"/>
            </a:sysClr>
          </a:solidFill>
          <a:ln>
            <a:solidFill>
              <a:srgbClr val="4F81BD"/>
            </a:solidFill>
          </a:ln>
          <a:extLst/>
        </p:spPr>
      </p:pic>
      <p:pic>
        <p:nvPicPr>
          <p:cNvPr id="9" name="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293706"/>
            <a:ext cx="457198" cy="457198"/>
          </a:xfrm>
          <a:prstGeom prst="rect">
            <a:avLst/>
          </a:prstGeom>
          <a:solidFill>
            <a:sysClr val="window" lastClr="FFFFFF">
              <a:lumMod val="85000"/>
            </a:sysClr>
          </a:solidFill>
          <a:ln>
            <a:solidFill>
              <a:srgbClr val="4F81BD"/>
            </a:solidFill>
          </a:ln>
          <a:extLst/>
        </p:spPr>
      </p:pic>
      <p:pic>
        <p:nvPicPr>
          <p:cNvPr id="10" name="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293694"/>
            <a:ext cx="457198" cy="457198"/>
          </a:xfrm>
          <a:prstGeom prst="rect">
            <a:avLst/>
          </a:prstGeom>
          <a:solidFill>
            <a:sysClr val="window" lastClr="FFFFFF">
              <a:lumMod val="85000"/>
            </a:sysClr>
          </a:solidFill>
          <a:ln>
            <a:solidFill>
              <a:srgbClr val="4F81BD"/>
            </a:solidFill>
          </a:ln>
          <a:extLst/>
        </p:spPr>
      </p:pic>
      <p:pic>
        <p:nvPicPr>
          <p:cNvPr id="11" name="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293706"/>
            <a:ext cx="457198" cy="457198"/>
          </a:xfrm>
          <a:prstGeom prst="rect">
            <a:avLst/>
          </a:prstGeom>
          <a:solidFill>
            <a:sysClr val="window" lastClr="FFFFFF">
              <a:lumMod val="85000"/>
            </a:sysClr>
          </a:solidFill>
          <a:ln>
            <a:solidFill>
              <a:srgbClr val="4F81BD"/>
            </a:solidFill>
          </a:ln>
          <a:extLst/>
        </p:spPr>
      </p:pic>
      <p:pic>
        <p:nvPicPr>
          <p:cNvPr id="12" name="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293718"/>
            <a:ext cx="457198" cy="457198"/>
          </a:xfrm>
          <a:prstGeom prst="rect">
            <a:avLst/>
          </a:prstGeom>
          <a:solidFill>
            <a:sysClr val="window" lastClr="FFFFFF">
              <a:lumMod val="85000"/>
            </a:sysClr>
          </a:solidFill>
          <a:ln>
            <a:solidFill>
              <a:srgbClr val="4F81BD"/>
            </a:solidFill>
          </a:ln>
          <a:extLst/>
        </p:spPr>
      </p:pic>
      <p:pic>
        <p:nvPicPr>
          <p:cNvPr id="13" name="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293694"/>
            <a:ext cx="457198" cy="457198"/>
          </a:xfrm>
          <a:prstGeom prst="rect">
            <a:avLst/>
          </a:prstGeom>
          <a:solidFill>
            <a:sysClr val="window" lastClr="FFFFFF">
              <a:lumMod val="85000"/>
            </a:sysClr>
          </a:solidFill>
          <a:ln>
            <a:solidFill>
              <a:srgbClr val="4F81BD"/>
            </a:solidFill>
          </a:ln>
          <a:extLst/>
        </p:spPr>
      </p:pic>
      <p:pic>
        <p:nvPicPr>
          <p:cNvPr id="14" name="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293718"/>
            <a:ext cx="457198" cy="457198"/>
          </a:xfrm>
          <a:prstGeom prst="rect">
            <a:avLst/>
          </a:prstGeom>
          <a:solidFill>
            <a:sysClr val="window" lastClr="FFFFFF">
              <a:lumMod val="85000"/>
            </a:sysClr>
          </a:solidFill>
          <a:ln>
            <a:solidFill>
              <a:srgbClr val="4F81BD"/>
            </a:solidFill>
          </a:ln>
          <a:extLst/>
        </p:spPr>
      </p:pic>
      <p:pic>
        <p:nvPicPr>
          <p:cNvPr id="15" name="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293682"/>
            <a:ext cx="457198" cy="457198"/>
          </a:xfrm>
          <a:prstGeom prst="rect">
            <a:avLst/>
          </a:prstGeom>
          <a:solidFill>
            <a:sysClr val="window" lastClr="FFFFFF">
              <a:lumMod val="85000"/>
            </a:sysClr>
          </a:solidFill>
          <a:ln>
            <a:solidFill>
              <a:srgbClr val="4F81BD"/>
            </a:solidFill>
          </a:ln>
          <a:extLst/>
        </p:spPr>
      </p:pic>
      <p:pic>
        <p:nvPicPr>
          <p:cNvPr id="16" name="2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761799"/>
            <a:ext cx="457198" cy="457198"/>
          </a:xfrm>
          <a:prstGeom prst="rect">
            <a:avLst/>
          </a:prstGeom>
          <a:solidFill>
            <a:schemeClr val="accent3">
              <a:lumMod val="60000"/>
              <a:lumOff val="40000"/>
            </a:schemeClr>
          </a:solidFill>
          <a:ln>
            <a:solidFill>
              <a:srgbClr val="4F81BD"/>
            </a:solidFill>
          </a:ln>
        </p:spPr>
      </p:pic>
      <p:pic>
        <p:nvPicPr>
          <p:cNvPr id="17" name="2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761799"/>
            <a:ext cx="457198" cy="457198"/>
          </a:xfrm>
          <a:prstGeom prst="rect">
            <a:avLst/>
          </a:prstGeom>
          <a:solidFill>
            <a:schemeClr val="accent3">
              <a:lumMod val="60000"/>
              <a:lumOff val="40000"/>
            </a:schemeClr>
          </a:solidFill>
          <a:ln>
            <a:solidFill>
              <a:srgbClr val="4F81BD"/>
            </a:solidFill>
          </a:ln>
          <a:extLst/>
        </p:spPr>
      </p:pic>
      <p:pic>
        <p:nvPicPr>
          <p:cNvPr id="18" name="2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764520"/>
            <a:ext cx="457198" cy="457198"/>
          </a:xfrm>
          <a:prstGeom prst="rect">
            <a:avLst/>
          </a:prstGeom>
          <a:solidFill>
            <a:schemeClr val="accent3">
              <a:lumMod val="60000"/>
              <a:lumOff val="40000"/>
            </a:schemeClr>
          </a:solidFill>
          <a:ln>
            <a:solidFill>
              <a:srgbClr val="4F81BD"/>
            </a:solidFill>
          </a:ln>
          <a:extLst/>
        </p:spPr>
      </p:pic>
      <p:pic>
        <p:nvPicPr>
          <p:cNvPr id="19" name="2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763146"/>
            <a:ext cx="457198" cy="457198"/>
          </a:xfrm>
          <a:prstGeom prst="rect">
            <a:avLst/>
          </a:prstGeom>
          <a:solidFill>
            <a:schemeClr val="accent3">
              <a:lumMod val="60000"/>
              <a:lumOff val="40000"/>
            </a:schemeClr>
          </a:solidFill>
          <a:ln>
            <a:solidFill>
              <a:srgbClr val="4F81BD"/>
            </a:solidFill>
          </a:ln>
          <a:extLst/>
        </p:spPr>
      </p:pic>
      <p:pic>
        <p:nvPicPr>
          <p:cNvPr id="20" name="2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763134"/>
            <a:ext cx="457198" cy="457198"/>
          </a:xfrm>
          <a:prstGeom prst="rect">
            <a:avLst/>
          </a:prstGeom>
          <a:solidFill>
            <a:schemeClr val="accent3">
              <a:lumMod val="60000"/>
              <a:lumOff val="40000"/>
            </a:schemeClr>
          </a:solidFill>
          <a:ln>
            <a:solidFill>
              <a:srgbClr val="4F81BD"/>
            </a:solidFill>
          </a:ln>
          <a:extLst/>
        </p:spPr>
      </p:pic>
      <p:pic>
        <p:nvPicPr>
          <p:cNvPr id="21" name="2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763146"/>
            <a:ext cx="457198" cy="457198"/>
          </a:xfrm>
          <a:prstGeom prst="rect">
            <a:avLst/>
          </a:prstGeom>
          <a:solidFill>
            <a:srgbClr val="9BBB59">
              <a:lumMod val="60000"/>
              <a:lumOff val="40000"/>
            </a:srgbClr>
          </a:solidFill>
          <a:ln>
            <a:solidFill>
              <a:srgbClr val="4F81BD"/>
            </a:solidFill>
          </a:ln>
          <a:extLst/>
        </p:spPr>
      </p:pic>
      <p:pic>
        <p:nvPicPr>
          <p:cNvPr id="22" name="2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763158"/>
            <a:ext cx="457198" cy="457198"/>
          </a:xfrm>
          <a:prstGeom prst="rect">
            <a:avLst/>
          </a:prstGeom>
          <a:solidFill>
            <a:srgbClr val="9BBB59">
              <a:lumMod val="60000"/>
              <a:lumOff val="40000"/>
            </a:srgbClr>
          </a:solidFill>
          <a:ln>
            <a:solidFill>
              <a:srgbClr val="4F81BD"/>
            </a:solidFill>
          </a:ln>
        </p:spPr>
      </p:pic>
      <p:pic>
        <p:nvPicPr>
          <p:cNvPr id="23" name="3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763134"/>
            <a:ext cx="457198" cy="457198"/>
          </a:xfrm>
          <a:prstGeom prst="rect">
            <a:avLst/>
          </a:prstGeom>
          <a:solidFill>
            <a:srgbClr val="9BBB59">
              <a:lumMod val="60000"/>
              <a:lumOff val="40000"/>
            </a:srgbClr>
          </a:solidFill>
          <a:ln>
            <a:solidFill>
              <a:srgbClr val="4F81BD"/>
            </a:solidFill>
          </a:ln>
          <a:extLst/>
        </p:spPr>
      </p:pic>
      <p:pic>
        <p:nvPicPr>
          <p:cNvPr id="24" name="3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763158"/>
            <a:ext cx="457198" cy="457198"/>
          </a:xfrm>
          <a:prstGeom prst="rect">
            <a:avLst/>
          </a:prstGeom>
          <a:solidFill>
            <a:srgbClr val="9BBB59">
              <a:lumMod val="60000"/>
              <a:lumOff val="40000"/>
            </a:srgbClr>
          </a:solidFill>
          <a:ln>
            <a:solidFill>
              <a:srgbClr val="4F81BD"/>
            </a:solidFill>
          </a:ln>
          <a:extLst/>
        </p:spPr>
      </p:pic>
      <p:pic>
        <p:nvPicPr>
          <p:cNvPr id="25" name="3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763122"/>
            <a:ext cx="457198" cy="457198"/>
          </a:xfrm>
          <a:prstGeom prst="rect">
            <a:avLst/>
          </a:prstGeom>
          <a:solidFill>
            <a:srgbClr val="9BBB59">
              <a:lumMod val="60000"/>
              <a:lumOff val="40000"/>
            </a:srgbClr>
          </a:solidFill>
          <a:ln>
            <a:solidFill>
              <a:srgbClr val="4F81BD"/>
            </a:solidFill>
          </a:ln>
          <a:extLst/>
        </p:spPr>
      </p:pic>
      <p:pic>
        <p:nvPicPr>
          <p:cNvPr id="26" name="3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231239"/>
            <a:ext cx="457198" cy="457198"/>
          </a:xfrm>
          <a:prstGeom prst="rect">
            <a:avLst/>
          </a:prstGeom>
          <a:solidFill>
            <a:srgbClr val="9BBB59">
              <a:lumMod val="60000"/>
              <a:lumOff val="40000"/>
            </a:srgbClr>
          </a:solidFill>
          <a:ln>
            <a:solidFill>
              <a:srgbClr val="4F81BD"/>
            </a:solidFill>
          </a:ln>
        </p:spPr>
      </p:pic>
      <p:pic>
        <p:nvPicPr>
          <p:cNvPr id="27" name="3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231239"/>
            <a:ext cx="457198" cy="457198"/>
          </a:xfrm>
          <a:prstGeom prst="rect">
            <a:avLst/>
          </a:prstGeom>
          <a:solidFill>
            <a:srgbClr val="9BBB59">
              <a:lumMod val="60000"/>
              <a:lumOff val="40000"/>
            </a:srgbClr>
          </a:solidFill>
          <a:ln>
            <a:solidFill>
              <a:srgbClr val="4F81BD"/>
            </a:solidFill>
          </a:ln>
          <a:extLst/>
        </p:spPr>
      </p:pic>
      <p:pic>
        <p:nvPicPr>
          <p:cNvPr id="28" name="3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233960"/>
            <a:ext cx="457198" cy="457198"/>
          </a:xfrm>
          <a:prstGeom prst="rect">
            <a:avLst/>
          </a:prstGeom>
          <a:solidFill>
            <a:srgbClr val="9BBB59">
              <a:lumMod val="60000"/>
              <a:lumOff val="40000"/>
            </a:srgbClr>
          </a:solidFill>
          <a:ln>
            <a:solidFill>
              <a:srgbClr val="4F81BD"/>
            </a:solidFill>
          </a:ln>
          <a:extLst/>
        </p:spPr>
      </p:pic>
      <p:pic>
        <p:nvPicPr>
          <p:cNvPr id="29" name="3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232586"/>
            <a:ext cx="457198" cy="457198"/>
          </a:xfrm>
          <a:prstGeom prst="rect">
            <a:avLst/>
          </a:prstGeom>
          <a:solidFill>
            <a:srgbClr val="9BBB59">
              <a:lumMod val="60000"/>
              <a:lumOff val="40000"/>
            </a:srgbClr>
          </a:solidFill>
          <a:ln>
            <a:solidFill>
              <a:srgbClr val="4F81BD"/>
            </a:solidFill>
          </a:ln>
          <a:extLst/>
        </p:spPr>
      </p:pic>
      <p:pic>
        <p:nvPicPr>
          <p:cNvPr id="30" name="3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232574"/>
            <a:ext cx="457198" cy="457198"/>
          </a:xfrm>
          <a:prstGeom prst="rect">
            <a:avLst/>
          </a:prstGeom>
          <a:solidFill>
            <a:srgbClr val="9BBB59">
              <a:lumMod val="60000"/>
              <a:lumOff val="40000"/>
            </a:srgbClr>
          </a:solidFill>
          <a:ln>
            <a:solidFill>
              <a:srgbClr val="4F81BD"/>
            </a:solidFill>
          </a:ln>
          <a:extLst/>
        </p:spPr>
      </p:pic>
      <p:pic>
        <p:nvPicPr>
          <p:cNvPr id="31" name="3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232586"/>
            <a:ext cx="457198" cy="457198"/>
          </a:xfrm>
          <a:prstGeom prst="rect">
            <a:avLst/>
          </a:prstGeom>
          <a:solidFill>
            <a:srgbClr val="9BBB59">
              <a:lumMod val="60000"/>
              <a:lumOff val="40000"/>
            </a:srgbClr>
          </a:solidFill>
          <a:ln>
            <a:solidFill>
              <a:srgbClr val="4F81BD"/>
            </a:solidFill>
          </a:ln>
          <a:extLst/>
        </p:spPr>
      </p:pic>
      <p:pic>
        <p:nvPicPr>
          <p:cNvPr id="32" name="3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232598"/>
            <a:ext cx="457198" cy="457198"/>
          </a:xfrm>
          <a:prstGeom prst="rect">
            <a:avLst/>
          </a:prstGeom>
          <a:solidFill>
            <a:srgbClr val="9BBB59">
              <a:lumMod val="60000"/>
              <a:lumOff val="40000"/>
            </a:srgbClr>
          </a:solidFill>
          <a:ln>
            <a:solidFill>
              <a:srgbClr val="4F81BD"/>
            </a:solidFill>
          </a:ln>
          <a:extLst/>
        </p:spPr>
      </p:pic>
      <p:pic>
        <p:nvPicPr>
          <p:cNvPr id="33" name="4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232574"/>
            <a:ext cx="457198" cy="457198"/>
          </a:xfrm>
          <a:prstGeom prst="rect">
            <a:avLst/>
          </a:prstGeom>
          <a:solidFill>
            <a:srgbClr val="9BBB59">
              <a:lumMod val="60000"/>
              <a:lumOff val="40000"/>
            </a:srgbClr>
          </a:solidFill>
          <a:ln>
            <a:solidFill>
              <a:srgbClr val="4F81BD"/>
            </a:solidFill>
          </a:ln>
          <a:extLst/>
        </p:spPr>
      </p:pic>
      <p:pic>
        <p:nvPicPr>
          <p:cNvPr id="34" name="4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232598"/>
            <a:ext cx="457198" cy="457198"/>
          </a:xfrm>
          <a:prstGeom prst="rect">
            <a:avLst/>
          </a:prstGeom>
          <a:solidFill>
            <a:srgbClr val="9BBB59">
              <a:lumMod val="60000"/>
              <a:lumOff val="40000"/>
            </a:srgbClr>
          </a:solidFill>
          <a:ln>
            <a:solidFill>
              <a:srgbClr val="4F81BD"/>
            </a:solidFill>
          </a:ln>
          <a:extLst/>
        </p:spPr>
      </p:pic>
      <p:pic>
        <p:nvPicPr>
          <p:cNvPr id="35" name="4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232562"/>
            <a:ext cx="457198" cy="457198"/>
          </a:xfrm>
          <a:prstGeom prst="rect">
            <a:avLst/>
          </a:prstGeom>
          <a:solidFill>
            <a:srgbClr val="9BBB59">
              <a:lumMod val="60000"/>
              <a:lumOff val="40000"/>
            </a:srgbClr>
          </a:solidFill>
          <a:ln>
            <a:solidFill>
              <a:srgbClr val="4F81BD"/>
            </a:solidFill>
          </a:ln>
          <a:extLst/>
        </p:spPr>
      </p:pic>
      <p:pic>
        <p:nvPicPr>
          <p:cNvPr id="36" name="4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700679"/>
            <a:ext cx="457198" cy="457198"/>
          </a:xfrm>
          <a:prstGeom prst="rect">
            <a:avLst/>
          </a:prstGeom>
          <a:solidFill>
            <a:srgbClr val="9BBB59">
              <a:lumMod val="60000"/>
              <a:lumOff val="40000"/>
            </a:srgbClr>
          </a:solidFill>
          <a:ln>
            <a:solidFill>
              <a:srgbClr val="4F81BD"/>
            </a:solidFill>
          </a:ln>
        </p:spPr>
      </p:pic>
      <p:pic>
        <p:nvPicPr>
          <p:cNvPr id="37" name="4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700679"/>
            <a:ext cx="457198" cy="457198"/>
          </a:xfrm>
          <a:prstGeom prst="rect">
            <a:avLst/>
          </a:prstGeom>
          <a:solidFill>
            <a:srgbClr val="9BBB59">
              <a:lumMod val="60000"/>
              <a:lumOff val="40000"/>
            </a:srgbClr>
          </a:solidFill>
          <a:ln>
            <a:solidFill>
              <a:srgbClr val="4F81BD"/>
            </a:solidFill>
          </a:ln>
          <a:extLst/>
        </p:spPr>
      </p:pic>
      <p:pic>
        <p:nvPicPr>
          <p:cNvPr id="38" name="4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703400"/>
            <a:ext cx="457198" cy="457198"/>
          </a:xfrm>
          <a:prstGeom prst="rect">
            <a:avLst/>
          </a:prstGeom>
          <a:solidFill>
            <a:srgbClr val="9BBB59">
              <a:lumMod val="60000"/>
              <a:lumOff val="40000"/>
            </a:srgbClr>
          </a:solidFill>
          <a:ln>
            <a:solidFill>
              <a:srgbClr val="4F81BD"/>
            </a:solidFill>
          </a:ln>
          <a:extLst/>
        </p:spPr>
      </p:pic>
      <p:pic>
        <p:nvPicPr>
          <p:cNvPr id="39" name="4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702026"/>
            <a:ext cx="457198" cy="457198"/>
          </a:xfrm>
          <a:prstGeom prst="rect">
            <a:avLst/>
          </a:prstGeom>
          <a:solidFill>
            <a:srgbClr val="9BBB59">
              <a:lumMod val="60000"/>
              <a:lumOff val="40000"/>
            </a:srgbClr>
          </a:solidFill>
          <a:ln>
            <a:solidFill>
              <a:srgbClr val="4F81BD"/>
            </a:solidFill>
          </a:ln>
          <a:extLst/>
        </p:spPr>
      </p:pic>
      <p:pic>
        <p:nvPicPr>
          <p:cNvPr id="40" name="4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702014"/>
            <a:ext cx="457198" cy="457198"/>
          </a:xfrm>
          <a:prstGeom prst="rect">
            <a:avLst/>
          </a:prstGeom>
          <a:solidFill>
            <a:srgbClr val="9BBB59">
              <a:lumMod val="60000"/>
              <a:lumOff val="40000"/>
            </a:srgbClr>
          </a:solidFill>
          <a:ln>
            <a:solidFill>
              <a:srgbClr val="4F81BD"/>
            </a:solidFill>
          </a:ln>
          <a:extLst/>
        </p:spPr>
      </p:pic>
      <p:pic>
        <p:nvPicPr>
          <p:cNvPr id="41" name="4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702026"/>
            <a:ext cx="457198" cy="457198"/>
          </a:xfrm>
          <a:prstGeom prst="rect">
            <a:avLst/>
          </a:prstGeom>
          <a:solidFill>
            <a:srgbClr val="9BBB59">
              <a:lumMod val="60000"/>
              <a:lumOff val="40000"/>
            </a:srgbClr>
          </a:solidFill>
          <a:ln>
            <a:solidFill>
              <a:srgbClr val="4F81BD"/>
            </a:solidFill>
          </a:ln>
          <a:extLst/>
        </p:spPr>
      </p:pic>
      <p:pic>
        <p:nvPicPr>
          <p:cNvPr id="42" name="4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702038"/>
            <a:ext cx="457198" cy="457198"/>
          </a:xfrm>
          <a:prstGeom prst="rect">
            <a:avLst/>
          </a:prstGeom>
          <a:solidFill>
            <a:srgbClr val="9BBB59">
              <a:lumMod val="60000"/>
              <a:lumOff val="40000"/>
            </a:srgbClr>
          </a:solidFill>
          <a:ln>
            <a:solidFill>
              <a:srgbClr val="4F81BD"/>
            </a:solidFill>
          </a:ln>
          <a:extLst/>
        </p:spPr>
      </p:pic>
      <p:pic>
        <p:nvPicPr>
          <p:cNvPr id="43" name="5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702014"/>
            <a:ext cx="457198" cy="457198"/>
          </a:xfrm>
          <a:prstGeom prst="rect">
            <a:avLst/>
          </a:prstGeom>
          <a:solidFill>
            <a:srgbClr val="9BBB59">
              <a:lumMod val="60000"/>
              <a:lumOff val="40000"/>
            </a:srgbClr>
          </a:solidFill>
          <a:ln>
            <a:solidFill>
              <a:srgbClr val="4F81BD"/>
            </a:solidFill>
          </a:ln>
          <a:extLst/>
        </p:spPr>
      </p:pic>
      <p:pic>
        <p:nvPicPr>
          <p:cNvPr id="44" name="5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702038"/>
            <a:ext cx="457198" cy="457198"/>
          </a:xfrm>
          <a:prstGeom prst="rect">
            <a:avLst/>
          </a:prstGeom>
          <a:solidFill>
            <a:srgbClr val="9BBB59">
              <a:lumMod val="60000"/>
              <a:lumOff val="40000"/>
            </a:srgbClr>
          </a:solidFill>
          <a:ln>
            <a:solidFill>
              <a:srgbClr val="4F81BD"/>
            </a:solidFill>
          </a:ln>
          <a:extLst/>
        </p:spPr>
      </p:pic>
      <p:pic>
        <p:nvPicPr>
          <p:cNvPr id="45" name="5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702002"/>
            <a:ext cx="457198" cy="457198"/>
          </a:xfrm>
          <a:prstGeom prst="rect">
            <a:avLst/>
          </a:prstGeom>
          <a:solidFill>
            <a:srgbClr val="9BBB59">
              <a:lumMod val="60000"/>
              <a:lumOff val="40000"/>
            </a:srgbClr>
          </a:solidFill>
          <a:ln>
            <a:solidFill>
              <a:srgbClr val="4F81BD"/>
            </a:solidFill>
          </a:ln>
          <a:extLst/>
        </p:spPr>
      </p:pic>
      <p:pic>
        <p:nvPicPr>
          <p:cNvPr id="46" name="5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170119"/>
            <a:ext cx="457198" cy="457198"/>
          </a:xfrm>
          <a:prstGeom prst="rect">
            <a:avLst/>
          </a:prstGeom>
          <a:solidFill>
            <a:srgbClr val="9BBB59">
              <a:lumMod val="60000"/>
              <a:lumOff val="40000"/>
            </a:srgbClr>
          </a:solidFill>
          <a:ln>
            <a:solidFill>
              <a:srgbClr val="4F81BD"/>
            </a:solidFill>
          </a:ln>
        </p:spPr>
      </p:pic>
      <p:pic>
        <p:nvPicPr>
          <p:cNvPr id="47" name="5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170119"/>
            <a:ext cx="457198" cy="457198"/>
          </a:xfrm>
          <a:prstGeom prst="rect">
            <a:avLst/>
          </a:prstGeom>
          <a:solidFill>
            <a:srgbClr val="9BBB59">
              <a:lumMod val="60000"/>
              <a:lumOff val="40000"/>
            </a:srgbClr>
          </a:solidFill>
          <a:ln>
            <a:solidFill>
              <a:srgbClr val="4F81BD"/>
            </a:solidFill>
          </a:ln>
          <a:extLst/>
        </p:spPr>
      </p:pic>
      <p:pic>
        <p:nvPicPr>
          <p:cNvPr id="48" name="5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3172840"/>
            <a:ext cx="457198" cy="457198"/>
          </a:xfrm>
          <a:prstGeom prst="rect">
            <a:avLst/>
          </a:prstGeom>
          <a:solidFill>
            <a:srgbClr val="9BBB59">
              <a:lumMod val="60000"/>
              <a:lumOff val="40000"/>
            </a:srgbClr>
          </a:solidFill>
          <a:ln>
            <a:solidFill>
              <a:srgbClr val="4F81BD"/>
            </a:solidFill>
          </a:ln>
          <a:extLst/>
        </p:spPr>
      </p:pic>
      <p:pic>
        <p:nvPicPr>
          <p:cNvPr id="49" name="5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171466"/>
            <a:ext cx="457198" cy="457198"/>
          </a:xfrm>
          <a:prstGeom prst="rect">
            <a:avLst/>
          </a:prstGeom>
          <a:solidFill>
            <a:srgbClr val="9BBB59">
              <a:lumMod val="60000"/>
              <a:lumOff val="40000"/>
            </a:srgbClr>
          </a:solidFill>
          <a:ln>
            <a:solidFill>
              <a:srgbClr val="4F81BD"/>
            </a:solidFill>
          </a:ln>
          <a:extLst/>
        </p:spPr>
      </p:pic>
      <p:pic>
        <p:nvPicPr>
          <p:cNvPr id="50" name="5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171454"/>
            <a:ext cx="457198" cy="457198"/>
          </a:xfrm>
          <a:prstGeom prst="rect">
            <a:avLst/>
          </a:prstGeom>
          <a:solidFill>
            <a:srgbClr val="9BBB59">
              <a:lumMod val="60000"/>
              <a:lumOff val="40000"/>
            </a:srgbClr>
          </a:solidFill>
          <a:ln>
            <a:solidFill>
              <a:srgbClr val="4F81BD"/>
            </a:solidFill>
          </a:ln>
          <a:extLst/>
        </p:spPr>
      </p:pic>
      <p:pic>
        <p:nvPicPr>
          <p:cNvPr id="51" name="5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171466"/>
            <a:ext cx="457198" cy="457198"/>
          </a:xfrm>
          <a:prstGeom prst="rect">
            <a:avLst/>
          </a:prstGeom>
          <a:solidFill>
            <a:schemeClr val="accent3">
              <a:lumMod val="60000"/>
              <a:lumOff val="40000"/>
            </a:schemeClr>
          </a:solidFill>
          <a:ln>
            <a:solidFill>
              <a:srgbClr val="4F81BD"/>
            </a:solidFill>
          </a:ln>
          <a:extLst/>
        </p:spPr>
      </p:pic>
      <p:pic>
        <p:nvPicPr>
          <p:cNvPr id="52" name="5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171478"/>
            <a:ext cx="457198" cy="457198"/>
          </a:xfrm>
          <a:prstGeom prst="rect">
            <a:avLst/>
          </a:prstGeom>
          <a:solidFill>
            <a:schemeClr val="accent3">
              <a:lumMod val="60000"/>
              <a:lumOff val="40000"/>
            </a:schemeClr>
          </a:solidFill>
          <a:ln>
            <a:solidFill>
              <a:srgbClr val="4F81BD"/>
            </a:solidFill>
          </a:ln>
        </p:spPr>
      </p:pic>
      <p:pic>
        <p:nvPicPr>
          <p:cNvPr id="53" name="6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171454"/>
            <a:ext cx="457198" cy="457198"/>
          </a:xfrm>
          <a:prstGeom prst="rect">
            <a:avLst/>
          </a:prstGeom>
          <a:solidFill>
            <a:schemeClr val="accent3">
              <a:lumMod val="60000"/>
              <a:lumOff val="40000"/>
            </a:schemeClr>
          </a:solidFill>
          <a:ln>
            <a:solidFill>
              <a:srgbClr val="4F81BD"/>
            </a:solidFill>
          </a:ln>
          <a:extLst/>
        </p:spPr>
      </p:pic>
      <p:pic>
        <p:nvPicPr>
          <p:cNvPr id="54" name="6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171478"/>
            <a:ext cx="457198" cy="457198"/>
          </a:xfrm>
          <a:prstGeom prst="rect">
            <a:avLst/>
          </a:prstGeom>
          <a:solidFill>
            <a:schemeClr val="accent3">
              <a:lumMod val="60000"/>
              <a:lumOff val="40000"/>
            </a:schemeClr>
          </a:solidFill>
          <a:ln>
            <a:solidFill>
              <a:srgbClr val="4F81BD"/>
            </a:solidFill>
          </a:ln>
          <a:extLst/>
        </p:spPr>
      </p:pic>
      <p:pic>
        <p:nvPicPr>
          <p:cNvPr id="55" name="6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171442"/>
            <a:ext cx="457198" cy="457198"/>
          </a:xfrm>
          <a:prstGeom prst="rect">
            <a:avLst/>
          </a:prstGeom>
          <a:solidFill>
            <a:schemeClr val="accent3">
              <a:lumMod val="60000"/>
              <a:lumOff val="40000"/>
            </a:schemeClr>
          </a:solidFill>
          <a:ln>
            <a:solidFill>
              <a:srgbClr val="4F81BD"/>
            </a:solidFill>
          </a:ln>
          <a:extLst/>
        </p:spPr>
      </p:pic>
      <p:pic>
        <p:nvPicPr>
          <p:cNvPr id="56" name="6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639559"/>
            <a:ext cx="457198" cy="457198"/>
          </a:xfrm>
          <a:prstGeom prst="rect">
            <a:avLst/>
          </a:prstGeom>
          <a:solidFill>
            <a:schemeClr val="accent3">
              <a:lumMod val="60000"/>
              <a:lumOff val="40000"/>
            </a:schemeClr>
          </a:solidFill>
          <a:ln>
            <a:solidFill>
              <a:srgbClr val="4F81BD"/>
            </a:solidFill>
          </a:ln>
        </p:spPr>
      </p:pic>
      <p:pic>
        <p:nvPicPr>
          <p:cNvPr id="57" name="6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639559"/>
            <a:ext cx="457198" cy="457198"/>
          </a:xfrm>
          <a:prstGeom prst="rect">
            <a:avLst/>
          </a:prstGeom>
          <a:solidFill>
            <a:schemeClr val="accent3">
              <a:lumMod val="60000"/>
              <a:lumOff val="40000"/>
            </a:schemeClr>
          </a:solidFill>
          <a:ln>
            <a:solidFill>
              <a:srgbClr val="4F81BD"/>
            </a:solidFill>
          </a:ln>
          <a:extLst/>
        </p:spPr>
      </p:pic>
      <p:pic>
        <p:nvPicPr>
          <p:cNvPr id="58" name="6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0" y="3642280"/>
            <a:ext cx="457198" cy="457198"/>
          </a:xfrm>
          <a:prstGeom prst="rect">
            <a:avLst/>
          </a:prstGeom>
          <a:solidFill>
            <a:srgbClr val="1F497D">
              <a:lumMod val="20000"/>
              <a:lumOff val="80000"/>
            </a:srgbClr>
          </a:solidFill>
          <a:ln>
            <a:solidFill>
              <a:srgbClr val="4F81BD"/>
            </a:solidFill>
          </a:ln>
          <a:extLst/>
        </p:spPr>
      </p:pic>
      <p:pic>
        <p:nvPicPr>
          <p:cNvPr id="59" name="6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640906"/>
            <a:ext cx="457198" cy="457198"/>
          </a:xfrm>
          <a:prstGeom prst="rect">
            <a:avLst/>
          </a:prstGeom>
          <a:solidFill>
            <a:srgbClr val="1F497D">
              <a:lumMod val="20000"/>
              <a:lumOff val="80000"/>
            </a:srgbClr>
          </a:solidFill>
          <a:ln>
            <a:solidFill>
              <a:srgbClr val="4F81BD"/>
            </a:solidFill>
          </a:ln>
          <a:extLst/>
        </p:spPr>
      </p:pic>
      <p:pic>
        <p:nvPicPr>
          <p:cNvPr id="60" name="6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640894"/>
            <a:ext cx="457198" cy="457198"/>
          </a:xfrm>
          <a:prstGeom prst="rect">
            <a:avLst/>
          </a:prstGeom>
          <a:solidFill>
            <a:srgbClr val="1F497D">
              <a:lumMod val="20000"/>
              <a:lumOff val="80000"/>
            </a:srgbClr>
          </a:solidFill>
          <a:ln>
            <a:solidFill>
              <a:srgbClr val="4F81BD"/>
            </a:solidFill>
          </a:ln>
          <a:extLst/>
        </p:spPr>
      </p:pic>
      <p:pic>
        <p:nvPicPr>
          <p:cNvPr id="61" name="6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640906"/>
            <a:ext cx="457198" cy="457198"/>
          </a:xfrm>
          <a:prstGeom prst="rect">
            <a:avLst/>
          </a:prstGeom>
          <a:solidFill>
            <a:srgbClr val="1F497D">
              <a:lumMod val="20000"/>
              <a:lumOff val="80000"/>
            </a:srgbClr>
          </a:solidFill>
          <a:ln>
            <a:solidFill>
              <a:srgbClr val="4F81BD"/>
            </a:solidFill>
          </a:ln>
          <a:extLst/>
        </p:spPr>
      </p:pic>
      <p:pic>
        <p:nvPicPr>
          <p:cNvPr id="62" name="6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640918"/>
            <a:ext cx="457198" cy="457198"/>
          </a:xfrm>
          <a:prstGeom prst="rect">
            <a:avLst/>
          </a:prstGeom>
          <a:solidFill>
            <a:srgbClr val="1F497D">
              <a:lumMod val="20000"/>
              <a:lumOff val="80000"/>
            </a:srgbClr>
          </a:solidFill>
          <a:ln>
            <a:solidFill>
              <a:srgbClr val="4F81BD"/>
            </a:solidFill>
          </a:ln>
          <a:extLst/>
        </p:spPr>
      </p:pic>
      <p:pic>
        <p:nvPicPr>
          <p:cNvPr id="63" name="7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640894"/>
            <a:ext cx="457198" cy="457198"/>
          </a:xfrm>
          <a:prstGeom prst="rect">
            <a:avLst/>
          </a:prstGeom>
          <a:solidFill>
            <a:srgbClr val="1F497D">
              <a:lumMod val="20000"/>
              <a:lumOff val="80000"/>
            </a:srgbClr>
          </a:solidFill>
          <a:ln>
            <a:solidFill>
              <a:srgbClr val="4F81BD"/>
            </a:solidFill>
          </a:ln>
          <a:extLst/>
        </p:spPr>
      </p:pic>
      <p:pic>
        <p:nvPicPr>
          <p:cNvPr id="64" name="7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640918"/>
            <a:ext cx="457198" cy="457198"/>
          </a:xfrm>
          <a:prstGeom prst="rect">
            <a:avLst/>
          </a:prstGeom>
          <a:solidFill>
            <a:srgbClr val="1F497D">
              <a:lumMod val="20000"/>
              <a:lumOff val="80000"/>
            </a:srgbClr>
          </a:solidFill>
          <a:ln>
            <a:solidFill>
              <a:srgbClr val="4F81BD"/>
            </a:solidFill>
          </a:ln>
          <a:extLst/>
        </p:spPr>
      </p:pic>
      <p:pic>
        <p:nvPicPr>
          <p:cNvPr id="65" name="7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640882"/>
            <a:ext cx="457198" cy="457198"/>
          </a:xfrm>
          <a:prstGeom prst="rect">
            <a:avLst/>
          </a:prstGeom>
          <a:solidFill>
            <a:srgbClr val="1F497D">
              <a:lumMod val="20000"/>
              <a:lumOff val="80000"/>
            </a:srgbClr>
          </a:solidFill>
          <a:ln>
            <a:solidFill>
              <a:srgbClr val="4F81BD"/>
            </a:solidFill>
          </a:ln>
          <a:extLst/>
        </p:spPr>
      </p:pic>
      <p:pic>
        <p:nvPicPr>
          <p:cNvPr id="66" name="7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109035"/>
            <a:ext cx="457198" cy="457198"/>
          </a:xfrm>
          <a:prstGeom prst="rect">
            <a:avLst/>
          </a:prstGeom>
          <a:solidFill>
            <a:srgbClr val="1F497D">
              <a:lumMod val="20000"/>
              <a:lumOff val="80000"/>
            </a:srgbClr>
          </a:solidFill>
          <a:ln>
            <a:solidFill>
              <a:srgbClr val="4F81BD"/>
            </a:solidFill>
          </a:ln>
        </p:spPr>
      </p:pic>
      <p:pic>
        <p:nvPicPr>
          <p:cNvPr id="67" name="7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109035"/>
            <a:ext cx="457198" cy="457198"/>
          </a:xfrm>
          <a:prstGeom prst="rect">
            <a:avLst/>
          </a:prstGeom>
          <a:solidFill>
            <a:srgbClr val="1F497D">
              <a:lumMod val="20000"/>
              <a:lumOff val="80000"/>
            </a:srgbClr>
          </a:solidFill>
          <a:ln>
            <a:solidFill>
              <a:srgbClr val="4F81BD"/>
            </a:solidFill>
          </a:ln>
          <a:extLst/>
        </p:spPr>
      </p:pic>
      <p:pic>
        <p:nvPicPr>
          <p:cNvPr id="68" name="7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111756"/>
            <a:ext cx="457198" cy="457198"/>
          </a:xfrm>
          <a:prstGeom prst="rect">
            <a:avLst/>
          </a:prstGeom>
          <a:solidFill>
            <a:srgbClr val="1F497D">
              <a:lumMod val="20000"/>
              <a:lumOff val="80000"/>
            </a:srgbClr>
          </a:solidFill>
          <a:ln>
            <a:solidFill>
              <a:srgbClr val="4F81BD"/>
            </a:solidFill>
          </a:ln>
          <a:extLst/>
        </p:spPr>
      </p:pic>
      <p:pic>
        <p:nvPicPr>
          <p:cNvPr id="69" name="7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110382"/>
            <a:ext cx="457198" cy="457198"/>
          </a:xfrm>
          <a:prstGeom prst="rect">
            <a:avLst/>
          </a:prstGeom>
          <a:solidFill>
            <a:srgbClr val="1F497D">
              <a:lumMod val="20000"/>
              <a:lumOff val="80000"/>
            </a:srgbClr>
          </a:solidFill>
          <a:ln>
            <a:solidFill>
              <a:srgbClr val="4F81BD"/>
            </a:solidFill>
          </a:ln>
          <a:extLst/>
        </p:spPr>
      </p:pic>
      <p:pic>
        <p:nvPicPr>
          <p:cNvPr id="70" name="7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110370"/>
            <a:ext cx="457198" cy="457198"/>
          </a:xfrm>
          <a:prstGeom prst="rect">
            <a:avLst/>
          </a:prstGeom>
          <a:solidFill>
            <a:srgbClr val="1F497D">
              <a:lumMod val="20000"/>
              <a:lumOff val="80000"/>
            </a:srgbClr>
          </a:solidFill>
          <a:ln>
            <a:solidFill>
              <a:srgbClr val="4F81BD"/>
            </a:solidFill>
          </a:ln>
          <a:extLst/>
        </p:spPr>
      </p:pic>
      <p:pic>
        <p:nvPicPr>
          <p:cNvPr id="71" name="7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110382"/>
            <a:ext cx="457198" cy="457198"/>
          </a:xfrm>
          <a:prstGeom prst="rect">
            <a:avLst/>
          </a:prstGeom>
          <a:solidFill>
            <a:srgbClr val="1F497D">
              <a:lumMod val="20000"/>
              <a:lumOff val="80000"/>
            </a:srgbClr>
          </a:solidFill>
          <a:ln>
            <a:solidFill>
              <a:srgbClr val="4F81BD"/>
            </a:solidFill>
          </a:ln>
          <a:extLst/>
        </p:spPr>
      </p:pic>
      <p:pic>
        <p:nvPicPr>
          <p:cNvPr id="72" name="7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110394"/>
            <a:ext cx="457198" cy="457198"/>
          </a:xfrm>
          <a:prstGeom prst="rect">
            <a:avLst/>
          </a:prstGeom>
          <a:solidFill>
            <a:srgbClr val="1F497D">
              <a:lumMod val="20000"/>
              <a:lumOff val="80000"/>
            </a:srgbClr>
          </a:solidFill>
          <a:ln>
            <a:solidFill>
              <a:srgbClr val="4F81BD"/>
            </a:solidFill>
          </a:ln>
          <a:extLst/>
        </p:spPr>
      </p:pic>
      <p:pic>
        <p:nvPicPr>
          <p:cNvPr id="73" name="8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110370"/>
            <a:ext cx="457198" cy="457198"/>
          </a:xfrm>
          <a:prstGeom prst="rect">
            <a:avLst/>
          </a:prstGeom>
          <a:solidFill>
            <a:srgbClr val="1F497D">
              <a:lumMod val="20000"/>
              <a:lumOff val="80000"/>
            </a:srgbClr>
          </a:solidFill>
          <a:ln>
            <a:solidFill>
              <a:srgbClr val="4F81BD"/>
            </a:solidFill>
          </a:ln>
          <a:extLst/>
        </p:spPr>
      </p:pic>
      <p:pic>
        <p:nvPicPr>
          <p:cNvPr id="74" name="8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110394"/>
            <a:ext cx="457198" cy="457198"/>
          </a:xfrm>
          <a:prstGeom prst="rect">
            <a:avLst/>
          </a:prstGeom>
          <a:solidFill>
            <a:srgbClr val="1F497D">
              <a:lumMod val="20000"/>
              <a:lumOff val="80000"/>
            </a:srgbClr>
          </a:solidFill>
          <a:ln>
            <a:solidFill>
              <a:srgbClr val="4F81BD"/>
            </a:solidFill>
          </a:ln>
          <a:extLst/>
        </p:spPr>
      </p:pic>
      <p:pic>
        <p:nvPicPr>
          <p:cNvPr id="75" name="8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110358"/>
            <a:ext cx="457198" cy="457198"/>
          </a:xfrm>
          <a:prstGeom prst="rect">
            <a:avLst/>
          </a:prstGeom>
          <a:solidFill>
            <a:srgbClr val="1F497D">
              <a:lumMod val="20000"/>
              <a:lumOff val="80000"/>
            </a:srgbClr>
          </a:solidFill>
          <a:ln>
            <a:solidFill>
              <a:srgbClr val="4F81BD"/>
            </a:solidFill>
          </a:ln>
          <a:extLst/>
        </p:spPr>
      </p:pic>
      <p:pic>
        <p:nvPicPr>
          <p:cNvPr id="76" name="8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578475"/>
            <a:ext cx="457198" cy="457198"/>
          </a:xfrm>
          <a:prstGeom prst="rect">
            <a:avLst/>
          </a:prstGeom>
          <a:solidFill>
            <a:srgbClr val="1F497D">
              <a:lumMod val="20000"/>
              <a:lumOff val="80000"/>
            </a:srgbClr>
          </a:solidFill>
          <a:ln>
            <a:solidFill>
              <a:srgbClr val="4F81BD"/>
            </a:solidFill>
          </a:ln>
        </p:spPr>
      </p:pic>
      <p:pic>
        <p:nvPicPr>
          <p:cNvPr id="77" name="8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578475"/>
            <a:ext cx="457198" cy="457198"/>
          </a:xfrm>
          <a:prstGeom prst="rect">
            <a:avLst/>
          </a:prstGeom>
          <a:solidFill>
            <a:srgbClr val="1F497D">
              <a:lumMod val="20000"/>
              <a:lumOff val="80000"/>
            </a:srgbClr>
          </a:solidFill>
          <a:ln>
            <a:solidFill>
              <a:srgbClr val="4F81BD"/>
            </a:solidFill>
          </a:ln>
          <a:extLst/>
        </p:spPr>
      </p:pic>
      <p:pic>
        <p:nvPicPr>
          <p:cNvPr id="78" name="8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581196"/>
            <a:ext cx="457198" cy="457198"/>
          </a:xfrm>
          <a:prstGeom prst="rect">
            <a:avLst/>
          </a:prstGeom>
          <a:solidFill>
            <a:schemeClr val="tx2">
              <a:lumMod val="40000"/>
              <a:lumOff val="60000"/>
            </a:schemeClr>
          </a:solidFill>
          <a:ln>
            <a:solidFill>
              <a:srgbClr val="4F81BD"/>
            </a:solidFill>
          </a:ln>
          <a:extLst/>
        </p:spPr>
      </p:pic>
      <p:pic>
        <p:nvPicPr>
          <p:cNvPr id="79" name="8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579822"/>
            <a:ext cx="457198" cy="457198"/>
          </a:xfrm>
          <a:prstGeom prst="rect">
            <a:avLst/>
          </a:prstGeom>
          <a:solidFill>
            <a:schemeClr val="tx2">
              <a:lumMod val="40000"/>
              <a:lumOff val="60000"/>
            </a:schemeClr>
          </a:solidFill>
          <a:ln>
            <a:solidFill>
              <a:srgbClr val="4F81BD"/>
            </a:solidFill>
          </a:ln>
          <a:extLst/>
        </p:spPr>
      </p:pic>
      <p:pic>
        <p:nvPicPr>
          <p:cNvPr id="80" name="8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579810"/>
            <a:ext cx="457198" cy="457198"/>
          </a:xfrm>
          <a:prstGeom prst="rect">
            <a:avLst/>
          </a:prstGeom>
          <a:solidFill>
            <a:schemeClr val="tx2">
              <a:lumMod val="40000"/>
              <a:lumOff val="60000"/>
            </a:schemeClr>
          </a:solidFill>
          <a:ln>
            <a:solidFill>
              <a:srgbClr val="4F81BD"/>
            </a:solidFill>
          </a:ln>
          <a:extLst/>
        </p:spPr>
      </p:pic>
      <p:pic>
        <p:nvPicPr>
          <p:cNvPr id="81" name="8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579822"/>
            <a:ext cx="457198" cy="457198"/>
          </a:xfrm>
          <a:prstGeom prst="rect">
            <a:avLst/>
          </a:prstGeom>
          <a:solidFill>
            <a:schemeClr val="tx2">
              <a:lumMod val="40000"/>
              <a:lumOff val="60000"/>
            </a:schemeClr>
          </a:solidFill>
          <a:ln>
            <a:solidFill>
              <a:srgbClr val="4F81BD"/>
            </a:solidFill>
          </a:ln>
          <a:extLst/>
        </p:spPr>
      </p:pic>
      <p:pic>
        <p:nvPicPr>
          <p:cNvPr id="82" name="8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579834"/>
            <a:ext cx="457198" cy="457198"/>
          </a:xfrm>
          <a:prstGeom prst="rect">
            <a:avLst/>
          </a:prstGeom>
          <a:solidFill>
            <a:schemeClr val="tx2">
              <a:lumMod val="40000"/>
              <a:lumOff val="60000"/>
            </a:schemeClr>
          </a:solidFill>
          <a:ln>
            <a:solidFill>
              <a:srgbClr val="4F81BD"/>
            </a:solidFill>
          </a:ln>
          <a:extLst/>
        </p:spPr>
      </p:pic>
      <p:pic>
        <p:nvPicPr>
          <p:cNvPr id="83" name="9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579810"/>
            <a:ext cx="457198" cy="457198"/>
          </a:xfrm>
          <a:prstGeom prst="rect">
            <a:avLst/>
          </a:prstGeom>
          <a:solidFill>
            <a:schemeClr val="tx2">
              <a:lumMod val="40000"/>
              <a:lumOff val="60000"/>
            </a:schemeClr>
          </a:solidFill>
          <a:ln>
            <a:solidFill>
              <a:srgbClr val="4F81BD"/>
            </a:solidFill>
          </a:ln>
          <a:extLst/>
        </p:spPr>
      </p:pic>
      <p:pic>
        <p:nvPicPr>
          <p:cNvPr id="84" name="9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579834"/>
            <a:ext cx="457198" cy="457198"/>
          </a:xfrm>
          <a:prstGeom prst="rect">
            <a:avLst/>
          </a:prstGeom>
          <a:solidFill>
            <a:schemeClr val="tx2">
              <a:lumMod val="40000"/>
              <a:lumOff val="60000"/>
            </a:schemeClr>
          </a:solidFill>
          <a:ln>
            <a:solidFill>
              <a:srgbClr val="4F81BD"/>
            </a:solidFill>
          </a:ln>
          <a:extLst/>
        </p:spPr>
      </p:pic>
      <p:pic>
        <p:nvPicPr>
          <p:cNvPr id="85" name="9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579798"/>
            <a:ext cx="457198" cy="457198"/>
          </a:xfrm>
          <a:prstGeom prst="rect">
            <a:avLst/>
          </a:prstGeom>
          <a:solidFill>
            <a:schemeClr val="tx2">
              <a:lumMod val="40000"/>
              <a:lumOff val="60000"/>
            </a:schemeClr>
          </a:solidFill>
          <a:ln>
            <a:solidFill>
              <a:srgbClr val="4F81BD"/>
            </a:solidFill>
          </a:ln>
          <a:extLst/>
        </p:spPr>
      </p:pic>
      <p:pic>
        <p:nvPicPr>
          <p:cNvPr id="86" name="9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047927"/>
            <a:ext cx="457198" cy="457198"/>
          </a:xfrm>
          <a:prstGeom prst="rect">
            <a:avLst/>
          </a:prstGeom>
          <a:solidFill>
            <a:schemeClr val="tx2">
              <a:lumMod val="40000"/>
              <a:lumOff val="60000"/>
            </a:schemeClr>
          </a:solidFill>
          <a:ln>
            <a:solidFill>
              <a:srgbClr val="4F81BD"/>
            </a:solidFill>
          </a:ln>
        </p:spPr>
      </p:pic>
      <p:pic>
        <p:nvPicPr>
          <p:cNvPr id="87" name="9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047927"/>
            <a:ext cx="457198" cy="457198"/>
          </a:xfrm>
          <a:prstGeom prst="rect">
            <a:avLst/>
          </a:prstGeom>
          <a:solidFill>
            <a:srgbClr val="7BA8DF"/>
          </a:solidFill>
          <a:ln>
            <a:solidFill>
              <a:srgbClr val="4F81BD"/>
            </a:solidFill>
          </a:ln>
        </p:spPr>
      </p:pic>
      <p:pic>
        <p:nvPicPr>
          <p:cNvPr id="88" name="9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050648"/>
            <a:ext cx="457198" cy="457198"/>
          </a:xfrm>
          <a:prstGeom prst="rect">
            <a:avLst/>
          </a:prstGeom>
          <a:solidFill>
            <a:srgbClr val="7BA8DF"/>
          </a:solidFill>
          <a:ln>
            <a:solidFill>
              <a:srgbClr val="4F81BD"/>
            </a:solidFill>
          </a:ln>
          <a:extLst/>
        </p:spPr>
      </p:pic>
      <p:pic>
        <p:nvPicPr>
          <p:cNvPr id="89" name="9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049274"/>
            <a:ext cx="457198" cy="457198"/>
          </a:xfrm>
          <a:prstGeom prst="rect">
            <a:avLst/>
          </a:prstGeom>
          <a:solidFill>
            <a:srgbClr val="7BA8DF"/>
          </a:solidFill>
          <a:ln>
            <a:solidFill>
              <a:srgbClr val="4F81BD"/>
            </a:solidFill>
          </a:ln>
          <a:extLst/>
        </p:spPr>
      </p:pic>
      <p:pic>
        <p:nvPicPr>
          <p:cNvPr id="90" name="9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049262"/>
            <a:ext cx="457198" cy="457198"/>
          </a:xfrm>
          <a:prstGeom prst="rect">
            <a:avLst/>
          </a:prstGeom>
          <a:solidFill>
            <a:srgbClr val="7BA8DF"/>
          </a:solidFill>
          <a:ln>
            <a:solidFill>
              <a:srgbClr val="4F81BD"/>
            </a:solidFill>
          </a:ln>
          <a:extLst/>
        </p:spPr>
      </p:pic>
      <p:pic>
        <p:nvPicPr>
          <p:cNvPr id="91" name="9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049274"/>
            <a:ext cx="457198" cy="457198"/>
          </a:xfrm>
          <a:prstGeom prst="rect">
            <a:avLst/>
          </a:prstGeom>
          <a:solidFill>
            <a:srgbClr val="7BA8DF"/>
          </a:solidFill>
          <a:ln>
            <a:solidFill>
              <a:srgbClr val="4F81BD"/>
            </a:solidFill>
          </a:ln>
          <a:extLst/>
        </p:spPr>
      </p:pic>
      <p:pic>
        <p:nvPicPr>
          <p:cNvPr id="92" name="9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049286"/>
            <a:ext cx="457198" cy="457198"/>
          </a:xfrm>
          <a:prstGeom prst="rect">
            <a:avLst/>
          </a:prstGeom>
          <a:solidFill>
            <a:srgbClr val="7BA8DF"/>
          </a:solidFill>
          <a:ln>
            <a:solidFill>
              <a:srgbClr val="4F81BD"/>
            </a:solidFill>
          </a:ln>
          <a:extLst/>
        </p:spPr>
      </p:pic>
      <p:pic>
        <p:nvPicPr>
          <p:cNvPr id="93" name="10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049262"/>
            <a:ext cx="457198" cy="457198"/>
          </a:xfrm>
          <a:prstGeom prst="rect">
            <a:avLst/>
          </a:prstGeom>
          <a:solidFill>
            <a:srgbClr val="7BA8DF"/>
          </a:solidFill>
          <a:ln>
            <a:solidFill>
              <a:srgbClr val="4F81BD"/>
            </a:solidFill>
          </a:ln>
          <a:extLst/>
        </p:spPr>
      </p:pic>
      <p:pic>
        <p:nvPicPr>
          <p:cNvPr id="94" name="10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7734" y="5049287"/>
            <a:ext cx="457198" cy="457198"/>
          </a:xfrm>
          <a:prstGeom prst="rect">
            <a:avLst/>
          </a:prstGeom>
          <a:solidFill>
            <a:srgbClr val="7BA8DF"/>
          </a:solidFill>
          <a:ln>
            <a:solidFill>
              <a:srgbClr val="4F81BD"/>
            </a:solidFill>
          </a:ln>
          <a:extLst/>
        </p:spPr>
      </p:pic>
      <p:pic>
        <p:nvPicPr>
          <p:cNvPr id="95" name="10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049250"/>
            <a:ext cx="457198" cy="457198"/>
          </a:xfrm>
          <a:prstGeom prst="rect">
            <a:avLst/>
          </a:prstGeom>
          <a:solidFill>
            <a:srgbClr val="7BA8DF"/>
          </a:solidFill>
          <a:ln>
            <a:solidFill>
              <a:srgbClr val="4F81BD"/>
            </a:solidFill>
          </a:ln>
          <a:extLst/>
        </p:spPr>
      </p:pic>
      <p:pic>
        <p:nvPicPr>
          <p:cNvPr id="96" name="10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517367"/>
            <a:ext cx="457198" cy="457198"/>
          </a:xfrm>
          <a:prstGeom prst="rect">
            <a:avLst/>
          </a:prstGeom>
          <a:solidFill>
            <a:srgbClr val="7BA8DF"/>
          </a:solidFill>
          <a:ln>
            <a:solidFill>
              <a:srgbClr val="4F81BD"/>
            </a:solidFill>
          </a:ln>
        </p:spPr>
      </p:pic>
      <p:pic>
        <p:nvPicPr>
          <p:cNvPr id="97" name="10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517367"/>
            <a:ext cx="457198" cy="457198"/>
          </a:xfrm>
          <a:prstGeom prst="rect">
            <a:avLst/>
          </a:prstGeom>
          <a:solidFill>
            <a:srgbClr val="7BA8DF"/>
          </a:solidFill>
          <a:ln>
            <a:solidFill>
              <a:srgbClr val="4F81BD"/>
            </a:solidFill>
          </a:ln>
          <a:extLst/>
        </p:spPr>
      </p:pic>
      <p:pic>
        <p:nvPicPr>
          <p:cNvPr id="98" name="10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520088"/>
            <a:ext cx="457198" cy="457198"/>
          </a:xfrm>
          <a:prstGeom prst="rect">
            <a:avLst/>
          </a:prstGeom>
          <a:solidFill>
            <a:srgbClr val="7BA8DF"/>
          </a:solidFill>
          <a:ln>
            <a:solidFill>
              <a:srgbClr val="4F81BD"/>
            </a:solidFill>
          </a:ln>
          <a:extLst/>
        </p:spPr>
      </p:pic>
      <p:pic>
        <p:nvPicPr>
          <p:cNvPr id="99" name="10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518714"/>
            <a:ext cx="457198" cy="457198"/>
          </a:xfrm>
          <a:prstGeom prst="rect">
            <a:avLst/>
          </a:prstGeom>
          <a:solidFill>
            <a:srgbClr val="7BA8DF"/>
          </a:solidFill>
          <a:ln>
            <a:solidFill>
              <a:srgbClr val="4F81BD"/>
            </a:solidFill>
          </a:ln>
          <a:extLst/>
        </p:spPr>
      </p:pic>
      <p:pic>
        <p:nvPicPr>
          <p:cNvPr id="100" name="10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518702"/>
            <a:ext cx="457198" cy="457198"/>
          </a:xfrm>
          <a:prstGeom prst="rect">
            <a:avLst/>
          </a:prstGeom>
          <a:solidFill>
            <a:srgbClr val="7BA8DF"/>
          </a:solidFill>
          <a:ln>
            <a:solidFill>
              <a:srgbClr val="4F81BD"/>
            </a:solidFill>
          </a:ln>
          <a:extLst/>
        </p:spPr>
      </p:pic>
      <p:pic>
        <p:nvPicPr>
          <p:cNvPr id="101" name="10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518714"/>
            <a:ext cx="457198" cy="457198"/>
          </a:xfrm>
          <a:prstGeom prst="rect">
            <a:avLst/>
          </a:prstGeom>
          <a:solidFill>
            <a:srgbClr val="7BA8DF"/>
          </a:solidFill>
          <a:ln>
            <a:solidFill>
              <a:srgbClr val="4F81BD"/>
            </a:solidFill>
          </a:ln>
          <a:extLst/>
        </p:spPr>
      </p:pic>
      <p:pic>
        <p:nvPicPr>
          <p:cNvPr id="102" name="10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518726"/>
            <a:ext cx="457198" cy="457198"/>
          </a:xfrm>
          <a:prstGeom prst="rect">
            <a:avLst/>
          </a:prstGeom>
          <a:solidFill>
            <a:srgbClr val="7BA8DF"/>
          </a:solidFill>
          <a:ln>
            <a:solidFill>
              <a:srgbClr val="4F81BD"/>
            </a:solidFill>
          </a:ln>
          <a:extLst/>
        </p:spPr>
      </p:pic>
      <p:pic>
        <p:nvPicPr>
          <p:cNvPr id="103" name="1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518702"/>
            <a:ext cx="457198" cy="457198"/>
          </a:xfrm>
          <a:prstGeom prst="rect">
            <a:avLst/>
          </a:prstGeom>
          <a:solidFill>
            <a:srgbClr val="7BA8DF"/>
          </a:solidFill>
          <a:ln>
            <a:solidFill>
              <a:srgbClr val="4F81BD"/>
            </a:solidFill>
          </a:ln>
          <a:extLst/>
        </p:spPr>
      </p:pic>
      <p:pic>
        <p:nvPicPr>
          <p:cNvPr id="104" name="1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5518726"/>
            <a:ext cx="457198" cy="457198"/>
          </a:xfrm>
          <a:prstGeom prst="rect">
            <a:avLst/>
          </a:prstGeom>
          <a:solidFill>
            <a:srgbClr val="7BA8DF"/>
          </a:solidFill>
          <a:ln>
            <a:solidFill>
              <a:srgbClr val="4F81BD"/>
            </a:solidFill>
          </a:ln>
          <a:extLst/>
        </p:spPr>
      </p:pic>
      <p:pic>
        <p:nvPicPr>
          <p:cNvPr id="105" name="1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518690"/>
            <a:ext cx="457198" cy="457198"/>
          </a:xfrm>
          <a:prstGeom prst="rect">
            <a:avLst/>
          </a:prstGeom>
          <a:solidFill>
            <a:srgbClr val="7BA8DF"/>
          </a:solidFill>
          <a:ln>
            <a:solidFill>
              <a:srgbClr val="4F81BD"/>
            </a:solidFill>
          </a:ln>
          <a:extLst/>
        </p:spPr>
      </p:pic>
      <p:sp>
        <p:nvSpPr>
          <p:cNvPr id="2" name="Rectangle 1"/>
          <p:cNvSpPr/>
          <p:nvPr/>
        </p:nvSpPr>
        <p:spPr>
          <a:xfrm>
            <a:off x="5652120" y="1295080"/>
            <a:ext cx="648072" cy="695318"/>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10%</a:t>
            </a:r>
            <a:endParaRPr lang="en-GB" sz="2000" b="1" dirty="0">
              <a:solidFill>
                <a:schemeClr val="tx1"/>
              </a:solidFill>
            </a:endParaRPr>
          </a:p>
        </p:txBody>
      </p:sp>
      <p:sp>
        <p:nvSpPr>
          <p:cNvPr id="114" name="Rectangle 113"/>
          <p:cNvSpPr/>
          <p:nvPr/>
        </p:nvSpPr>
        <p:spPr>
          <a:xfrm>
            <a:off x="5652120" y="2548609"/>
            <a:ext cx="648072" cy="695318"/>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42%</a:t>
            </a:r>
            <a:endParaRPr lang="en-GB" sz="2000" b="1" dirty="0">
              <a:solidFill>
                <a:schemeClr val="tx1"/>
              </a:solidFill>
            </a:endParaRPr>
          </a:p>
        </p:txBody>
      </p:sp>
      <p:sp>
        <p:nvSpPr>
          <p:cNvPr id="115" name="Rectangle 114"/>
          <p:cNvSpPr/>
          <p:nvPr/>
        </p:nvSpPr>
        <p:spPr>
          <a:xfrm>
            <a:off x="5644706" y="3608451"/>
            <a:ext cx="648072" cy="69531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48%</a:t>
            </a:r>
            <a:endParaRPr lang="en-GB" sz="2000" b="1" dirty="0">
              <a:solidFill>
                <a:schemeClr val="tx1"/>
              </a:solidFill>
            </a:endParaRPr>
          </a:p>
        </p:txBody>
      </p:sp>
      <p:sp>
        <p:nvSpPr>
          <p:cNvPr id="116" name="Rectangle 115"/>
          <p:cNvSpPr/>
          <p:nvPr/>
        </p:nvSpPr>
        <p:spPr>
          <a:xfrm>
            <a:off x="5653280" y="4920350"/>
            <a:ext cx="648072" cy="69531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28%</a:t>
            </a:r>
            <a:endParaRPr lang="en-GB" sz="2000" b="1" dirty="0">
              <a:solidFill>
                <a:schemeClr val="tx1"/>
              </a:solidFill>
            </a:endParaRPr>
          </a:p>
        </p:txBody>
      </p:sp>
      <p:cxnSp>
        <p:nvCxnSpPr>
          <p:cNvPr id="2464" name="Elbow Connector 2463"/>
          <p:cNvCxnSpPr/>
          <p:nvPr/>
        </p:nvCxnSpPr>
        <p:spPr>
          <a:xfrm flipV="1">
            <a:off x="566977" y="3645000"/>
            <a:ext cx="4710627" cy="454478"/>
          </a:xfrm>
          <a:prstGeom prst="bentConnector3">
            <a:avLst>
              <a:gd name="adj1" fmla="val 21075"/>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470" name="TextBox 2469"/>
          <p:cNvSpPr txBox="1"/>
          <p:nvPr/>
        </p:nvSpPr>
        <p:spPr>
          <a:xfrm>
            <a:off x="6301352" y="1295080"/>
            <a:ext cx="2159080" cy="830997"/>
          </a:xfrm>
          <a:prstGeom prst="rect">
            <a:avLst/>
          </a:prstGeom>
          <a:noFill/>
        </p:spPr>
        <p:txBody>
          <a:bodyPr wrap="square" rtlCol="0">
            <a:spAutoFit/>
          </a:bodyPr>
          <a:lstStyle/>
          <a:p>
            <a:r>
              <a:rPr lang="en-GB" sz="1600" dirty="0" smtClean="0"/>
              <a:t>Proportion without a reported CD4 count at diagnosis</a:t>
            </a:r>
            <a:endParaRPr lang="en-GB" sz="1600" dirty="0"/>
          </a:p>
        </p:txBody>
      </p:sp>
      <p:sp>
        <p:nvSpPr>
          <p:cNvPr id="131" name="TextBox 130"/>
          <p:cNvSpPr txBox="1"/>
          <p:nvPr/>
        </p:nvSpPr>
        <p:spPr>
          <a:xfrm>
            <a:off x="6317982" y="2573102"/>
            <a:ext cx="2430482" cy="584775"/>
          </a:xfrm>
          <a:prstGeom prst="rect">
            <a:avLst/>
          </a:prstGeom>
          <a:noFill/>
        </p:spPr>
        <p:txBody>
          <a:bodyPr wrap="square" rtlCol="0">
            <a:spAutoFit/>
          </a:bodyPr>
          <a:lstStyle/>
          <a:p>
            <a:r>
              <a:rPr lang="en-GB" sz="1600" dirty="0" smtClean="0"/>
              <a:t>Proportion diagnosed with a CD4 count &gt;350 cells/</a:t>
            </a:r>
            <a:r>
              <a:rPr lang="en-GB" sz="1600" dirty="0" err="1" smtClean="0"/>
              <a:t>uL</a:t>
            </a:r>
            <a:endParaRPr lang="en-GB" sz="1600" dirty="0"/>
          </a:p>
        </p:txBody>
      </p:sp>
      <p:sp>
        <p:nvSpPr>
          <p:cNvPr id="132" name="TextBox 131"/>
          <p:cNvSpPr txBox="1"/>
          <p:nvPr/>
        </p:nvSpPr>
        <p:spPr>
          <a:xfrm>
            <a:off x="6317982" y="3627317"/>
            <a:ext cx="2649806" cy="584775"/>
          </a:xfrm>
          <a:prstGeom prst="rect">
            <a:avLst/>
          </a:prstGeom>
          <a:noFill/>
        </p:spPr>
        <p:txBody>
          <a:bodyPr wrap="square" rtlCol="0">
            <a:spAutoFit/>
          </a:bodyPr>
          <a:lstStyle/>
          <a:p>
            <a:r>
              <a:rPr lang="en-GB" sz="1600" dirty="0" smtClean="0"/>
              <a:t>Proportion with a CD4 count indicating late diagnosis</a:t>
            </a:r>
            <a:endParaRPr lang="en-GB" sz="1600" dirty="0"/>
          </a:p>
        </p:txBody>
      </p:sp>
      <p:sp>
        <p:nvSpPr>
          <p:cNvPr id="133" name="TextBox 132"/>
          <p:cNvSpPr txBox="1"/>
          <p:nvPr/>
        </p:nvSpPr>
        <p:spPr>
          <a:xfrm>
            <a:off x="6317982" y="4920350"/>
            <a:ext cx="2574498" cy="584775"/>
          </a:xfrm>
          <a:prstGeom prst="rect">
            <a:avLst/>
          </a:prstGeom>
          <a:noFill/>
        </p:spPr>
        <p:txBody>
          <a:bodyPr wrap="square" rtlCol="0">
            <a:spAutoFit/>
          </a:bodyPr>
          <a:lstStyle/>
          <a:p>
            <a:r>
              <a:rPr lang="en-GB" sz="1600" dirty="0" smtClean="0"/>
              <a:t>Proportion with a CD4 count indicating advanced disease</a:t>
            </a:r>
            <a:endParaRPr lang="en-GB" sz="1600" dirty="0"/>
          </a:p>
        </p:txBody>
      </p:sp>
      <p:grpSp>
        <p:nvGrpSpPr>
          <p:cNvPr id="113" name="Group 112"/>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8629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15" grpId="0" animBg="1"/>
      <p:bldP spid="116" grpId="0" animBg="1"/>
      <p:bldP spid="2470" grpId="0"/>
      <p:bldP spid="131" grpId="0"/>
      <p:bldP spid="132" grpId="0"/>
      <p:bldP spid="133"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defTabSz="912370"/>
            <a:r>
              <a:rPr lang="en-GB" sz="1200" b="1" dirty="0">
                <a:solidFill>
                  <a:prstClr val="white"/>
                </a:solidFill>
                <a:latin typeface="Arial" panose="020B0604020202020204" pitchFamily="34" charset="0"/>
                <a:cs typeface="Arial" panose="020B0604020202020204" pitchFamily="34" charset="0"/>
              </a:rPr>
              <a:t>www.testingweek.eu</a:t>
            </a:r>
          </a:p>
          <a:p>
            <a:pPr algn="ctr" defTabSz="912370"/>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Pladsholder til indhold 2"/>
          <p:cNvSpPr>
            <a:spLocks noGrp="1"/>
          </p:cNvSpPr>
          <p:nvPr>
            <p:ph idx="1"/>
          </p:nvPr>
        </p:nvSpPr>
        <p:spPr>
          <a:xfrm>
            <a:off x="1043608" y="1494699"/>
            <a:ext cx="6840000" cy="4196608"/>
          </a:xfrm>
        </p:spPr>
        <p:txBody>
          <a:bodyPr>
            <a:normAutofit/>
          </a:bodyPr>
          <a:lstStyle/>
          <a:p>
            <a:pPr marL="0" indent="0">
              <a:buNone/>
            </a:pPr>
            <a:r>
              <a:rPr lang="en-GB" sz="3000" dirty="0" smtClean="0">
                <a:latin typeface="Calibri" pitchFamily="34" charset="0"/>
                <a:cs typeface="Calibri" pitchFamily="34" charset="0"/>
              </a:rPr>
              <a:t>In </a:t>
            </a:r>
            <a:r>
              <a:rPr lang="en-GB" sz="3000" i="1" dirty="0" smtClean="0">
                <a:latin typeface="Calibri" pitchFamily="34" charset="0"/>
                <a:cs typeface="Calibri" pitchFamily="34" charset="0"/>
              </a:rPr>
              <a:t>&lt;YEAR&gt;</a:t>
            </a:r>
          </a:p>
          <a:p>
            <a:pPr marL="0" indent="0">
              <a:buNone/>
            </a:pPr>
            <a:r>
              <a:rPr lang="en-GB" sz="3000" dirty="0">
                <a:solidFill>
                  <a:srgbClr val="FF0000"/>
                </a:solidFill>
                <a:latin typeface="Calibri" pitchFamily="34" charset="0"/>
                <a:cs typeface="Calibri" pitchFamily="34" charset="0"/>
              </a:rPr>
              <a:t>	</a:t>
            </a:r>
            <a:endParaRPr lang="en-GB" sz="3000" dirty="0" smtClean="0">
              <a:solidFill>
                <a:srgbClr val="FF0000"/>
              </a:solidFill>
              <a:latin typeface="Calibri" pitchFamily="34" charset="0"/>
              <a:cs typeface="Calibri" pitchFamily="34" charset="0"/>
            </a:endParaRPr>
          </a:p>
          <a:p>
            <a:pPr marL="0" indent="0">
              <a:buNone/>
            </a:pPr>
            <a:r>
              <a:rPr lang="en-GB" sz="3000" dirty="0">
                <a:solidFill>
                  <a:srgbClr val="FF0000"/>
                </a:solidFill>
                <a:latin typeface="Calibri" pitchFamily="34" charset="0"/>
                <a:cs typeface="Calibri" pitchFamily="34" charset="0"/>
              </a:rPr>
              <a:t>	</a:t>
            </a:r>
            <a:r>
              <a:rPr lang="en-GB" sz="3000" dirty="0" smtClean="0">
                <a:latin typeface="Calibri" pitchFamily="34" charset="0"/>
                <a:cs typeface="Calibri" pitchFamily="34" charset="0"/>
              </a:rPr>
              <a:t>&lt;</a:t>
            </a:r>
            <a:r>
              <a:rPr lang="en-GB" sz="3000" i="1" dirty="0" smtClean="0">
                <a:latin typeface="Calibri" pitchFamily="34" charset="0"/>
                <a:cs typeface="Calibri" pitchFamily="34" charset="0"/>
              </a:rPr>
              <a:t>X%&gt;</a:t>
            </a:r>
            <a:r>
              <a:rPr lang="en-GB" sz="3000" dirty="0" smtClean="0">
                <a:latin typeface="Calibri" pitchFamily="34" charset="0"/>
                <a:cs typeface="Calibri" pitchFamily="34" charset="0"/>
              </a:rPr>
              <a:t> of individuals diagnosed with 	HIV infection presented late (CD4 	count &lt;350 cells/uL)</a:t>
            </a:r>
          </a:p>
          <a:p>
            <a:pPr marL="0" indent="0">
              <a:buNone/>
            </a:pPr>
            <a:r>
              <a:rPr lang="en-GB" sz="3000" dirty="0">
                <a:latin typeface="Calibri" pitchFamily="34" charset="0"/>
                <a:cs typeface="Calibri" pitchFamily="34" charset="0"/>
              </a:rPr>
              <a:t>	</a:t>
            </a:r>
            <a:endParaRPr lang="en-GB" sz="3000" dirty="0" smtClean="0">
              <a:latin typeface="Calibri" pitchFamily="34" charset="0"/>
              <a:cs typeface="Calibri" pitchFamily="34" charset="0"/>
            </a:endParaRPr>
          </a:p>
          <a:p>
            <a:pPr marL="0" indent="0">
              <a:buNone/>
            </a:pPr>
            <a:r>
              <a:rPr lang="en-GB" sz="3000" dirty="0">
                <a:solidFill>
                  <a:srgbClr val="FF0000"/>
                </a:solidFill>
                <a:latin typeface="Calibri" pitchFamily="34" charset="0"/>
                <a:cs typeface="Calibri" pitchFamily="34" charset="0"/>
              </a:rPr>
              <a:t>	</a:t>
            </a:r>
            <a:r>
              <a:rPr lang="en-GB" sz="3000" i="1" dirty="0" smtClean="0">
                <a:latin typeface="Calibri" pitchFamily="34" charset="0"/>
                <a:cs typeface="Calibri" pitchFamily="34" charset="0"/>
              </a:rPr>
              <a:t>&lt;Y%&gt; </a:t>
            </a:r>
            <a:r>
              <a:rPr lang="en-GB" sz="3000" dirty="0" smtClean="0">
                <a:latin typeface="Calibri" pitchFamily="34" charset="0"/>
                <a:cs typeface="Calibri" pitchFamily="34" charset="0"/>
              </a:rPr>
              <a:t>presented very late (CD4&lt; 200 	cells/uL)</a:t>
            </a:r>
          </a:p>
          <a:p>
            <a:pPr marL="0" indent="0">
              <a:buNone/>
            </a:pPr>
            <a:endParaRPr lang="en-GB" sz="3000" i="1" dirty="0">
              <a:latin typeface="Calibri" pitchFamily="34" charset="0"/>
              <a:cs typeface="Calibri" pitchFamily="34" charset="0"/>
            </a:endParaRPr>
          </a:p>
          <a:p>
            <a:pPr eaLnBrk="1" hangingPunct="1"/>
            <a:endParaRPr lang="en-GB" sz="2200" i="1" dirty="0">
              <a:latin typeface="Calibri" pitchFamily="34" charset="0"/>
              <a:cs typeface="Calibri" pitchFamily="34" charset="0"/>
            </a:endParaRPr>
          </a:p>
          <a:p>
            <a:pPr marL="0" indent="0" eaLnBrk="1" hangingPunct="1">
              <a:buNone/>
              <a:defRPr/>
            </a:pPr>
            <a:endParaRPr lang="en-GB" sz="2200" i="1" dirty="0" smtClean="0">
              <a:solidFill>
                <a:srgbClr val="FF0000"/>
              </a:solidFill>
              <a:latin typeface="Calibri" pitchFamily="34" charset="0"/>
              <a:cs typeface="Calibri" pitchFamily="34" charset="0"/>
            </a:endParaRPr>
          </a:p>
          <a:p>
            <a:pPr marL="0" indent="0" eaLnBrk="1" hangingPunct="1">
              <a:buNone/>
              <a:defRPr/>
            </a:pPr>
            <a:endParaRPr lang="en-GB" sz="2200" i="1" dirty="0">
              <a:solidFill>
                <a:srgbClr val="FF0000"/>
              </a:solidFill>
              <a:latin typeface="Calibri" pitchFamily="34" charset="0"/>
              <a:cs typeface="Calibri" pitchFamily="34" charset="0"/>
            </a:endParaRPr>
          </a:p>
        </p:txBody>
      </p:sp>
      <p:sp>
        <p:nvSpPr>
          <p:cNvPr id="3" name="Rectangle 2"/>
          <p:cNvSpPr/>
          <p:nvPr/>
        </p:nvSpPr>
        <p:spPr>
          <a:xfrm>
            <a:off x="616149" y="476672"/>
            <a:ext cx="7416824" cy="584775"/>
          </a:xfrm>
          <a:prstGeom prst="rect">
            <a:avLst/>
          </a:prstGeom>
        </p:spPr>
        <p:txBody>
          <a:bodyPr wrap="square">
            <a:spAutoFit/>
          </a:bodyPr>
          <a:lstStyle/>
          <a:p>
            <a:pPr defTabSz="912370">
              <a:spcBef>
                <a:spcPts val="125"/>
              </a:spcBef>
              <a:defRPr/>
            </a:pPr>
            <a:r>
              <a:rPr lang="en-GB" altLang="en-US" sz="3200" b="1" dirty="0" smtClean="0">
                <a:latin typeface="Calibri" pitchFamily="34" charset="0"/>
                <a:cs typeface="Calibri" pitchFamily="34" charset="0"/>
              </a:rPr>
              <a:t>Late </a:t>
            </a:r>
            <a:r>
              <a:rPr lang="en-GB" altLang="en-US" sz="3200" b="1" dirty="0">
                <a:latin typeface="Calibri" pitchFamily="34" charset="0"/>
                <a:cs typeface="Calibri" pitchFamily="34" charset="0"/>
              </a:rPr>
              <a:t>HIV </a:t>
            </a:r>
            <a:r>
              <a:rPr lang="en-GB" altLang="en-US" sz="3200" b="1" dirty="0" smtClean="0">
                <a:latin typeface="Calibri" pitchFamily="34" charset="0"/>
                <a:cs typeface="Calibri" pitchFamily="34" charset="0"/>
              </a:rPr>
              <a:t>diagnosis, </a:t>
            </a:r>
            <a:r>
              <a:rPr lang="en-GB" altLang="en-US" sz="3200" b="1" i="1" dirty="0" smtClean="0">
                <a:latin typeface="Calibri" pitchFamily="34" charset="0"/>
                <a:cs typeface="Calibri" pitchFamily="34" charset="0"/>
              </a:rPr>
              <a:t>&lt;</a:t>
            </a:r>
            <a:r>
              <a:rPr lang="en-GB" altLang="en-US" sz="3200" i="1" dirty="0" smtClean="0">
                <a:latin typeface="Calibri" pitchFamily="34" charset="0"/>
                <a:cs typeface="Calibri" pitchFamily="34" charset="0"/>
              </a:rPr>
              <a:t>COUNTRY</a:t>
            </a:r>
            <a:r>
              <a:rPr lang="en-GB" altLang="en-US" sz="3200" i="1" dirty="0">
                <a:latin typeface="Calibri" pitchFamily="34" charset="0"/>
                <a:cs typeface="Calibri" pitchFamily="34" charset="0"/>
              </a:rPr>
              <a:t>, </a:t>
            </a:r>
            <a:r>
              <a:rPr lang="en-GB" altLang="en-US" sz="3200" i="1" dirty="0" smtClean="0">
                <a:latin typeface="Calibri" pitchFamily="34" charset="0"/>
                <a:cs typeface="Calibri" pitchFamily="34" charset="0"/>
              </a:rPr>
              <a:t>YEAR&gt; </a:t>
            </a:r>
            <a:endParaRPr lang="en-GB" altLang="en-US" sz="3200" i="1" dirty="0">
              <a:latin typeface="Calibri" pitchFamily="34" charset="0"/>
              <a:cs typeface="Calibri" pitchFamily="34" charset="0"/>
            </a:endParaRPr>
          </a:p>
        </p:txBody>
      </p:sp>
      <p:sp>
        <p:nvSpPr>
          <p:cNvPr id="5" name="TextBox 4"/>
          <p:cNvSpPr txBox="1"/>
          <p:nvPr/>
        </p:nvSpPr>
        <p:spPr>
          <a:xfrm>
            <a:off x="6012160" y="1061447"/>
            <a:ext cx="2736304" cy="1200329"/>
          </a:xfrm>
          <a:prstGeom prst="rect">
            <a:avLst/>
          </a:prstGeom>
          <a:solidFill>
            <a:srgbClr val="E9EDF4"/>
          </a:solidFill>
        </p:spPr>
        <p:txBody>
          <a:bodyPr wrap="square" rtlCol="0">
            <a:spAutoFit/>
          </a:bodyPr>
          <a:lstStyle/>
          <a:p>
            <a:r>
              <a:rPr lang="en-GB" i="1" dirty="0" smtClean="0"/>
              <a:t>Please use this template if  don’t have access to a country level data slide. See notes</a:t>
            </a:r>
            <a:endParaRPr lang="en-GB" i="1" dirty="0"/>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63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7650830"/>
              </p:ext>
            </p:extLst>
          </p:nvPr>
        </p:nvGraphicFramePr>
        <p:xfrm>
          <a:off x="735051"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8616962"/>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983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95536" y="332656"/>
            <a:ext cx="6840000" cy="1080000"/>
          </a:xfrm>
        </p:spPr>
        <p:txBody>
          <a:bodyPr anchor="t">
            <a:normAutofit/>
          </a:bodyPr>
          <a:lstStyle/>
          <a:p>
            <a:pPr algn="l"/>
            <a:r>
              <a:rPr lang="en-GB" sz="2400" dirty="0">
                <a:latin typeface="Calibri" pitchFamily="34" charset="0"/>
                <a:cs typeface="Calibri" pitchFamily="34" charset="0"/>
              </a:rPr>
              <a:t>Consequences of late diagnosis</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Increased morbidity and mortality</a:t>
            </a:r>
            <a:endParaRPr lang="en-GB" sz="2400" dirty="0">
              <a:latin typeface="Calibri" pitchFamily="34" charset="0"/>
              <a:cs typeface="Calibri" pitchFamily="34" charset="0"/>
            </a:endParaRPr>
          </a:p>
        </p:txBody>
      </p:sp>
      <p:sp>
        <p:nvSpPr>
          <p:cNvPr id="9" name="Title 1"/>
          <p:cNvSpPr txBox="1">
            <a:spLocks/>
          </p:cNvSpPr>
          <p:nvPr/>
        </p:nvSpPr>
        <p:spPr>
          <a:xfrm>
            <a:off x="987463"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Increased healthcare costs</a:t>
            </a:r>
            <a:endParaRPr lang="en-GB" sz="2400" dirty="0">
              <a:latin typeface="Calibri" pitchFamily="34" charset="0"/>
              <a:cs typeface="Calibri" pitchFamily="34" charset="0"/>
            </a:endParaRPr>
          </a:p>
        </p:txBody>
      </p:sp>
      <p:sp>
        <p:nvSpPr>
          <p:cNvPr id="11"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Increased onward transmission</a:t>
            </a:r>
            <a:endParaRPr lang="en-GB" sz="2400" dirty="0">
              <a:latin typeface="Calibri" pitchFamily="34" charset="0"/>
              <a:cs typeface="Calibri" pitchFamily="34" charset="0"/>
            </a:endParaRPr>
          </a:p>
        </p:txBody>
      </p:sp>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798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Content Placeholder 2"/>
          <p:cNvSpPr>
            <a:spLocks noGrp="1"/>
          </p:cNvSpPr>
          <p:nvPr>
            <p:ph idx="1"/>
          </p:nvPr>
        </p:nvSpPr>
        <p:spPr>
          <a:xfrm>
            <a:off x="467544" y="883271"/>
            <a:ext cx="7344056" cy="4824000"/>
          </a:xfrm>
        </p:spPr>
        <p:txBody>
          <a:bodyPr rtlCol="0">
            <a:normAutofit/>
          </a:bodyPr>
          <a:lstStyle/>
          <a:p>
            <a:pPr marL="0" indent="0">
              <a:buNone/>
              <a:defRPr/>
            </a:pPr>
            <a:r>
              <a:rPr lang="en-GB" dirty="0" smtClean="0">
                <a:latin typeface="Corbel" panose="020B0503020204020204" pitchFamily="34" charset="0"/>
              </a:rPr>
              <a:t> </a:t>
            </a:r>
            <a:endParaRPr lang="en-GB" dirty="0">
              <a:latin typeface="Corbel" panose="020B0503020204020204" pitchFamily="34" charset="0"/>
            </a:endParaRPr>
          </a:p>
        </p:txBody>
      </p:sp>
      <p:sp>
        <p:nvSpPr>
          <p:cNvPr id="18" name="Title 1"/>
          <p:cNvSpPr txBox="1">
            <a:spLocks/>
          </p:cNvSpPr>
          <p:nvPr/>
        </p:nvSpPr>
        <p:spPr>
          <a:xfrm>
            <a:off x="323528" y="260648"/>
            <a:ext cx="8568952" cy="720080"/>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anose="020F0502020204030204" pitchFamily="34" charset="0"/>
                <a:cs typeface="Calibri" panose="020F0502020204030204" pitchFamily="34" charset="0"/>
              </a:rPr>
              <a:t>Increased mortality associated with late diagnosis</a:t>
            </a:r>
            <a:endParaRPr lang="en-GB" sz="2400" dirty="0">
              <a:latin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361663704"/>
              </p:ext>
            </p:extLst>
          </p:nvPr>
        </p:nvGraphicFramePr>
        <p:xfrm>
          <a:off x="899592" y="1124744"/>
          <a:ext cx="7200800" cy="46805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500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5" name="Content Placeholder 2"/>
          <p:cNvSpPr txBox="1">
            <a:spLocks/>
          </p:cNvSpPr>
          <p:nvPr/>
        </p:nvSpPr>
        <p:spPr>
          <a:xfrm>
            <a:off x="2160590" y="1439865"/>
            <a:ext cx="6838950" cy="4824412"/>
          </a:xfrm>
          <a:prstGeom prst="rect">
            <a:avLst/>
          </a:prstGeom>
        </p:spPr>
        <p:txBody>
          <a:bodyPr vert="horz" lIns="91238" tIns="45619" rIns="91238" bIns="4561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39865"/>
            <a:ext cx="7632848" cy="4769722"/>
          </a:xfrm>
          <a:prstGeom prst="rect">
            <a:avLst/>
          </a:prstGeom>
        </p:spPr>
      </p:pic>
      <p:sp>
        <p:nvSpPr>
          <p:cNvPr id="3" name="Title 2"/>
          <p:cNvSpPr>
            <a:spLocks noGrp="1"/>
          </p:cNvSpPr>
          <p:nvPr>
            <p:ph type="title"/>
          </p:nvPr>
        </p:nvSpPr>
        <p:spPr>
          <a:xfrm>
            <a:off x="251520" y="188640"/>
            <a:ext cx="8229600" cy="1143000"/>
          </a:xfrm>
        </p:spPr>
        <p:txBody>
          <a:bodyPr>
            <a:noAutofit/>
          </a:bodyPr>
          <a:lstStyle/>
          <a:p>
            <a:pPr algn="l"/>
            <a:r>
              <a:rPr lang="en-GB" sz="2400" dirty="0">
                <a:cs typeface="Calibri" panose="020F0502020204030204" pitchFamily="34" charset="0"/>
              </a:rPr>
              <a:t>Cumulative probability of death of people with HIV </a:t>
            </a:r>
            <a:r>
              <a:rPr lang="en-GB" sz="2400" dirty="0" smtClean="0">
                <a:cs typeface="Calibri" panose="020F0502020204030204" pitchFamily="34" charset="0"/>
              </a:rPr>
              <a:t/>
            </a:r>
            <a:br>
              <a:rPr lang="en-GB" sz="2400" dirty="0" smtClean="0">
                <a:cs typeface="Calibri" panose="020F0502020204030204" pitchFamily="34" charset="0"/>
              </a:rPr>
            </a:br>
            <a:r>
              <a:rPr lang="en-GB" sz="2400" dirty="0" smtClean="0">
                <a:cs typeface="Calibri" panose="020F0502020204030204" pitchFamily="34" charset="0"/>
              </a:rPr>
              <a:t>according </a:t>
            </a:r>
            <a:r>
              <a:rPr lang="en-GB" sz="2400" dirty="0">
                <a:cs typeface="Calibri" panose="020F0502020204030204" pitchFamily="34" charset="0"/>
              </a:rPr>
              <a:t>to timing of diagnosis</a:t>
            </a:r>
            <a:r>
              <a:rPr lang="en-GB" sz="2400" dirty="0">
                <a:cs typeface="Arial" panose="020B0604020202020204" pitchFamily="34" charset="0"/>
              </a:rPr>
              <a:t/>
            </a:r>
            <a:br>
              <a:rPr lang="en-GB" sz="2400" dirty="0">
                <a:cs typeface="Arial" panose="020B0604020202020204" pitchFamily="34" charset="0"/>
              </a:rPr>
            </a:br>
            <a:r>
              <a:rPr lang="en-GB" sz="2400" dirty="0" smtClean="0"/>
              <a:t> </a:t>
            </a:r>
            <a:endParaRPr lang="en-GB" sz="2400" dirty="0"/>
          </a:p>
        </p:txBody>
      </p:sp>
      <p:grpSp>
        <p:nvGrpSpPr>
          <p:cNvPr id="9" name="Group 8"/>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095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1" descr="slide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444" y="908720"/>
            <a:ext cx="6876586" cy="5157140"/>
          </a:xfrm>
          <a:prstGeom prst="rect">
            <a:avLst/>
          </a:prstGeom>
          <a:noFill/>
          <a:ln>
            <a:noFill/>
          </a:ln>
          <a:extLst/>
        </p:spPr>
      </p:pic>
      <p:sp>
        <p:nvSpPr>
          <p:cNvPr id="4" name="TextBox 3"/>
          <p:cNvSpPr txBox="1"/>
          <p:nvPr/>
        </p:nvSpPr>
        <p:spPr>
          <a:xfrm>
            <a:off x="395536" y="186930"/>
            <a:ext cx="7544494" cy="461665"/>
          </a:xfrm>
          <a:prstGeom prst="rect">
            <a:avLst/>
          </a:prstGeom>
          <a:noFill/>
        </p:spPr>
        <p:txBody>
          <a:bodyPr wrap="square" rtlCol="0">
            <a:spAutoFit/>
          </a:bodyPr>
          <a:lstStyle/>
          <a:p>
            <a:r>
              <a:rPr lang="en-GB" sz="2400" dirty="0" smtClean="0">
                <a:latin typeface="Calibri" panose="020F0502020204030204" pitchFamily="34" charset="0"/>
                <a:cs typeface="Calibri" panose="020F0502020204030204" pitchFamily="34" charset="0"/>
              </a:rPr>
              <a:t>Causes of death: United Kingdom, Oct 2004 – Sep 2005 </a:t>
            </a:r>
            <a:endParaRPr lang="en-GB" sz="2400" dirty="0">
              <a:latin typeface="Calibri" panose="020F0502020204030204" pitchFamily="34" charset="0"/>
              <a:cs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7928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36168" y="1412776"/>
            <a:ext cx="7992888" cy="1008112"/>
          </a:xfrm>
        </p:spPr>
        <p:txBody>
          <a:bodyPr>
            <a:noAutofit/>
          </a:bodyPr>
          <a:lstStyle/>
          <a:p>
            <a:pPr marL="0" lvl="1" indent="0">
              <a:buNone/>
            </a:pPr>
            <a:r>
              <a:rPr lang="en-GB" sz="2200" dirty="0">
                <a:latin typeface="Calibri" pitchFamily="34" charset="0"/>
                <a:cs typeface="Calibri" pitchFamily="34" charset="0"/>
              </a:rPr>
              <a:t>Evidence shows that </a:t>
            </a:r>
            <a:r>
              <a:rPr lang="en-GB" sz="2200" dirty="0" smtClean="0">
                <a:latin typeface="Calibri" pitchFamily="34" charset="0"/>
                <a:cs typeface="Calibri" pitchFamily="34" charset="0"/>
              </a:rPr>
              <a:t>when individuals are diagnosed with HIV infection they decrease their risk behaviour.</a:t>
            </a:r>
          </a:p>
          <a:p>
            <a:pPr marL="0" lvl="1" indent="0">
              <a:buNone/>
            </a:pPr>
            <a:endParaRPr lang="en-GB" sz="2200" dirty="0" smtClean="0">
              <a:latin typeface="Calibri" pitchFamily="34" charset="0"/>
              <a:cs typeface="Calibri" pitchFamily="34" charset="0"/>
            </a:endParaRPr>
          </a:p>
          <a:p>
            <a:pPr marL="0" lvl="1" indent="0">
              <a:buNone/>
            </a:pPr>
            <a:endParaRPr lang="en-GB" sz="2200" dirty="0" smtClean="0">
              <a:latin typeface="Calibri" pitchFamily="34" charset="0"/>
              <a:cs typeface="Calibri" pitchFamily="34" charset="0"/>
            </a:endParaRPr>
          </a:p>
          <a:p>
            <a:pPr marL="0" lvl="1" indent="0">
              <a:buNone/>
            </a:pPr>
            <a:endParaRPr lang="en-GB" sz="2200" dirty="0" smtClean="0">
              <a:latin typeface="Calibri" pitchFamily="34" charset="0"/>
              <a:cs typeface="Calibri" pitchFamily="34" charset="0"/>
            </a:endParaRPr>
          </a:p>
          <a:p>
            <a:pPr marL="0" lvl="1" indent="0">
              <a:buNone/>
            </a:pPr>
            <a:endParaRPr lang="en-GB" sz="2400" dirty="0">
              <a:latin typeface="Calibri" pitchFamily="34" charset="0"/>
              <a:cs typeface="Calibri" pitchFamily="34" charset="0"/>
            </a:endParaRPr>
          </a:p>
          <a:p>
            <a:pPr marL="0" lvl="1" indent="0">
              <a:buNone/>
            </a:pPr>
            <a:endParaRPr lang="en-GB" sz="2400" dirty="0">
              <a:latin typeface="Calibri" pitchFamily="34" charset="0"/>
              <a:cs typeface="Calibri" pitchFamily="34" charset="0"/>
            </a:endParaRPr>
          </a:p>
          <a:p>
            <a:pPr marL="0" lvl="1" indent="0">
              <a:buNone/>
            </a:pPr>
            <a:endParaRPr lang="en-GB" sz="2400" dirty="0">
              <a:latin typeface="Calibri" pitchFamily="34" charset="0"/>
              <a:cs typeface="Calibri" pitchFamily="34" charset="0"/>
            </a:endParaRPr>
          </a:p>
          <a:p>
            <a:pPr lvl="1">
              <a:buNone/>
            </a:pPr>
            <a:r>
              <a:rPr lang="en-GB" dirty="0">
                <a:latin typeface="Calibri" pitchFamily="34" charset="0"/>
                <a:cs typeface="Calibri" pitchFamily="34" charset="0"/>
              </a:rPr>
              <a:t> </a:t>
            </a:r>
          </a:p>
          <a:p>
            <a:pPr lvl="1" eaLnBrk="1" hangingPunct="1">
              <a:buNone/>
            </a:pPr>
            <a:endParaRPr lang="en-GB" dirty="0" smtClean="0">
              <a:latin typeface="Calibri" pitchFamily="34" charset="0"/>
              <a:cs typeface="Calibri" pitchFamily="34" charset="0"/>
            </a:endParaRPr>
          </a:p>
          <a:p>
            <a:pPr eaLnBrk="1" hangingPunct="1"/>
            <a:endParaRPr lang="en-GB" sz="2400" dirty="0" smtClean="0">
              <a:latin typeface="Corbel" panose="020B0503020204020204" pitchFamily="34" charset="0"/>
              <a:cs typeface="Arial" charset="0"/>
            </a:endParaRPr>
          </a:p>
        </p:txBody>
      </p:sp>
      <p:sp>
        <p:nvSpPr>
          <p:cNvPr id="16" name="Title 1"/>
          <p:cNvSpPr txBox="1">
            <a:spLocks/>
          </p:cNvSpPr>
          <p:nvPr/>
        </p:nvSpPr>
        <p:spPr>
          <a:xfrm>
            <a:off x="323528" y="270143"/>
            <a:ext cx="8085584" cy="778098"/>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anose="020F0502020204030204" pitchFamily="34" charset="0"/>
                <a:cs typeface="Calibri" panose="020F0502020204030204" pitchFamily="34" charset="0"/>
              </a:rPr>
              <a:t>Increased  risk of transmission of HIV</a:t>
            </a:r>
            <a:endParaRPr lang="en-GB" sz="2400"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465058" y="2852936"/>
            <a:ext cx="7802524" cy="115223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GB" sz="2200" dirty="0">
                <a:latin typeface="Calibri" pitchFamily="34" charset="0"/>
                <a:cs typeface="Calibri" pitchFamily="34" charset="0"/>
              </a:rPr>
              <a:t>HIV patients taking effective treatment are very unlikely to transmit HIV. </a:t>
            </a:r>
          </a:p>
          <a:p>
            <a:endParaRPr lang="en-GB" sz="2400" dirty="0" smtClean="0">
              <a:latin typeface="Corbel" panose="020B0503020204020204" pitchFamily="34" charset="0"/>
              <a:cs typeface="Arial" charset="0"/>
            </a:endParaRPr>
          </a:p>
        </p:txBody>
      </p:sp>
      <p:sp>
        <p:nvSpPr>
          <p:cNvPr id="8" name="Content Placeholder 2"/>
          <p:cNvSpPr txBox="1">
            <a:spLocks/>
          </p:cNvSpPr>
          <p:nvPr/>
        </p:nvSpPr>
        <p:spPr>
          <a:xfrm>
            <a:off x="413802" y="4149080"/>
            <a:ext cx="8174432" cy="1080120"/>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smtClean="0">
              <a:latin typeface="Corbel" panose="020B0503020204020204" pitchFamily="34" charset="0"/>
              <a:cs typeface="Arial" charset="0"/>
            </a:endParaRPr>
          </a:p>
        </p:txBody>
      </p:sp>
      <p:sp>
        <p:nvSpPr>
          <p:cNvPr id="3" name="TextBox 2"/>
          <p:cNvSpPr txBox="1"/>
          <p:nvPr/>
        </p:nvSpPr>
        <p:spPr>
          <a:xfrm>
            <a:off x="538309" y="4191370"/>
            <a:ext cx="7656022" cy="1046440"/>
          </a:xfrm>
          <a:prstGeom prst="rect">
            <a:avLst/>
          </a:prstGeom>
          <a:noFill/>
        </p:spPr>
        <p:txBody>
          <a:bodyPr wrap="square" rtlCol="0">
            <a:spAutoFit/>
          </a:bodyPr>
          <a:lstStyle/>
          <a:p>
            <a:pPr marL="0" lvl="1"/>
            <a:r>
              <a:rPr lang="en-GB" sz="2200" dirty="0">
                <a:latin typeface="Calibri" pitchFamily="34" charset="0"/>
                <a:cs typeface="Calibri" pitchFamily="34" charset="0"/>
              </a:rPr>
              <a:t>People who remain undiagnosed do not have the advantage of either of these two factors. </a:t>
            </a:r>
          </a:p>
          <a:p>
            <a:endParaRPr lang="en-GB"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247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2125818" y="5727904"/>
            <a:ext cx="5001768" cy="314960"/>
          </a:xfrm>
          <a:prstGeom prst="rect">
            <a:avLst/>
          </a:prstGeom>
        </p:spPr>
        <p:txBody>
          <a:bodyPr vert="horz" wrap="square" lIns="0" tIns="0" rIns="0" bIns="0" rtlCol="0">
            <a:noAutofit/>
          </a:bodyPr>
          <a:lstStyle/>
          <a:p>
            <a:pPr marL="12675" algn="ctr"/>
            <a:r>
              <a:rPr sz="2000" b="1" spc="-130" dirty="0">
                <a:latin typeface="Arial"/>
                <a:cs typeface="Arial"/>
              </a:rPr>
              <a:t>T</a:t>
            </a:r>
            <a:r>
              <a:rPr sz="2000" b="1" spc="-15" dirty="0">
                <a:latin typeface="Arial"/>
                <a:cs typeface="Arial"/>
              </a:rPr>
              <a:t>o</a:t>
            </a:r>
            <a:r>
              <a:rPr sz="2000" b="1" spc="-5" dirty="0">
                <a:latin typeface="Arial"/>
                <a:cs typeface="Arial"/>
              </a:rPr>
              <a:t>t</a:t>
            </a:r>
            <a:r>
              <a:rPr sz="2000" b="1" spc="-10" dirty="0">
                <a:latin typeface="Arial"/>
                <a:cs typeface="Arial"/>
              </a:rPr>
              <a:t>al:</a:t>
            </a:r>
            <a:r>
              <a:rPr sz="2000" b="1" spc="-50" dirty="0">
                <a:latin typeface="Arial"/>
                <a:cs typeface="Arial"/>
              </a:rPr>
              <a:t> </a:t>
            </a:r>
            <a:r>
              <a:rPr sz="2000" b="1" spc="-15" dirty="0">
                <a:latin typeface="Arial"/>
                <a:cs typeface="Arial"/>
              </a:rPr>
              <a:t>3</a:t>
            </a:r>
            <a:r>
              <a:rPr sz="2000" b="1" spc="-25" dirty="0">
                <a:latin typeface="Arial"/>
                <a:cs typeface="Arial"/>
              </a:rPr>
              <a:t>6</a:t>
            </a:r>
            <a:r>
              <a:rPr sz="2000" b="1" spc="-10" dirty="0">
                <a:latin typeface="Arial"/>
                <a:cs typeface="Arial"/>
              </a:rPr>
              <a:t>.9</a:t>
            </a:r>
            <a:r>
              <a:rPr sz="2000" b="1" spc="10" dirty="0">
                <a:latin typeface="Arial"/>
                <a:cs typeface="Arial"/>
              </a:rPr>
              <a:t> </a:t>
            </a:r>
            <a:r>
              <a:rPr sz="2000" b="1" spc="-10" dirty="0" smtClean="0">
                <a:latin typeface="Arial"/>
                <a:cs typeface="Arial"/>
              </a:rPr>
              <a:t>million</a:t>
            </a:r>
            <a:endParaRPr lang="en-GB" sz="2000" b="1" spc="-10" dirty="0" smtClean="0">
              <a:latin typeface="Arial"/>
              <a:cs typeface="Arial"/>
            </a:endParaRPr>
          </a:p>
          <a:p>
            <a:pPr marL="12675" algn="ctr"/>
            <a:r>
              <a:rPr sz="2000" b="1" spc="20" dirty="0" smtClean="0">
                <a:latin typeface="Arial"/>
                <a:cs typeface="Arial"/>
              </a:rPr>
              <a:t> </a:t>
            </a:r>
            <a:r>
              <a:rPr dirty="0">
                <a:solidFill>
                  <a:srgbClr val="4D4D4D"/>
                </a:solidFill>
                <a:latin typeface="Arial"/>
                <a:cs typeface="Arial"/>
              </a:rPr>
              <a:t>[</a:t>
            </a:r>
            <a:r>
              <a:rPr spc="5" dirty="0">
                <a:solidFill>
                  <a:srgbClr val="4D4D4D"/>
                </a:solidFill>
                <a:latin typeface="Arial"/>
                <a:cs typeface="Arial"/>
              </a:rPr>
              <a:t>34</a:t>
            </a:r>
            <a:r>
              <a:rPr dirty="0">
                <a:solidFill>
                  <a:srgbClr val="4D4D4D"/>
                </a:solidFill>
                <a:latin typeface="Arial"/>
                <a:cs typeface="Arial"/>
              </a:rPr>
              <a:t>.3</a:t>
            </a:r>
            <a:r>
              <a:rPr spc="-40" dirty="0">
                <a:solidFill>
                  <a:srgbClr val="4D4D4D"/>
                </a:solidFill>
                <a:latin typeface="Arial"/>
                <a:cs typeface="Arial"/>
              </a:rPr>
              <a:t> </a:t>
            </a:r>
            <a:r>
              <a:rPr spc="10" dirty="0">
                <a:solidFill>
                  <a:srgbClr val="4D4D4D"/>
                </a:solidFill>
                <a:latin typeface="Arial"/>
                <a:cs typeface="Arial"/>
              </a:rPr>
              <a:t>m</a:t>
            </a:r>
            <a:r>
              <a:rPr spc="5" dirty="0">
                <a:solidFill>
                  <a:srgbClr val="4D4D4D"/>
                </a:solidFill>
                <a:latin typeface="Arial"/>
                <a:cs typeface="Arial"/>
              </a:rPr>
              <a:t>illio</a:t>
            </a:r>
            <a:r>
              <a:rPr dirty="0">
                <a:solidFill>
                  <a:srgbClr val="4D4D4D"/>
                </a:solidFill>
                <a:latin typeface="Arial"/>
                <a:cs typeface="Arial"/>
              </a:rPr>
              <a:t>n</a:t>
            </a:r>
            <a:r>
              <a:rPr spc="-20" dirty="0">
                <a:solidFill>
                  <a:srgbClr val="4D4D4D"/>
                </a:solidFill>
                <a:latin typeface="Arial"/>
                <a:cs typeface="Arial"/>
              </a:rPr>
              <a:t> </a:t>
            </a:r>
            <a:r>
              <a:rPr dirty="0">
                <a:solidFill>
                  <a:srgbClr val="4D4D4D"/>
                </a:solidFill>
                <a:latin typeface="Arial"/>
                <a:cs typeface="Arial"/>
              </a:rPr>
              <a:t>–</a:t>
            </a:r>
            <a:r>
              <a:rPr spc="-15" dirty="0">
                <a:solidFill>
                  <a:srgbClr val="4D4D4D"/>
                </a:solidFill>
                <a:latin typeface="Arial"/>
                <a:cs typeface="Arial"/>
              </a:rPr>
              <a:t> </a:t>
            </a:r>
            <a:r>
              <a:rPr spc="5" dirty="0">
                <a:solidFill>
                  <a:srgbClr val="4D4D4D"/>
                </a:solidFill>
                <a:latin typeface="Arial"/>
                <a:cs typeface="Arial"/>
              </a:rPr>
              <a:t>41</a:t>
            </a:r>
            <a:r>
              <a:rPr dirty="0">
                <a:solidFill>
                  <a:srgbClr val="4D4D4D"/>
                </a:solidFill>
                <a:latin typeface="Arial"/>
                <a:cs typeface="Arial"/>
              </a:rPr>
              <a:t>.4</a:t>
            </a:r>
            <a:r>
              <a:rPr spc="-15" dirty="0">
                <a:solidFill>
                  <a:srgbClr val="4D4D4D"/>
                </a:solidFill>
                <a:latin typeface="Arial"/>
                <a:cs typeface="Arial"/>
              </a:rPr>
              <a:t> </a:t>
            </a:r>
            <a:r>
              <a:rPr spc="10" dirty="0">
                <a:solidFill>
                  <a:srgbClr val="4D4D4D"/>
                </a:solidFill>
                <a:latin typeface="Arial"/>
                <a:cs typeface="Arial"/>
              </a:rPr>
              <a:t>m</a:t>
            </a:r>
            <a:r>
              <a:rPr spc="5" dirty="0">
                <a:solidFill>
                  <a:srgbClr val="4D4D4D"/>
                </a:solidFill>
                <a:latin typeface="Arial"/>
                <a:cs typeface="Arial"/>
              </a:rPr>
              <a:t>illion</a:t>
            </a:r>
            <a:r>
              <a:rPr dirty="0">
                <a:solidFill>
                  <a:srgbClr val="4D4D4D"/>
                </a:solidFill>
                <a:latin typeface="Arial"/>
                <a:cs typeface="Arial"/>
              </a:rPr>
              <a:t>]</a:t>
            </a:r>
            <a:endParaRPr dirty="0">
              <a:latin typeface="Arial"/>
              <a:cs typeface="Arial"/>
            </a:endParaRPr>
          </a:p>
        </p:txBody>
      </p:sp>
      <p:sp>
        <p:nvSpPr>
          <p:cNvPr id="3" name="object 3"/>
          <p:cNvSpPr/>
          <p:nvPr/>
        </p:nvSpPr>
        <p:spPr>
          <a:xfrm>
            <a:off x="987778" y="1736725"/>
            <a:ext cx="6969534" cy="3587750"/>
          </a:xfrm>
          <a:custGeom>
            <a:avLst/>
            <a:gdLst/>
            <a:ahLst/>
            <a:cxnLst/>
            <a:rect l="l" t="t" r="r" b="b"/>
            <a:pathLst>
              <a:path w="7840726" h="3587750">
                <a:moveTo>
                  <a:pt x="5497576" y="0"/>
                </a:moveTo>
                <a:lnTo>
                  <a:pt x="2343150" y="0"/>
                </a:lnTo>
                <a:lnTo>
                  <a:pt x="2062226" y="90424"/>
                </a:lnTo>
                <a:lnTo>
                  <a:pt x="1930400" y="134874"/>
                </a:lnTo>
                <a:lnTo>
                  <a:pt x="1801876" y="182499"/>
                </a:lnTo>
                <a:lnTo>
                  <a:pt x="1676400" y="233299"/>
                </a:lnTo>
                <a:lnTo>
                  <a:pt x="1555750" y="280924"/>
                </a:lnTo>
                <a:lnTo>
                  <a:pt x="1439926" y="333375"/>
                </a:lnTo>
                <a:lnTo>
                  <a:pt x="1331976" y="384175"/>
                </a:lnTo>
                <a:lnTo>
                  <a:pt x="1222375" y="438150"/>
                </a:lnTo>
                <a:lnTo>
                  <a:pt x="1022350" y="547624"/>
                </a:lnTo>
                <a:lnTo>
                  <a:pt x="930275" y="603250"/>
                </a:lnTo>
                <a:lnTo>
                  <a:pt x="839851" y="661924"/>
                </a:lnTo>
                <a:lnTo>
                  <a:pt x="755650" y="717550"/>
                </a:lnTo>
                <a:lnTo>
                  <a:pt x="674751" y="777875"/>
                </a:lnTo>
                <a:lnTo>
                  <a:pt x="600075" y="836549"/>
                </a:lnTo>
                <a:lnTo>
                  <a:pt x="461899" y="957199"/>
                </a:lnTo>
                <a:lnTo>
                  <a:pt x="400050" y="1017524"/>
                </a:lnTo>
                <a:lnTo>
                  <a:pt x="341249" y="1079500"/>
                </a:lnTo>
                <a:lnTo>
                  <a:pt x="288925" y="1141349"/>
                </a:lnTo>
                <a:lnTo>
                  <a:pt x="241300" y="1206500"/>
                </a:lnTo>
                <a:lnTo>
                  <a:pt x="195199" y="1268349"/>
                </a:lnTo>
                <a:lnTo>
                  <a:pt x="157162" y="1331849"/>
                </a:lnTo>
                <a:lnTo>
                  <a:pt x="120650" y="1393825"/>
                </a:lnTo>
                <a:lnTo>
                  <a:pt x="88900" y="1458849"/>
                </a:lnTo>
                <a:lnTo>
                  <a:pt x="63500" y="1524000"/>
                </a:lnTo>
                <a:lnTo>
                  <a:pt x="41275" y="1587500"/>
                </a:lnTo>
                <a:lnTo>
                  <a:pt x="25400" y="1652524"/>
                </a:lnTo>
                <a:lnTo>
                  <a:pt x="11112" y="1717675"/>
                </a:lnTo>
                <a:lnTo>
                  <a:pt x="1587" y="1778000"/>
                </a:lnTo>
                <a:lnTo>
                  <a:pt x="0" y="1843024"/>
                </a:lnTo>
                <a:lnTo>
                  <a:pt x="0" y="1908175"/>
                </a:lnTo>
                <a:lnTo>
                  <a:pt x="4762" y="1971675"/>
                </a:lnTo>
                <a:lnTo>
                  <a:pt x="15875" y="2036699"/>
                </a:lnTo>
                <a:lnTo>
                  <a:pt x="30162" y="2098675"/>
                </a:lnTo>
                <a:lnTo>
                  <a:pt x="49212" y="2163699"/>
                </a:lnTo>
                <a:lnTo>
                  <a:pt x="73025" y="2224024"/>
                </a:lnTo>
                <a:lnTo>
                  <a:pt x="100012" y="2289175"/>
                </a:lnTo>
                <a:lnTo>
                  <a:pt x="133350" y="2351024"/>
                </a:lnTo>
                <a:lnTo>
                  <a:pt x="169799" y="2413000"/>
                </a:lnTo>
                <a:lnTo>
                  <a:pt x="212725" y="2474849"/>
                </a:lnTo>
                <a:lnTo>
                  <a:pt x="257175" y="2533650"/>
                </a:lnTo>
                <a:lnTo>
                  <a:pt x="307975" y="2595499"/>
                </a:lnTo>
                <a:lnTo>
                  <a:pt x="363474" y="2654300"/>
                </a:lnTo>
                <a:lnTo>
                  <a:pt x="422275" y="2712974"/>
                </a:lnTo>
                <a:lnTo>
                  <a:pt x="487299" y="2768600"/>
                </a:lnTo>
                <a:lnTo>
                  <a:pt x="557276" y="2825750"/>
                </a:lnTo>
                <a:lnTo>
                  <a:pt x="630301" y="2881249"/>
                </a:lnTo>
                <a:lnTo>
                  <a:pt x="708025" y="2936875"/>
                </a:lnTo>
                <a:lnTo>
                  <a:pt x="792226" y="2990850"/>
                </a:lnTo>
                <a:lnTo>
                  <a:pt x="879475" y="3043174"/>
                </a:lnTo>
                <a:lnTo>
                  <a:pt x="971550" y="3097149"/>
                </a:lnTo>
                <a:lnTo>
                  <a:pt x="1068451" y="3147949"/>
                </a:lnTo>
                <a:lnTo>
                  <a:pt x="1168400" y="3198749"/>
                </a:lnTo>
                <a:lnTo>
                  <a:pt x="1274826" y="3246374"/>
                </a:lnTo>
                <a:lnTo>
                  <a:pt x="1501775" y="3341624"/>
                </a:lnTo>
                <a:lnTo>
                  <a:pt x="1619250" y="3386074"/>
                </a:lnTo>
                <a:lnTo>
                  <a:pt x="1746250" y="3429000"/>
                </a:lnTo>
                <a:lnTo>
                  <a:pt x="2006600" y="3513074"/>
                </a:lnTo>
                <a:lnTo>
                  <a:pt x="2144776" y="3551174"/>
                </a:lnTo>
                <a:lnTo>
                  <a:pt x="2287651" y="3587750"/>
                </a:lnTo>
                <a:lnTo>
                  <a:pt x="5549900" y="3587750"/>
                </a:lnTo>
                <a:lnTo>
                  <a:pt x="5694426" y="3551174"/>
                </a:lnTo>
                <a:lnTo>
                  <a:pt x="5830951" y="3513074"/>
                </a:lnTo>
                <a:lnTo>
                  <a:pt x="6094476" y="3429000"/>
                </a:lnTo>
                <a:lnTo>
                  <a:pt x="6218301" y="3386074"/>
                </a:lnTo>
                <a:lnTo>
                  <a:pt x="6338951" y="3341624"/>
                </a:lnTo>
                <a:lnTo>
                  <a:pt x="6565900" y="3246374"/>
                </a:lnTo>
                <a:lnTo>
                  <a:pt x="6669151" y="3198749"/>
                </a:lnTo>
                <a:lnTo>
                  <a:pt x="6770751" y="3147949"/>
                </a:lnTo>
                <a:lnTo>
                  <a:pt x="6869176" y="3097149"/>
                </a:lnTo>
                <a:lnTo>
                  <a:pt x="6961251" y="3043174"/>
                </a:lnTo>
                <a:lnTo>
                  <a:pt x="7048500" y="2990850"/>
                </a:lnTo>
                <a:lnTo>
                  <a:pt x="7132701" y="2936875"/>
                </a:lnTo>
                <a:lnTo>
                  <a:pt x="7207250" y="2881249"/>
                </a:lnTo>
                <a:lnTo>
                  <a:pt x="7283450" y="2825750"/>
                </a:lnTo>
                <a:lnTo>
                  <a:pt x="7415276" y="2712974"/>
                </a:lnTo>
                <a:lnTo>
                  <a:pt x="7477125" y="2654300"/>
                </a:lnTo>
                <a:lnTo>
                  <a:pt x="7532751" y="2595499"/>
                </a:lnTo>
                <a:lnTo>
                  <a:pt x="7583551" y="2533650"/>
                </a:lnTo>
                <a:lnTo>
                  <a:pt x="7628001" y="2474849"/>
                </a:lnTo>
                <a:lnTo>
                  <a:pt x="7670800" y="2413000"/>
                </a:lnTo>
                <a:lnTo>
                  <a:pt x="7707376" y="2351024"/>
                </a:lnTo>
                <a:lnTo>
                  <a:pt x="7740650" y="2289175"/>
                </a:lnTo>
                <a:lnTo>
                  <a:pt x="7767701" y="2224024"/>
                </a:lnTo>
                <a:lnTo>
                  <a:pt x="7791450" y="2163699"/>
                </a:lnTo>
                <a:lnTo>
                  <a:pt x="7810500" y="2098675"/>
                </a:lnTo>
                <a:lnTo>
                  <a:pt x="7824851" y="2036699"/>
                </a:lnTo>
                <a:lnTo>
                  <a:pt x="7835900" y="1971675"/>
                </a:lnTo>
                <a:lnTo>
                  <a:pt x="7840726" y="1908175"/>
                </a:lnTo>
                <a:lnTo>
                  <a:pt x="7840726" y="1843024"/>
                </a:lnTo>
                <a:lnTo>
                  <a:pt x="7839075" y="1778000"/>
                </a:lnTo>
                <a:lnTo>
                  <a:pt x="7829550" y="1717675"/>
                </a:lnTo>
                <a:lnTo>
                  <a:pt x="7815326" y="1652524"/>
                </a:lnTo>
                <a:lnTo>
                  <a:pt x="7799451" y="1587500"/>
                </a:lnTo>
                <a:lnTo>
                  <a:pt x="7777226" y="1524000"/>
                </a:lnTo>
                <a:lnTo>
                  <a:pt x="7751826" y="1458849"/>
                </a:lnTo>
                <a:lnTo>
                  <a:pt x="7720076" y="1393825"/>
                </a:lnTo>
                <a:lnTo>
                  <a:pt x="7683500" y="1331849"/>
                </a:lnTo>
                <a:lnTo>
                  <a:pt x="7645400" y="1268349"/>
                </a:lnTo>
                <a:lnTo>
                  <a:pt x="7599426" y="1206500"/>
                </a:lnTo>
                <a:lnTo>
                  <a:pt x="7551801" y="1141349"/>
                </a:lnTo>
                <a:lnTo>
                  <a:pt x="7499350" y="1079500"/>
                </a:lnTo>
                <a:lnTo>
                  <a:pt x="7440676" y="1017524"/>
                </a:lnTo>
                <a:lnTo>
                  <a:pt x="7378700" y="957199"/>
                </a:lnTo>
                <a:lnTo>
                  <a:pt x="7312025" y="898525"/>
                </a:lnTo>
                <a:lnTo>
                  <a:pt x="7240651" y="836549"/>
                </a:lnTo>
                <a:lnTo>
                  <a:pt x="7165975" y="777875"/>
                </a:lnTo>
                <a:lnTo>
                  <a:pt x="7085076" y="717550"/>
                </a:lnTo>
                <a:lnTo>
                  <a:pt x="7000875" y="661924"/>
                </a:lnTo>
                <a:lnTo>
                  <a:pt x="6910451" y="603250"/>
                </a:lnTo>
                <a:lnTo>
                  <a:pt x="6818376" y="547624"/>
                </a:lnTo>
                <a:lnTo>
                  <a:pt x="6618351" y="438150"/>
                </a:lnTo>
                <a:lnTo>
                  <a:pt x="6508750" y="384175"/>
                </a:lnTo>
                <a:lnTo>
                  <a:pt x="6400800" y="333375"/>
                </a:lnTo>
                <a:lnTo>
                  <a:pt x="6281801" y="280924"/>
                </a:lnTo>
                <a:lnTo>
                  <a:pt x="6038850" y="182499"/>
                </a:lnTo>
                <a:lnTo>
                  <a:pt x="5910326" y="134874"/>
                </a:lnTo>
                <a:lnTo>
                  <a:pt x="5778500" y="90424"/>
                </a:lnTo>
                <a:lnTo>
                  <a:pt x="5497576" y="0"/>
                </a:lnTo>
                <a:close/>
              </a:path>
            </a:pathLst>
          </a:custGeom>
          <a:solidFill>
            <a:srgbClr val="C6EAFA"/>
          </a:solidFill>
        </p:spPr>
        <p:txBody>
          <a:bodyPr wrap="square" lIns="0" tIns="0" rIns="0" bIns="0" rtlCol="0">
            <a:noAutofit/>
          </a:bodyPr>
          <a:lstStyle/>
          <a:p>
            <a:endParaRPr dirty="0"/>
          </a:p>
        </p:txBody>
      </p:sp>
      <p:sp>
        <p:nvSpPr>
          <p:cNvPr id="4" name="object 4"/>
          <p:cNvSpPr/>
          <p:nvPr/>
        </p:nvSpPr>
        <p:spPr>
          <a:xfrm>
            <a:off x="987778" y="1736725"/>
            <a:ext cx="6969534" cy="3587750"/>
          </a:xfrm>
          <a:custGeom>
            <a:avLst/>
            <a:gdLst/>
            <a:ahLst/>
            <a:cxnLst/>
            <a:rect l="l" t="t" r="r" b="b"/>
            <a:pathLst>
              <a:path w="7840726" h="3587750">
                <a:moveTo>
                  <a:pt x="2287651" y="3587750"/>
                </a:moveTo>
                <a:lnTo>
                  <a:pt x="2144776" y="3551174"/>
                </a:lnTo>
                <a:lnTo>
                  <a:pt x="2006600" y="3513074"/>
                </a:lnTo>
                <a:lnTo>
                  <a:pt x="1874901" y="3470275"/>
                </a:lnTo>
                <a:lnTo>
                  <a:pt x="1746250" y="3429000"/>
                </a:lnTo>
                <a:lnTo>
                  <a:pt x="1619250" y="3386074"/>
                </a:lnTo>
                <a:lnTo>
                  <a:pt x="1501775" y="3341624"/>
                </a:lnTo>
                <a:lnTo>
                  <a:pt x="1387475" y="3293999"/>
                </a:lnTo>
                <a:lnTo>
                  <a:pt x="1274826" y="3246374"/>
                </a:lnTo>
                <a:lnTo>
                  <a:pt x="1168400" y="3198749"/>
                </a:lnTo>
                <a:lnTo>
                  <a:pt x="1068451" y="3147949"/>
                </a:lnTo>
                <a:lnTo>
                  <a:pt x="971550" y="3097149"/>
                </a:lnTo>
                <a:lnTo>
                  <a:pt x="879475" y="3043174"/>
                </a:lnTo>
                <a:lnTo>
                  <a:pt x="792226" y="2990850"/>
                </a:lnTo>
                <a:lnTo>
                  <a:pt x="708025" y="2936875"/>
                </a:lnTo>
                <a:lnTo>
                  <a:pt x="630301" y="2881249"/>
                </a:lnTo>
                <a:lnTo>
                  <a:pt x="557276" y="2825750"/>
                </a:lnTo>
                <a:lnTo>
                  <a:pt x="487299" y="2768600"/>
                </a:lnTo>
                <a:lnTo>
                  <a:pt x="422275" y="2712974"/>
                </a:lnTo>
                <a:lnTo>
                  <a:pt x="363474" y="2654300"/>
                </a:lnTo>
                <a:lnTo>
                  <a:pt x="307975" y="2595499"/>
                </a:lnTo>
                <a:lnTo>
                  <a:pt x="257175" y="2533650"/>
                </a:lnTo>
                <a:lnTo>
                  <a:pt x="212725" y="2474849"/>
                </a:lnTo>
                <a:lnTo>
                  <a:pt x="169799" y="2413000"/>
                </a:lnTo>
                <a:lnTo>
                  <a:pt x="133350" y="2351024"/>
                </a:lnTo>
                <a:lnTo>
                  <a:pt x="100012" y="2289175"/>
                </a:lnTo>
                <a:lnTo>
                  <a:pt x="73025" y="2224024"/>
                </a:lnTo>
                <a:lnTo>
                  <a:pt x="49212" y="2163699"/>
                </a:lnTo>
                <a:lnTo>
                  <a:pt x="30162" y="2098675"/>
                </a:lnTo>
                <a:lnTo>
                  <a:pt x="15875" y="2036699"/>
                </a:lnTo>
                <a:lnTo>
                  <a:pt x="4762" y="1971675"/>
                </a:lnTo>
                <a:lnTo>
                  <a:pt x="0" y="1908175"/>
                </a:lnTo>
                <a:lnTo>
                  <a:pt x="0" y="1843024"/>
                </a:lnTo>
                <a:lnTo>
                  <a:pt x="1587" y="1778000"/>
                </a:lnTo>
                <a:lnTo>
                  <a:pt x="11112" y="1717675"/>
                </a:lnTo>
                <a:lnTo>
                  <a:pt x="25400" y="1652524"/>
                </a:lnTo>
                <a:lnTo>
                  <a:pt x="41275" y="1587500"/>
                </a:lnTo>
                <a:lnTo>
                  <a:pt x="63500" y="1524000"/>
                </a:lnTo>
                <a:lnTo>
                  <a:pt x="88900" y="1458849"/>
                </a:lnTo>
                <a:lnTo>
                  <a:pt x="120650" y="1393825"/>
                </a:lnTo>
                <a:lnTo>
                  <a:pt x="157162" y="1331849"/>
                </a:lnTo>
                <a:lnTo>
                  <a:pt x="195199" y="1268349"/>
                </a:lnTo>
                <a:lnTo>
                  <a:pt x="241300" y="1206500"/>
                </a:lnTo>
                <a:lnTo>
                  <a:pt x="288925" y="1141349"/>
                </a:lnTo>
                <a:lnTo>
                  <a:pt x="341249" y="1079500"/>
                </a:lnTo>
                <a:lnTo>
                  <a:pt x="400050" y="1017524"/>
                </a:lnTo>
                <a:lnTo>
                  <a:pt x="461899" y="957199"/>
                </a:lnTo>
                <a:lnTo>
                  <a:pt x="528701" y="898525"/>
                </a:lnTo>
                <a:lnTo>
                  <a:pt x="600075" y="836549"/>
                </a:lnTo>
                <a:lnTo>
                  <a:pt x="674751" y="777875"/>
                </a:lnTo>
                <a:lnTo>
                  <a:pt x="755650" y="717550"/>
                </a:lnTo>
                <a:lnTo>
                  <a:pt x="839851" y="661924"/>
                </a:lnTo>
                <a:lnTo>
                  <a:pt x="930275" y="603250"/>
                </a:lnTo>
                <a:lnTo>
                  <a:pt x="1022350" y="547624"/>
                </a:lnTo>
                <a:lnTo>
                  <a:pt x="1120775" y="493649"/>
                </a:lnTo>
                <a:lnTo>
                  <a:pt x="1222375" y="438150"/>
                </a:lnTo>
                <a:lnTo>
                  <a:pt x="1331976" y="384175"/>
                </a:lnTo>
                <a:lnTo>
                  <a:pt x="1439926" y="333375"/>
                </a:lnTo>
                <a:lnTo>
                  <a:pt x="1555750" y="280924"/>
                </a:lnTo>
                <a:lnTo>
                  <a:pt x="1676400" y="233299"/>
                </a:lnTo>
                <a:lnTo>
                  <a:pt x="1801876" y="182499"/>
                </a:lnTo>
                <a:lnTo>
                  <a:pt x="1930400" y="134874"/>
                </a:lnTo>
                <a:lnTo>
                  <a:pt x="2062226" y="90424"/>
                </a:lnTo>
                <a:lnTo>
                  <a:pt x="2203450" y="44450"/>
                </a:lnTo>
                <a:lnTo>
                  <a:pt x="2343150" y="0"/>
                </a:lnTo>
                <a:lnTo>
                  <a:pt x="5497576" y="0"/>
                </a:lnTo>
                <a:lnTo>
                  <a:pt x="5637276" y="44450"/>
                </a:lnTo>
                <a:lnTo>
                  <a:pt x="5778500" y="90424"/>
                </a:lnTo>
                <a:lnTo>
                  <a:pt x="5910326" y="134874"/>
                </a:lnTo>
                <a:lnTo>
                  <a:pt x="6038850" y="182499"/>
                </a:lnTo>
                <a:lnTo>
                  <a:pt x="6164326" y="233299"/>
                </a:lnTo>
                <a:lnTo>
                  <a:pt x="6281801" y="280924"/>
                </a:lnTo>
                <a:lnTo>
                  <a:pt x="6400800" y="333375"/>
                </a:lnTo>
                <a:lnTo>
                  <a:pt x="6508750" y="384175"/>
                </a:lnTo>
                <a:lnTo>
                  <a:pt x="6618351" y="438150"/>
                </a:lnTo>
                <a:lnTo>
                  <a:pt x="6719951" y="493649"/>
                </a:lnTo>
                <a:lnTo>
                  <a:pt x="6818376" y="547624"/>
                </a:lnTo>
                <a:lnTo>
                  <a:pt x="6910451" y="603250"/>
                </a:lnTo>
                <a:lnTo>
                  <a:pt x="7000875" y="661924"/>
                </a:lnTo>
                <a:lnTo>
                  <a:pt x="7085076" y="717550"/>
                </a:lnTo>
                <a:lnTo>
                  <a:pt x="7165975" y="777875"/>
                </a:lnTo>
                <a:lnTo>
                  <a:pt x="7240651" y="836549"/>
                </a:lnTo>
                <a:lnTo>
                  <a:pt x="7312025" y="898525"/>
                </a:lnTo>
                <a:lnTo>
                  <a:pt x="7378700" y="957199"/>
                </a:lnTo>
                <a:lnTo>
                  <a:pt x="7440676" y="1017524"/>
                </a:lnTo>
                <a:lnTo>
                  <a:pt x="7499350" y="1079500"/>
                </a:lnTo>
                <a:lnTo>
                  <a:pt x="7551801" y="1141349"/>
                </a:lnTo>
                <a:lnTo>
                  <a:pt x="7599426" y="1206500"/>
                </a:lnTo>
                <a:lnTo>
                  <a:pt x="7645400" y="1268349"/>
                </a:lnTo>
                <a:lnTo>
                  <a:pt x="7683500" y="1331849"/>
                </a:lnTo>
                <a:lnTo>
                  <a:pt x="7720076" y="1393825"/>
                </a:lnTo>
                <a:lnTo>
                  <a:pt x="7751826" y="1458849"/>
                </a:lnTo>
                <a:lnTo>
                  <a:pt x="7777226" y="1524000"/>
                </a:lnTo>
                <a:lnTo>
                  <a:pt x="7799451" y="1587500"/>
                </a:lnTo>
                <a:lnTo>
                  <a:pt x="7815326" y="1652524"/>
                </a:lnTo>
                <a:lnTo>
                  <a:pt x="7829550" y="1717675"/>
                </a:lnTo>
                <a:lnTo>
                  <a:pt x="7839075" y="1778000"/>
                </a:lnTo>
                <a:lnTo>
                  <a:pt x="7840726" y="1843024"/>
                </a:lnTo>
                <a:lnTo>
                  <a:pt x="7840726" y="1908175"/>
                </a:lnTo>
                <a:lnTo>
                  <a:pt x="7835900" y="1971675"/>
                </a:lnTo>
                <a:lnTo>
                  <a:pt x="7824851" y="2036699"/>
                </a:lnTo>
                <a:lnTo>
                  <a:pt x="7810500" y="2098675"/>
                </a:lnTo>
                <a:lnTo>
                  <a:pt x="7791450" y="2163699"/>
                </a:lnTo>
                <a:lnTo>
                  <a:pt x="7767701" y="2224024"/>
                </a:lnTo>
                <a:lnTo>
                  <a:pt x="7740650" y="2289175"/>
                </a:lnTo>
                <a:lnTo>
                  <a:pt x="7707376" y="2351024"/>
                </a:lnTo>
                <a:lnTo>
                  <a:pt x="7670800" y="2413000"/>
                </a:lnTo>
                <a:lnTo>
                  <a:pt x="7628001" y="2474849"/>
                </a:lnTo>
                <a:lnTo>
                  <a:pt x="7583551" y="2533650"/>
                </a:lnTo>
                <a:lnTo>
                  <a:pt x="7532751" y="2595499"/>
                </a:lnTo>
                <a:lnTo>
                  <a:pt x="7477125" y="2654300"/>
                </a:lnTo>
                <a:lnTo>
                  <a:pt x="7415276" y="2712974"/>
                </a:lnTo>
                <a:lnTo>
                  <a:pt x="7350125" y="2768600"/>
                </a:lnTo>
                <a:lnTo>
                  <a:pt x="7283450" y="2825750"/>
                </a:lnTo>
                <a:lnTo>
                  <a:pt x="7207250" y="2881249"/>
                </a:lnTo>
                <a:lnTo>
                  <a:pt x="7132701" y="2936875"/>
                </a:lnTo>
                <a:lnTo>
                  <a:pt x="7048500" y="2990850"/>
                </a:lnTo>
                <a:lnTo>
                  <a:pt x="6961251" y="3043174"/>
                </a:lnTo>
                <a:lnTo>
                  <a:pt x="6869176" y="3097149"/>
                </a:lnTo>
                <a:lnTo>
                  <a:pt x="6770751" y="3147949"/>
                </a:lnTo>
                <a:lnTo>
                  <a:pt x="6669151" y="3198749"/>
                </a:lnTo>
                <a:lnTo>
                  <a:pt x="6565900" y="3246374"/>
                </a:lnTo>
                <a:lnTo>
                  <a:pt x="6453251" y="3293999"/>
                </a:lnTo>
                <a:lnTo>
                  <a:pt x="6338951" y="3341624"/>
                </a:lnTo>
                <a:lnTo>
                  <a:pt x="6218301" y="3386074"/>
                </a:lnTo>
                <a:lnTo>
                  <a:pt x="6094476" y="3429000"/>
                </a:lnTo>
                <a:lnTo>
                  <a:pt x="5965825" y="3470275"/>
                </a:lnTo>
                <a:lnTo>
                  <a:pt x="5830951" y="3513074"/>
                </a:lnTo>
                <a:lnTo>
                  <a:pt x="5694426" y="3551174"/>
                </a:lnTo>
                <a:lnTo>
                  <a:pt x="5549900" y="3587750"/>
                </a:lnTo>
                <a:lnTo>
                  <a:pt x="2287651" y="3587750"/>
                </a:lnTo>
              </a:path>
            </a:pathLst>
          </a:custGeom>
          <a:ln w="3175">
            <a:solidFill>
              <a:srgbClr val="999999"/>
            </a:solidFill>
          </a:ln>
        </p:spPr>
        <p:txBody>
          <a:bodyPr wrap="square" lIns="0" tIns="0" rIns="0" bIns="0" rtlCol="0">
            <a:noAutofit/>
          </a:bodyPr>
          <a:lstStyle/>
          <a:p>
            <a:endParaRPr dirty="0"/>
          </a:p>
        </p:txBody>
      </p:sp>
      <p:sp>
        <p:nvSpPr>
          <p:cNvPr id="5" name="object 5"/>
          <p:cNvSpPr/>
          <p:nvPr/>
        </p:nvSpPr>
        <p:spPr>
          <a:xfrm>
            <a:off x="1732960" y="1876425"/>
            <a:ext cx="5714890" cy="3452752"/>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1128896" y="1743080"/>
            <a:ext cx="6691489" cy="3584575"/>
          </a:xfrm>
          <a:custGeom>
            <a:avLst/>
            <a:gdLst/>
            <a:ahLst/>
            <a:cxnLst/>
            <a:rect l="l" t="t" r="r" b="b"/>
            <a:pathLst>
              <a:path w="7527925" h="3584575">
                <a:moveTo>
                  <a:pt x="2198624" y="3584575"/>
                </a:moveTo>
                <a:lnTo>
                  <a:pt x="2060575" y="3547999"/>
                </a:lnTo>
                <a:lnTo>
                  <a:pt x="1928749" y="3508375"/>
                </a:lnTo>
                <a:lnTo>
                  <a:pt x="1800225" y="3467100"/>
                </a:lnTo>
                <a:lnTo>
                  <a:pt x="1676400" y="3424174"/>
                </a:lnTo>
                <a:lnTo>
                  <a:pt x="1555750" y="3382899"/>
                </a:lnTo>
                <a:lnTo>
                  <a:pt x="1441450" y="3336925"/>
                </a:lnTo>
                <a:lnTo>
                  <a:pt x="1331849" y="3289300"/>
                </a:lnTo>
                <a:lnTo>
                  <a:pt x="1225550" y="3241675"/>
                </a:lnTo>
                <a:lnTo>
                  <a:pt x="1123950" y="3194050"/>
                </a:lnTo>
                <a:lnTo>
                  <a:pt x="1027049" y="3144774"/>
                </a:lnTo>
                <a:lnTo>
                  <a:pt x="933450" y="3093974"/>
                </a:lnTo>
                <a:lnTo>
                  <a:pt x="844550" y="3043174"/>
                </a:lnTo>
                <a:lnTo>
                  <a:pt x="760349" y="2989199"/>
                </a:lnTo>
                <a:lnTo>
                  <a:pt x="680974" y="2933700"/>
                </a:lnTo>
                <a:lnTo>
                  <a:pt x="606425" y="2879725"/>
                </a:lnTo>
                <a:lnTo>
                  <a:pt x="536575" y="2824099"/>
                </a:lnTo>
                <a:lnTo>
                  <a:pt x="468249" y="2765425"/>
                </a:lnTo>
                <a:lnTo>
                  <a:pt x="406400" y="2709799"/>
                </a:lnTo>
                <a:lnTo>
                  <a:pt x="350774" y="2651125"/>
                </a:lnTo>
                <a:lnTo>
                  <a:pt x="298450" y="2590800"/>
                </a:lnTo>
                <a:lnTo>
                  <a:pt x="247650" y="2531999"/>
                </a:lnTo>
                <a:lnTo>
                  <a:pt x="201549" y="2470150"/>
                </a:lnTo>
                <a:lnTo>
                  <a:pt x="163449" y="2409825"/>
                </a:lnTo>
                <a:lnTo>
                  <a:pt x="127000" y="2347849"/>
                </a:lnTo>
                <a:lnTo>
                  <a:pt x="95250" y="2286000"/>
                </a:lnTo>
                <a:lnTo>
                  <a:pt x="69850" y="2224024"/>
                </a:lnTo>
                <a:lnTo>
                  <a:pt x="47625" y="2159000"/>
                </a:lnTo>
                <a:lnTo>
                  <a:pt x="28575" y="2097024"/>
                </a:lnTo>
                <a:lnTo>
                  <a:pt x="14224" y="2033524"/>
                </a:lnTo>
                <a:lnTo>
                  <a:pt x="6350" y="1968500"/>
                </a:lnTo>
                <a:lnTo>
                  <a:pt x="0" y="1906524"/>
                </a:lnTo>
                <a:lnTo>
                  <a:pt x="0" y="1843024"/>
                </a:lnTo>
                <a:lnTo>
                  <a:pt x="3175" y="1778000"/>
                </a:lnTo>
                <a:lnTo>
                  <a:pt x="11049" y="1712849"/>
                </a:lnTo>
                <a:lnTo>
                  <a:pt x="22225" y="1649349"/>
                </a:lnTo>
                <a:lnTo>
                  <a:pt x="39624" y="1584325"/>
                </a:lnTo>
                <a:lnTo>
                  <a:pt x="61849" y="1519174"/>
                </a:lnTo>
                <a:lnTo>
                  <a:pt x="87249" y="1455674"/>
                </a:lnTo>
                <a:lnTo>
                  <a:pt x="115824" y="1393825"/>
                </a:lnTo>
                <a:lnTo>
                  <a:pt x="149225" y="1328674"/>
                </a:lnTo>
                <a:lnTo>
                  <a:pt x="188849" y="1265174"/>
                </a:lnTo>
                <a:lnTo>
                  <a:pt x="230124" y="1203325"/>
                </a:lnTo>
                <a:lnTo>
                  <a:pt x="277749" y="1141349"/>
                </a:lnTo>
                <a:lnTo>
                  <a:pt x="328549" y="1079500"/>
                </a:lnTo>
                <a:lnTo>
                  <a:pt x="384175" y="1017524"/>
                </a:lnTo>
                <a:lnTo>
                  <a:pt x="442849" y="955675"/>
                </a:lnTo>
                <a:lnTo>
                  <a:pt x="508000" y="893699"/>
                </a:lnTo>
                <a:lnTo>
                  <a:pt x="574675" y="835025"/>
                </a:lnTo>
                <a:lnTo>
                  <a:pt x="647700" y="776224"/>
                </a:lnTo>
                <a:lnTo>
                  <a:pt x="727075" y="717550"/>
                </a:lnTo>
                <a:lnTo>
                  <a:pt x="807974" y="658749"/>
                </a:lnTo>
                <a:lnTo>
                  <a:pt x="892175" y="601599"/>
                </a:lnTo>
                <a:lnTo>
                  <a:pt x="981075" y="546100"/>
                </a:lnTo>
                <a:lnTo>
                  <a:pt x="1076325" y="490474"/>
                </a:lnTo>
                <a:lnTo>
                  <a:pt x="1174750" y="436499"/>
                </a:lnTo>
                <a:lnTo>
                  <a:pt x="1279525" y="384175"/>
                </a:lnTo>
                <a:lnTo>
                  <a:pt x="1385824" y="330200"/>
                </a:lnTo>
                <a:lnTo>
                  <a:pt x="1495425" y="279400"/>
                </a:lnTo>
                <a:lnTo>
                  <a:pt x="1609725" y="228600"/>
                </a:lnTo>
                <a:lnTo>
                  <a:pt x="1730375" y="180975"/>
                </a:lnTo>
                <a:lnTo>
                  <a:pt x="1854200" y="133350"/>
                </a:lnTo>
                <a:lnTo>
                  <a:pt x="1982724" y="85725"/>
                </a:lnTo>
                <a:lnTo>
                  <a:pt x="2114550" y="41275"/>
                </a:lnTo>
                <a:lnTo>
                  <a:pt x="2251075" y="0"/>
                </a:lnTo>
                <a:lnTo>
                  <a:pt x="5276850" y="0"/>
                </a:lnTo>
                <a:lnTo>
                  <a:pt x="5414899" y="41275"/>
                </a:lnTo>
                <a:lnTo>
                  <a:pt x="5546725" y="85725"/>
                </a:lnTo>
                <a:lnTo>
                  <a:pt x="5672074" y="133350"/>
                </a:lnTo>
                <a:lnTo>
                  <a:pt x="5799074" y="180975"/>
                </a:lnTo>
                <a:lnTo>
                  <a:pt x="5916549" y="228600"/>
                </a:lnTo>
                <a:lnTo>
                  <a:pt x="6034024" y="279400"/>
                </a:lnTo>
                <a:lnTo>
                  <a:pt x="6143625" y="330200"/>
                </a:lnTo>
                <a:lnTo>
                  <a:pt x="6249924" y="384175"/>
                </a:lnTo>
                <a:lnTo>
                  <a:pt x="6353175" y="436499"/>
                </a:lnTo>
                <a:lnTo>
                  <a:pt x="6451600" y="490474"/>
                </a:lnTo>
                <a:lnTo>
                  <a:pt x="6546850" y="546100"/>
                </a:lnTo>
                <a:lnTo>
                  <a:pt x="6637274" y="601599"/>
                </a:lnTo>
                <a:lnTo>
                  <a:pt x="6721475" y="658749"/>
                </a:lnTo>
                <a:lnTo>
                  <a:pt x="6802374" y="717550"/>
                </a:lnTo>
                <a:lnTo>
                  <a:pt x="6880225" y="776224"/>
                </a:lnTo>
                <a:lnTo>
                  <a:pt x="6950075" y="835025"/>
                </a:lnTo>
                <a:lnTo>
                  <a:pt x="7021449" y="893699"/>
                </a:lnTo>
                <a:lnTo>
                  <a:pt x="7084949" y="955675"/>
                </a:lnTo>
                <a:lnTo>
                  <a:pt x="7143750" y="1017524"/>
                </a:lnTo>
                <a:lnTo>
                  <a:pt x="7200900" y="1079500"/>
                </a:lnTo>
                <a:lnTo>
                  <a:pt x="7250049" y="1141349"/>
                </a:lnTo>
                <a:lnTo>
                  <a:pt x="7297674" y="1203325"/>
                </a:lnTo>
                <a:lnTo>
                  <a:pt x="7340600" y="1265174"/>
                </a:lnTo>
                <a:lnTo>
                  <a:pt x="7380224" y="1328674"/>
                </a:lnTo>
                <a:lnTo>
                  <a:pt x="7413625" y="1393825"/>
                </a:lnTo>
                <a:lnTo>
                  <a:pt x="7440549" y="1455674"/>
                </a:lnTo>
                <a:lnTo>
                  <a:pt x="7465949" y="1519174"/>
                </a:lnTo>
                <a:lnTo>
                  <a:pt x="7489825" y="1584325"/>
                </a:lnTo>
                <a:lnTo>
                  <a:pt x="7505700" y="1649349"/>
                </a:lnTo>
                <a:lnTo>
                  <a:pt x="7516749" y="1712849"/>
                </a:lnTo>
                <a:lnTo>
                  <a:pt x="7524750" y="1778000"/>
                </a:lnTo>
                <a:lnTo>
                  <a:pt x="7527925" y="1843024"/>
                </a:lnTo>
                <a:lnTo>
                  <a:pt x="7527925" y="1906524"/>
                </a:lnTo>
                <a:lnTo>
                  <a:pt x="7523099" y="1968500"/>
                </a:lnTo>
                <a:lnTo>
                  <a:pt x="7513574" y="2033524"/>
                </a:lnTo>
                <a:lnTo>
                  <a:pt x="7500874" y="2097024"/>
                </a:lnTo>
                <a:lnTo>
                  <a:pt x="7480300" y="2159000"/>
                </a:lnTo>
                <a:lnTo>
                  <a:pt x="7458075" y="2224024"/>
                </a:lnTo>
                <a:lnTo>
                  <a:pt x="7432675" y="2286000"/>
                </a:lnTo>
                <a:lnTo>
                  <a:pt x="7399274" y="2347849"/>
                </a:lnTo>
                <a:lnTo>
                  <a:pt x="7366000" y="2409825"/>
                </a:lnTo>
                <a:lnTo>
                  <a:pt x="7323074" y="2470150"/>
                </a:lnTo>
                <a:lnTo>
                  <a:pt x="7281799" y="2531999"/>
                </a:lnTo>
                <a:lnTo>
                  <a:pt x="7230999" y="2590800"/>
                </a:lnTo>
                <a:lnTo>
                  <a:pt x="7177024" y="2651125"/>
                </a:lnTo>
                <a:lnTo>
                  <a:pt x="7121525" y="2709799"/>
                </a:lnTo>
                <a:lnTo>
                  <a:pt x="7059549" y="2765425"/>
                </a:lnTo>
                <a:lnTo>
                  <a:pt x="6992874" y="2824099"/>
                </a:lnTo>
                <a:lnTo>
                  <a:pt x="6923024" y="2879725"/>
                </a:lnTo>
                <a:lnTo>
                  <a:pt x="6846824" y="2933700"/>
                </a:lnTo>
                <a:lnTo>
                  <a:pt x="6765925" y="2989199"/>
                </a:lnTo>
                <a:lnTo>
                  <a:pt x="6681724" y="3043174"/>
                </a:lnTo>
                <a:lnTo>
                  <a:pt x="6594475" y="3093974"/>
                </a:lnTo>
                <a:lnTo>
                  <a:pt x="6502400" y="3144774"/>
                </a:lnTo>
                <a:lnTo>
                  <a:pt x="6403975" y="3194050"/>
                </a:lnTo>
                <a:lnTo>
                  <a:pt x="6302375" y="3241675"/>
                </a:lnTo>
                <a:lnTo>
                  <a:pt x="6195949" y="3289300"/>
                </a:lnTo>
                <a:lnTo>
                  <a:pt x="6086475" y="3336925"/>
                </a:lnTo>
                <a:lnTo>
                  <a:pt x="5972175" y="3382899"/>
                </a:lnTo>
                <a:lnTo>
                  <a:pt x="5851525" y="3424174"/>
                </a:lnTo>
                <a:lnTo>
                  <a:pt x="5727700" y="3467100"/>
                </a:lnTo>
                <a:lnTo>
                  <a:pt x="5599049" y="3508375"/>
                </a:lnTo>
                <a:lnTo>
                  <a:pt x="5467350" y="3547999"/>
                </a:lnTo>
                <a:lnTo>
                  <a:pt x="5330825" y="3584575"/>
                </a:lnTo>
                <a:lnTo>
                  <a:pt x="2198624" y="3584575"/>
                </a:lnTo>
              </a:path>
            </a:pathLst>
          </a:custGeom>
          <a:ln w="3175">
            <a:solidFill>
              <a:srgbClr val="999999"/>
            </a:solidFill>
          </a:ln>
        </p:spPr>
        <p:txBody>
          <a:bodyPr wrap="square" lIns="0" tIns="0" rIns="0" bIns="0" rtlCol="0">
            <a:noAutofit/>
          </a:bodyPr>
          <a:lstStyle/>
          <a:p>
            <a:endParaRPr dirty="0"/>
          </a:p>
        </p:txBody>
      </p:sp>
      <p:sp>
        <p:nvSpPr>
          <p:cNvPr id="7" name="object 7"/>
          <p:cNvSpPr/>
          <p:nvPr/>
        </p:nvSpPr>
        <p:spPr>
          <a:xfrm>
            <a:off x="1294064" y="1743080"/>
            <a:ext cx="6356999" cy="3584575"/>
          </a:xfrm>
          <a:custGeom>
            <a:avLst/>
            <a:gdLst/>
            <a:ahLst/>
            <a:cxnLst/>
            <a:rect l="l" t="t" r="r" b="b"/>
            <a:pathLst>
              <a:path w="7151624" h="3584575">
                <a:moveTo>
                  <a:pt x="2089150" y="3584575"/>
                </a:moveTo>
                <a:lnTo>
                  <a:pt x="1957324" y="3547999"/>
                </a:lnTo>
                <a:lnTo>
                  <a:pt x="1830324" y="3508375"/>
                </a:lnTo>
                <a:lnTo>
                  <a:pt x="1709674" y="3467100"/>
                </a:lnTo>
                <a:lnTo>
                  <a:pt x="1592199" y="3424174"/>
                </a:lnTo>
                <a:lnTo>
                  <a:pt x="1477899" y="3382899"/>
                </a:lnTo>
                <a:lnTo>
                  <a:pt x="1368425" y="3336925"/>
                </a:lnTo>
                <a:lnTo>
                  <a:pt x="1263650" y="3289300"/>
                </a:lnTo>
                <a:lnTo>
                  <a:pt x="1163574" y="3241675"/>
                </a:lnTo>
                <a:lnTo>
                  <a:pt x="1068324" y="3194050"/>
                </a:lnTo>
                <a:lnTo>
                  <a:pt x="974725" y="3144774"/>
                </a:lnTo>
                <a:lnTo>
                  <a:pt x="885825" y="3093974"/>
                </a:lnTo>
                <a:lnTo>
                  <a:pt x="801624" y="3043174"/>
                </a:lnTo>
                <a:lnTo>
                  <a:pt x="723900" y="2989199"/>
                </a:lnTo>
                <a:lnTo>
                  <a:pt x="647700" y="2933700"/>
                </a:lnTo>
                <a:lnTo>
                  <a:pt x="574675" y="2879725"/>
                </a:lnTo>
                <a:lnTo>
                  <a:pt x="508000" y="2824099"/>
                </a:lnTo>
                <a:lnTo>
                  <a:pt x="446024" y="2765425"/>
                </a:lnTo>
                <a:lnTo>
                  <a:pt x="387350" y="2709799"/>
                </a:lnTo>
                <a:lnTo>
                  <a:pt x="330200" y="2651125"/>
                </a:lnTo>
                <a:lnTo>
                  <a:pt x="279400" y="2590800"/>
                </a:lnTo>
                <a:lnTo>
                  <a:pt x="234950" y="2531999"/>
                </a:lnTo>
                <a:lnTo>
                  <a:pt x="193675" y="2470150"/>
                </a:lnTo>
                <a:lnTo>
                  <a:pt x="153924" y="2409825"/>
                </a:lnTo>
                <a:lnTo>
                  <a:pt x="120650" y="2347849"/>
                </a:lnTo>
                <a:lnTo>
                  <a:pt x="88900" y="2286000"/>
                </a:lnTo>
                <a:lnTo>
                  <a:pt x="63500" y="2224024"/>
                </a:lnTo>
                <a:lnTo>
                  <a:pt x="44450" y="2159000"/>
                </a:lnTo>
                <a:lnTo>
                  <a:pt x="28575" y="2097024"/>
                </a:lnTo>
                <a:lnTo>
                  <a:pt x="14224" y="2033524"/>
                </a:lnTo>
                <a:lnTo>
                  <a:pt x="4699" y="1968500"/>
                </a:lnTo>
                <a:lnTo>
                  <a:pt x="0" y="1906524"/>
                </a:lnTo>
                <a:lnTo>
                  <a:pt x="0" y="1843024"/>
                </a:lnTo>
                <a:lnTo>
                  <a:pt x="3175" y="1778000"/>
                </a:lnTo>
                <a:lnTo>
                  <a:pt x="11049" y="1712849"/>
                </a:lnTo>
                <a:lnTo>
                  <a:pt x="22225" y="1649349"/>
                </a:lnTo>
                <a:lnTo>
                  <a:pt x="36449" y="1584325"/>
                </a:lnTo>
                <a:lnTo>
                  <a:pt x="55499" y="1519174"/>
                </a:lnTo>
                <a:lnTo>
                  <a:pt x="80899" y="1455674"/>
                </a:lnTo>
                <a:lnTo>
                  <a:pt x="109474" y="1393825"/>
                </a:lnTo>
                <a:lnTo>
                  <a:pt x="139700" y="1328674"/>
                </a:lnTo>
                <a:lnTo>
                  <a:pt x="176149" y="1265174"/>
                </a:lnTo>
                <a:lnTo>
                  <a:pt x="219075" y="1203325"/>
                </a:lnTo>
                <a:lnTo>
                  <a:pt x="263525" y="1141349"/>
                </a:lnTo>
                <a:lnTo>
                  <a:pt x="311150" y="1079500"/>
                </a:lnTo>
                <a:lnTo>
                  <a:pt x="363474" y="1017524"/>
                </a:lnTo>
                <a:lnTo>
                  <a:pt x="420624" y="955675"/>
                </a:lnTo>
                <a:lnTo>
                  <a:pt x="482600" y="893699"/>
                </a:lnTo>
                <a:lnTo>
                  <a:pt x="546100" y="835025"/>
                </a:lnTo>
                <a:lnTo>
                  <a:pt x="615950" y="776224"/>
                </a:lnTo>
                <a:lnTo>
                  <a:pt x="688975" y="717550"/>
                </a:lnTo>
                <a:lnTo>
                  <a:pt x="765175" y="658749"/>
                </a:lnTo>
                <a:lnTo>
                  <a:pt x="846074" y="601599"/>
                </a:lnTo>
                <a:lnTo>
                  <a:pt x="933450" y="546100"/>
                </a:lnTo>
                <a:lnTo>
                  <a:pt x="1020699" y="490474"/>
                </a:lnTo>
                <a:lnTo>
                  <a:pt x="1115949" y="436499"/>
                </a:lnTo>
                <a:lnTo>
                  <a:pt x="1211199" y="384175"/>
                </a:lnTo>
                <a:lnTo>
                  <a:pt x="1314450" y="330200"/>
                </a:lnTo>
                <a:lnTo>
                  <a:pt x="1417574" y="279400"/>
                </a:lnTo>
                <a:lnTo>
                  <a:pt x="1527175" y="228600"/>
                </a:lnTo>
                <a:lnTo>
                  <a:pt x="1642999" y="180975"/>
                </a:lnTo>
                <a:lnTo>
                  <a:pt x="1760474" y="133350"/>
                </a:lnTo>
                <a:lnTo>
                  <a:pt x="1881124" y="85725"/>
                </a:lnTo>
                <a:lnTo>
                  <a:pt x="2006600" y="41275"/>
                </a:lnTo>
                <a:lnTo>
                  <a:pt x="2136775" y="0"/>
                </a:lnTo>
                <a:lnTo>
                  <a:pt x="5013198" y="0"/>
                </a:lnTo>
                <a:lnTo>
                  <a:pt x="5141849" y="41275"/>
                </a:lnTo>
                <a:lnTo>
                  <a:pt x="5267198" y="85725"/>
                </a:lnTo>
                <a:lnTo>
                  <a:pt x="5387848" y="133350"/>
                </a:lnTo>
                <a:lnTo>
                  <a:pt x="5505323" y="180975"/>
                </a:lnTo>
                <a:lnTo>
                  <a:pt x="5621274" y="228600"/>
                </a:lnTo>
                <a:lnTo>
                  <a:pt x="5730748" y="279400"/>
                </a:lnTo>
                <a:lnTo>
                  <a:pt x="5837174" y="330200"/>
                </a:lnTo>
                <a:lnTo>
                  <a:pt x="5937123" y="384175"/>
                </a:lnTo>
                <a:lnTo>
                  <a:pt x="6035548" y="436499"/>
                </a:lnTo>
                <a:lnTo>
                  <a:pt x="6129274" y="490474"/>
                </a:lnTo>
                <a:lnTo>
                  <a:pt x="6218174" y="546100"/>
                </a:lnTo>
                <a:lnTo>
                  <a:pt x="6302248" y="601599"/>
                </a:lnTo>
                <a:lnTo>
                  <a:pt x="6383274" y="658749"/>
                </a:lnTo>
                <a:lnTo>
                  <a:pt x="6462649" y="717550"/>
                </a:lnTo>
                <a:lnTo>
                  <a:pt x="6535674" y="776224"/>
                </a:lnTo>
                <a:lnTo>
                  <a:pt x="6602349" y="835025"/>
                </a:lnTo>
                <a:lnTo>
                  <a:pt x="6669024" y="893699"/>
                </a:lnTo>
                <a:lnTo>
                  <a:pt x="6727698" y="955675"/>
                </a:lnTo>
                <a:lnTo>
                  <a:pt x="6788023" y="1017524"/>
                </a:lnTo>
                <a:lnTo>
                  <a:pt x="6837299" y="1079500"/>
                </a:lnTo>
                <a:lnTo>
                  <a:pt x="6888099" y="1141349"/>
                </a:lnTo>
                <a:lnTo>
                  <a:pt x="6932549" y="1203325"/>
                </a:lnTo>
                <a:lnTo>
                  <a:pt x="6972173" y="1265174"/>
                </a:lnTo>
                <a:lnTo>
                  <a:pt x="7008749" y="1328674"/>
                </a:lnTo>
                <a:lnTo>
                  <a:pt x="7038848" y="1393825"/>
                </a:lnTo>
                <a:lnTo>
                  <a:pt x="7070598" y="1455674"/>
                </a:lnTo>
                <a:lnTo>
                  <a:pt x="7092823" y="1519174"/>
                </a:lnTo>
                <a:lnTo>
                  <a:pt x="7111873" y="1584325"/>
                </a:lnTo>
                <a:lnTo>
                  <a:pt x="7129399" y="1649349"/>
                </a:lnTo>
                <a:lnTo>
                  <a:pt x="7140448" y="1712849"/>
                </a:lnTo>
                <a:lnTo>
                  <a:pt x="7148449" y="1778000"/>
                </a:lnTo>
                <a:lnTo>
                  <a:pt x="7151624" y="1843024"/>
                </a:lnTo>
                <a:lnTo>
                  <a:pt x="7151624" y="1906524"/>
                </a:lnTo>
                <a:lnTo>
                  <a:pt x="7146798" y="1968500"/>
                </a:lnTo>
                <a:lnTo>
                  <a:pt x="7137273" y="2033524"/>
                </a:lnTo>
                <a:lnTo>
                  <a:pt x="7123049" y="2097024"/>
                </a:lnTo>
                <a:lnTo>
                  <a:pt x="7107174" y="2159000"/>
                </a:lnTo>
                <a:lnTo>
                  <a:pt x="7084949" y="2224024"/>
                </a:lnTo>
                <a:lnTo>
                  <a:pt x="7059549" y="2286000"/>
                </a:lnTo>
                <a:lnTo>
                  <a:pt x="7027799" y="2347849"/>
                </a:lnTo>
                <a:lnTo>
                  <a:pt x="6994398" y="2409825"/>
                </a:lnTo>
                <a:lnTo>
                  <a:pt x="6957949" y="2470150"/>
                </a:lnTo>
                <a:lnTo>
                  <a:pt x="6916674" y="2531999"/>
                </a:lnTo>
                <a:lnTo>
                  <a:pt x="6869049" y="2590800"/>
                </a:lnTo>
                <a:lnTo>
                  <a:pt x="6818249" y="2651125"/>
                </a:lnTo>
                <a:lnTo>
                  <a:pt x="6764274" y="2709799"/>
                </a:lnTo>
                <a:lnTo>
                  <a:pt x="6705473" y="2765425"/>
                </a:lnTo>
                <a:lnTo>
                  <a:pt x="6641973" y="2824099"/>
                </a:lnTo>
                <a:lnTo>
                  <a:pt x="6573774" y="2879725"/>
                </a:lnTo>
                <a:lnTo>
                  <a:pt x="6503924" y="2933700"/>
                </a:lnTo>
                <a:lnTo>
                  <a:pt x="6427724" y="2989199"/>
                </a:lnTo>
                <a:lnTo>
                  <a:pt x="6346698" y="3043174"/>
                </a:lnTo>
                <a:lnTo>
                  <a:pt x="6262624" y="3093974"/>
                </a:lnTo>
                <a:lnTo>
                  <a:pt x="6176899" y="3144774"/>
                </a:lnTo>
                <a:lnTo>
                  <a:pt x="6083173" y="3194050"/>
                </a:lnTo>
                <a:lnTo>
                  <a:pt x="5987923" y="3241675"/>
                </a:lnTo>
                <a:lnTo>
                  <a:pt x="5887974" y="3289300"/>
                </a:lnTo>
                <a:lnTo>
                  <a:pt x="5781548" y="3336925"/>
                </a:lnTo>
                <a:lnTo>
                  <a:pt x="5672074" y="3382899"/>
                </a:lnTo>
                <a:lnTo>
                  <a:pt x="5559298" y="3424174"/>
                </a:lnTo>
                <a:lnTo>
                  <a:pt x="5441823" y="3467100"/>
                </a:lnTo>
                <a:lnTo>
                  <a:pt x="5317998" y="3508375"/>
                </a:lnTo>
                <a:lnTo>
                  <a:pt x="5192649" y="3547999"/>
                </a:lnTo>
                <a:lnTo>
                  <a:pt x="5062474" y="3584575"/>
                </a:lnTo>
                <a:lnTo>
                  <a:pt x="2089150" y="3584575"/>
                </a:lnTo>
              </a:path>
            </a:pathLst>
          </a:custGeom>
          <a:ln w="3175">
            <a:solidFill>
              <a:srgbClr val="999999"/>
            </a:solidFill>
          </a:ln>
        </p:spPr>
        <p:txBody>
          <a:bodyPr wrap="square" lIns="0" tIns="0" rIns="0" bIns="0" rtlCol="0">
            <a:noAutofit/>
          </a:bodyPr>
          <a:lstStyle/>
          <a:p>
            <a:endParaRPr dirty="0"/>
          </a:p>
        </p:txBody>
      </p:sp>
      <p:sp>
        <p:nvSpPr>
          <p:cNvPr id="8" name="object 8"/>
          <p:cNvSpPr/>
          <p:nvPr/>
        </p:nvSpPr>
        <p:spPr>
          <a:xfrm>
            <a:off x="1563511" y="1743080"/>
            <a:ext cx="5820890" cy="3584575"/>
          </a:xfrm>
          <a:custGeom>
            <a:avLst/>
            <a:gdLst/>
            <a:ahLst/>
            <a:cxnLst/>
            <a:rect l="l" t="t" r="r" b="b"/>
            <a:pathLst>
              <a:path w="6548501" h="3584575">
                <a:moveTo>
                  <a:pt x="1911350" y="3584575"/>
                </a:moveTo>
                <a:lnTo>
                  <a:pt x="1790700" y="3547999"/>
                </a:lnTo>
                <a:lnTo>
                  <a:pt x="1676400" y="3508375"/>
                </a:lnTo>
                <a:lnTo>
                  <a:pt x="1563751" y="3467100"/>
                </a:lnTo>
                <a:lnTo>
                  <a:pt x="1457325" y="3424174"/>
                </a:lnTo>
                <a:lnTo>
                  <a:pt x="1354074" y="3382899"/>
                </a:lnTo>
                <a:lnTo>
                  <a:pt x="1252474" y="3336925"/>
                </a:lnTo>
                <a:lnTo>
                  <a:pt x="1157224" y="3289300"/>
                </a:lnTo>
                <a:lnTo>
                  <a:pt x="1065149" y="3241675"/>
                </a:lnTo>
                <a:lnTo>
                  <a:pt x="974725" y="3194050"/>
                </a:lnTo>
                <a:lnTo>
                  <a:pt x="890524" y="3144774"/>
                </a:lnTo>
                <a:lnTo>
                  <a:pt x="809625" y="3093974"/>
                </a:lnTo>
                <a:lnTo>
                  <a:pt x="733425" y="3043174"/>
                </a:lnTo>
                <a:lnTo>
                  <a:pt x="660400" y="2989199"/>
                </a:lnTo>
                <a:lnTo>
                  <a:pt x="590550" y="2933700"/>
                </a:lnTo>
                <a:lnTo>
                  <a:pt x="527050" y="2879725"/>
                </a:lnTo>
                <a:lnTo>
                  <a:pt x="465074" y="2824099"/>
                </a:lnTo>
                <a:lnTo>
                  <a:pt x="406400" y="2765425"/>
                </a:lnTo>
                <a:lnTo>
                  <a:pt x="352425" y="2709799"/>
                </a:lnTo>
                <a:lnTo>
                  <a:pt x="301625" y="2651125"/>
                </a:lnTo>
                <a:lnTo>
                  <a:pt x="257175" y="2590800"/>
                </a:lnTo>
                <a:lnTo>
                  <a:pt x="215900" y="2531999"/>
                </a:lnTo>
                <a:lnTo>
                  <a:pt x="176149" y="2470150"/>
                </a:lnTo>
                <a:lnTo>
                  <a:pt x="139700" y="2409825"/>
                </a:lnTo>
                <a:lnTo>
                  <a:pt x="107950" y="2347849"/>
                </a:lnTo>
                <a:lnTo>
                  <a:pt x="84074" y="2286000"/>
                </a:lnTo>
                <a:lnTo>
                  <a:pt x="58674" y="2224024"/>
                </a:lnTo>
                <a:lnTo>
                  <a:pt x="38100" y="2159000"/>
                </a:lnTo>
                <a:lnTo>
                  <a:pt x="23749" y="2097024"/>
                </a:lnTo>
                <a:lnTo>
                  <a:pt x="11049" y="2033524"/>
                </a:lnTo>
                <a:lnTo>
                  <a:pt x="1524" y="1968500"/>
                </a:lnTo>
                <a:lnTo>
                  <a:pt x="0" y="1906524"/>
                </a:lnTo>
                <a:lnTo>
                  <a:pt x="0" y="1843024"/>
                </a:lnTo>
                <a:lnTo>
                  <a:pt x="1524" y="1778000"/>
                </a:lnTo>
                <a:lnTo>
                  <a:pt x="7874" y="1712849"/>
                </a:lnTo>
                <a:lnTo>
                  <a:pt x="19050" y="1649349"/>
                </a:lnTo>
                <a:lnTo>
                  <a:pt x="33274" y="1584325"/>
                </a:lnTo>
                <a:lnTo>
                  <a:pt x="52324" y="1519174"/>
                </a:lnTo>
                <a:lnTo>
                  <a:pt x="73025" y="1455674"/>
                </a:lnTo>
                <a:lnTo>
                  <a:pt x="99949" y="1393825"/>
                </a:lnTo>
                <a:lnTo>
                  <a:pt x="128524" y="1328674"/>
                </a:lnTo>
                <a:lnTo>
                  <a:pt x="161925" y="1265174"/>
                </a:lnTo>
                <a:lnTo>
                  <a:pt x="198374" y="1203325"/>
                </a:lnTo>
                <a:lnTo>
                  <a:pt x="239649" y="1141349"/>
                </a:lnTo>
                <a:lnTo>
                  <a:pt x="285750" y="1079500"/>
                </a:lnTo>
                <a:lnTo>
                  <a:pt x="333375" y="1017524"/>
                </a:lnTo>
                <a:lnTo>
                  <a:pt x="384175" y="955675"/>
                </a:lnTo>
                <a:lnTo>
                  <a:pt x="439674" y="893699"/>
                </a:lnTo>
                <a:lnTo>
                  <a:pt x="501650" y="835025"/>
                </a:lnTo>
                <a:lnTo>
                  <a:pt x="563499" y="776224"/>
                </a:lnTo>
                <a:lnTo>
                  <a:pt x="630174" y="717550"/>
                </a:lnTo>
                <a:lnTo>
                  <a:pt x="700024" y="658749"/>
                </a:lnTo>
                <a:lnTo>
                  <a:pt x="776224" y="601599"/>
                </a:lnTo>
                <a:lnTo>
                  <a:pt x="854075" y="546100"/>
                </a:lnTo>
                <a:lnTo>
                  <a:pt x="934974" y="490474"/>
                </a:lnTo>
                <a:lnTo>
                  <a:pt x="1019175" y="436499"/>
                </a:lnTo>
                <a:lnTo>
                  <a:pt x="1109599" y="384175"/>
                </a:lnTo>
                <a:lnTo>
                  <a:pt x="1201674" y="330200"/>
                </a:lnTo>
                <a:lnTo>
                  <a:pt x="1300099" y="279400"/>
                </a:lnTo>
                <a:lnTo>
                  <a:pt x="1401699" y="228600"/>
                </a:lnTo>
                <a:lnTo>
                  <a:pt x="1504950" y="180975"/>
                </a:lnTo>
                <a:lnTo>
                  <a:pt x="1611249" y="133350"/>
                </a:lnTo>
                <a:lnTo>
                  <a:pt x="1724025" y="85725"/>
                </a:lnTo>
                <a:lnTo>
                  <a:pt x="1838325" y="41275"/>
                </a:lnTo>
                <a:lnTo>
                  <a:pt x="1958975" y="0"/>
                </a:lnTo>
                <a:lnTo>
                  <a:pt x="4589526" y="0"/>
                </a:lnTo>
                <a:lnTo>
                  <a:pt x="4707001" y="41275"/>
                </a:lnTo>
                <a:lnTo>
                  <a:pt x="4821301" y="85725"/>
                </a:lnTo>
                <a:lnTo>
                  <a:pt x="4933950" y="133350"/>
                </a:lnTo>
                <a:lnTo>
                  <a:pt x="5043551" y="180975"/>
                </a:lnTo>
                <a:lnTo>
                  <a:pt x="5146675" y="228600"/>
                </a:lnTo>
                <a:lnTo>
                  <a:pt x="5248275" y="279400"/>
                </a:lnTo>
                <a:lnTo>
                  <a:pt x="5343525" y="330200"/>
                </a:lnTo>
                <a:lnTo>
                  <a:pt x="5435600" y="384175"/>
                </a:lnTo>
                <a:lnTo>
                  <a:pt x="5526151" y="436499"/>
                </a:lnTo>
                <a:lnTo>
                  <a:pt x="5611876" y="490474"/>
                </a:lnTo>
                <a:lnTo>
                  <a:pt x="5694426" y="546100"/>
                </a:lnTo>
                <a:lnTo>
                  <a:pt x="5772150" y="601599"/>
                </a:lnTo>
                <a:lnTo>
                  <a:pt x="5845175" y="658749"/>
                </a:lnTo>
                <a:lnTo>
                  <a:pt x="5915025" y="717550"/>
                </a:lnTo>
                <a:lnTo>
                  <a:pt x="5981700" y="776224"/>
                </a:lnTo>
                <a:lnTo>
                  <a:pt x="6046851" y="835025"/>
                </a:lnTo>
                <a:lnTo>
                  <a:pt x="6105525" y="893699"/>
                </a:lnTo>
                <a:lnTo>
                  <a:pt x="6161151" y="955675"/>
                </a:lnTo>
                <a:lnTo>
                  <a:pt x="6211951" y="1017524"/>
                </a:lnTo>
                <a:lnTo>
                  <a:pt x="6262751" y="1079500"/>
                </a:lnTo>
                <a:lnTo>
                  <a:pt x="6307201" y="1141349"/>
                </a:lnTo>
                <a:lnTo>
                  <a:pt x="6346825" y="1203325"/>
                </a:lnTo>
                <a:lnTo>
                  <a:pt x="6383401" y="1265174"/>
                </a:lnTo>
                <a:lnTo>
                  <a:pt x="6416675" y="1328674"/>
                </a:lnTo>
                <a:lnTo>
                  <a:pt x="6448425" y="1393825"/>
                </a:lnTo>
                <a:lnTo>
                  <a:pt x="6472301" y="1455674"/>
                </a:lnTo>
                <a:lnTo>
                  <a:pt x="6496050" y="1519174"/>
                </a:lnTo>
                <a:lnTo>
                  <a:pt x="6511925" y="1584325"/>
                </a:lnTo>
                <a:lnTo>
                  <a:pt x="6526276" y="1649349"/>
                </a:lnTo>
                <a:lnTo>
                  <a:pt x="6537325" y="1712849"/>
                </a:lnTo>
                <a:lnTo>
                  <a:pt x="6545326" y="1778000"/>
                </a:lnTo>
                <a:lnTo>
                  <a:pt x="6548501" y="1843024"/>
                </a:lnTo>
                <a:lnTo>
                  <a:pt x="6545326" y="1906524"/>
                </a:lnTo>
                <a:lnTo>
                  <a:pt x="6543675" y="1968500"/>
                </a:lnTo>
                <a:lnTo>
                  <a:pt x="6534150" y="2033524"/>
                </a:lnTo>
                <a:lnTo>
                  <a:pt x="6523101" y="2097024"/>
                </a:lnTo>
                <a:lnTo>
                  <a:pt x="6507226" y="2159000"/>
                </a:lnTo>
                <a:lnTo>
                  <a:pt x="6486525" y="2224024"/>
                </a:lnTo>
                <a:lnTo>
                  <a:pt x="6464300" y="2286000"/>
                </a:lnTo>
                <a:lnTo>
                  <a:pt x="6437376" y="2347849"/>
                </a:lnTo>
                <a:lnTo>
                  <a:pt x="6405626" y="2409825"/>
                </a:lnTo>
                <a:lnTo>
                  <a:pt x="6369050" y="2470150"/>
                </a:lnTo>
                <a:lnTo>
                  <a:pt x="6332601" y="2531999"/>
                </a:lnTo>
                <a:lnTo>
                  <a:pt x="6288151" y="2590800"/>
                </a:lnTo>
                <a:lnTo>
                  <a:pt x="6243701" y="2651125"/>
                </a:lnTo>
                <a:lnTo>
                  <a:pt x="6192901" y="2709799"/>
                </a:lnTo>
                <a:lnTo>
                  <a:pt x="6138926" y="2765425"/>
                </a:lnTo>
                <a:lnTo>
                  <a:pt x="6080125" y="2824099"/>
                </a:lnTo>
                <a:lnTo>
                  <a:pt x="6018276" y="2879725"/>
                </a:lnTo>
                <a:lnTo>
                  <a:pt x="5954776" y="2933700"/>
                </a:lnTo>
                <a:lnTo>
                  <a:pt x="5884926" y="2989199"/>
                </a:lnTo>
                <a:lnTo>
                  <a:pt x="5811901" y="3043174"/>
                </a:lnTo>
                <a:lnTo>
                  <a:pt x="5735701" y="3093974"/>
                </a:lnTo>
                <a:lnTo>
                  <a:pt x="5654675" y="3144774"/>
                </a:lnTo>
                <a:lnTo>
                  <a:pt x="5570601" y="3194050"/>
                </a:lnTo>
                <a:lnTo>
                  <a:pt x="5480050" y="3241675"/>
                </a:lnTo>
                <a:lnTo>
                  <a:pt x="5387975" y="3289300"/>
                </a:lnTo>
                <a:lnTo>
                  <a:pt x="5292725" y="3336925"/>
                </a:lnTo>
                <a:lnTo>
                  <a:pt x="5191125" y="3382899"/>
                </a:lnTo>
                <a:lnTo>
                  <a:pt x="5088001" y="3424174"/>
                </a:lnTo>
                <a:lnTo>
                  <a:pt x="4981575" y="3467100"/>
                </a:lnTo>
                <a:lnTo>
                  <a:pt x="4868926" y="3508375"/>
                </a:lnTo>
                <a:lnTo>
                  <a:pt x="4754626" y="3547999"/>
                </a:lnTo>
                <a:lnTo>
                  <a:pt x="4633976" y="3584575"/>
                </a:lnTo>
                <a:lnTo>
                  <a:pt x="1911350" y="3584575"/>
                </a:lnTo>
              </a:path>
            </a:pathLst>
          </a:custGeom>
          <a:ln w="3175">
            <a:solidFill>
              <a:srgbClr val="999999"/>
            </a:solidFill>
          </a:ln>
        </p:spPr>
        <p:txBody>
          <a:bodyPr wrap="square" lIns="0" tIns="0" rIns="0" bIns="0" rtlCol="0">
            <a:noAutofit/>
          </a:bodyPr>
          <a:lstStyle/>
          <a:p>
            <a:endParaRPr dirty="0"/>
          </a:p>
        </p:txBody>
      </p:sp>
      <p:sp>
        <p:nvSpPr>
          <p:cNvPr id="9" name="object 9"/>
          <p:cNvSpPr/>
          <p:nvPr/>
        </p:nvSpPr>
        <p:spPr>
          <a:xfrm>
            <a:off x="1837267" y="1743080"/>
            <a:ext cx="5270556" cy="3584575"/>
          </a:xfrm>
          <a:custGeom>
            <a:avLst/>
            <a:gdLst/>
            <a:ahLst/>
            <a:cxnLst/>
            <a:rect l="l" t="t" r="r" b="b"/>
            <a:pathLst>
              <a:path w="5929376" h="3584575">
                <a:moveTo>
                  <a:pt x="1731899" y="3584575"/>
                </a:moveTo>
                <a:lnTo>
                  <a:pt x="1625600" y="3547999"/>
                </a:lnTo>
                <a:lnTo>
                  <a:pt x="1519301" y="3508375"/>
                </a:lnTo>
                <a:lnTo>
                  <a:pt x="1419225" y="3467100"/>
                </a:lnTo>
                <a:lnTo>
                  <a:pt x="1320800" y="3424174"/>
                </a:lnTo>
                <a:lnTo>
                  <a:pt x="1227201" y="3382899"/>
                </a:lnTo>
                <a:lnTo>
                  <a:pt x="1138174" y="3336925"/>
                </a:lnTo>
                <a:lnTo>
                  <a:pt x="1050925" y="3289300"/>
                </a:lnTo>
                <a:lnTo>
                  <a:pt x="966724" y="3241675"/>
                </a:lnTo>
                <a:lnTo>
                  <a:pt x="885825" y="3194050"/>
                </a:lnTo>
                <a:lnTo>
                  <a:pt x="809625" y="3144774"/>
                </a:lnTo>
                <a:lnTo>
                  <a:pt x="736600" y="3093974"/>
                </a:lnTo>
                <a:lnTo>
                  <a:pt x="666750" y="3043174"/>
                </a:lnTo>
                <a:lnTo>
                  <a:pt x="600075" y="2989199"/>
                </a:lnTo>
                <a:lnTo>
                  <a:pt x="538099" y="2933700"/>
                </a:lnTo>
                <a:lnTo>
                  <a:pt x="479425" y="2879725"/>
                </a:lnTo>
                <a:lnTo>
                  <a:pt x="423799" y="2824099"/>
                </a:lnTo>
                <a:lnTo>
                  <a:pt x="369824" y="2765425"/>
                </a:lnTo>
                <a:lnTo>
                  <a:pt x="322199" y="2709799"/>
                </a:lnTo>
                <a:lnTo>
                  <a:pt x="277749" y="2651125"/>
                </a:lnTo>
                <a:lnTo>
                  <a:pt x="234950" y="2590800"/>
                </a:lnTo>
                <a:lnTo>
                  <a:pt x="195199" y="2531999"/>
                </a:lnTo>
                <a:lnTo>
                  <a:pt x="161925" y="2470150"/>
                </a:lnTo>
                <a:lnTo>
                  <a:pt x="128524" y="2409825"/>
                </a:lnTo>
                <a:lnTo>
                  <a:pt x="99949" y="2347849"/>
                </a:lnTo>
                <a:lnTo>
                  <a:pt x="77724" y="2286000"/>
                </a:lnTo>
                <a:lnTo>
                  <a:pt x="55499" y="2224024"/>
                </a:lnTo>
                <a:lnTo>
                  <a:pt x="39624" y="2159000"/>
                </a:lnTo>
                <a:lnTo>
                  <a:pt x="22225" y="2097024"/>
                </a:lnTo>
                <a:lnTo>
                  <a:pt x="14224" y="2033524"/>
                </a:lnTo>
                <a:lnTo>
                  <a:pt x="4699" y="1968500"/>
                </a:lnTo>
                <a:lnTo>
                  <a:pt x="0" y="1906524"/>
                </a:lnTo>
                <a:lnTo>
                  <a:pt x="0" y="1843024"/>
                </a:lnTo>
                <a:lnTo>
                  <a:pt x="3175" y="1778000"/>
                </a:lnTo>
                <a:lnTo>
                  <a:pt x="7874" y="1712849"/>
                </a:lnTo>
                <a:lnTo>
                  <a:pt x="19050" y="1649349"/>
                </a:lnTo>
                <a:lnTo>
                  <a:pt x="33274" y="1584325"/>
                </a:lnTo>
                <a:lnTo>
                  <a:pt x="47625" y="1519174"/>
                </a:lnTo>
                <a:lnTo>
                  <a:pt x="69850" y="1455674"/>
                </a:lnTo>
                <a:lnTo>
                  <a:pt x="92075" y="1393825"/>
                </a:lnTo>
                <a:lnTo>
                  <a:pt x="117475" y="1328674"/>
                </a:lnTo>
                <a:lnTo>
                  <a:pt x="147574" y="1265174"/>
                </a:lnTo>
                <a:lnTo>
                  <a:pt x="182499" y="1203325"/>
                </a:lnTo>
                <a:lnTo>
                  <a:pt x="219075" y="1141349"/>
                </a:lnTo>
                <a:lnTo>
                  <a:pt x="260350" y="1079500"/>
                </a:lnTo>
                <a:lnTo>
                  <a:pt x="303149" y="1017524"/>
                </a:lnTo>
                <a:lnTo>
                  <a:pt x="350774" y="955675"/>
                </a:lnTo>
                <a:lnTo>
                  <a:pt x="400050" y="893699"/>
                </a:lnTo>
                <a:lnTo>
                  <a:pt x="454025" y="835025"/>
                </a:lnTo>
                <a:lnTo>
                  <a:pt x="512699" y="776224"/>
                </a:lnTo>
                <a:lnTo>
                  <a:pt x="571500" y="717550"/>
                </a:lnTo>
                <a:lnTo>
                  <a:pt x="636524" y="658749"/>
                </a:lnTo>
                <a:lnTo>
                  <a:pt x="703199" y="601599"/>
                </a:lnTo>
                <a:lnTo>
                  <a:pt x="773049" y="546100"/>
                </a:lnTo>
                <a:lnTo>
                  <a:pt x="849249" y="490474"/>
                </a:lnTo>
                <a:lnTo>
                  <a:pt x="925449" y="436499"/>
                </a:lnTo>
                <a:lnTo>
                  <a:pt x="1006475" y="384175"/>
                </a:lnTo>
                <a:lnTo>
                  <a:pt x="1090549" y="330200"/>
                </a:lnTo>
                <a:lnTo>
                  <a:pt x="1177925" y="279400"/>
                </a:lnTo>
                <a:lnTo>
                  <a:pt x="1270000" y="228600"/>
                </a:lnTo>
                <a:lnTo>
                  <a:pt x="1362075" y="180975"/>
                </a:lnTo>
                <a:lnTo>
                  <a:pt x="1460500" y="133350"/>
                </a:lnTo>
                <a:lnTo>
                  <a:pt x="1562100" y="85725"/>
                </a:lnTo>
                <a:lnTo>
                  <a:pt x="1665224" y="41275"/>
                </a:lnTo>
                <a:lnTo>
                  <a:pt x="1774825" y="0"/>
                </a:lnTo>
                <a:lnTo>
                  <a:pt x="4154424" y="0"/>
                </a:lnTo>
                <a:lnTo>
                  <a:pt x="4264025" y="41275"/>
                </a:lnTo>
                <a:lnTo>
                  <a:pt x="4367276" y="85725"/>
                </a:lnTo>
                <a:lnTo>
                  <a:pt x="4468876" y="133350"/>
                </a:lnTo>
                <a:lnTo>
                  <a:pt x="4567301" y="180975"/>
                </a:lnTo>
                <a:lnTo>
                  <a:pt x="4659376" y="228600"/>
                </a:lnTo>
                <a:lnTo>
                  <a:pt x="4751451" y="279400"/>
                </a:lnTo>
                <a:lnTo>
                  <a:pt x="4838700" y="330200"/>
                </a:lnTo>
                <a:lnTo>
                  <a:pt x="4922901" y="384175"/>
                </a:lnTo>
                <a:lnTo>
                  <a:pt x="5003800" y="436499"/>
                </a:lnTo>
                <a:lnTo>
                  <a:pt x="5080000" y="490474"/>
                </a:lnTo>
                <a:lnTo>
                  <a:pt x="5156200" y="546100"/>
                </a:lnTo>
                <a:lnTo>
                  <a:pt x="5226050" y="601599"/>
                </a:lnTo>
                <a:lnTo>
                  <a:pt x="5292725" y="658749"/>
                </a:lnTo>
                <a:lnTo>
                  <a:pt x="5357876" y="717550"/>
                </a:lnTo>
                <a:lnTo>
                  <a:pt x="5416550" y="776224"/>
                </a:lnTo>
                <a:lnTo>
                  <a:pt x="5475351" y="835025"/>
                </a:lnTo>
                <a:lnTo>
                  <a:pt x="5529326" y="893699"/>
                </a:lnTo>
                <a:lnTo>
                  <a:pt x="5578475" y="955675"/>
                </a:lnTo>
                <a:lnTo>
                  <a:pt x="5626100" y="1017524"/>
                </a:lnTo>
                <a:lnTo>
                  <a:pt x="5669026" y="1079500"/>
                </a:lnTo>
                <a:lnTo>
                  <a:pt x="5710301" y="1141349"/>
                </a:lnTo>
                <a:lnTo>
                  <a:pt x="5746750" y="1203325"/>
                </a:lnTo>
                <a:lnTo>
                  <a:pt x="5781675" y="1265174"/>
                </a:lnTo>
                <a:lnTo>
                  <a:pt x="5811901" y="1328674"/>
                </a:lnTo>
                <a:lnTo>
                  <a:pt x="5837301" y="1393825"/>
                </a:lnTo>
                <a:lnTo>
                  <a:pt x="5859526" y="1455674"/>
                </a:lnTo>
                <a:lnTo>
                  <a:pt x="5881751" y="1519174"/>
                </a:lnTo>
                <a:lnTo>
                  <a:pt x="5895975" y="1584325"/>
                </a:lnTo>
                <a:lnTo>
                  <a:pt x="5910326" y="1649349"/>
                </a:lnTo>
                <a:lnTo>
                  <a:pt x="5921375" y="1712849"/>
                </a:lnTo>
                <a:lnTo>
                  <a:pt x="5926201" y="1778000"/>
                </a:lnTo>
                <a:lnTo>
                  <a:pt x="5929376" y="1843024"/>
                </a:lnTo>
                <a:lnTo>
                  <a:pt x="5926201" y="1906524"/>
                </a:lnTo>
                <a:lnTo>
                  <a:pt x="5924550" y="1968500"/>
                </a:lnTo>
                <a:lnTo>
                  <a:pt x="5915025" y="2033524"/>
                </a:lnTo>
                <a:lnTo>
                  <a:pt x="5903976" y="2097024"/>
                </a:lnTo>
                <a:lnTo>
                  <a:pt x="5889625" y="2159000"/>
                </a:lnTo>
                <a:lnTo>
                  <a:pt x="5873750" y="2224024"/>
                </a:lnTo>
                <a:lnTo>
                  <a:pt x="5851525" y="2286000"/>
                </a:lnTo>
                <a:lnTo>
                  <a:pt x="5829300" y="2347849"/>
                </a:lnTo>
                <a:lnTo>
                  <a:pt x="5800725" y="2409825"/>
                </a:lnTo>
                <a:lnTo>
                  <a:pt x="5767451" y="2470150"/>
                </a:lnTo>
                <a:lnTo>
                  <a:pt x="5734050" y="2531999"/>
                </a:lnTo>
                <a:lnTo>
                  <a:pt x="5694426" y="2590800"/>
                </a:lnTo>
                <a:lnTo>
                  <a:pt x="5651500" y="2651125"/>
                </a:lnTo>
                <a:lnTo>
                  <a:pt x="5607050" y="2709799"/>
                </a:lnTo>
                <a:lnTo>
                  <a:pt x="5559425" y="2765425"/>
                </a:lnTo>
                <a:lnTo>
                  <a:pt x="5505450" y="2824099"/>
                </a:lnTo>
                <a:lnTo>
                  <a:pt x="5449951" y="2879725"/>
                </a:lnTo>
                <a:lnTo>
                  <a:pt x="5391150" y="2933700"/>
                </a:lnTo>
                <a:lnTo>
                  <a:pt x="5329301" y="2989199"/>
                </a:lnTo>
                <a:lnTo>
                  <a:pt x="5262626" y="3043174"/>
                </a:lnTo>
                <a:lnTo>
                  <a:pt x="5192776" y="3093974"/>
                </a:lnTo>
                <a:lnTo>
                  <a:pt x="5119751" y="3144774"/>
                </a:lnTo>
                <a:lnTo>
                  <a:pt x="5043551" y="3194050"/>
                </a:lnTo>
                <a:lnTo>
                  <a:pt x="4962525" y="3241675"/>
                </a:lnTo>
                <a:lnTo>
                  <a:pt x="4878451" y="3289300"/>
                </a:lnTo>
                <a:lnTo>
                  <a:pt x="4791075" y="3336925"/>
                </a:lnTo>
                <a:lnTo>
                  <a:pt x="4702175" y="3382899"/>
                </a:lnTo>
                <a:lnTo>
                  <a:pt x="4608576" y="3424174"/>
                </a:lnTo>
                <a:lnTo>
                  <a:pt x="4510151" y="3467100"/>
                </a:lnTo>
                <a:lnTo>
                  <a:pt x="4410075" y="3508375"/>
                </a:lnTo>
                <a:lnTo>
                  <a:pt x="4303776" y="3547999"/>
                </a:lnTo>
                <a:lnTo>
                  <a:pt x="4197350" y="3584575"/>
                </a:lnTo>
                <a:lnTo>
                  <a:pt x="1731899" y="3584575"/>
                </a:lnTo>
              </a:path>
            </a:pathLst>
          </a:custGeom>
          <a:ln w="3175">
            <a:solidFill>
              <a:srgbClr val="999999"/>
            </a:solidFill>
          </a:ln>
        </p:spPr>
        <p:txBody>
          <a:bodyPr wrap="square" lIns="0" tIns="0" rIns="0" bIns="0" rtlCol="0">
            <a:noAutofit/>
          </a:bodyPr>
          <a:lstStyle/>
          <a:p>
            <a:endParaRPr dirty="0"/>
          </a:p>
        </p:txBody>
      </p:sp>
      <p:sp>
        <p:nvSpPr>
          <p:cNvPr id="10" name="object 10"/>
          <p:cNvSpPr/>
          <p:nvPr/>
        </p:nvSpPr>
        <p:spPr>
          <a:xfrm>
            <a:off x="2156178" y="1743080"/>
            <a:ext cx="4632734" cy="3584575"/>
          </a:xfrm>
          <a:custGeom>
            <a:avLst/>
            <a:gdLst/>
            <a:ahLst/>
            <a:cxnLst/>
            <a:rect l="l" t="t" r="r" b="b"/>
            <a:pathLst>
              <a:path w="5211826" h="3584575">
                <a:moveTo>
                  <a:pt x="1522476" y="3584575"/>
                </a:moveTo>
                <a:lnTo>
                  <a:pt x="1427226" y="3547999"/>
                </a:lnTo>
                <a:lnTo>
                  <a:pt x="1335151" y="3508375"/>
                </a:lnTo>
                <a:lnTo>
                  <a:pt x="1247775" y="3467100"/>
                </a:lnTo>
                <a:lnTo>
                  <a:pt x="1160526" y="3424174"/>
                </a:lnTo>
                <a:lnTo>
                  <a:pt x="1076325" y="3382899"/>
                </a:lnTo>
                <a:lnTo>
                  <a:pt x="998474" y="3336925"/>
                </a:lnTo>
                <a:lnTo>
                  <a:pt x="922274" y="3289300"/>
                </a:lnTo>
                <a:lnTo>
                  <a:pt x="849249" y="3241675"/>
                </a:lnTo>
                <a:lnTo>
                  <a:pt x="776224" y="3194050"/>
                </a:lnTo>
                <a:lnTo>
                  <a:pt x="709549" y="3144774"/>
                </a:lnTo>
                <a:lnTo>
                  <a:pt x="644525" y="3093974"/>
                </a:lnTo>
                <a:lnTo>
                  <a:pt x="585724" y="3043174"/>
                </a:lnTo>
                <a:lnTo>
                  <a:pt x="527050" y="2989199"/>
                </a:lnTo>
                <a:lnTo>
                  <a:pt x="471424" y="2933700"/>
                </a:lnTo>
                <a:lnTo>
                  <a:pt x="420624" y="2879725"/>
                </a:lnTo>
                <a:lnTo>
                  <a:pt x="369824" y="2824099"/>
                </a:lnTo>
                <a:lnTo>
                  <a:pt x="325374" y="2765425"/>
                </a:lnTo>
                <a:lnTo>
                  <a:pt x="282575" y="2709799"/>
                </a:lnTo>
                <a:lnTo>
                  <a:pt x="241300" y="2651125"/>
                </a:lnTo>
                <a:lnTo>
                  <a:pt x="204724" y="2590800"/>
                </a:lnTo>
                <a:lnTo>
                  <a:pt x="171450" y="2531999"/>
                </a:lnTo>
                <a:lnTo>
                  <a:pt x="139700" y="2470150"/>
                </a:lnTo>
                <a:lnTo>
                  <a:pt x="112649" y="2409825"/>
                </a:lnTo>
                <a:lnTo>
                  <a:pt x="87249" y="2347849"/>
                </a:lnTo>
                <a:lnTo>
                  <a:pt x="66675" y="2286000"/>
                </a:lnTo>
                <a:lnTo>
                  <a:pt x="47625" y="2224024"/>
                </a:lnTo>
                <a:lnTo>
                  <a:pt x="33274" y="2159000"/>
                </a:lnTo>
                <a:lnTo>
                  <a:pt x="19050" y="2097024"/>
                </a:lnTo>
                <a:lnTo>
                  <a:pt x="11049" y="2033524"/>
                </a:lnTo>
                <a:lnTo>
                  <a:pt x="3175" y="1968500"/>
                </a:lnTo>
                <a:lnTo>
                  <a:pt x="0" y="1906524"/>
                </a:lnTo>
                <a:lnTo>
                  <a:pt x="0" y="1843024"/>
                </a:lnTo>
                <a:lnTo>
                  <a:pt x="3175" y="1778000"/>
                </a:lnTo>
                <a:lnTo>
                  <a:pt x="7874" y="1712849"/>
                </a:lnTo>
                <a:lnTo>
                  <a:pt x="17399" y="1649349"/>
                </a:lnTo>
                <a:lnTo>
                  <a:pt x="28575" y="1584325"/>
                </a:lnTo>
                <a:lnTo>
                  <a:pt x="41275" y="1519174"/>
                </a:lnTo>
                <a:lnTo>
                  <a:pt x="58674" y="1455674"/>
                </a:lnTo>
                <a:lnTo>
                  <a:pt x="80899" y="1393825"/>
                </a:lnTo>
                <a:lnTo>
                  <a:pt x="103124" y="1328674"/>
                </a:lnTo>
                <a:lnTo>
                  <a:pt x="128524" y="1265174"/>
                </a:lnTo>
                <a:lnTo>
                  <a:pt x="160274" y="1203325"/>
                </a:lnTo>
                <a:lnTo>
                  <a:pt x="190500" y="1141349"/>
                </a:lnTo>
                <a:lnTo>
                  <a:pt x="226949" y="1079500"/>
                </a:lnTo>
                <a:lnTo>
                  <a:pt x="266700" y="1017524"/>
                </a:lnTo>
                <a:lnTo>
                  <a:pt x="307975" y="955675"/>
                </a:lnTo>
                <a:lnTo>
                  <a:pt x="350774" y="893699"/>
                </a:lnTo>
                <a:lnTo>
                  <a:pt x="398399" y="835025"/>
                </a:lnTo>
                <a:lnTo>
                  <a:pt x="447675" y="776224"/>
                </a:lnTo>
                <a:lnTo>
                  <a:pt x="501650" y="717550"/>
                </a:lnTo>
                <a:lnTo>
                  <a:pt x="557149" y="658749"/>
                </a:lnTo>
                <a:lnTo>
                  <a:pt x="615950" y="601599"/>
                </a:lnTo>
                <a:lnTo>
                  <a:pt x="680974" y="546100"/>
                </a:lnTo>
                <a:lnTo>
                  <a:pt x="746125" y="490474"/>
                </a:lnTo>
                <a:lnTo>
                  <a:pt x="812800" y="436499"/>
                </a:lnTo>
                <a:lnTo>
                  <a:pt x="882650" y="384175"/>
                </a:lnTo>
                <a:lnTo>
                  <a:pt x="958850" y="330200"/>
                </a:lnTo>
                <a:lnTo>
                  <a:pt x="1035050" y="279400"/>
                </a:lnTo>
                <a:lnTo>
                  <a:pt x="1116076" y="228600"/>
                </a:lnTo>
                <a:lnTo>
                  <a:pt x="1196975" y="180975"/>
                </a:lnTo>
                <a:lnTo>
                  <a:pt x="1284351" y="133350"/>
                </a:lnTo>
                <a:lnTo>
                  <a:pt x="1373251" y="85725"/>
                </a:lnTo>
                <a:lnTo>
                  <a:pt x="1463675" y="41275"/>
                </a:lnTo>
                <a:lnTo>
                  <a:pt x="1558925" y="0"/>
                </a:lnTo>
                <a:lnTo>
                  <a:pt x="3652774" y="0"/>
                </a:lnTo>
                <a:lnTo>
                  <a:pt x="3748024" y="41275"/>
                </a:lnTo>
                <a:lnTo>
                  <a:pt x="3838575" y="85725"/>
                </a:lnTo>
                <a:lnTo>
                  <a:pt x="3927475" y="133350"/>
                </a:lnTo>
                <a:lnTo>
                  <a:pt x="4014724" y="180975"/>
                </a:lnTo>
                <a:lnTo>
                  <a:pt x="4095750" y="228600"/>
                </a:lnTo>
                <a:lnTo>
                  <a:pt x="4176776" y="279400"/>
                </a:lnTo>
                <a:lnTo>
                  <a:pt x="4252976" y="330200"/>
                </a:lnTo>
                <a:lnTo>
                  <a:pt x="4329176" y="384175"/>
                </a:lnTo>
                <a:lnTo>
                  <a:pt x="4399026" y="436499"/>
                </a:lnTo>
                <a:lnTo>
                  <a:pt x="4465701" y="490474"/>
                </a:lnTo>
                <a:lnTo>
                  <a:pt x="4533900" y="546100"/>
                </a:lnTo>
                <a:lnTo>
                  <a:pt x="4595876" y="601599"/>
                </a:lnTo>
                <a:lnTo>
                  <a:pt x="4654550" y="658749"/>
                </a:lnTo>
                <a:lnTo>
                  <a:pt x="4710176" y="717550"/>
                </a:lnTo>
                <a:lnTo>
                  <a:pt x="4764151" y="776224"/>
                </a:lnTo>
                <a:lnTo>
                  <a:pt x="4813300" y="835025"/>
                </a:lnTo>
                <a:lnTo>
                  <a:pt x="4860925" y="893699"/>
                </a:lnTo>
                <a:lnTo>
                  <a:pt x="4907026" y="955675"/>
                </a:lnTo>
                <a:lnTo>
                  <a:pt x="4945126" y="1017524"/>
                </a:lnTo>
                <a:lnTo>
                  <a:pt x="4984750" y="1079500"/>
                </a:lnTo>
                <a:lnTo>
                  <a:pt x="5021326" y="1141349"/>
                </a:lnTo>
                <a:lnTo>
                  <a:pt x="5051425" y="1203325"/>
                </a:lnTo>
                <a:lnTo>
                  <a:pt x="5083175" y="1265174"/>
                </a:lnTo>
                <a:lnTo>
                  <a:pt x="5108575" y="1328674"/>
                </a:lnTo>
                <a:lnTo>
                  <a:pt x="5133975" y="1393825"/>
                </a:lnTo>
                <a:lnTo>
                  <a:pt x="5153025" y="1455674"/>
                </a:lnTo>
                <a:lnTo>
                  <a:pt x="5170551" y="1519174"/>
                </a:lnTo>
                <a:lnTo>
                  <a:pt x="5183251" y="1584325"/>
                </a:lnTo>
                <a:lnTo>
                  <a:pt x="5194300" y="1649349"/>
                </a:lnTo>
                <a:lnTo>
                  <a:pt x="5203825" y="1712849"/>
                </a:lnTo>
                <a:lnTo>
                  <a:pt x="5208651" y="1778000"/>
                </a:lnTo>
                <a:lnTo>
                  <a:pt x="5211826" y="1843024"/>
                </a:lnTo>
                <a:lnTo>
                  <a:pt x="5211826" y="1906524"/>
                </a:lnTo>
                <a:lnTo>
                  <a:pt x="5208651" y="1968500"/>
                </a:lnTo>
                <a:lnTo>
                  <a:pt x="5203825" y="2033524"/>
                </a:lnTo>
                <a:lnTo>
                  <a:pt x="5192776" y="2097024"/>
                </a:lnTo>
                <a:lnTo>
                  <a:pt x="5181600" y="2159000"/>
                </a:lnTo>
                <a:lnTo>
                  <a:pt x="5164201" y="2224024"/>
                </a:lnTo>
                <a:lnTo>
                  <a:pt x="5145151" y="2286000"/>
                </a:lnTo>
                <a:lnTo>
                  <a:pt x="5124450" y="2347849"/>
                </a:lnTo>
                <a:lnTo>
                  <a:pt x="5099050" y="2409825"/>
                </a:lnTo>
                <a:lnTo>
                  <a:pt x="5072126" y="2470150"/>
                </a:lnTo>
                <a:lnTo>
                  <a:pt x="5040376" y="2531999"/>
                </a:lnTo>
                <a:lnTo>
                  <a:pt x="5006975" y="2590800"/>
                </a:lnTo>
                <a:lnTo>
                  <a:pt x="4970526" y="2651125"/>
                </a:lnTo>
                <a:lnTo>
                  <a:pt x="4930775" y="2709799"/>
                </a:lnTo>
                <a:lnTo>
                  <a:pt x="4886325" y="2765425"/>
                </a:lnTo>
                <a:lnTo>
                  <a:pt x="4841875" y="2824099"/>
                </a:lnTo>
                <a:lnTo>
                  <a:pt x="4791075" y="2879725"/>
                </a:lnTo>
                <a:lnTo>
                  <a:pt x="4740275" y="2933700"/>
                </a:lnTo>
                <a:lnTo>
                  <a:pt x="4684776" y="2989199"/>
                </a:lnTo>
                <a:lnTo>
                  <a:pt x="4625975" y="3043174"/>
                </a:lnTo>
                <a:lnTo>
                  <a:pt x="4567301" y="3093974"/>
                </a:lnTo>
                <a:lnTo>
                  <a:pt x="4502150" y="3144774"/>
                </a:lnTo>
                <a:lnTo>
                  <a:pt x="4435475" y="3194050"/>
                </a:lnTo>
                <a:lnTo>
                  <a:pt x="4362450" y="3241675"/>
                </a:lnTo>
                <a:lnTo>
                  <a:pt x="4289425" y="3289300"/>
                </a:lnTo>
                <a:lnTo>
                  <a:pt x="4213225" y="3336925"/>
                </a:lnTo>
                <a:lnTo>
                  <a:pt x="4135501" y="3382899"/>
                </a:lnTo>
                <a:lnTo>
                  <a:pt x="4051300" y="3424174"/>
                </a:lnTo>
                <a:lnTo>
                  <a:pt x="3963924" y="3467100"/>
                </a:lnTo>
                <a:lnTo>
                  <a:pt x="3876675" y="3508375"/>
                </a:lnTo>
                <a:lnTo>
                  <a:pt x="3784600" y="3547999"/>
                </a:lnTo>
                <a:lnTo>
                  <a:pt x="3689350" y="3584575"/>
                </a:lnTo>
                <a:lnTo>
                  <a:pt x="1522476" y="3584575"/>
                </a:lnTo>
              </a:path>
            </a:pathLst>
          </a:custGeom>
          <a:ln w="3175">
            <a:solidFill>
              <a:srgbClr val="999999"/>
            </a:solidFill>
          </a:ln>
        </p:spPr>
        <p:txBody>
          <a:bodyPr wrap="square" lIns="0" tIns="0" rIns="0" bIns="0" rtlCol="0">
            <a:noAutofit/>
          </a:bodyPr>
          <a:lstStyle/>
          <a:p>
            <a:endParaRPr dirty="0"/>
          </a:p>
        </p:txBody>
      </p:sp>
      <p:sp>
        <p:nvSpPr>
          <p:cNvPr id="11" name="object 11"/>
          <p:cNvSpPr/>
          <p:nvPr/>
        </p:nvSpPr>
        <p:spPr>
          <a:xfrm>
            <a:off x="2569690" y="1743080"/>
            <a:ext cx="3805710" cy="3584575"/>
          </a:xfrm>
          <a:custGeom>
            <a:avLst/>
            <a:gdLst/>
            <a:ahLst/>
            <a:cxnLst/>
            <a:rect l="l" t="t" r="r" b="b"/>
            <a:pathLst>
              <a:path w="4281424" h="3584575">
                <a:moveTo>
                  <a:pt x="1250950" y="3584575"/>
                </a:moveTo>
                <a:lnTo>
                  <a:pt x="1171575" y="3547999"/>
                </a:lnTo>
                <a:lnTo>
                  <a:pt x="1096899" y="3508375"/>
                </a:lnTo>
                <a:lnTo>
                  <a:pt x="1023874" y="3467100"/>
                </a:lnTo>
                <a:lnTo>
                  <a:pt x="954024" y="3424174"/>
                </a:lnTo>
                <a:lnTo>
                  <a:pt x="885825" y="3382899"/>
                </a:lnTo>
                <a:lnTo>
                  <a:pt x="822325" y="3336925"/>
                </a:lnTo>
                <a:lnTo>
                  <a:pt x="757174" y="3289300"/>
                </a:lnTo>
                <a:lnTo>
                  <a:pt x="698500" y="3241675"/>
                </a:lnTo>
                <a:lnTo>
                  <a:pt x="639699" y="3194050"/>
                </a:lnTo>
                <a:lnTo>
                  <a:pt x="582549" y="3144774"/>
                </a:lnTo>
                <a:lnTo>
                  <a:pt x="530225" y="3093974"/>
                </a:lnTo>
                <a:lnTo>
                  <a:pt x="479425" y="3043174"/>
                </a:lnTo>
                <a:lnTo>
                  <a:pt x="431800" y="2989199"/>
                </a:lnTo>
                <a:lnTo>
                  <a:pt x="387350" y="2933700"/>
                </a:lnTo>
                <a:lnTo>
                  <a:pt x="344424" y="2879725"/>
                </a:lnTo>
                <a:lnTo>
                  <a:pt x="306324" y="2824099"/>
                </a:lnTo>
                <a:lnTo>
                  <a:pt x="266700" y="2765425"/>
                </a:lnTo>
                <a:lnTo>
                  <a:pt x="233299" y="2709799"/>
                </a:lnTo>
                <a:lnTo>
                  <a:pt x="198374" y="2651125"/>
                </a:lnTo>
                <a:lnTo>
                  <a:pt x="168275" y="2590800"/>
                </a:lnTo>
                <a:lnTo>
                  <a:pt x="139700" y="2531999"/>
                </a:lnTo>
                <a:lnTo>
                  <a:pt x="115824" y="2470150"/>
                </a:lnTo>
                <a:lnTo>
                  <a:pt x="92075" y="2409825"/>
                </a:lnTo>
                <a:lnTo>
                  <a:pt x="73025" y="2347849"/>
                </a:lnTo>
                <a:lnTo>
                  <a:pt x="55499" y="2286000"/>
                </a:lnTo>
                <a:lnTo>
                  <a:pt x="39624" y="2224024"/>
                </a:lnTo>
                <a:lnTo>
                  <a:pt x="28575" y="2159000"/>
                </a:lnTo>
                <a:lnTo>
                  <a:pt x="17399" y="2097024"/>
                </a:lnTo>
                <a:lnTo>
                  <a:pt x="7874" y="2033524"/>
                </a:lnTo>
                <a:lnTo>
                  <a:pt x="3175" y="1968500"/>
                </a:lnTo>
                <a:lnTo>
                  <a:pt x="0" y="1906524"/>
                </a:lnTo>
                <a:lnTo>
                  <a:pt x="0" y="1843024"/>
                </a:lnTo>
                <a:lnTo>
                  <a:pt x="3175" y="1778000"/>
                </a:lnTo>
                <a:lnTo>
                  <a:pt x="6350" y="1712849"/>
                </a:lnTo>
                <a:lnTo>
                  <a:pt x="14224" y="1649349"/>
                </a:lnTo>
                <a:lnTo>
                  <a:pt x="22225" y="1584325"/>
                </a:lnTo>
                <a:lnTo>
                  <a:pt x="33274" y="1519174"/>
                </a:lnTo>
                <a:lnTo>
                  <a:pt x="50800" y="1455674"/>
                </a:lnTo>
                <a:lnTo>
                  <a:pt x="66675" y="1393825"/>
                </a:lnTo>
                <a:lnTo>
                  <a:pt x="84074" y="1328674"/>
                </a:lnTo>
                <a:lnTo>
                  <a:pt x="106299" y="1265174"/>
                </a:lnTo>
                <a:lnTo>
                  <a:pt x="131699" y="1203325"/>
                </a:lnTo>
                <a:lnTo>
                  <a:pt x="157099" y="1141349"/>
                </a:lnTo>
                <a:lnTo>
                  <a:pt x="187325" y="1079500"/>
                </a:lnTo>
                <a:lnTo>
                  <a:pt x="219075" y="1017524"/>
                </a:lnTo>
                <a:lnTo>
                  <a:pt x="252349" y="955675"/>
                </a:lnTo>
                <a:lnTo>
                  <a:pt x="288925" y="893699"/>
                </a:lnTo>
                <a:lnTo>
                  <a:pt x="328549" y="835025"/>
                </a:lnTo>
                <a:lnTo>
                  <a:pt x="369824" y="776224"/>
                </a:lnTo>
                <a:lnTo>
                  <a:pt x="412750" y="717550"/>
                </a:lnTo>
                <a:lnTo>
                  <a:pt x="460375" y="658749"/>
                </a:lnTo>
                <a:lnTo>
                  <a:pt x="508000" y="601599"/>
                </a:lnTo>
                <a:lnTo>
                  <a:pt x="558800" y="546100"/>
                </a:lnTo>
                <a:lnTo>
                  <a:pt x="611124" y="490474"/>
                </a:lnTo>
                <a:lnTo>
                  <a:pt x="666750" y="436499"/>
                </a:lnTo>
                <a:lnTo>
                  <a:pt x="727075" y="384175"/>
                </a:lnTo>
                <a:lnTo>
                  <a:pt x="787400" y="330200"/>
                </a:lnTo>
                <a:lnTo>
                  <a:pt x="849249" y="279400"/>
                </a:lnTo>
                <a:lnTo>
                  <a:pt x="917575" y="228600"/>
                </a:lnTo>
                <a:lnTo>
                  <a:pt x="984250" y="180975"/>
                </a:lnTo>
                <a:lnTo>
                  <a:pt x="1054100" y="133350"/>
                </a:lnTo>
                <a:lnTo>
                  <a:pt x="1127125" y="85725"/>
                </a:lnTo>
                <a:lnTo>
                  <a:pt x="1203325" y="41275"/>
                </a:lnTo>
                <a:lnTo>
                  <a:pt x="1281049" y="0"/>
                </a:lnTo>
                <a:lnTo>
                  <a:pt x="3003423" y="0"/>
                </a:lnTo>
                <a:lnTo>
                  <a:pt x="3078099" y="41275"/>
                </a:lnTo>
                <a:lnTo>
                  <a:pt x="3154299" y="85725"/>
                </a:lnTo>
                <a:lnTo>
                  <a:pt x="3227324" y="133350"/>
                </a:lnTo>
                <a:lnTo>
                  <a:pt x="3297174" y="180975"/>
                </a:lnTo>
                <a:lnTo>
                  <a:pt x="3367024" y="228600"/>
                </a:lnTo>
                <a:lnTo>
                  <a:pt x="3432048" y="279400"/>
                </a:lnTo>
                <a:lnTo>
                  <a:pt x="3495548" y="330200"/>
                </a:lnTo>
                <a:lnTo>
                  <a:pt x="3554349" y="384175"/>
                </a:lnTo>
                <a:lnTo>
                  <a:pt x="3614674" y="436499"/>
                </a:lnTo>
                <a:lnTo>
                  <a:pt x="3670173" y="490474"/>
                </a:lnTo>
                <a:lnTo>
                  <a:pt x="3722624" y="546100"/>
                </a:lnTo>
                <a:lnTo>
                  <a:pt x="3773424" y="601599"/>
                </a:lnTo>
                <a:lnTo>
                  <a:pt x="3824224" y="658749"/>
                </a:lnTo>
                <a:lnTo>
                  <a:pt x="3868674" y="717550"/>
                </a:lnTo>
                <a:lnTo>
                  <a:pt x="3914648" y="776224"/>
                </a:lnTo>
                <a:lnTo>
                  <a:pt x="3955923" y="835025"/>
                </a:lnTo>
                <a:lnTo>
                  <a:pt x="3992499" y="893699"/>
                </a:lnTo>
                <a:lnTo>
                  <a:pt x="4028948" y="955675"/>
                </a:lnTo>
                <a:lnTo>
                  <a:pt x="4065524" y="1017524"/>
                </a:lnTo>
                <a:lnTo>
                  <a:pt x="4095623" y="1079500"/>
                </a:lnTo>
                <a:lnTo>
                  <a:pt x="4124198" y="1141349"/>
                </a:lnTo>
                <a:lnTo>
                  <a:pt x="4152773" y="1203325"/>
                </a:lnTo>
                <a:lnTo>
                  <a:pt x="4174998" y="1265174"/>
                </a:lnTo>
                <a:lnTo>
                  <a:pt x="4197223" y="1328674"/>
                </a:lnTo>
                <a:lnTo>
                  <a:pt x="4216273" y="1393825"/>
                </a:lnTo>
                <a:lnTo>
                  <a:pt x="4233799" y="1455674"/>
                </a:lnTo>
                <a:lnTo>
                  <a:pt x="4248023" y="1519174"/>
                </a:lnTo>
                <a:lnTo>
                  <a:pt x="4259199" y="1584325"/>
                </a:lnTo>
                <a:lnTo>
                  <a:pt x="4270248" y="1649349"/>
                </a:lnTo>
                <a:lnTo>
                  <a:pt x="4275074" y="1712849"/>
                </a:lnTo>
                <a:lnTo>
                  <a:pt x="4281424" y="1778000"/>
                </a:lnTo>
                <a:lnTo>
                  <a:pt x="4281424" y="1843024"/>
                </a:lnTo>
                <a:lnTo>
                  <a:pt x="4281424" y="1906524"/>
                </a:lnTo>
                <a:lnTo>
                  <a:pt x="4278249" y="1968500"/>
                </a:lnTo>
                <a:lnTo>
                  <a:pt x="4273423" y="2033524"/>
                </a:lnTo>
                <a:lnTo>
                  <a:pt x="4263898" y="2097024"/>
                </a:lnTo>
                <a:lnTo>
                  <a:pt x="4256024" y="2159000"/>
                </a:lnTo>
                <a:lnTo>
                  <a:pt x="4241673" y="2224024"/>
                </a:lnTo>
                <a:lnTo>
                  <a:pt x="4227449" y="2286000"/>
                </a:lnTo>
                <a:lnTo>
                  <a:pt x="4208399" y="2347849"/>
                </a:lnTo>
                <a:lnTo>
                  <a:pt x="4189349" y="2409825"/>
                </a:lnTo>
                <a:lnTo>
                  <a:pt x="4165473" y="2470150"/>
                </a:lnTo>
                <a:lnTo>
                  <a:pt x="4141724" y="2531999"/>
                </a:lnTo>
                <a:lnTo>
                  <a:pt x="4113149" y="2590800"/>
                </a:lnTo>
                <a:lnTo>
                  <a:pt x="4082923" y="2651125"/>
                </a:lnTo>
                <a:lnTo>
                  <a:pt x="4047998" y="2709799"/>
                </a:lnTo>
                <a:lnTo>
                  <a:pt x="4014724" y="2765425"/>
                </a:lnTo>
                <a:lnTo>
                  <a:pt x="3974973" y="2824099"/>
                </a:lnTo>
                <a:lnTo>
                  <a:pt x="3936873" y="2879725"/>
                </a:lnTo>
                <a:lnTo>
                  <a:pt x="3894074" y="2933700"/>
                </a:lnTo>
                <a:lnTo>
                  <a:pt x="3849624" y="2989199"/>
                </a:lnTo>
                <a:lnTo>
                  <a:pt x="3801999" y="3043174"/>
                </a:lnTo>
                <a:lnTo>
                  <a:pt x="3751199" y="3093974"/>
                </a:lnTo>
                <a:lnTo>
                  <a:pt x="3698748" y="3144774"/>
                </a:lnTo>
                <a:lnTo>
                  <a:pt x="3641598" y="3194050"/>
                </a:lnTo>
                <a:lnTo>
                  <a:pt x="3582924" y="3241675"/>
                </a:lnTo>
                <a:lnTo>
                  <a:pt x="3524123" y="3289300"/>
                </a:lnTo>
                <a:lnTo>
                  <a:pt x="3459099" y="3336925"/>
                </a:lnTo>
                <a:lnTo>
                  <a:pt x="3395599" y="3382899"/>
                </a:lnTo>
                <a:lnTo>
                  <a:pt x="3327273" y="3424174"/>
                </a:lnTo>
                <a:lnTo>
                  <a:pt x="3257423" y="3467100"/>
                </a:lnTo>
                <a:lnTo>
                  <a:pt x="3184398" y="3508375"/>
                </a:lnTo>
                <a:lnTo>
                  <a:pt x="3109849" y="3547999"/>
                </a:lnTo>
                <a:lnTo>
                  <a:pt x="3030474" y="3584575"/>
                </a:lnTo>
                <a:lnTo>
                  <a:pt x="1250950" y="3584575"/>
                </a:lnTo>
              </a:path>
            </a:pathLst>
          </a:custGeom>
          <a:ln w="3175">
            <a:solidFill>
              <a:srgbClr val="999999"/>
            </a:solidFill>
          </a:ln>
        </p:spPr>
        <p:txBody>
          <a:bodyPr wrap="square" lIns="0" tIns="0" rIns="0" bIns="0" rtlCol="0">
            <a:noAutofit/>
          </a:bodyPr>
          <a:lstStyle/>
          <a:p>
            <a:endParaRPr dirty="0"/>
          </a:p>
        </p:txBody>
      </p:sp>
      <p:sp>
        <p:nvSpPr>
          <p:cNvPr id="12" name="object 12"/>
          <p:cNvSpPr/>
          <p:nvPr/>
        </p:nvSpPr>
        <p:spPr>
          <a:xfrm>
            <a:off x="3112914" y="1743080"/>
            <a:ext cx="2719268" cy="3584575"/>
          </a:xfrm>
          <a:custGeom>
            <a:avLst/>
            <a:gdLst/>
            <a:ahLst/>
            <a:cxnLst/>
            <a:rect l="l" t="t" r="r" b="b"/>
            <a:pathLst>
              <a:path w="3059176" h="3584575">
                <a:moveTo>
                  <a:pt x="893826" y="3584575"/>
                </a:moveTo>
                <a:lnTo>
                  <a:pt x="838200" y="3547999"/>
                </a:lnTo>
                <a:lnTo>
                  <a:pt x="785876" y="3508375"/>
                </a:lnTo>
                <a:lnTo>
                  <a:pt x="731901" y="3467100"/>
                </a:lnTo>
                <a:lnTo>
                  <a:pt x="681101" y="3424174"/>
                </a:lnTo>
                <a:lnTo>
                  <a:pt x="633476" y="3382899"/>
                </a:lnTo>
                <a:lnTo>
                  <a:pt x="585851" y="3336925"/>
                </a:lnTo>
                <a:lnTo>
                  <a:pt x="541401" y="3289300"/>
                </a:lnTo>
                <a:lnTo>
                  <a:pt x="498475" y="3241675"/>
                </a:lnTo>
                <a:lnTo>
                  <a:pt x="457200" y="3194050"/>
                </a:lnTo>
                <a:lnTo>
                  <a:pt x="417575" y="3144774"/>
                </a:lnTo>
                <a:lnTo>
                  <a:pt x="379475" y="3093974"/>
                </a:lnTo>
                <a:lnTo>
                  <a:pt x="344550" y="3043174"/>
                </a:lnTo>
                <a:lnTo>
                  <a:pt x="307975" y="2989199"/>
                </a:lnTo>
                <a:lnTo>
                  <a:pt x="277875" y="2933700"/>
                </a:lnTo>
                <a:lnTo>
                  <a:pt x="247650" y="2879725"/>
                </a:lnTo>
                <a:lnTo>
                  <a:pt x="219075" y="2824099"/>
                </a:lnTo>
                <a:lnTo>
                  <a:pt x="190500" y="2765425"/>
                </a:lnTo>
                <a:lnTo>
                  <a:pt x="165100" y="2709799"/>
                </a:lnTo>
                <a:lnTo>
                  <a:pt x="142875" y="2651125"/>
                </a:lnTo>
                <a:lnTo>
                  <a:pt x="120650" y="2590800"/>
                </a:lnTo>
                <a:lnTo>
                  <a:pt x="101600" y="2531999"/>
                </a:lnTo>
                <a:lnTo>
                  <a:pt x="81025" y="2470150"/>
                </a:lnTo>
                <a:lnTo>
                  <a:pt x="66675" y="2409825"/>
                </a:lnTo>
                <a:lnTo>
                  <a:pt x="50800" y="2347849"/>
                </a:lnTo>
                <a:lnTo>
                  <a:pt x="39750" y="2286000"/>
                </a:lnTo>
                <a:lnTo>
                  <a:pt x="28575" y="2224024"/>
                </a:lnTo>
                <a:lnTo>
                  <a:pt x="19050" y="2159000"/>
                </a:lnTo>
                <a:lnTo>
                  <a:pt x="11175" y="2097024"/>
                </a:lnTo>
                <a:lnTo>
                  <a:pt x="6350" y="2033524"/>
                </a:lnTo>
                <a:lnTo>
                  <a:pt x="3175" y="1968500"/>
                </a:lnTo>
                <a:lnTo>
                  <a:pt x="0" y="1906524"/>
                </a:lnTo>
                <a:lnTo>
                  <a:pt x="0" y="1843024"/>
                </a:lnTo>
                <a:lnTo>
                  <a:pt x="0" y="1778000"/>
                </a:lnTo>
                <a:lnTo>
                  <a:pt x="6350" y="1712849"/>
                </a:lnTo>
                <a:lnTo>
                  <a:pt x="8000" y="1649349"/>
                </a:lnTo>
                <a:lnTo>
                  <a:pt x="17525" y="1584325"/>
                </a:lnTo>
                <a:lnTo>
                  <a:pt x="25400" y="1519174"/>
                </a:lnTo>
                <a:lnTo>
                  <a:pt x="33400" y="1455674"/>
                </a:lnTo>
                <a:lnTo>
                  <a:pt x="47625" y="1393825"/>
                </a:lnTo>
                <a:lnTo>
                  <a:pt x="61975" y="1328674"/>
                </a:lnTo>
                <a:lnTo>
                  <a:pt x="76200" y="1265174"/>
                </a:lnTo>
                <a:lnTo>
                  <a:pt x="92075" y="1203325"/>
                </a:lnTo>
                <a:lnTo>
                  <a:pt x="112775" y="1141349"/>
                </a:lnTo>
                <a:lnTo>
                  <a:pt x="135000" y="1079500"/>
                </a:lnTo>
                <a:lnTo>
                  <a:pt x="157225" y="1017524"/>
                </a:lnTo>
                <a:lnTo>
                  <a:pt x="179450" y="955675"/>
                </a:lnTo>
                <a:lnTo>
                  <a:pt x="208025" y="893699"/>
                </a:lnTo>
                <a:lnTo>
                  <a:pt x="233425" y="835025"/>
                </a:lnTo>
                <a:lnTo>
                  <a:pt x="263525" y="776224"/>
                </a:lnTo>
                <a:lnTo>
                  <a:pt x="295275" y="717550"/>
                </a:lnTo>
                <a:lnTo>
                  <a:pt x="328675" y="658749"/>
                </a:lnTo>
                <a:lnTo>
                  <a:pt x="361950" y="601599"/>
                </a:lnTo>
                <a:lnTo>
                  <a:pt x="398525" y="546100"/>
                </a:lnTo>
                <a:lnTo>
                  <a:pt x="438150" y="490474"/>
                </a:lnTo>
                <a:lnTo>
                  <a:pt x="476250" y="436499"/>
                </a:lnTo>
                <a:lnTo>
                  <a:pt x="519175" y="384175"/>
                </a:lnTo>
                <a:lnTo>
                  <a:pt x="563626" y="330200"/>
                </a:lnTo>
                <a:lnTo>
                  <a:pt x="608076" y="279400"/>
                </a:lnTo>
                <a:lnTo>
                  <a:pt x="655701" y="228600"/>
                </a:lnTo>
                <a:lnTo>
                  <a:pt x="703326" y="180975"/>
                </a:lnTo>
                <a:lnTo>
                  <a:pt x="754126" y="133350"/>
                </a:lnTo>
                <a:lnTo>
                  <a:pt x="808101" y="85725"/>
                </a:lnTo>
                <a:lnTo>
                  <a:pt x="860425" y="41275"/>
                </a:lnTo>
                <a:lnTo>
                  <a:pt x="917575" y="0"/>
                </a:lnTo>
                <a:lnTo>
                  <a:pt x="2144776" y="0"/>
                </a:lnTo>
                <a:lnTo>
                  <a:pt x="2200275" y="41275"/>
                </a:lnTo>
                <a:lnTo>
                  <a:pt x="2254250" y="85725"/>
                </a:lnTo>
                <a:lnTo>
                  <a:pt x="2305050" y="133350"/>
                </a:lnTo>
                <a:lnTo>
                  <a:pt x="2355850" y="180975"/>
                </a:lnTo>
                <a:lnTo>
                  <a:pt x="2405126" y="228600"/>
                </a:lnTo>
                <a:lnTo>
                  <a:pt x="2451100" y="279400"/>
                </a:lnTo>
                <a:lnTo>
                  <a:pt x="2498725" y="330200"/>
                </a:lnTo>
                <a:lnTo>
                  <a:pt x="2540000" y="384175"/>
                </a:lnTo>
                <a:lnTo>
                  <a:pt x="2582926" y="436499"/>
                </a:lnTo>
                <a:lnTo>
                  <a:pt x="2621026" y="490474"/>
                </a:lnTo>
                <a:lnTo>
                  <a:pt x="2660650" y="546100"/>
                </a:lnTo>
                <a:lnTo>
                  <a:pt x="2697226" y="601599"/>
                </a:lnTo>
                <a:lnTo>
                  <a:pt x="2730500" y="658749"/>
                </a:lnTo>
                <a:lnTo>
                  <a:pt x="2763901" y="717550"/>
                </a:lnTo>
                <a:lnTo>
                  <a:pt x="2795651" y="776224"/>
                </a:lnTo>
                <a:lnTo>
                  <a:pt x="2825750" y="835025"/>
                </a:lnTo>
                <a:lnTo>
                  <a:pt x="2854325" y="893699"/>
                </a:lnTo>
                <a:lnTo>
                  <a:pt x="2879725" y="955675"/>
                </a:lnTo>
                <a:lnTo>
                  <a:pt x="2905125" y="1017524"/>
                </a:lnTo>
                <a:lnTo>
                  <a:pt x="2927350" y="1079500"/>
                </a:lnTo>
                <a:lnTo>
                  <a:pt x="2946400" y="1141349"/>
                </a:lnTo>
                <a:lnTo>
                  <a:pt x="2967101" y="1203325"/>
                </a:lnTo>
                <a:lnTo>
                  <a:pt x="2982976" y="1265174"/>
                </a:lnTo>
                <a:lnTo>
                  <a:pt x="3000375" y="1328674"/>
                </a:lnTo>
                <a:lnTo>
                  <a:pt x="3011551" y="1393825"/>
                </a:lnTo>
                <a:lnTo>
                  <a:pt x="3025775" y="1455674"/>
                </a:lnTo>
                <a:lnTo>
                  <a:pt x="3033776" y="1519174"/>
                </a:lnTo>
                <a:lnTo>
                  <a:pt x="3041650" y="1584325"/>
                </a:lnTo>
                <a:lnTo>
                  <a:pt x="3051175" y="1649349"/>
                </a:lnTo>
                <a:lnTo>
                  <a:pt x="3056001" y="1712849"/>
                </a:lnTo>
                <a:lnTo>
                  <a:pt x="3059176" y="1778000"/>
                </a:lnTo>
                <a:lnTo>
                  <a:pt x="3059176" y="1843024"/>
                </a:lnTo>
                <a:lnTo>
                  <a:pt x="3059176" y="1906524"/>
                </a:lnTo>
                <a:lnTo>
                  <a:pt x="3056001" y="1968500"/>
                </a:lnTo>
                <a:lnTo>
                  <a:pt x="3052826" y="2033524"/>
                </a:lnTo>
                <a:lnTo>
                  <a:pt x="3048000" y="2097024"/>
                </a:lnTo>
                <a:lnTo>
                  <a:pt x="3040126" y="2159000"/>
                </a:lnTo>
                <a:lnTo>
                  <a:pt x="3030601" y="2224024"/>
                </a:lnTo>
                <a:lnTo>
                  <a:pt x="3019425" y="2286000"/>
                </a:lnTo>
                <a:lnTo>
                  <a:pt x="3008376" y="2347849"/>
                </a:lnTo>
                <a:lnTo>
                  <a:pt x="2992501" y="2409825"/>
                </a:lnTo>
                <a:lnTo>
                  <a:pt x="2978150" y="2470150"/>
                </a:lnTo>
                <a:lnTo>
                  <a:pt x="2957576" y="2531999"/>
                </a:lnTo>
                <a:lnTo>
                  <a:pt x="2938526" y="2590800"/>
                </a:lnTo>
                <a:lnTo>
                  <a:pt x="2916301" y="2651125"/>
                </a:lnTo>
                <a:lnTo>
                  <a:pt x="2894076" y="2709799"/>
                </a:lnTo>
                <a:lnTo>
                  <a:pt x="2868676" y="2765425"/>
                </a:lnTo>
                <a:lnTo>
                  <a:pt x="2843276" y="2824099"/>
                </a:lnTo>
                <a:lnTo>
                  <a:pt x="2811526" y="2879725"/>
                </a:lnTo>
                <a:lnTo>
                  <a:pt x="2781300" y="2933700"/>
                </a:lnTo>
                <a:lnTo>
                  <a:pt x="2751201" y="2989199"/>
                </a:lnTo>
                <a:lnTo>
                  <a:pt x="2716276" y="3043174"/>
                </a:lnTo>
                <a:lnTo>
                  <a:pt x="2679700" y="3093974"/>
                </a:lnTo>
                <a:lnTo>
                  <a:pt x="2641600" y="3144774"/>
                </a:lnTo>
                <a:lnTo>
                  <a:pt x="2601976" y="3194050"/>
                </a:lnTo>
                <a:lnTo>
                  <a:pt x="2562225" y="3241675"/>
                </a:lnTo>
                <a:lnTo>
                  <a:pt x="2517775" y="3289300"/>
                </a:lnTo>
                <a:lnTo>
                  <a:pt x="2473325" y="3336925"/>
                </a:lnTo>
                <a:lnTo>
                  <a:pt x="2428875" y="3382899"/>
                </a:lnTo>
                <a:lnTo>
                  <a:pt x="2378075" y="3424174"/>
                </a:lnTo>
                <a:lnTo>
                  <a:pt x="2327275" y="3467100"/>
                </a:lnTo>
                <a:lnTo>
                  <a:pt x="2276475" y="3508375"/>
                </a:lnTo>
                <a:lnTo>
                  <a:pt x="2220976" y="3547999"/>
                </a:lnTo>
                <a:lnTo>
                  <a:pt x="2167001" y="3584575"/>
                </a:lnTo>
                <a:lnTo>
                  <a:pt x="893826" y="3584575"/>
                </a:lnTo>
              </a:path>
            </a:pathLst>
          </a:custGeom>
          <a:ln w="3175">
            <a:solidFill>
              <a:srgbClr val="999999"/>
            </a:solidFill>
          </a:ln>
        </p:spPr>
        <p:txBody>
          <a:bodyPr wrap="square" lIns="0" tIns="0" rIns="0" bIns="0" rtlCol="0">
            <a:noAutofit/>
          </a:bodyPr>
          <a:lstStyle/>
          <a:p>
            <a:endParaRPr dirty="0"/>
          </a:p>
        </p:txBody>
      </p:sp>
      <p:sp>
        <p:nvSpPr>
          <p:cNvPr id="13" name="object 13"/>
          <p:cNvSpPr/>
          <p:nvPr/>
        </p:nvSpPr>
        <p:spPr>
          <a:xfrm>
            <a:off x="3743734" y="1743080"/>
            <a:ext cx="1460444" cy="3584575"/>
          </a:xfrm>
          <a:custGeom>
            <a:avLst/>
            <a:gdLst/>
            <a:ahLst/>
            <a:cxnLst/>
            <a:rect l="l" t="t" r="r" b="b"/>
            <a:pathLst>
              <a:path w="1642999" h="3584575">
                <a:moveTo>
                  <a:pt x="479425" y="3584575"/>
                </a:moveTo>
                <a:lnTo>
                  <a:pt x="450850" y="3547999"/>
                </a:lnTo>
                <a:lnTo>
                  <a:pt x="420624" y="3508375"/>
                </a:lnTo>
                <a:lnTo>
                  <a:pt x="392049" y="3467100"/>
                </a:lnTo>
                <a:lnTo>
                  <a:pt x="366649" y="3424174"/>
                </a:lnTo>
                <a:lnTo>
                  <a:pt x="339725" y="3382899"/>
                </a:lnTo>
                <a:lnTo>
                  <a:pt x="314325" y="3336925"/>
                </a:lnTo>
                <a:lnTo>
                  <a:pt x="292100" y="3289300"/>
                </a:lnTo>
                <a:lnTo>
                  <a:pt x="266700" y="3241675"/>
                </a:lnTo>
                <a:lnTo>
                  <a:pt x="223774" y="3144774"/>
                </a:lnTo>
                <a:lnTo>
                  <a:pt x="184150" y="3043174"/>
                </a:lnTo>
                <a:lnTo>
                  <a:pt x="149225" y="2933700"/>
                </a:lnTo>
                <a:lnTo>
                  <a:pt x="117475" y="2824099"/>
                </a:lnTo>
                <a:lnTo>
                  <a:pt x="88900" y="2709799"/>
                </a:lnTo>
                <a:lnTo>
                  <a:pt x="65024" y="2590800"/>
                </a:lnTo>
                <a:lnTo>
                  <a:pt x="44450" y="2470150"/>
                </a:lnTo>
                <a:lnTo>
                  <a:pt x="28575" y="2347849"/>
                </a:lnTo>
                <a:lnTo>
                  <a:pt x="14224" y="2224024"/>
                </a:lnTo>
                <a:lnTo>
                  <a:pt x="4699" y="2097024"/>
                </a:lnTo>
                <a:lnTo>
                  <a:pt x="0" y="1968500"/>
                </a:lnTo>
                <a:lnTo>
                  <a:pt x="0" y="1843024"/>
                </a:lnTo>
                <a:lnTo>
                  <a:pt x="3175" y="1712849"/>
                </a:lnTo>
                <a:lnTo>
                  <a:pt x="7874" y="1584325"/>
                </a:lnTo>
                <a:lnTo>
                  <a:pt x="19050" y="1455674"/>
                </a:lnTo>
                <a:lnTo>
                  <a:pt x="33274" y="1328674"/>
                </a:lnTo>
                <a:lnTo>
                  <a:pt x="50800" y="1203325"/>
                </a:lnTo>
                <a:lnTo>
                  <a:pt x="69850" y="1079500"/>
                </a:lnTo>
                <a:lnTo>
                  <a:pt x="95250" y="955675"/>
                </a:lnTo>
                <a:lnTo>
                  <a:pt x="125349" y="835025"/>
                </a:lnTo>
                <a:lnTo>
                  <a:pt x="157099" y="717550"/>
                </a:lnTo>
                <a:lnTo>
                  <a:pt x="193675" y="601599"/>
                </a:lnTo>
                <a:lnTo>
                  <a:pt x="234950" y="490474"/>
                </a:lnTo>
                <a:lnTo>
                  <a:pt x="277749" y="384175"/>
                </a:lnTo>
                <a:lnTo>
                  <a:pt x="325374" y="279400"/>
                </a:lnTo>
                <a:lnTo>
                  <a:pt x="377825" y="180975"/>
                </a:lnTo>
                <a:lnTo>
                  <a:pt x="403225" y="133350"/>
                </a:lnTo>
                <a:lnTo>
                  <a:pt x="431800" y="85725"/>
                </a:lnTo>
                <a:lnTo>
                  <a:pt x="461899" y="41275"/>
                </a:lnTo>
                <a:lnTo>
                  <a:pt x="490474" y="0"/>
                </a:lnTo>
                <a:lnTo>
                  <a:pt x="1152525" y="0"/>
                </a:lnTo>
                <a:lnTo>
                  <a:pt x="1182624" y="41275"/>
                </a:lnTo>
                <a:lnTo>
                  <a:pt x="1211199" y="85725"/>
                </a:lnTo>
                <a:lnTo>
                  <a:pt x="1239774" y="133350"/>
                </a:lnTo>
                <a:lnTo>
                  <a:pt x="1263650" y="180975"/>
                </a:lnTo>
                <a:lnTo>
                  <a:pt x="1317625" y="279400"/>
                </a:lnTo>
                <a:lnTo>
                  <a:pt x="1365250" y="384175"/>
                </a:lnTo>
                <a:lnTo>
                  <a:pt x="1406525" y="490474"/>
                </a:lnTo>
                <a:lnTo>
                  <a:pt x="1449324" y="601599"/>
                </a:lnTo>
                <a:lnTo>
                  <a:pt x="1485773" y="717550"/>
                </a:lnTo>
                <a:lnTo>
                  <a:pt x="1515999" y="835025"/>
                </a:lnTo>
                <a:lnTo>
                  <a:pt x="1547749" y="955675"/>
                </a:lnTo>
                <a:lnTo>
                  <a:pt x="1573149" y="1079500"/>
                </a:lnTo>
                <a:lnTo>
                  <a:pt x="1592199" y="1203325"/>
                </a:lnTo>
                <a:lnTo>
                  <a:pt x="1609598" y="1328674"/>
                </a:lnTo>
                <a:lnTo>
                  <a:pt x="1622298" y="1455674"/>
                </a:lnTo>
                <a:lnTo>
                  <a:pt x="1634998" y="1584325"/>
                </a:lnTo>
                <a:lnTo>
                  <a:pt x="1639824" y="1712849"/>
                </a:lnTo>
                <a:lnTo>
                  <a:pt x="1642999" y="1843024"/>
                </a:lnTo>
                <a:lnTo>
                  <a:pt x="1642999" y="1968500"/>
                </a:lnTo>
                <a:lnTo>
                  <a:pt x="1636649" y="2097024"/>
                </a:lnTo>
                <a:lnTo>
                  <a:pt x="1628648" y="2224024"/>
                </a:lnTo>
                <a:lnTo>
                  <a:pt x="1614424" y="2347849"/>
                </a:lnTo>
                <a:lnTo>
                  <a:pt x="1598549" y="2470150"/>
                </a:lnTo>
                <a:lnTo>
                  <a:pt x="1577848" y="2590800"/>
                </a:lnTo>
                <a:lnTo>
                  <a:pt x="1552448" y="2709799"/>
                </a:lnTo>
                <a:lnTo>
                  <a:pt x="1525524" y="2824099"/>
                </a:lnTo>
                <a:lnTo>
                  <a:pt x="1493774" y="2933700"/>
                </a:lnTo>
                <a:lnTo>
                  <a:pt x="1457198" y="3043174"/>
                </a:lnTo>
                <a:lnTo>
                  <a:pt x="1419225" y="3144774"/>
                </a:lnTo>
                <a:lnTo>
                  <a:pt x="1373124" y="3241675"/>
                </a:lnTo>
                <a:lnTo>
                  <a:pt x="1350899" y="3289300"/>
                </a:lnTo>
                <a:lnTo>
                  <a:pt x="1328674" y="3336925"/>
                </a:lnTo>
                <a:lnTo>
                  <a:pt x="1303274" y="3382899"/>
                </a:lnTo>
                <a:lnTo>
                  <a:pt x="1274699" y="3424174"/>
                </a:lnTo>
                <a:lnTo>
                  <a:pt x="1250950" y="3467100"/>
                </a:lnTo>
                <a:lnTo>
                  <a:pt x="1222375" y="3508375"/>
                </a:lnTo>
                <a:lnTo>
                  <a:pt x="1192149" y="3547999"/>
                </a:lnTo>
                <a:lnTo>
                  <a:pt x="1163574" y="3584575"/>
                </a:lnTo>
                <a:lnTo>
                  <a:pt x="479425" y="3584575"/>
                </a:lnTo>
              </a:path>
            </a:pathLst>
          </a:custGeom>
          <a:ln w="3175">
            <a:solidFill>
              <a:srgbClr val="999999"/>
            </a:solidFill>
          </a:ln>
        </p:spPr>
        <p:txBody>
          <a:bodyPr wrap="square" lIns="0" tIns="0" rIns="0" bIns="0" rtlCol="0">
            <a:noAutofit/>
          </a:bodyPr>
          <a:lstStyle/>
          <a:p>
            <a:endParaRPr dirty="0"/>
          </a:p>
        </p:txBody>
      </p:sp>
      <p:sp>
        <p:nvSpPr>
          <p:cNvPr id="14" name="object 14"/>
          <p:cNvSpPr/>
          <p:nvPr/>
        </p:nvSpPr>
        <p:spPr>
          <a:xfrm>
            <a:off x="4469071" y="1743075"/>
            <a:ext cx="4177" cy="3581400"/>
          </a:xfrm>
          <a:custGeom>
            <a:avLst/>
            <a:gdLst/>
            <a:ahLst/>
            <a:cxnLst/>
            <a:rect l="l" t="t" r="r" b="b"/>
            <a:pathLst>
              <a:path w="4699" h="3581400">
                <a:moveTo>
                  <a:pt x="4699" y="3581400"/>
                </a:moveTo>
                <a:lnTo>
                  <a:pt x="0" y="0"/>
                </a:lnTo>
              </a:path>
            </a:pathLst>
          </a:custGeom>
          <a:ln w="3175">
            <a:solidFill>
              <a:srgbClr val="999999"/>
            </a:solidFill>
          </a:ln>
        </p:spPr>
        <p:txBody>
          <a:bodyPr wrap="square" lIns="0" tIns="0" rIns="0" bIns="0" rtlCol="0">
            <a:noAutofit/>
          </a:bodyPr>
          <a:lstStyle/>
          <a:p>
            <a:endParaRPr dirty="0"/>
          </a:p>
        </p:txBody>
      </p:sp>
      <p:sp>
        <p:nvSpPr>
          <p:cNvPr id="15" name="object 15"/>
          <p:cNvSpPr/>
          <p:nvPr/>
        </p:nvSpPr>
        <p:spPr>
          <a:xfrm>
            <a:off x="2712167" y="1874902"/>
            <a:ext cx="3513667" cy="1524"/>
          </a:xfrm>
          <a:custGeom>
            <a:avLst/>
            <a:gdLst/>
            <a:ahLst/>
            <a:cxnLst/>
            <a:rect l="l" t="t" r="r" b="b"/>
            <a:pathLst>
              <a:path w="3952875" h="1524">
                <a:moveTo>
                  <a:pt x="0" y="0"/>
                </a:moveTo>
                <a:lnTo>
                  <a:pt x="3952875" y="1524"/>
                </a:lnTo>
              </a:path>
            </a:pathLst>
          </a:custGeom>
          <a:ln w="3175">
            <a:solidFill>
              <a:srgbClr val="999999"/>
            </a:solidFill>
          </a:ln>
        </p:spPr>
        <p:txBody>
          <a:bodyPr wrap="square" lIns="0" tIns="0" rIns="0" bIns="0" rtlCol="0">
            <a:noAutofit/>
          </a:bodyPr>
          <a:lstStyle/>
          <a:p>
            <a:endParaRPr dirty="0"/>
          </a:p>
        </p:txBody>
      </p:sp>
      <p:sp>
        <p:nvSpPr>
          <p:cNvPr id="16" name="object 16"/>
          <p:cNvSpPr/>
          <p:nvPr/>
        </p:nvSpPr>
        <p:spPr>
          <a:xfrm>
            <a:off x="2233864" y="2090804"/>
            <a:ext cx="4477399" cy="1524"/>
          </a:xfrm>
          <a:custGeom>
            <a:avLst/>
            <a:gdLst/>
            <a:ahLst/>
            <a:cxnLst/>
            <a:rect l="l" t="t" r="r" b="b"/>
            <a:pathLst>
              <a:path w="5037074" h="1524">
                <a:moveTo>
                  <a:pt x="0" y="0"/>
                </a:moveTo>
                <a:lnTo>
                  <a:pt x="5037074" y="1524"/>
                </a:lnTo>
              </a:path>
            </a:pathLst>
          </a:custGeom>
          <a:ln w="3175">
            <a:solidFill>
              <a:srgbClr val="999999"/>
            </a:solidFill>
          </a:ln>
        </p:spPr>
        <p:txBody>
          <a:bodyPr wrap="square" lIns="0" tIns="0" rIns="0" bIns="0" rtlCol="0">
            <a:noAutofit/>
          </a:bodyPr>
          <a:lstStyle/>
          <a:p>
            <a:endParaRPr dirty="0"/>
          </a:p>
        </p:txBody>
      </p:sp>
      <p:sp>
        <p:nvSpPr>
          <p:cNvPr id="17" name="object 17"/>
          <p:cNvSpPr/>
          <p:nvPr/>
        </p:nvSpPr>
        <p:spPr>
          <a:xfrm>
            <a:off x="1732845" y="2401968"/>
            <a:ext cx="5475111" cy="3175"/>
          </a:xfrm>
          <a:custGeom>
            <a:avLst/>
            <a:gdLst/>
            <a:ahLst/>
            <a:cxnLst/>
            <a:rect l="l" t="t" r="r" b="b"/>
            <a:pathLst>
              <a:path w="6159500" h="3175">
                <a:moveTo>
                  <a:pt x="0" y="3175"/>
                </a:moveTo>
                <a:lnTo>
                  <a:pt x="6159500" y="0"/>
                </a:lnTo>
              </a:path>
            </a:pathLst>
          </a:custGeom>
          <a:ln w="3175">
            <a:solidFill>
              <a:srgbClr val="999999"/>
            </a:solidFill>
          </a:ln>
        </p:spPr>
        <p:txBody>
          <a:bodyPr wrap="square" lIns="0" tIns="0" rIns="0" bIns="0" rtlCol="0">
            <a:noAutofit/>
          </a:bodyPr>
          <a:lstStyle/>
          <a:p>
            <a:endParaRPr dirty="0"/>
          </a:p>
        </p:txBody>
      </p:sp>
      <p:sp>
        <p:nvSpPr>
          <p:cNvPr id="18" name="object 18"/>
          <p:cNvSpPr/>
          <p:nvPr/>
        </p:nvSpPr>
        <p:spPr>
          <a:xfrm>
            <a:off x="1343380" y="2757554"/>
            <a:ext cx="6252690" cy="1524"/>
          </a:xfrm>
          <a:custGeom>
            <a:avLst/>
            <a:gdLst/>
            <a:ahLst/>
            <a:cxnLst/>
            <a:rect l="l" t="t" r="r" b="b"/>
            <a:pathLst>
              <a:path w="7034276" h="1524">
                <a:moveTo>
                  <a:pt x="0" y="0"/>
                </a:moveTo>
                <a:lnTo>
                  <a:pt x="7034276" y="1524"/>
                </a:lnTo>
              </a:path>
            </a:pathLst>
          </a:custGeom>
          <a:ln w="3175">
            <a:solidFill>
              <a:srgbClr val="999999"/>
            </a:solidFill>
          </a:ln>
        </p:spPr>
        <p:txBody>
          <a:bodyPr wrap="square" lIns="0" tIns="0" rIns="0" bIns="0" rtlCol="0">
            <a:noAutofit/>
          </a:bodyPr>
          <a:lstStyle/>
          <a:p>
            <a:endParaRPr dirty="0"/>
          </a:p>
        </p:txBody>
      </p:sp>
      <p:sp>
        <p:nvSpPr>
          <p:cNvPr id="19" name="object 19"/>
          <p:cNvSpPr/>
          <p:nvPr/>
        </p:nvSpPr>
        <p:spPr>
          <a:xfrm>
            <a:off x="1085155" y="3155950"/>
            <a:ext cx="6773389" cy="1524"/>
          </a:xfrm>
          <a:custGeom>
            <a:avLst/>
            <a:gdLst/>
            <a:ahLst/>
            <a:cxnLst/>
            <a:rect l="l" t="t" r="r" b="b"/>
            <a:pathLst>
              <a:path w="7620063" h="1524">
                <a:moveTo>
                  <a:pt x="0" y="0"/>
                </a:moveTo>
                <a:lnTo>
                  <a:pt x="7620063" y="1524"/>
                </a:lnTo>
              </a:path>
            </a:pathLst>
          </a:custGeom>
          <a:ln w="3175">
            <a:solidFill>
              <a:srgbClr val="999999"/>
            </a:solidFill>
          </a:ln>
        </p:spPr>
        <p:txBody>
          <a:bodyPr wrap="square" lIns="0" tIns="0" rIns="0" bIns="0" rtlCol="0">
            <a:noAutofit/>
          </a:bodyPr>
          <a:lstStyle/>
          <a:p>
            <a:endParaRPr dirty="0"/>
          </a:p>
        </p:txBody>
      </p:sp>
      <p:sp>
        <p:nvSpPr>
          <p:cNvPr id="20" name="object 20"/>
          <p:cNvSpPr/>
          <p:nvPr/>
        </p:nvSpPr>
        <p:spPr>
          <a:xfrm>
            <a:off x="987787" y="3598927"/>
            <a:ext cx="6968067" cy="1524"/>
          </a:xfrm>
          <a:custGeom>
            <a:avLst/>
            <a:gdLst/>
            <a:ahLst/>
            <a:cxnLst/>
            <a:rect l="l" t="t" r="r" b="b"/>
            <a:pathLst>
              <a:path w="7839075" h="1524">
                <a:moveTo>
                  <a:pt x="0" y="0"/>
                </a:moveTo>
                <a:lnTo>
                  <a:pt x="7839075" y="1524"/>
                </a:lnTo>
              </a:path>
            </a:pathLst>
          </a:custGeom>
          <a:ln w="3175">
            <a:solidFill>
              <a:srgbClr val="999999"/>
            </a:solidFill>
          </a:ln>
        </p:spPr>
        <p:txBody>
          <a:bodyPr wrap="square" lIns="0" tIns="0" rIns="0" bIns="0" rtlCol="0">
            <a:noAutofit/>
          </a:bodyPr>
          <a:lstStyle/>
          <a:p>
            <a:endParaRPr dirty="0"/>
          </a:p>
        </p:txBody>
      </p:sp>
      <p:sp>
        <p:nvSpPr>
          <p:cNvPr id="21" name="object 21"/>
          <p:cNvSpPr/>
          <p:nvPr/>
        </p:nvSpPr>
        <p:spPr>
          <a:xfrm>
            <a:off x="1092200" y="4059301"/>
            <a:ext cx="6760690" cy="1524"/>
          </a:xfrm>
          <a:custGeom>
            <a:avLst/>
            <a:gdLst/>
            <a:ahLst/>
            <a:cxnLst/>
            <a:rect l="l" t="t" r="r" b="b"/>
            <a:pathLst>
              <a:path w="7605776" h="1524">
                <a:moveTo>
                  <a:pt x="0" y="0"/>
                </a:moveTo>
                <a:lnTo>
                  <a:pt x="7605776" y="1524"/>
                </a:lnTo>
              </a:path>
            </a:pathLst>
          </a:custGeom>
          <a:ln w="3175">
            <a:solidFill>
              <a:srgbClr val="999999"/>
            </a:solidFill>
          </a:ln>
        </p:spPr>
        <p:txBody>
          <a:bodyPr wrap="square" lIns="0" tIns="0" rIns="0" bIns="0" rtlCol="0">
            <a:noAutofit/>
          </a:bodyPr>
          <a:lstStyle/>
          <a:p>
            <a:endParaRPr dirty="0"/>
          </a:p>
        </p:txBody>
      </p:sp>
      <p:sp>
        <p:nvSpPr>
          <p:cNvPr id="22" name="object 22"/>
          <p:cNvSpPr/>
          <p:nvPr/>
        </p:nvSpPr>
        <p:spPr>
          <a:xfrm>
            <a:off x="1365958" y="4454525"/>
            <a:ext cx="6207534" cy="1650"/>
          </a:xfrm>
          <a:custGeom>
            <a:avLst/>
            <a:gdLst/>
            <a:ahLst/>
            <a:cxnLst/>
            <a:rect l="l" t="t" r="r" b="b"/>
            <a:pathLst>
              <a:path w="6983476" h="1650">
                <a:moveTo>
                  <a:pt x="0" y="0"/>
                </a:moveTo>
                <a:lnTo>
                  <a:pt x="6983476" y="1650"/>
                </a:lnTo>
              </a:path>
            </a:pathLst>
          </a:custGeom>
          <a:ln w="3175">
            <a:solidFill>
              <a:srgbClr val="999999"/>
            </a:solidFill>
          </a:ln>
        </p:spPr>
        <p:txBody>
          <a:bodyPr wrap="square" lIns="0" tIns="0" rIns="0" bIns="0" rtlCol="0">
            <a:noAutofit/>
          </a:bodyPr>
          <a:lstStyle/>
          <a:p>
            <a:endParaRPr dirty="0"/>
          </a:p>
        </p:txBody>
      </p:sp>
      <p:sp>
        <p:nvSpPr>
          <p:cNvPr id="23" name="object 23"/>
          <p:cNvSpPr/>
          <p:nvPr/>
        </p:nvSpPr>
        <p:spPr>
          <a:xfrm>
            <a:off x="1804875" y="4808614"/>
            <a:ext cx="5322711" cy="3175"/>
          </a:xfrm>
          <a:custGeom>
            <a:avLst/>
            <a:gdLst/>
            <a:ahLst/>
            <a:cxnLst/>
            <a:rect l="l" t="t" r="r" b="b"/>
            <a:pathLst>
              <a:path w="5988050" h="3175">
                <a:moveTo>
                  <a:pt x="0" y="0"/>
                </a:moveTo>
                <a:lnTo>
                  <a:pt x="5988050" y="3175"/>
                </a:lnTo>
              </a:path>
            </a:pathLst>
          </a:custGeom>
          <a:ln w="3175">
            <a:solidFill>
              <a:srgbClr val="999999"/>
            </a:solidFill>
          </a:ln>
        </p:spPr>
        <p:txBody>
          <a:bodyPr wrap="square" lIns="0" tIns="0" rIns="0" bIns="0" rtlCol="0">
            <a:noAutofit/>
          </a:bodyPr>
          <a:lstStyle/>
          <a:p>
            <a:endParaRPr dirty="0"/>
          </a:p>
        </p:txBody>
      </p:sp>
      <p:sp>
        <p:nvSpPr>
          <p:cNvPr id="24" name="object 24"/>
          <p:cNvSpPr/>
          <p:nvPr/>
        </p:nvSpPr>
        <p:spPr>
          <a:xfrm>
            <a:off x="2417297" y="5116448"/>
            <a:ext cx="4097867" cy="1650"/>
          </a:xfrm>
          <a:custGeom>
            <a:avLst/>
            <a:gdLst/>
            <a:ahLst/>
            <a:cxnLst/>
            <a:rect l="l" t="t" r="r" b="b"/>
            <a:pathLst>
              <a:path w="4610100" h="1650">
                <a:moveTo>
                  <a:pt x="0" y="0"/>
                </a:moveTo>
                <a:lnTo>
                  <a:pt x="4610100" y="1650"/>
                </a:lnTo>
              </a:path>
            </a:pathLst>
          </a:custGeom>
          <a:ln w="3175">
            <a:solidFill>
              <a:srgbClr val="999999"/>
            </a:solidFill>
          </a:ln>
        </p:spPr>
        <p:txBody>
          <a:bodyPr wrap="square" lIns="0" tIns="0" rIns="0" bIns="0" rtlCol="0">
            <a:noAutofit/>
          </a:bodyPr>
          <a:lstStyle/>
          <a:p>
            <a:endParaRPr dirty="0"/>
          </a:p>
        </p:txBody>
      </p:sp>
      <p:sp>
        <p:nvSpPr>
          <p:cNvPr id="25" name="object 25"/>
          <p:cNvSpPr txBox="1"/>
          <p:nvPr/>
        </p:nvSpPr>
        <p:spPr>
          <a:xfrm>
            <a:off x="3696437" y="2816365"/>
            <a:ext cx="1726071" cy="509891"/>
          </a:xfrm>
          <a:prstGeom prst="rect">
            <a:avLst/>
          </a:prstGeom>
        </p:spPr>
        <p:txBody>
          <a:bodyPr vert="horz" wrap="square" lIns="0" tIns="0" rIns="0" bIns="0" rtlCol="0">
            <a:noAutofit/>
          </a:bodyPr>
          <a:lstStyle/>
          <a:p>
            <a:pPr algn="ctr">
              <a:lnSpc>
                <a:spcPts val="1355"/>
              </a:lnSpc>
            </a:pPr>
            <a:r>
              <a:rPr sz="1200" b="1" spc="-20" dirty="0">
                <a:latin typeface="Arial"/>
                <a:cs typeface="Arial"/>
              </a:rPr>
              <a:t>M</a:t>
            </a:r>
            <a:r>
              <a:rPr sz="1200" b="1" dirty="0">
                <a:latin typeface="Arial"/>
                <a:cs typeface="Arial"/>
              </a:rPr>
              <a:t>i</a:t>
            </a:r>
            <a:r>
              <a:rPr sz="1200" b="1" spc="10" dirty="0">
                <a:latin typeface="Arial"/>
                <a:cs typeface="Arial"/>
              </a:rPr>
              <a:t>d</a:t>
            </a:r>
            <a:r>
              <a:rPr sz="1200" b="1" spc="5" dirty="0">
                <a:latin typeface="Arial"/>
                <a:cs typeface="Arial"/>
              </a:rPr>
              <a:t>d</a:t>
            </a:r>
            <a:r>
              <a:rPr sz="1200" b="1" dirty="0">
                <a:latin typeface="Arial"/>
                <a:cs typeface="Arial"/>
              </a:rPr>
              <a:t>le</a:t>
            </a:r>
            <a:r>
              <a:rPr sz="1200" b="1" spc="5" dirty="0">
                <a:latin typeface="Arial"/>
                <a:cs typeface="Arial"/>
              </a:rPr>
              <a:t> </a:t>
            </a:r>
            <a:r>
              <a:rPr sz="1200" b="1" spc="-10" dirty="0">
                <a:latin typeface="Arial"/>
                <a:cs typeface="Arial"/>
              </a:rPr>
              <a:t>E</a:t>
            </a:r>
            <a:r>
              <a:rPr sz="1200" b="1" dirty="0">
                <a:latin typeface="Arial"/>
                <a:cs typeface="Arial"/>
              </a:rPr>
              <a:t>ast</a:t>
            </a:r>
            <a:r>
              <a:rPr sz="1200" b="1" spc="-10" dirty="0">
                <a:latin typeface="Arial"/>
                <a:cs typeface="Arial"/>
              </a:rPr>
              <a:t> </a:t>
            </a:r>
            <a:r>
              <a:rPr sz="1200" b="1" dirty="0">
                <a:latin typeface="Arial"/>
                <a:cs typeface="Arial"/>
              </a:rPr>
              <a:t>&amp; N</a:t>
            </a:r>
            <a:r>
              <a:rPr sz="1200" b="1" spc="5" dirty="0">
                <a:latin typeface="Arial"/>
                <a:cs typeface="Arial"/>
              </a:rPr>
              <a:t>o</a:t>
            </a:r>
            <a:r>
              <a:rPr sz="1200" b="1" spc="-15" dirty="0">
                <a:latin typeface="Arial"/>
                <a:cs typeface="Arial"/>
              </a:rPr>
              <a:t>r</a:t>
            </a:r>
            <a:r>
              <a:rPr sz="1200" b="1" spc="5" dirty="0">
                <a:latin typeface="Arial"/>
                <a:cs typeface="Arial"/>
              </a:rPr>
              <a:t>t</a:t>
            </a:r>
            <a:r>
              <a:rPr sz="1200" b="1" dirty="0">
                <a:latin typeface="Arial"/>
                <a:cs typeface="Arial"/>
              </a:rPr>
              <a:t>h</a:t>
            </a:r>
            <a:r>
              <a:rPr sz="1200" b="1" spc="-35" dirty="0">
                <a:latin typeface="Arial"/>
                <a:cs typeface="Arial"/>
              </a:rPr>
              <a:t> </a:t>
            </a:r>
            <a:r>
              <a:rPr sz="1200" b="1" spc="-30" dirty="0">
                <a:latin typeface="Arial"/>
                <a:cs typeface="Arial"/>
              </a:rPr>
              <a:t>A</a:t>
            </a:r>
            <a:r>
              <a:rPr sz="1200" b="1" spc="5" dirty="0">
                <a:latin typeface="Arial"/>
                <a:cs typeface="Arial"/>
              </a:rPr>
              <a:t>f</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a:t>
            </a:r>
            <a:endParaRPr sz="1200" dirty="0">
              <a:latin typeface="Arial"/>
              <a:cs typeface="Arial"/>
            </a:endParaRPr>
          </a:p>
          <a:p>
            <a:pPr marL="1905" algn="ctr">
              <a:lnSpc>
                <a:spcPts val="1325"/>
              </a:lnSpc>
            </a:pPr>
            <a:r>
              <a:rPr sz="1400" b="1" spc="-20" dirty="0">
                <a:latin typeface="Arial"/>
                <a:cs typeface="Arial"/>
              </a:rPr>
              <a:t>24</a:t>
            </a:r>
            <a:r>
              <a:rPr sz="1400" b="1" spc="-10" dirty="0">
                <a:latin typeface="Arial"/>
                <a:cs typeface="Arial"/>
              </a:rPr>
              <a:t>0</a:t>
            </a:r>
            <a:r>
              <a:rPr sz="1400" b="1" spc="10" dirty="0">
                <a:latin typeface="Arial"/>
                <a:cs typeface="Arial"/>
              </a:rPr>
              <a:t> </a:t>
            </a:r>
            <a:r>
              <a:rPr sz="1400" b="1" spc="-20" dirty="0">
                <a:latin typeface="Arial"/>
                <a:cs typeface="Arial"/>
              </a:rPr>
              <a:t>00</a:t>
            </a:r>
            <a:r>
              <a:rPr sz="1400" b="1" spc="-10" dirty="0">
                <a:latin typeface="Arial"/>
                <a:cs typeface="Arial"/>
              </a:rPr>
              <a:t>0</a:t>
            </a:r>
            <a:endParaRPr sz="1400" dirty="0">
              <a:latin typeface="Arial"/>
              <a:cs typeface="Arial"/>
            </a:endParaRPr>
          </a:p>
        </p:txBody>
      </p:sp>
      <p:sp>
        <p:nvSpPr>
          <p:cNvPr id="26" name="object 26"/>
          <p:cNvSpPr txBox="1"/>
          <p:nvPr/>
        </p:nvSpPr>
        <p:spPr>
          <a:xfrm>
            <a:off x="3884510" y="3267439"/>
            <a:ext cx="1411790" cy="193675"/>
          </a:xfrm>
          <a:prstGeom prst="rect">
            <a:avLst/>
          </a:prstGeom>
        </p:spPr>
        <p:txBody>
          <a:bodyPr vert="horz" wrap="square" lIns="0" tIns="0" rIns="0" bIns="0" rtlCol="0">
            <a:noAutofit/>
          </a:bodyPr>
          <a:lstStyle/>
          <a:p>
            <a:pPr marL="12675"/>
            <a:r>
              <a:rPr sz="1200" spc="-10" dirty="0">
                <a:solidFill>
                  <a:srgbClr val="4D4D4D"/>
                </a:solidFill>
                <a:latin typeface="Arial Narrow"/>
                <a:cs typeface="Arial Narrow"/>
              </a:rPr>
              <a:t>[</a:t>
            </a:r>
            <a:r>
              <a:rPr sz="1200" dirty="0">
                <a:solidFill>
                  <a:srgbClr val="4D4D4D"/>
                </a:solidFill>
                <a:latin typeface="Arial Narrow"/>
                <a:cs typeface="Arial Narrow"/>
              </a:rPr>
              <a:t>150</a:t>
            </a:r>
            <a:r>
              <a:rPr sz="1200" spc="15" dirty="0">
                <a:solidFill>
                  <a:srgbClr val="4D4D4D"/>
                </a:solidFill>
                <a:latin typeface="Arial Narrow"/>
                <a:cs typeface="Arial Narrow"/>
              </a:rPr>
              <a:t> </a:t>
            </a:r>
            <a:r>
              <a:rPr sz="1200" dirty="0">
                <a:solidFill>
                  <a:srgbClr val="4D4D4D"/>
                </a:solidFill>
                <a:latin typeface="Arial Narrow"/>
                <a:cs typeface="Arial Narrow"/>
              </a:rPr>
              <a:t>000 –</a:t>
            </a:r>
            <a:r>
              <a:rPr sz="1200" spc="-10" dirty="0">
                <a:solidFill>
                  <a:srgbClr val="4D4D4D"/>
                </a:solidFill>
                <a:latin typeface="Arial Narrow"/>
                <a:cs typeface="Arial Narrow"/>
              </a:rPr>
              <a:t> </a:t>
            </a:r>
            <a:r>
              <a:rPr sz="1200" dirty="0">
                <a:solidFill>
                  <a:srgbClr val="4D4D4D"/>
                </a:solidFill>
                <a:latin typeface="Arial Narrow"/>
                <a:cs typeface="Arial Narrow"/>
              </a:rPr>
              <a:t>320</a:t>
            </a:r>
            <a:r>
              <a:rPr sz="1200" spc="-10" dirty="0">
                <a:solidFill>
                  <a:srgbClr val="4D4D4D"/>
                </a:solidFill>
                <a:latin typeface="Arial Narrow"/>
                <a:cs typeface="Arial Narrow"/>
              </a:rPr>
              <a:t> </a:t>
            </a:r>
            <a:r>
              <a:rPr sz="1200" dirty="0">
                <a:solidFill>
                  <a:srgbClr val="4D4D4D"/>
                </a:solidFill>
                <a:latin typeface="Arial Narrow"/>
                <a:cs typeface="Arial Narrow"/>
              </a:rPr>
              <a:t>000]</a:t>
            </a:r>
            <a:endParaRPr sz="1200" dirty="0">
              <a:latin typeface="Arial Narrow"/>
              <a:cs typeface="Arial Narrow"/>
            </a:endParaRPr>
          </a:p>
        </p:txBody>
      </p:sp>
      <p:sp>
        <p:nvSpPr>
          <p:cNvPr id="27" name="object 27"/>
          <p:cNvSpPr txBox="1"/>
          <p:nvPr/>
        </p:nvSpPr>
        <p:spPr>
          <a:xfrm>
            <a:off x="4199246" y="3554875"/>
            <a:ext cx="1531169" cy="324993"/>
          </a:xfrm>
          <a:prstGeom prst="rect">
            <a:avLst/>
          </a:prstGeom>
        </p:spPr>
        <p:txBody>
          <a:bodyPr vert="horz" wrap="square" lIns="0" tIns="0" rIns="0" bIns="0" rtlCol="0">
            <a:noAutofit/>
          </a:bodyPr>
          <a:lstStyle/>
          <a:p>
            <a:pPr marL="12675"/>
            <a:r>
              <a:rPr sz="1200" b="1" spc="-10" dirty="0">
                <a:latin typeface="Arial"/>
                <a:cs typeface="Arial"/>
              </a:rPr>
              <a:t>S</a:t>
            </a:r>
            <a:r>
              <a:rPr sz="1200" b="1" spc="-15" dirty="0">
                <a:latin typeface="Arial"/>
                <a:cs typeface="Arial"/>
              </a:rPr>
              <a:t>u</a:t>
            </a:r>
            <a:r>
              <a:rPr sz="1200" b="1" spc="10" dirty="0">
                <a:latin typeface="Arial"/>
                <a:cs typeface="Arial"/>
              </a:rPr>
              <a:t>b</a:t>
            </a:r>
            <a:r>
              <a:rPr sz="1200" b="1" spc="5" dirty="0">
                <a:latin typeface="Arial"/>
                <a:cs typeface="Arial"/>
              </a:rPr>
              <a:t>-</a:t>
            </a:r>
            <a:r>
              <a:rPr sz="1200" b="1" spc="-10" dirty="0">
                <a:latin typeface="Arial"/>
                <a:cs typeface="Arial"/>
              </a:rPr>
              <a:t>S</a:t>
            </a:r>
            <a:r>
              <a:rPr sz="1200" b="1" dirty="0">
                <a:latin typeface="Arial"/>
                <a:cs typeface="Arial"/>
              </a:rPr>
              <a:t>a</a:t>
            </a:r>
            <a:r>
              <a:rPr sz="1200" b="1" spc="-15" dirty="0">
                <a:latin typeface="Arial"/>
                <a:cs typeface="Arial"/>
              </a:rPr>
              <a:t>h</a:t>
            </a:r>
            <a:r>
              <a:rPr sz="1200" b="1" dirty="0">
                <a:latin typeface="Arial"/>
                <a:cs typeface="Arial"/>
              </a:rPr>
              <a:t>a</a:t>
            </a:r>
            <a:r>
              <a:rPr sz="1200" b="1" spc="-15" dirty="0">
                <a:latin typeface="Arial"/>
                <a:cs typeface="Arial"/>
              </a:rPr>
              <a:t>r</a:t>
            </a:r>
            <a:r>
              <a:rPr sz="1200" b="1" dirty="0">
                <a:latin typeface="Arial"/>
                <a:cs typeface="Arial"/>
              </a:rPr>
              <a:t>an</a:t>
            </a:r>
            <a:r>
              <a:rPr sz="1200" b="1" spc="-15" dirty="0">
                <a:latin typeface="Arial"/>
                <a:cs typeface="Arial"/>
              </a:rPr>
              <a:t> </a:t>
            </a:r>
            <a:r>
              <a:rPr sz="1200" b="1" spc="-25" dirty="0">
                <a:latin typeface="Arial"/>
                <a:cs typeface="Arial"/>
              </a:rPr>
              <a:t>A</a:t>
            </a:r>
            <a:r>
              <a:rPr sz="1200" b="1" spc="5" dirty="0">
                <a:latin typeface="Arial"/>
                <a:cs typeface="Arial"/>
              </a:rPr>
              <a:t>f</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a:t>
            </a:r>
            <a:endParaRPr sz="1200" dirty="0">
              <a:latin typeface="Arial"/>
              <a:cs typeface="Arial"/>
            </a:endParaRPr>
          </a:p>
        </p:txBody>
      </p:sp>
      <p:sp>
        <p:nvSpPr>
          <p:cNvPr id="28" name="object 28"/>
          <p:cNvSpPr txBox="1"/>
          <p:nvPr/>
        </p:nvSpPr>
        <p:spPr>
          <a:xfrm>
            <a:off x="4099371" y="3734497"/>
            <a:ext cx="1840012" cy="361950"/>
          </a:xfrm>
          <a:prstGeom prst="rect">
            <a:avLst/>
          </a:prstGeom>
        </p:spPr>
        <p:txBody>
          <a:bodyPr vert="horz" wrap="square" lIns="0" tIns="0" rIns="0" bIns="0" rtlCol="0">
            <a:noAutofit/>
          </a:bodyPr>
          <a:lstStyle/>
          <a:p>
            <a:pPr marL="635" algn="ctr">
              <a:lnSpc>
                <a:spcPts val="1614"/>
              </a:lnSpc>
            </a:pPr>
            <a:r>
              <a:rPr sz="1400" b="1" spc="-20" dirty="0">
                <a:latin typeface="Arial"/>
                <a:cs typeface="Arial"/>
              </a:rPr>
              <a:t>25</a:t>
            </a:r>
            <a:r>
              <a:rPr sz="1400" b="1" spc="-10" dirty="0">
                <a:latin typeface="Arial"/>
                <a:cs typeface="Arial"/>
              </a:rPr>
              <a:t>.8</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algn="ctr">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24</a:t>
            </a:r>
            <a:r>
              <a:rPr sz="1200" spc="-10" dirty="0">
                <a:solidFill>
                  <a:srgbClr val="4D4D4D"/>
                </a:solidFill>
                <a:latin typeface="Arial Narrow"/>
                <a:cs typeface="Arial Narrow"/>
              </a:rPr>
              <a:t>.</a:t>
            </a:r>
            <a:r>
              <a:rPr sz="1200" dirty="0">
                <a:solidFill>
                  <a:srgbClr val="4D4D4D"/>
                </a:solidFill>
                <a:latin typeface="Arial Narrow"/>
                <a:cs typeface="Arial Narrow"/>
              </a:rPr>
              <a:t>0</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r>
              <a:rPr sz="1200" spc="-5" dirty="0">
                <a:solidFill>
                  <a:srgbClr val="4D4D4D"/>
                </a:solidFill>
                <a:latin typeface="Arial Narrow"/>
                <a:cs typeface="Arial Narrow"/>
              </a:rPr>
              <a:t> </a:t>
            </a:r>
            <a:r>
              <a:rPr sz="1200" dirty="0">
                <a:solidFill>
                  <a:srgbClr val="4D4D4D"/>
                </a:solidFill>
                <a:latin typeface="Arial Narrow"/>
                <a:cs typeface="Arial Narrow"/>
              </a:rPr>
              <a:t>–</a:t>
            </a:r>
            <a:r>
              <a:rPr sz="1200" spc="15" dirty="0">
                <a:solidFill>
                  <a:srgbClr val="4D4D4D"/>
                </a:solidFill>
                <a:latin typeface="Arial Narrow"/>
                <a:cs typeface="Arial Narrow"/>
              </a:rPr>
              <a:t> </a:t>
            </a:r>
            <a:r>
              <a:rPr sz="1200" dirty="0">
                <a:solidFill>
                  <a:srgbClr val="4D4D4D"/>
                </a:solidFill>
                <a:latin typeface="Arial Narrow"/>
                <a:cs typeface="Arial Narrow"/>
              </a:rPr>
              <a:t>28</a:t>
            </a:r>
            <a:r>
              <a:rPr sz="1200" spc="-10" dirty="0">
                <a:solidFill>
                  <a:srgbClr val="4D4D4D"/>
                </a:solidFill>
                <a:latin typeface="Arial Narrow"/>
                <a:cs typeface="Arial Narrow"/>
              </a:rPr>
              <a:t>.</a:t>
            </a:r>
            <a:r>
              <a:rPr sz="1200" dirty="0">
                <a:solidFill>
                  <a:srgbClr val="4D4D4D"/>
                </a:solidFill>
                <a:latin typeface="Arial Narrow"/>
                <a:cs typeface="Arial Narrow"/>
              </a:rPr>
              <a:t>7</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29" name="object 29"/>
          <p:cNvSpPr txBox="1"/>
          <p:nvPr/>
        </p:nvSpPr>
        <p:spPr>
          <a:xfrm>
            <a:off x="5219872" y="2085721"/>
            <a:ext cx="1385660" cy="488950"/>
          </a:xfrm>
          <a:prstGeom prst="rect">
            <a:avLst/>
          </a:prstGeom>
        </p:spPr>
        <p:txBody>
          <a:bodyPr vert="horz" wrap="square" lIns="0" tIns="0" rIns="0" bIns="0" rtlCol="0">
            <a:noAutofit/>
          </a:bodyPr>
          <a:lstStyle/>
          <a:p>
            <a:pPr algn="ctr">
              <a:lnSpc>
                <a:spcPts val="1375"/>
              </a:lnSpc>
            </a:pPr>
            <a:r>
              <a:rPr sz="1200" b="1" spc="-10" dirty="0">
                <a:latin typeface="Arial"/>
                <a:cs typeface="Arial"/>
              </a:rPr>
              <a:t>E</a:t>
            </a:r>
            <a:r>
              <a:rPr sz="1200" b="1" dirty="0">
                <a:latin typeface="Arial"/>
                <a:cs typeface="Arial"/>
              </a:rPr>
              <a:t>as</a:t>
            </a:r>
            <a:r>
              <a:rPr sz="1200" b="1" spc="5" dirty="0">
                <a:latin typeface="Arial"/>
                <a:cs typeface="Arial"/>
              </a:rPr>
              <a:t>t</a:t>
            </a:r>
            <a:r>
              <a:rPr sz="1200" b="1" dirty="0">
                <a:latin typeface="Arial"/>
                <a:cs typeface="Arial"/>
              </a:rPr>
              <a:t>e</a:t>
            </a:r>
            <a:r>
              <a:rPr sz="1200" b="1" spc="-15" dirty="0">
                <a:latin typeface="Arial"/>
                <a:cs typeface="Arial"/>
              </a:rPr>
              <a:t>r</a:t>
            </a:r>
            <a:r>
              <a:rPr sz="1200" b="1" dirty="0">
                <a:latin typeface="Arial"/>
                <a:cs typeface="Arial"/>
              </a:rPr>
              <a:t>n</a:t>
            </a:r>
            <a:r>
              <a:rPr sz="1200" b="1" spc="-15" dirty="0">
                <a:latin typeface="Arial"/>
                <a:cs typeface="Arial"/>
              </a:rPr>
              <a:t> </a:t>
            </a:r>
            <a:r>
              <a:rPr sz="1200" b="1" spc="-10" dirty="0">
                <a:latin typeface="Arial"/>
                <a:cs typeface="Arial"/>
              </a:rPr>
              <a:t>E</a:t>
            </a:r>
            <a:r>
              <a:rPr sz="1200" b="1" spc="-15" dirty="0">
                <a:latin typeface="Arial"/>
                <a:cs typeface="Arial"/>
              </a:rPr>
              <a:t>ur</a:t>
            </a:r>
            <a:r>
              <a:rPr sz="1200" b="1" spc="5" dirty="0">
                <a:latin typeface="Arial"/>
                <a:cs typeface="Arial"/>
              </a:rPr>
              <a:t>op</a:t>
            </a:r>
            <a:r>
              <a:rPr sz="1200" b="1" dirty="0">
                <a:latin typeface="Arial"/>
                <a:cs typeface="Arial"/>
              </a:rPr>
              <a:t>e</a:t>
            </a:r>
            <a:endParaRPr sz="1200" dirty="0">
              <a:latin typeface="Arial"/>
              <a:cs typeface="Arial"/>
            </a:endParaRPr>
          </a:p>
          <a:p>
            <a:pPr algn="ctr">
              <a:lnSpc>
                <a:spcPts val="1065"/>
              </a:lnSpc>
            </a:pPr>
            <a:r>
              <a:rPr sz="1200" b="1" dirty="0">
                <a:latin typeface="Arial"/>
                <a:cs typeface="Arial"/>
              </a:rPr>
              <a:t>&amp; Ce</a:t>
            </a:r>
            <a:r>
              <a:rPr sz="1200" b="1" spc="-15" dirty="0">
                <a:latin typeface="Arial"/>
                <a:cs typeface="Arial"/>
              </a:rPr>
              <a:t>n</a:t>
            </a:r>
            <a:r>
              <a:rPr sz="1200" b="1" spc="5" dirty="0">
                <a:latin typeface="Arial"/>
                <a:cs typeface="Arial"/>
              </a:rPr>
              <a:t>t</a:t>
            </a:r>
            <a:r>
              <a:rPr sz="1200" b="1" spc="-15" dirty="0">
                <a:latin typeface="Arial"/>
                <a:cs typeface="Arial"/>
              </a:rPr>
              <a:t>r</a:t>
            </a:r>
            <a:r>
              <a:rPr sz="1200" b="1" dirty="0">
                <a:latin typeface="Arial"/>
                <a:cs typeface="Arial"/>
              </a:rPr>
              <a:t>al</a:t>
            </a:r>
            <a:r>
              <a:rPr sz="1200" b="1" spc="-45" dirty="0">
                <a:latin typeface="Arial"/>
                <a:cs typeface="Arial"/>
              </a:rPr>
              <a:t> </a:t>
            </a:r>
            <a:r>
              <a:rPr sz="1200" b="1" spc="-30" dirty="0">
                <a:latin typeface="Arial"/>
                <a:cs typeface="Arial"/>
              </a:rPr>
              <a:t>A</a:t>
            </a:r>
            <a:r>
              <a:rPr sz="1200" b="1" dirty="0">
                <a:latin typeface="Arial"/>
                <a:cs typeface="Arial"/>
              </a:rPr>
              <a:t>sia</a:t>
            </a:r>
            <a:endParaRPr sz="1200" dirty="0">
              <a:latin typeface="Arial"/>
              <a:cs typeface="Arial"/>
            </a:endParaRPr>
          </a:p>
          <a:p>
            <a:pPr marL="2540" algn="ctr">
              <a:lnSpc>
                <a:spcPts val="1325"/>
              </a:lnSpc>
            </a:pPr>
            <a:r>
              <a:rPr sz="1400" b="1" spc="-20" dirty="0">
                <a:latin typeface="Arial"/>
                <a:cs typeface="Arial"/>
              </a:rPr>
              <a:t>1</a:t>
            </a:r>
            <a:r>
              <a:rPr sz="1400" b="1" spc="-10" dirty="0">
                <a:latin typeface="Arial"/>
                <a:cs typeface="Arial"/>
              </a:rPr>
              <a:t>.5</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p:txBody>
      </p:sp>
      <p:sp>
        <p:nvSpPr>
          <p:cNvPr id="30" name="object 30"/>
          <p:cNvSpPr txBox="1"/>
          <p:nvPr/>
        </p:nvSpPr>
        <p:spPr>
          <a:xfrm>
            <a:off x="5401936" y="2565400"/>
            <a:ext cx="1386976" cy="193675"/>
          </a:xfrm>
          <a:prstGeom prst="rect">
            <a:avLst/>
          </a:prstGeom>
        </p:spPr>
        <p:txBody>
          <a:bodyPr vert="horz" wrap="square" lIns="0" tIns="0" rIns="0" bIns="0" rtlCol="0">
            <a:noAutofit/>
          </a:bodyPr>
          <a:lstStyle/>
          <a:p>
            <a:pPr marL="12675"/>
            <a:r>
              <a:rPr sz="1200" spc="-10" dirty="0">
                <a:solidFill>
                  <a:srgbClr val="4D4D4D"/>
                </a:solidFill>
                <a:latin typeface="Arial Narrow"/>
                <a:cs typeface="Arial Narrow"/>
              </a:rPr>
              <a:t>[</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3</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8</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1" name="object 31"/>
          <p:cNvSpPr txBox="1"/>
          <p:nvPr/>
        </p:nvSpPr>
        <p:spPr>
          <a:xfrm>
            <a:off x="5925999" y="3189734"/>
            <a:ext cx="1670072" cy="488950"/>
          </a:xfrm>
          <a:prstGeom prst="rect">
            <a:avLst/>
          </a:prstGeom>
        </p:spPr>
        <p:txBody>
          <a:bodyPr vert="horz" wrap="square" lIns="0" tIns="0" rIns="0" bIns="0" rtlCol="0">
            <a:noAutofit/>
          </a:bodyPr>
          <a:lstStyle/>
          <a:p>
            <a:pPr marL="12675">
              <a:lnSpc>
                <a:spcPts val="1355"/>
              </a:lnSpc>
            </a:pPr>
            <a:r>
              <a:rPr sz="1200" b="1" spc="-30" dirty="0">
                <a:latin typeface="Arial"/>
                <a:cs typeface="Arial"/>
              </a:rPr>
              <a:t>A</a:t>
            </a:r>
            <a:r>
              <a:rPr sz="1200" b="1" dirty="0">
                <a:latin typeface="Arial"/>
                <a:cs typeface="Arial"/>
              </a:rPr>
              <a:t>sia a</a:t>
            </a:r>
            <a:r>
              <a:rPr sz="1200" b="1" spc="-15" dirty="0">
                <a:latin typeface="Arial"/>
                <a:cs typeface="Arial"/>
              </a:rPr>
              <a:t>n</a:t>
            </a:r>
            <a:r>
              <a:rPr sz="1200" b="1" dirty="0">
                <a:latin typeface="Arial"/>
                <a:cs typeface="Arial"/>
              </a:rPr>
              <a:t>d</a:t>
            </a:r>
            <a:r>
              <a:rPr sz="1200" b="1" spc="5" dirty="0">
                <a:latin typeface="Arial"/>
                <a:cs typeface="Arial"/>
              </a:rPr>
              <a:t> t</a:t>
            </a:r>
            <a:r>
              <a:rPr sz="1200" b="1" spc="-15" dirty="0">
                <a:latin typeface="Arial"/>
                <a:cs typeface="Arial"/>
              </a:rPr>
              <a:t>h</a:t>
            </a:r>
            <a:r>
              <a:rPr sz="1200" b="1" dirty="0">
                <a:latin typeface="Arial"/>
                <a:cs typeface="Arial"/>
              </a:rPr>
              <a:t>e </a:t>
            </a:r>
            <a:r>
              <a:rPr sz="1200" b="1" spc="-10" dirty="0">
                <a:latin typeface="Arial"/>
                <a:cs typeface="Arial"/>
              </a:rPr>
              <a:t>P</a:t>
            </a:r>
            <a:r>
              <a:rPr sz="1200" b="1" dirty="0">
                <a:latin typeface="Arial"/>
                <a:cs typeface="Arial"/>
              </a:rPr>
              <a:t>a</a:t>
            </a:r>
            <a:r>
              <a:rPr sz="1200" b="1" spc="5" dirty="0">
                <a:latin typeface="Arial"/>
                <a:cs typeface="Arial"/>
              </a:rPr>
              <a:t>c</a:t>
            </a:r>
            <a:r>
              <a:rPr sz="1200" b="1" dirty="0">
                <a:latin typeface="Arial"/>
                <a:cs typeface="Arial"/>
              </a:rPr>
              <a:t>i</a:t>
            </a:r>
            <a:r>
              <a:rPr sz="1200" b="1" spc="5" dirty="0">
                <a:latin typeface="Arial"/>
                <a:cs typeface="Arial"/>
              </a:rPr>
              <a:t>f</a:t>
            </a:r>
            <a:r>
              <a:rPr sz="1200" b="1" dirty="0">
                <a:latin typeface="Arial"/>
                <a:cs typeface="Arial"/>
              </a:rPr>
              <a:t>ic</a:t>
            </a:r>
            <a:endParaRPr sz="1200" dirty="0">
              <a:latin typeface="Arial"/>
              <a:cs typeface="Arial"/>
            </a:endParaRPr>
          </a:p>
          <a:p>
            <a:pPr marL="197677" algn="ctr">
              <a:lnSpc>
                <a:spcPts val="1260"/>
              </a:lnSpc>
            </a:pPr>
            <a:r>
              <a:rPr sz="1400" b="1" spc="-20" dirty="0">
                <a:latin typeface="Arial"/>
                <a:cs typeface="Arial"/>
              </a:rPr>
              <a:t>5</a:t>
            </a:r>
            <a:r>
              <a:rPr sz="1400" b="1" spc="-10" dirty="0">
                <a:latin typeface="Arial"/>
                <a:cs typeface="Arial"/>
              </a:rPr>
              <a:t>.0</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marL="197677" algn="ctr">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4</a:t>
            </a:r>
            <a:r>
              <a:rPr sz="1200" spc="-10" dirty="0">
                <a:solidFill>
                  <a:srgbClr val="4D4D4D"/>
                </a:solidFill>
                <a:latin typeface="Arial Narrow"/>
                <a:cs typeface="Arial Narrow"/>
              </a:rPr>
              <a:t>.</a:t>
            </a:r>
            <a:r>
              <a:rPr sz="1200" dirty="0">
                <a:solidFill>
                  <a:srgbClr val="4D4D4D"/>
                </a:solidFill>
                <a:latin typeface="Arial Narrow"/>
                <a:cs typeface="Arial Narrow"/>
              </a:rPr>
              <a:t>5</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5</a:t>
            </a:r>
            <a:r>
              <a:rPr sz="1200" spc="-10" dirty="0">
                <a:solidFill>
                  <a:srgbClr val="4D4D4D"/>
                </a:solidFill>
                <a:latin typeface="Arial Narrow"/>
                <a:cs typeface="Arial Narrow"/>
              </a:rPr>
              <a:t>.</a:t>
            </a:r>
            <a:r>
              <a:rPr sz="1200" dirty="0">
                <a:solidFill>
                  <a:srgbClr val="4D4D4D"/>
                </a:solidFill>
                <a:latin typeface="Arial Narrow"/>
                <a:cs typeface="Arial Narrow"/>
              </a:rPr>
              <a:t>6</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2" name="object 32"/>
          <p:cNvSpPr txBox="1"/>
          <p:nvPr/>
        </p:nvSpPr>
        <p:spPr>
          <a:xfrm>
            <a:off x="2131811" y="2085725"/>
            <a:ext cx="3081302" cy="381635"/>
          </a:xfrm>
          <a:prstGeom prst="rect">
            <a:avLst/>
          </a:prstGeom>
        </p:spPr>
        <p:txBody>
          <a:bodyPr vert="horz" wrap="square" lIns="0" tIns="0" rIns="0" bIns="0" rtlCol="0">
            <a:noAutofit/>
          </a:bodyPr>
          <a:lstStyle/>
          <a:p>
            <a:pPr marL="12675"/>
            <a:r>
              <a:rPr sz="1200" b="1" dirty="0">
                <a:latin typeface="Arial"/>
                <a:cs typeface="Arial"/>
              </a:rPr>
              <a:t>N</a:t>
            </a:r>
            <a:r>
              <a:rPr sz="1200" b="1" spc="5" dirty="0">
                <a:latin typeface="Arial"/>
                <a:cs typeface="Arial"/>
              </a:rPr>
              <a:t>o</a:t>
            </a:r>
            <a:r>
              <a:rPr sz="1200" b="1" spc="-15" dirty="0">
                <a:latin typeface="Arial"/>
                <a:cs typeface="Arial"/>
              </a:rPr>
              <a:t>r</a:t>
            </a:r>
            <a:r>
              <a:rPr sz="1200" b="1" spc="5" dirty="0">
                <a:latin typeface="Arial"/>
                <a:cs typeface="Arial"/>
              </a:rPr>
              <a:t>t</a:t>
            </a:r>
            <a:r>
              <a:rPr sz="1200" b="1" dirty="0">
                <a:latin typeface="Arial"/>
                <a:cs typeface="Arial"/>
              </a:rPr>
              <a:t>h</a:t>
            </a:r>
            <a:r>
              <a:rPr sz="1200" b="1" spc="-35" dirty="0">
                <a:latin typeface="Arial"/>
                <a:cs typeface="Arial"/>
              </a:rPr>
              <a:t> </a:t>
            </a:r>
            <a:r>
              <a:rPr sz="1200" b="1" spc="-30" dirty="0">
                <a:latin typeface="Arial"/>
                <a:cs typeface="Arial"/>
              </a:rPr>
              <a:t>A</a:t>
            </a:r>
            <a:r>
              <a:rPr sz="1200" b="1" spc="-15" dirty="0">
                <a:latin typeface="Arial"/>
                <a:cs typeface="Arial"/>
              </a:rPr>
              <a:t>m</a:t>
            </a:r>
            <a:r>
              <a:rPr sz="1200" b="1" dirty="0">
                <a:latin typeface="Arial"/>
                <a:cs typeface="Arial"/>
              </a:rPr>
              <a:t>e</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 </a:t>
            </a:r>
            <a:r>
              <a:rPr sz="1200" b="1" spc="5" dirty="0">
                <a:latin typeface="Arial"/>
                <a:cs typeface="Arial"/>
              </a:rPr>
              <a:t>a</a:t>
            </a:r>
            <a:r>
              <a:rPr sz="1200" b="1" spc="-15" dirty="0">
                <a:latin typeface="Arial"/>
                <a:cs typeface="Arial"/>
              </a:rPr>
              <a:t>n</a:t>
            </a:r>
            <a:r>
              <a:rPr sz="1200" b="1" dirty="0">
                <a:latin typeface="Arial"/>
                <a:cs typeface="Arial"/>
              </a:rPr>
              <a:t>d</a:t>
            </a:r>
            <a:r>
              <a:rPr sz="1200" b="1" spc="5" dirty="0">
                <a:latin typeface="Arial"/>
                <a:cs typeface="Arial"/>
              </a:rPr>
              <a:t> </a:t>
            </a:r>
            <a:endParaRPr lang="en-GB" sz="1200" b="1" spc="5" dirty="0">
              <a:latin typeface="Arial"/>
              <a:cs typeface="Arial"/>
            </a:endParaRPr>
          </a:p>
          <a:p>
            <a:pPr marL="12675"/>
            <a:r>
              <a:rPr sz="1200" b="1" spc="-30" dirty="0">
                <a:latin typeface="Arial"/>
                <a:cs typeface="Arial"/>
              </a:rPr>
              <a:t>W</a:t>
            </a:r>
            <a:r>
              <a:rPr sz="1200" b="1" dirty="0">
                <a:latin typeface="Arial"/>
                <a:cs typeface="Arial"/>
              </a:rPr>
              <a:t>es</a:t>
            </a:r>
            <a:r>
              <a:rPr sz="1200" b="1" spc="5" dirty="0">
                <a:latin typeface="Arial"/>
                <a:cs typeface="Arial"/>
              </a:rPr>
              <a:t>t</a:t>
            </a:r>
            <a:r>
              <a:rPr sz="1200" b="1" dirty="0">
                <a:latin typeface="Arial"/>
                <a:cs typeface="Arial"/>
              </a:rPr>
              <a:t>e</a:t>
            </a:r>
            <a:r>
              <a:rPr sz="1200" b="1" spc="-15" dirty="0">
                <a:latin typeface="Arial"/>
                <a:cs typeface="Arial"/>
              </a:rPr>
              <a:t>r</a:t>
            </a:r>
            <a:r>
              <a:rPr sz="1200" b="1" dirty="0">
                <a:latin typeface="Arial"/>
                <a:cs typeface="Arial"/>
              </a:rPr>
              <a:t>n</a:t>
            </a:r>
            <a:r>
              <a:rPr sz="1200" b="1" spc="-15" dirty="0">
                <a:latin typeface="Arial"/>
                <a:cs typeface="Arial"/>
              </a:rPr>
              <a:t> </a:t>
            </a:r>
            <a:r>
              <a:rPr sz="1200" b="1" spc="5" dirty="0">
                <a:latin typeface="Arial"/>
                <a:cs typeface="Arial"/>
              </a:rPr>
              <a:t>a</a:t>
            </a:r>
            <a:r>
              <a:rPr sz="1200" b="1" spc="-15" dirty="0">
                <a:latin typeface="Arial"/>
                <a:cs typeface="Arial"/>
              </a:rPr>
              <a:t>n</a:t>
            </a:r>
            <a:r>
              <a:rPr sz="1200" b="1" dirty="0">
                <a:latin typeface="Arial"/>
                <a:cs typeface="Arial"/>
              </a:rPr>
              <a:t>d</a:t>
            </a:r>
            <a:r>
              <a:rPr sz="1200" b="1" spc="5" dirty="0">
                <a:latin typeface="Arial"/>
                <a:cs typeface="Arial"/>
              </a:rPr>
              <a:t> </a:t>
            </a:r>
            <a:r>
              <a:rPr sz="1200" b="1" dirty="0">
                <a:latin typeface="Arial"/>
                <a:cs typeface="Arial"/>
              </a:rPr>
              <a:t>Ce</a:t>
            </a:r>
            <a:r>
              <a:rPr sz="1200" b="1" spc="-15" dirty="0">
                <a:latin typeface="Arial"/>
                <a:cs typeface="Arial"/>
              </a:rPr>
              <a:t>n</a:t>
            </a:r>
            <a:r>
              <a:rPr sz="1200" b="1" spc="5" dirty="0">
                <a:latin typeface="Arial"/>
                <a:cs typeface="Arial"/>
              </a:rPr>
              <a:t>t</a:t>
            </a:r>
            <a:r>
              <a:rPr sz="1200" b="1" spc="-15" dirty="0">
                <a:latin typeface="Arial"/>
                <a:cs typeface="Arial"/>
              </a:rPr>
              <a:t>r</a:t>
            </a:r>
            <a:r>
              <a:rPr sz="1200" b="1" dirty="0">
                <a:latin typeface="Arial"/>
                <a:cs typeface="Arial"/>
              </a:rPr>
              <a:t>al </a:t>
            </a:r>
            <a:r>
              <a:rPr sz="1200" b="1" spc="-10" dirty="0">
                <a:latin typeface="Arial"/>
                <a:cs typeface="Arial"/>
              </a:rPr>
              <a:t>E</a:t>
            </a:r>
            <a:r>
              <a:rPr sz="1200" b="1" spc="-15" dirty="0">
                <a:latin typeface="Arial"/>
                <a:cs typeface="Arial"/>
              </a:rPr>
              <a:t>ur</a:t>
            </a:r>
            <a:r>
              <a:rPr sz="1200" b="1" spc="5" dirty="0">
                <a:latin typeface="Arial"/>
                <a:cs typeface="Arial"/>
              </a:rPr>
              <a:t>op</a:t>
            </a:r>
            <a:r>
              <a:rPr sz="1200" b="1" dirty="0">
                <a:latin typeface="Arial"/>
                <a:cs typeface="Arial"/>
              </a:rPr>
              <a:t>e</a:t>
            </a:r>
            <a:endParaRPr sz="1200" dirty="0">
              <a:latin typeface="Arial"/>
              <a:cs typeface="Arial"/>
            </a:endParaRPr>
          </a:p>
        </p:txBody>
      </p:sp>
      <p:sp>
        <p:nvSpPr>
          <p:cNvPr id="33" name="object 33"/>
          <p:cNvSpPr txBox="1"/>
          <p:nvPr/>
        </p:nvSpPr>
        <p:spPr>
          <a:xfrm>
            <a:off x="2185397" y="2453741"/>
            <a:ext cx="1496220" cy="361950"/>
          </a:xfrm>
          <a:prstGeom prst="rect">
            <a:avLst/>
          </a:prstGeom>
        </p:spPr>
        <p:txBody>
          <a:bodyPr vert="horz" wrap="square" lIns="0" tIns="0" rIns="0" bIns="0" rtlCol="0">
            <a:noAutofit/>
          </a:bodyPr>
          <a:lstStyle/>
          <a:p>
            <a:pPr marL="311095">
              <a:lnSpc>
                <a:spcPts val="1614"/>
              </a:lnSpc>
            </a:pPr>
            <a:r>
              <a:rPr sz="1400" b="1" spc="-20" dirty="0">
                <a:latin typeface="Arial"/>
                <a:cs typeface="Arial"/>
              </a:rPr>
              <a:t>2</a:t>
            </a:r>
            <a:r>
              <a:rPr sz="1400" b="1" spc="-10" dirty="0">
                <a:latin typeface="Arial"/>
                <a:cs typeface="Arial"/>
              </a:rPr>
              <a:t>.4</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marL="12675">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5</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3</a:t>
            </a:r>
            <a:r>
              <a:rPr sz="1200" spc="-10" dirty="0">
                <a:solidFill>
                  <a:srgbClr val="4D4D4D"/>
                </a:solidFill>
                <a:latin typeface="Arial Narrow"/>
                <a:cs typeface="Arial Narrow"/>
              </a:rPr>
              <a:t>.</a:t>
            </a:r>
            <a:r>
              <a:rPr sz="1200" dirty="0">
                <a:solidFill>
                  <a:srgbClr val="4D4D4D"/>
                </a:solidFill>
                <a:latin typeface="Arial Narrow"/>
                <a:cs typeface="Arial Narrow"/>
              </a:rPr>
              <a:t>5</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4" name="object 34"/>
          <p:cNvSpPr txBox="1"/>
          <p:nvPr/>
        </p:nvSpPr>
        <p:spPr>
          <a:xfrm>
            <a:off x="2339753" y="3670680"/>
            <a:ext cx="1442936" cy="489584"/>
          </a:xfrm>
          <a:prstGeom prst="rect">
            <a:avLst/>
          </a:prstGeom>
        </p:spPr>
        <p:txBody>
          <a:bodyPr vert="horz" wrap="square" lIns="0" tIns="0" rIns="0" bIns="0" rtlCol="0">
            <a:noAutofit/>
          </a:bodyPr>
          <a:lstStyle/>
          <a:p>
            <a:pPr marL="635" algn="ctr">
              <a:lnSpc>
                <a:spcPts val="1355"/>
              </a:lnSpc>
            </a:pPr>
            <a:r>
              <a:rPr sz="1200" b="1" spc="5" dirty="0">
                <a:latin typeface="Arial"/>
                <a:cs typeface="Arial"/>
              </a:rPr>
              <a:t>L</a:t>
            </a:r>
            <a:r>
              <a:rPr sz="1200" b="1" dirty="0">
                <a:latin typeface="Arial"/>
                <a:cs typeface="Arial"/>
              </a:rPr>
              <a:t>a</a:t>
            </a:r>
            <a:r>
              <a:rPr sz="1200" b="1" spc="5" dirty="0">
                <a:latin typeface="Arial"/>
                <a:cs typeface="Arial"/>
              </a:rPr>
              <a:t>t</a:t>
            </a:r>
            <a:r>
              <a:rPr sz="1200" b="1" dirty="0">
                <a:latin typeface="Arial"/>
                <a:cs typeface="Arial"/>
              </a:rPr>
              <a:t>in</a:t>
            </a:r>
            <a:r>
              <a:rPr sz="1200" b="1" spc="-60" dirty="0">
                <a:latin typeface="Arial"/>
                <a:cs typeface="Arial"/>
              </a:rPr>
              <a:t> </a:t>
            </a:r>
            <a:r>
              <a:rPr sz="1200" b="1" spc="-30" dirty="0">
                <a:latin typeface="Arial"/>
                <a:cs typeface="Arial"/>
              </a:rPr>
              <a:t>A</a:t>
            </a:r>
            <a:r>
              <a:rPr sz="1200" b="1" spc="-15" dirty="0">
                <a:latin typeface="Arial"/>
                <a:cs typeface="Arial"/>
              </a:rPr>
              <a:t>m</a:t>
            </a:r>
            <a:r>
              <a:rPr sz="1200" b="1" dirty="0">
                <a:latin typeface="Arial"/>
                <a:cs typeface="Arial"/>
              </a:rPr>
              <a:t>e</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a:t>
            </a:r>
            <a:endParaRPr sz="1200" dirty="0">
              <a:latin typeface="Arial"/>
              <a:cs typeface="Arial"/>
            </a:endParaRPr>
          </a:p>
          <a:p>
            <a:pPr marL="635" algn="ctr">
              <a:lnSpc>
                <a:spcPts val="1260"/>
              </a:lnSpc>
            </a:pPr>
            <a:r>
              <a:rPr sz="1400" b="1" spc="-20" dirty="0">
                <a:latin typeface="Arial"/>
                <a:cs typeface="Arial"/>
              </a:rPr>
              <a:t>1</a:t>
            </a:r>
            <a:r>
              <a:rPr sz="1400" b="1" spc="-10" dirty="0">
                <a:latin typeface="Arial"/>
                <a:cs typeface="Arial"/>
              </a:rPr>
              <a:t>.7</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algn="ctr">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4</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2</a:t>
            </a:r>
            <a:r>
              <a:rPr sz="1200" spc="-10" dirty="0">
                <a:solidFill>
                  <a:srgbClr val="4D4D4D"/>
                </a:solidFill>
                <a:latin typeface="Arial Narrow"/>
                <a:cs typeface="Arial Narrow"/>
              </a:rPr>
              <a:t>.</a:t>
            </a:r>
            <a:r>
              <a:rPr sz="1200" dirty="0">
                <a:solidFill>
                  <a:srgbClr val="4D4D4D"/>
                </a:solidFill>
                <a:latin typeface="Arial Narrow"/>
                <a:cs typeface="Arial Narrow"/>
              </a:rPr>
              <a:t>0</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5" name="object 35"/>
          <p:cNvSpPr txBox="1"/>
          <p:nvPr/>
        </p:nvSpPr>
        <p:spPr>
          <a:xfrm>
            <a:off x="2719177" y="2975102"/>
            <a:ext cx="977279" cy="180848"/>
          </a:xfrm>
          <a:prstGeom prst="rect">
            <a:avLst/>
          </a:prstGeom>
        </p:spPr>
        <p:txBody>
          <a:bodyPr vert="horz" wrap="square" lIns="0" tIns="0" rIns="0" bIns="0" rtlCol="0">
            <a:noAutofit/>
          </a:bodyPr>
          <a:lstStyle/>
          <a:p>
            <a:pPr marL="12675"/>
            <a:r>
              <a:rPr sz="1200" b="1" dirty="0">
                <a:latin typeface="Arial"/>
                <a:cs typeface="Arial"/>
              </a:rPr>
              <a:t>Ca</a:t>
            </a:r>
            <a:r>
              <a:rPr sz="1200" b="1" spc="-10" dirty="0">
                <a:latin typeface="Arial"/>
                <a:cs typeface="Arial"/>
              </a:rPr>
              <a:t>r</a:t>
            </a:r>
            <a:r>
              <a:rPr sz="1200" b="1" dirty="0">
                <a:latin typeface="Arial"/>
                <a:cs typeface="Arial"/>
              </a:rPr>
              <a:t>i</a:t>
            </a:r>
            <a:r>
              <a:rPr sz="1200" b="1" spc="10" dirty="0">
                <a:latin typeface="Arial"/>
                <a:cs typeface="Arial"/>
              </a:rPr>
              <a:t>b</a:t>
            </a:r>
            <a:r>
              <a:rPr sz="1200" b="1" spc="5" dirty="0">
                <a:latin typeface="Arial"/>
                <a:cs typeface="Arial"/>
              </a:rPr>
              <a:t>b</a:t>
            </a:r>
            <a:r>
              <a:rPr sz="1200" b="1" dirty="0">
                <a:latin typeface="Arial"/>
                <a:cs typeface="Arial"/>
              </a:rPr>
              <a:t>ean</a:t>
            </a:r>
            <a:endParaRPr sz="1200" dirty="0">
              <a:latin typeface="Arial"/>
              <a:cs typeface="Arial"/>
            </a:endParaRPr>
          </a:p>
        </p:txBody>
      </p:sp>
      <p:sp>
        <p:nvSpPr>
          <p:cNvPr id="36" name="object 36"/>
          <p:cNvSpPr txBox="1"/>
          <p:nvPr/>
        </p:nvSpPr>
        <p:spPr>
          <a:xfrm>
            <a:off x="2590983" y="3102104"/>
            <a:ext cx="940476" cy="224154"/>
          </a:xfrm>
          <a:prstGeom prst="rect">
            <a:avLst/>
          </a:prstGeom>
        </p:spPr>
        <p:txBody>
          <a:bodyPr vert="horz" wrap="square" lIns="0" tIns="0" rIns="0" bIns="0" rtlCol="0">
            <a:noAutofit/>
          </a:bodyPr>
          <a:lstStyle/>
          <a:p>
            <a:pPr marL="12675"/>
            <a:r>
              <a:rPr sz="1400" b="1" spc="-20" dirty="0">
                <a:latin typeface="Arial"/>
                <a:cs typeface="Arial"/>
              </a:rPr>
              <a:t>28</a:t>
            </a:r>
            <a:r>
              <a:rPr sz="1400" b="1" spc="-10" dirty="0">
                <a:latin typeface="Arial"/>
                <a:cs typeface="Arial"/>
              </a:rPr>
              <a:t>0</a:t>
            </a:r>
            <a:r>
              <a:rPr sz="1400" b="1" spc="10" dirty="0">
                <a:latin typeface="Arial"/>
                <a:cs typeface="Arial"/>
              </a:rPr>
              <a:t> </a:t>
            </a:r>
            <a:r>
              <a:rPr sz="1400" b="1" spc="-20" dirty="0">
                <a:latin typeface="Arial"/>
                <a:cs typeface="Arial"/>
              </a:rPr>
              <a:t>00</a:t>
            </a:r>
            <a:r>
              <a:rPr sz="1400" b="1" spc="-10" dirty="0">
                <a:latin typeface="Arial"/>
                <a:cs typeface="Arial"/>
              </a:rPr>
              <a:t>0</a:t>
            </a:r>
            <a:endParaRPr sz="1400" dirty="0">
              <a:latin typeface="Arial"/>
              <a:cs typeface="Arial"/>
            </a:endParaRPr>
          </a:p>
        </p:txBody>
      </p:sp>
      <p:sp>
        <p:nvSpPr>
          <p:cNvPr id="37" name="object 37"/>
          <p:cNvSpPr txBox="1"/>
          <p:nvPr/>
        </p:nvSpPr>
        <p:spPr>
          <a:xfrm>
            <a:off x="2417295" y="3263809"/>
            <a:ext cx="1255171" cy="193675"/>
          </a:xfrm>
          <a:prstGeom prst="rect">
            <a:avLst/>
          </a:prstGeom>
        </p:spPr>
        <p:txBody>
          <a:bodyPr vert="horz" wrap="square" lIns="0" tIns="0" rIns="0" bIns="0" rtlCol="0">
            <a:noAutofit/>
          </a:bodyPr>
          <a:lstStyle/>
          <a:p>
            <a:pPr marL="12675"/>
            <a:r>
              <a:rPr sz="1200" spc="-10" dirty="0">
                <a:solidFill>
                  <a:srgbClr val="4D4D4D"/>
                </a:solidFill>
                <a:latin typeface="Arial Narrow"/>
                <a:cs typeface="Arial Narrow"/>
              </a:rPr>
              <a:t>[</a:t>
            </a:r>
            <a:r>
              <a:rPr sz="1200" dirty="0">
                <a:solidFill>
                  <a:srgbClr val="4D4D4D"/>
                </a:solidFill>
                <a:latin typeface="Arial Narrow"/>
                <a:cs typeface="Arial Narrow"/>
              </a:rPr>
              <a:t>210</a:t>
            </a:r>
            <a:r>
              <a:rPr sz="1200" spc="15" dirty="0">
                <a:solidFill>
                  <a:srgbClr val="4D4D4D"/>
                </a:solidFill>
                <a:latin typeface="Arial Narrow"/>
                <a:cs typeface="Arial Narrow"/>
              </a:rPr>
              <a:t> </a:t>
            </a:r>
            <a:r>
              <a:rPr sz="1200" dirty="0">
                <a:solidFill>
                  <a:srgbClr val="4D4D4D"/>
                </a:solidFill>
                <a:latin typeface="Arial Narrow"/>
                <a:cs typeface="Arial Narrow"/>
              </a:rPr>
              <a:t>000 –</a:t>
            </a:r>
            <a:r>
              <a:rPr sz="1200" spc="-5" dirty="0">
                <a:solidFill>
                  <a:srgbClr val="4D4D4D"/>
                </a:solidFill>
                <a:latin typeface="Arial Narrow"/>
                <a:cs typeface="Arial Narrow"/>
              </a:rPr>
              <a:t> </a:t>
            </a:r>
            <a:r>
              <a:rPr sz="1200" dirty="0">
                <a:solidFill>
                  <a:srgbClr val="4D4D4D"/>
                </a:solidFill>
                <a:latin typeface="Arial Narrow"/>
                <a:cs typeface="Arial Narrow"/>
              </a:rPr>
              <a:t>340</a:t>
            </a:r>
            <a:r>
              <a:rPr sz="1200" spc="-10" dirty="0">
                <a:solidFill>
                  <a:srgbClr val="4D4D4D"/>
                </a:solidFill>
                <a:latin typeface="Arial Narrow"/>
                <a:cs typeface="Arial Narrow"/>
              </a:rPr>
              <a:t> </a:t>
            </a:r>
            <a:r>
              <a:rPr sz="1200" dirty="0">
                <a:solidFill>
                  <a:srgbClr val="4D4D4D"/>
                </a:solidFill>
                <a:latin typeface="Arial Narrow"/>
                <a:cs typeface="Arial Narrow"/>
              </a:rPr>
              <a:t>000]</a:t>
            </a:r>
            <a:endParaRPr sz="1200" dirty="0">
              <a:latin typeface="Arial Narrow"/>
              <a:cs typeface="Arial Narrow"/>
            </a:endParaRPr>
          </a:p>
        </p:txBody>
      </p:sp>
      <p:sp>
        <p:nvSpPr>
          <p:cNvPr id="38" name="object 38"/>
          <p:cNvSpPr txBox="1">
            <a:spLocks noGrp="1"/>
          </p:cNvSpPr>
          <p:nvPr>
            <p:ph type="title"/>
          </p:nvPr>
        </p:nvSpPr>
        <p:spPr>
          <a:xfrm>
            <a:off x="467544" y="260648"/>
            <a:ext cx="8507288" cy="792088"/>
          </a:xfrm>
          <a:prstGeom prst="rect">
            <a:avLst/>
          </a:prstGeom>
        </p:spPr>
        <p:txBody>
          <a:bodyPr vert="horz" wrap="square" lIns="0" tIns="0" rIns="0" bIns="0" rtlCol="0">
            <a:noAutofit/>
          </a:bodyPr>
          <a:lstStyle/>
          <a:p>
            <a:pPr marL="12675" algn="l"/>
            <a:r>
              <a:rPr lang="en-GB" sz="2400" spc="-55" dirty="0" smtClean="0">
                <a:cs typeface="Arial"/>
              </a:rPr>
              <a:t>Number of adults </a:t>
            </a:r>
            <a:r>
              <a:rPr sz="2400" dirty="0" smtClean="0">
                <a:cs typeface="Arial"/>
              </a:rPr>
              <a:t>and</a:t>
            </a:r>
            <a:r>
              <a:rPr sz="2400" spc="-30" dirty="0" smtClean="0">
                <a:cs typeface="Arial"/>
              </a:rPr>
              <a:t> </a:t>
            </a:r>
            <a:r>
              <a:rPr sz="2400" dirty="0">
                <a:cs typeface="Arial"/>
              </a:rPr>
              <a:t>ch</a:t>
            </a:r>
            <a:r>
              <a:rPr sz="2400" spc="5" dirty="0">
                <a:cs typeface="Arial"/>
              </a:rPr>
              <a:t>ild</a:t>
            </a:r>
            <a:r>
              <a:rPr sz="2400" spc="-10" dirty="0">
                <a:cs typeface="Arial"/>
              </a:rPr>
              <a:t>r</a:t>
            </a:r>
            <a:r>
              <a:rPr sz="2400" dirty="0">
                <a:cs typeface="Arial"/>
              </a:rPr>
              <a:t>en</a:t>
            </a:r>
            <a:r>
              <a:rPr sz="2400" spc="-40" dirty="0">
                <a:cs typeface="Arial"/>
              </a:rPr>
              <a:t> </a:t>
            </a:r>
            <a:r>
              <a:rPr sz="2400" spc="5" dirty="0" smtClean="0">
                <a:cs typeface="Arial"/>
              </a:rPr>
              <a:t>li</a:t>
            </a:r>
            <a:r>
              <a:rPr sz="2400" spc="-35" dirty="0" smtClean="0">
                <a:cs typeface="Arial"/>
              </a:rPr>
              <a:t>v</a:t>
            </a:r>
            <a:r>
              <a:rPr sz="2400" spc="5" dirty="0" smtClean="0">
                <a:cs typeface="Arial"/>
              </a:rPr>
              <a:t>in</a:t>
            </a:r>
            <a:r>
              <a:rPr sz="2400" dirty="0" smtClean="0">
                <a:cs typeface="Arial"/>
              </a:rPr>
              <a:t>g</a:t>
            </a:r>
            <a:r>
              <a:rPr sz="2400" spc="-35" dirty="0" smtClean="0">
                <a:cs typeface="Arial"/>
              </a:rPr>
              <a:t> </a:t>
            </a:r>
            <a:r>
              <a:rPr sz="2400" spc="30" dirty="0">
                <a:cs typeface="Arial"/>
              </a:rPr>
              <a:t>w</a:t>
            </a:r>
            <a:r>
              <a:rPr sz="2400" spc="5" dirty="0">
                <a:cs typeface="Arial"/>
              </a:rPr>
              <a:t>i</a:t>
            </a:r>
            <a:r>
              <a:rPr sz="2400" dirty="0">
                <a:cs typeface="Arial"/>
              </a:rPr>
              <a:t>th</a:t>
            </a:r>
            <a:r>
              <a:rPr sz="2400" spc="-55" dirty="0">
                <a:cs typeface="Arial"/>
              </a:rPr>
              <a:t> </a:t>
            </a:r>
            <a:r>
              <a:rPr sz="2400" dirty="0" smtClean="0">
                <a:cs typeface="Arial"/>
              </a:rPr>
              <a:t>HIV</a:t>
            </a:r>
            <a:r>
              <a:rPr lang="en-GB" sz="2400" dirty="0" smtClean="0">
                <a:cs typeface="Arial"/>
              </a:rPr>
              <a:t>, </a:t>
            </a:r>
            <a:r>
              <a:rPr sz="2400" spc="-10" dirty="0" smtClean="0">
                <a:cs typeface="Arial"/>
              </a:rPr>
              <a:t>2014</a:t>
            </a:r>
            <a:endParaRPr sz="2400" dirty="0">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05" y="5913132"/>
            <a:ext cx="1492426" cy="55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179512" y="6381328"/>
            <a:ext cx="8888434" cy="372932"/>
            <a:chOff x="179512" y="6381328"/>
            <a:chExt cx="8888434" cy="372932"/>
          </a:xfrm>
        </p:grpSpPr>
        <p:pic>
          <p:nvPicPr>
            <p:cNvPr id="41"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251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Grp="1" noChangeArrowheads="1"/>
          </p:cNvSpPr>
          <p:nvPr>
            <p:ph type="title"/>
          </p:nvPr>
        </p:nvSpPr>
        <p:spPr bwMode="auto">
          <a:xfrm>
            <a:off x="457200" y="274638"/>
            <a:ext cx="8147248" cy="850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238" tIns="45619" rIns="91238" bIns="45619" numCol="1" anchor="t" anchorCtr="0" compatLnSpc="1">
            <a:prstTxWarp prst="textNoShape">
              <a:avLst/>
            </a:prstTxWarp>
            <a:noAutofit/>
          </a:bodyPr>
          <a:lst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a:lstStyle>
          <a:p>
            <a:pPr defTabSz="914400" eaLnBrk="1" hangingPunct="1"/>
            <a:r>
              <a:rPr lang="en-US" altLang="en-US" sz="3200" b="0" kern="0" dirty="0" smtClean="0">
                <a:solidFill>
                  <a:schemeClr val="tx1"/>
                </a:solidFill>
                <a:latin typeface="Calibri" panose="020F0502020204030204" pitchFamily="34" charset="0"/>
                <a:cs typeface="Calibri" panose="020F0502020204030204" pitchFamily="34" charset="0"/>
              </a:rPr>
              <a:t>Undiagnosed HIV and onward transmission</a:t>
            </a:r>
          </a:p>
          <a:p>
            <a:pPr defTabSz="914400" eaLnBrk="1" hangingPunct="1"/>
            <a:r>
              <a:rPr lang="en-US" altLang="en-US" sz="3200" b="0" kern="0" dirty="0" smtClean="0">
                <a:solidFill>
                  <a:schemeClr val="tx1"/>
                </a:solidFill>
                <a:latin typeface="Calibri" panose="020F0502020204030204" pitchFamily="34" charset="0"/>
                <a:cs typeface="Calibri" panose="020F0502020204030204" pitchFamily="34" charset="0"/>
              </a:rPr>
              <a:t>USA modelling data</a:t>
            </a:r>
            <a:endParaRPr lang="en-US" altLang="en-US" sz="3200" b="0" kern="0" dirty="0">
              <a:solidFill>
                <a:schemeClr val="tx1"/>
              </a:solidFill>
              <a:latin typeface="Calibri" panose="020F0502020204030204" pitchFamily="34" charset="0"/>
              <a:cs typeface="Calibri" panose="020F0502020204030204" pitchFamily="34" charset="0"/>
            </a:endParaRPr>
          </a:p>
        </p:txBody>
      </p:sp>
      <p:sp>
        <p:nvSpPr>
          <p:cNvPr id="6" name="Rectangle 3"/>
          <p:cNvSpPr>
            <a:spLocks noGrp="1"/>
          </p:cNvSpPr>
          <p:nvPr>
            <p:ph idx="1"/>
          </p:nvPr>
        </p:nvSpPr>
        <p:spPr>
          <a:xfrm>
            <a:off x="467544" y="1472642"/>
            <a:ext cx="8229600" cy="4525963"/>
          </a:xfrm>
        </p:spPr>
        <p:txBody>
          <a:bodyPr rtlCol="0">
            <a:normAutofit/>
          </a:bodyPr>
          <a:lstStyle/>
          <a:p>
            <a:pPr marL="0" indent="0" eaLnBrk="1" fontAlgn="auto" hangingPunct="1">
              <a:spcAft>
                <a:spcPts val="0"/>
              </a:spcAft>
              <a:buFont typeface="Arial" pitchFamily="34" charset="0"/>
              <a:buNone/>
              <a:defRPr/>
            </a:pPr>
            <a:endParaRPr lang="en-GB" sz="1800" dirty="0" smtClean="0"/>
          </a:p>
          <a:p>
            <a:pPr marL="0" indent="0" eaLnBrk="1" fontAlgn="auto" hangingPunct="1">
              <a:spcAft>
                <a:spcPts val="0"/>
              </a:spcAft>
              <a:buFont typeface="Arial" pitchFamily="34" charset="0"/>
              <a:buNone/>
              <a:defRPr/>
            </a:pPr>
            <a:endParaRPr lang="en-GB" dirty="0" smtClean="0"/>
          </a:p>
          <a:p>
            <a:pPr marL="0" indent="0" eaLnBrk="1" fontAlgn="auto" hangingPunct="1">
              <a:spcAft>
                <a:spcPts val="0"/>
              </a:spcAft>
              <a:buFont typeface="Arial" pitchFamily="34" charset="0"/>
              <a:buNone/>
              <a:defRPr/>
            </a:pPr>
            <a:endParaRPr lang="en-GB" dirty="0" smtClean="0"/>
          </a:p>
          <a:p>
            <a:pPr eaLnBrk="1" fontAlgn="auto" hangingPunct="1">
              <a:spcAft>
                <a:spcPts val="0"/>
              </a:spcAft>
              <a:buFont typeface="Arial" pitchFamily="34" charset="0"/>
              <a:buChar char="•"/>
              <a:defRPr/>
            </a:pPr>
            <a:endParaRPr lang="en-GB" sz="2800" dirty="0" smtClean="0"/>
          </a:p>
          <a:p>
            <a:pPr eaLnBrk="1" fontAlgn="auto" hangingPunct="1">
              <a:spcAft>
                <a:spcPts val="0"/>
              </a:spcAft>
              <a:buFont typeface="Arial" pitchFamily="34" charset="0"/>
              <a:buChar char="•"/>
              <a:defRPr/>
            </a:pPr>
            <a:endParaRPr lang="en-GB" sz="2800" dirty="0" smtClean="0"/>
          </a:p>
        </p:txBody>
      </p:sp>
      <p:graphicFrame>
        <p:nvGraphicFramePr>
          <p:cNvPr id="3" name="Chart 2"/>
          <p:cNvGraphicFramePr/>
          <p:nvPr>
            <p:extLst>
              <p:ext uri="{D42A27DB-BD31-4B8C-83A1-F6EECF244321}">
                <p14:modId xmlns:p14="http://schemas.microsoft.com/office/powerpoint/2010/main" val="2756910298"/>
              </p:ext>
            </p:extLst>
          </p:nvPr>
        </p:nvGraphicFramePr>
        <p:xfrm>
          <a:off x="899592" y="1197924"/>
          <a:ext cx="7488832" cy="460734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3789078" y="3861048"/>
            <a:ext cx="1728192" cy="803002"/>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79912" y="2071307"/>
            <a:ext cx="1728192" cy="1"/>
          </a:xfrm>
          <a:prstGeom prst="straightConnector1">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72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animBg="0"/>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Title 1"/>
          <p:cNvSpPr>
            <a:spLocks noGrp="1"/>
          </p:cNvSpPr>
          <p:nvPr>
            <p:ph type="title"/>
          </p:nvPr>
        </p:nvSpPr>
        <p:spPr>
          <a:xfrm>
            <a:off x="395536" y="260648"/>
            <a:ext cx="6840000" cy="935984"/>
          </a:xfrm>
        </p:spPr>
        <p:txBody>
          <a:bodyPr anchor="t">
            <a:normAutofit/>
          </a:bodyPr>
          <a:lstStyle/>
          <a:p>
            <a:pPr algn="l" eaLnBrk="1" hangingPunct="1"/>
            <a:r>
              <a:rPr lang="en-GB" sz="2400" dirty="0" smtClean="0">
                <a:latin typeface="Calibri" panose="020F0502020204030204" pitchFamily="34" charset="0"/>
                <a:cs typeface="Calibri" panose="020F0502020204030204" pitchFamily="34" charset="0"/>
              </a:rPr>
              <a:t>Increased healthcare costs</a:t>
            </a:r>
            <a:endParaRPr lang="en-GB" sz="2400" dirty="0">
              <a:latin typeface="Calibri" panose="020F0502020204030204" pitchFamily="34" charset="0"/>
              <a:cs typeface="Calibri" panose="020F0502020204030204" pitchFamily="34" charset="0"/>
            </a:endParaRPr>
          </a:p>
        </p:txBody>
      </p:sp>
      <p:sp>
        <p:nvSpPr>
          <p:cNvPr id="8" name="Content Placeholder 3"/>
          <p:cNvSpPr txBox="1">
            <a:spLocks/>
          </p:cNvSpPr>
          <p:nvPr/>
        </p:nvSpPr>
        <p:spPr>
          <a:xfrm>
            <a:off x="467544" y="1196752"/>
            <a:ext cx="7848872" cy="4536504"/>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200" dirty="0" smtClean="0">
              <a:latin typeface="Calibri" pitchFamily="34" charset="0"/>
              <a:cs typeface="Calibri" pitchFamily="34" charset="0"/>
            </a:endParaRPr>
          </a:p>
          <a:p>
            <a:pPr marL="0" indent="0">
              <a:buFont typeface="Arial" panose="020B0604020202020204" pitchFamily="34" charset="0"/>
              <a:buNone/>
              <a:defRPr/>
            </a:pPr>
            <a:r>
              <a:rPr lang="en-GB" sz="2200" dirty="0" smtClean="0">
                <a:latin typeface="Calibri" pitchFamily="34" charset="0"/>
                <a:cs typeface="Calibri" pitchFamily="34" charset="0"/>
              </a:rPr>
              <a:t>Medical costs associated with late diagnosis are up to 3.7 times as high as those associated with timely diagnosis and treatment</a:t>
            </a:r>
          </a:p>
          <a:p>
            <a:pPr marL="0" indent="0">
              <a:buFont typeface="Arial" panose="020B0604020202020204" pitchFamily="34" charset="0"/>
              <a:buNone/>
              <a:defRPr/>
            </a:pPr>
            <a:endParaRPr lang="en-GB" sz="2200" dirty="0">
              <a:latin typeface="Calibri" pitchFamily="34" charset="0"/>
              <a:cs typeface="Calibri" pitchFamily="34" charset="0"/>
            </a:endParaRPr>
          </a:p>
          <a:p>
            <a:pPr marL="0" indent="0">
              <a:buNone/>
              <a:defRPr/>
            </a:pPr>
            <a:r>
              <a:rPr lang="en-GB" sz="2200" dirty="0">
                <a:latin typeface="Calibri" pitchFamily="34" charset="0"/>
                <a:cs typeface="Calibri" pitchFamily="34" charset="0"/>
              </a:rPr>
              <a:t>Even after 7 - 8 years, late diagnosis is still associated with higher cumulative </a:t>
            </a:r>
            <a:r>
              <a:rPr lang="en-GB" sz="2200" dirty="0" smtClean="0">
                <a:latin typeface="Calibri" pitchFamily="34" charset="0"/>
                <a:cs typeface="Calibri" pitchFamily="34" charset="0"/>
              </a:rPr>
              <a:t>expenses</a:t>
            </a:r>
          </a:p>
          <a:p>
            <a:pPr marL="0" indent="0">
              <a:buNone/>
              <a:defRPr/>
            </a:pPr>
            <a:endParaRPr lang="en-GB" sz="2200" dirty="0">
              <a:latin typeface="Calibri" pitchFamily="34" charset="0"/>
              <a:cs typeface="Calibri" pitchFamily="34" charset="0"/>
            </a:endParaRPr>
          </a:p>
          <a:p>
            <a:pPr marL="0" indent="0">
              <a:buNone/>
              <a:defRPr/>
            </a:pPr>
            <a:r>
              <a:rPr lang="en-US" sz="2200" dirty="0">
                <a:latin typeface="Calibri" pitchFamily="34" charset="0"/>
                <a:cs typeface="Calibri" pitchFamily="34" charset="0"/>
              </a:rPr>
              <a:t>Studies suggest that HIV testing remains cost-effective as long as the undiagnosed HIV prevalence is above 0.1%</a:t>
            </a:r>
            <a:endParaRPr lang="en-GB" sz="2200" dirty="0">
              <a:latin typeface="Calibri" pitchFamily="34" charset="0"/>
              <a:cs typeface="Calibri" pitchFamily="34" charset="0"/>
            </a:endParaRPr>
          </a:p>
          <a:p>
            <a:pPr marL="0" indent="0">
              <a:buNone/>
              <a:defRPr/>
            </a:pPr>
            <a:endParaRPr lang="en-GB" sz="2400" dirty="0" smtClean="0">
              <a:latin typeface="Calibri" pitchFamily="34" charset="0"/>
              <a:cs typeface="Calibri" pitchFamily="34" charset="0"/>
            </a:endParaRPr>
          </a:p>
          <a:p>
            <a:pPr marL="0" indent="0">
              <a:buFont typeface="Arial" panose="020B0604020202020204" pitchFamily="34" charset="0"/>
              <a:buNone/>
              <a:defRPr/>
            </a:pPr>
            <a:endParaRPr lang="en-GB" sz="2400" dirty="0">
              <a:latin typeface="Calibri" pitchFamily="34" charset="0"/>
              <a:cs typeface="Calibri" pitchFamily="34" charset="0"/>
            </a:endParaRPr>
          </a:p>
        </p:txBody>
      </p:sp>
      <p:sp>
        <p:nvSpPr>
          <p:cNvPr id="9" name="Content Placeholder 3"/>
          <p:cNvSpPr txBox="1">
            <a:spLocks/>
          </p:cNvSpPr>
          <p:nvPr/>
        </p:nvSpPr>
        <p:spPr>
          <a:xfrm>
            <a:off x="467544" y="4293096"/>
            <a:ext cx="7704856" cy="1224136"/>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400" dirty="0">
              <a:latin typeface="Calibri" pitchFamily="34" charset="0"/>
              <a:cs typeface="Calibri" pitchFamily="34" charset="0"/>
            </a:endParaRPr>
          </a:p>
        </p:txBody>
      </p:sp>
      <p:grpSp>
        <p:nvGrpSpPr>
          <p:cNvPr id="7" name="Group 6"/>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976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 descr="slid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21559"/>
            <a:ext cx="7911328" cy="50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251520" y="692696"/>
            <a:ext cx="8486800" cy="1070992"/>
          </a:xfrm>
        </p:spPr>
        <p:txBody>
          <a:bodyPr anchor="t">
            <a:normAutofit/>
          </a:bodyPr>
          <a:lstStyle/>
          <a:p>
            <a:pPr marL="109482" algn="l">
              <a:defRPr/>
            </a:pPr>
            <a:r>
              <a:rPr lang="en-GB" sz="1800" dirty="0" smtClean="0"/>
              <a:t> </a:t>
            </a:r>
            <a:endParaRPr lang="en-GB" sz="1800" dirty="0"/>
          </a:p>
        </p:txBody>
      </p:sp>
      <p:sp>
        <p:nvSpPr>
          <p:cNvPr id="7" name="TextBox 6"/>
          <p:cNvSpPr txBox="1"/>
          <p:nvPr/>
        </p:nvSpPr>
        <p:spPr>
          <a:xfrm>
            <a:off x="323528" y="132953"/>
            <a:ext cx="7776864" cy="461665"/>
          </a:xfrm>
          <a:prstGeom prst="rect">
            <a:avLst/>
          </a:prstGeom>
          <a:noFill/>
        </p:spPr>
        <p:txBody>
          <a:bodyPr wrap="square" rtlCol="0">
            <a:spAutoFit/>
          </a:bodyPr>
          <a:lstStyle/>
          <a:p>
            <a:r>
              <a:rPr lang="en-GB" altLang="en-US" sz="2400" dirty="0">
                <a:latin typeface="Calibri" panose="020F0502020204030204" pitchFamily="34" charset="0"/>
                <a:ea typeface="ＭＳ Ｐゴシック"/>
                <a:cs typeface="Calibri" panose="020F0502020204030204" pitchFamily="34" charset="0"/>
              </a:rPr>
              <a:t>Increased healthcare costs</a:t>
            </a:r>
            <a:endParaRPr lang="en-GB" sz="2400"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323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Title 1"/>
          <p:cNvSpPr>
            <a:spLocks noGrp="1"/>
          </p:cNvSpPr>
          <p:nvPr>
            <p:ph type="title"/>
          </p:nvPr>
        </p:nvSpPr>
        <p:spPr>
          <a:xfrm>
            <a:off x="323528" y="260648"/>
            <a:ext cx="7920880" cy="1080000"/>
          </a:xfrm>
        </p:spPr>
        <p:txBody>
          <a:bodyPr rtlCol="0" anchor="t">
            <a:normAutofit/>
          </a:bodyPr>
          <a:lstStyle/>
          <a:p>
            <a:pPr algn="l">
              <a:defRPr/>
            </a:pPr>
            <a:r>
              <a:rPr lang="en-GB" sz="2400" dirty="0">
                <a:latin typeface="Calibri" panose="020F0502020204030204" pitchFamily="34" charset="0"/>
                <a:cs typeface="Calibri" panose="020F0502020204030204" pitchFamily="34" charset="0"/>
              </a:rPr>
              <a:t>Benefits of early </a:t>
            </a:r>
            <a:r>
              <a:rPr lang="en-GB" sz="2400" dirty="0" smtClean="0">
                <a:latin typeface="Calibri" panose="020F0502020204030204" pitchFamily="34" charset="0"/>
                <a:cs typeface="Calibri" panose="020F0502020204030204" pitchFamily="34" charset="0"/>
              </a:rPr>
              <a:t>diagnosis: access to treatment and care</a:t>
            </a:r>
            <a:endParaRPr lang="en-GB" sz="2400" dirty="0">
              <a:latin typeface="Calibri" panose="020F0502020204030204" pitchFamily="34" charset="0"/>
              <a:cs typeface="Calibri" panose="020F0502020204030204" pitchFamily="34" charset="0"/>
            </a:endParaRPr>
          </a:p>
        </p:txBody>
      </p:sp>
      <p:sp>
        <p:nvSpPr>
          <p:cNvPr id="13" name="Pladsholder til indhold 2"/>
          <p:cNvSpPr>
            <a:spLocks noGrp="1"/>
          </p:cNvSpPr>
          <p:nvPr>
            <p:ph idx="1"/>
          </p:nvPr>
        </p:nvSpPr>
        <p:spPr>
          <a:xfrm>
            <a:off x="438147" y="1124744"/>
            <a:ext cx="8022285" cy="4824536"/>
          </a:xfrm>
        </p:spPr>
        <p:txBody>
          <a:bodyPr>
            <a:noAutofit/>
          </a:bodyPr>
          <a:lstStyle/>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Improved </a:t>
            </a:r>
            <a:r>
              <a:rPr lang="en-US" sz="2000" dirty="0">
                <a:latin typeface="Calibri" panose="020F0502020204030204" pitchFamily="34" charset="0"/>
                <a:cs typeface="Calibri" panose="020F0502020204030204" pitchFamily="34" charset="0"/>
              </a:rPr>
              <a:t>treatment response</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Decreased morbidity and mortality</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Decreased onward transmission</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Decreased healthcare costs</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Impacts societal costs</a:t>
            </a:r>
          </a:p>
          <a:p>
            <a:pPr marL="0" indent="0">
              <a:buClr>
                <a:schemeClr val="tx1">
                  <a:lumMod val="50000"/>
                  <a:lumOff val="50000"/>
                </a:schemeClr>
              </a:buClr>
              <a:buNone/>
            </a:pPr>
            <a:endParaRPr lang="en-U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en-US" sz="2000" dirty="0">
                <a:latin typeface="Calibri" panose="020F0502020204030204" pitchFamily="34" charset="0"/>
                <a:cs typeface="Calibri" panose="020F0502020204030204" pitchFamily="34" charset="0"/>
              </a:rPr>
              <a:t>Earlier HIV diagnosis is one of the most important factors associated with better life </a:t>
            </a:r>
            <a:r>
              <a:rPr lang="en-US" sz="2000" dirty="0" smtClean="0">
                <a:latin typeface="Calibri" panose="020F0502020204030204" pitchFamily="34" charset="0"/>
                <a:cs typeface="Calibri" panose="020F0502020204030204" pitchFamily="34" charset="0"/>
              </a:rPr>
              <a:t>expectancy</a:t>
            </a:r>
          </a:p>
          <a:p>
            <a:pPr marL="0" indent="0">
              <a:buClr>
                <a:schemeClr val="tx1">
                  <a:lumMod val="50000"/>
                  <a:lumOff val="50000"/>
                </a:schemeClr>
              </a:buClr>
              <a:buNone/>
            </a:pPr>
            <a:endParaRPr lang="en-U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da-DK" sz="2000" dirty="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benefits of early HIV testing on morbidity and mortality:</a:t>
            </a:r>
          </a:p>
          <a:p>
            <a:pPr indent="0">
              <a:buNone/>
            </a:pPr>
            <a:r>
              <a:rPr lang="en-US" sz="2000" i="1" dirty="0">
                <a:latin typeface="Calibri" panose="020F0502020204030204" pitchFamily="34" charset="0"/>
                <a:cs typeface="Calibri" panose="020F0502020204030204" pitchFamily="34" charset="0"/>
              </a:rPr>
              <a:t>“With timely diagnosis, access to a variety of current drugs and good lifelong adherence, people with recently acquired infections can expect to have a life expectancy which is nearly the same as that of HIV negative individuals.”</a:t>
            </a:r>
          </a:p>
          <a:p>
            <a:pPr marL="456185" lvl="1" indent="0">
              <a:buNone/>
            </a:pPr>
            <a:endParaRPr lang="en-US" sz="2000" dirty="0">
              <a:latin typeface="Corbel" panose="020B0503020204020204" pitchFamily="34" charset="0"/>
              <a:cs typeface="Arial" charset="0"/>
            </a:endParaRPr>
          </a:p>
          <a:p>
            <a:pPr marL="0" indent="0">
              <a:buClr>
                <a:schemeClr val="tx1">
                  <a:lumMod val="50000"/>
                  <a:lumOff val="50000"/>
                </a:schemeClr>
              </a:buClr>
              <a:buNone/>
            </a:pPr>
            <a:endParaRPr lang="en-U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endParaRPr lang="en-US" sz="2000" dirty="0" smtClean="0">
              <a:latin typeface="Calibri" panose="020F0502020204030204" pitchFamily="34" charset="0"/>
              <a:cs typeface="Calibri" panose="020F0502020204030204" pitchFamily="34" charset="0"/>
            </a:endParaRPr>
          </a:p>
          <a:p>
            <a:pPr marL="456185" lvl="1" indent="0">
              <a:buNone/>
            </a:pPr>
            <a:endParaRPr lang="en-US" sz="2000" dirty="0" smtClean="0">
              <a:latin typeface="Corbel" panose="020B0503020204020204" pitchFamily="34" charset="0"/>
              <a:cs typeface="Arial" charset="0"/>
            </a:endParaRPr>
          </a:p>
          <a:p>
            <a:pPr marL="456185" lvl="1" indent="0">
              <a:buNone/>
            </a:pPr>
            <a:endParaRPr lang="en-US" sz="2000" dirty="0" smtClean="0">
              <a:latin typeface="Corbel" panose="020B0503020204020204" pitchFamily="34" charset="0"/>
              <a:cs typeface="Arial" charset="0"/>
            </a:endParaRPr>
          </a:p>
          <a:p>
            <a:pPr marL="456185" lvl="1" indent="0">
              <a:buNone/>
            </a:pPr>
            <a:endParaRPr lang="en-GB" sz="2000" dirty="0">
              <a:latin typeface="Corbel" panose="020B0503020204020204" pitchFamily="34" charset="0"/>
              <a:cs typeface="Arial" charset="0"/>
            </a:endParaRPr>
          </a:p>
          <a:p>
            <a:pPr marL="456185" lvl="1" indent="0">
              <a:buNone/>
            </a:pPr>
            <a:endParaRPr lang="en-GB" sz="2000" dirty="0">
              <a:latin typeface="Corbel" panose="020B0503020204020204" pitchFamily="34" charset="0"/>
              <a:cs typeface="Arial" charset="0"/>
            </a:endParaRPr>
          </a:p>
          <a:p>
            <a:pPr marL="456185" lvl="1" indent="0">
              <a:buNone/>
            </a:pPr>
            <a:endParaRPr lang="en-GB" sz="2000" dirty="0" smtClean="0">
              <a:latin typeface="Corbel" panose="020B0503020204020204" pitchFamily="34" charset="0"/>
              <a:cs typeface="Arial" charset="0"/>
            </a:endParaRPr>
          </a:p>
        </p:txBody>
      </p:sp>
      <p:sp>
        <p:nvSpPr>
          <p:cNvPr id="9" name="Pladsholder til indhold 2"/>
          <p:cNvSpPr txBox="1">
            <a:spLocks/>
          </p:cNvSpPr>
          <p:nvPr/>
        </p:nvSpPr>
        <p:spPr>
          <a:xfrm>
            <a:off x="438147" y="3068960"/>
            <a:ext cx="8208912" cy="936104"/>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p:txBody>
      </p:sp>
      <p:sp>
        <p:nvSpPr>
          <p:cNvPr id="11" name="Pladsholder til indhold 2"/>
          <p:cNvSpPr txBox="1">
            <a:spLocks/>
          </p:cNvSpPr>
          <p:nvPr/>
        </p:nvSpPr>
        <p:spPr>
          <a:xfrm>
            <a:off x="438147" y="4102669"/>
            <a:ext cx="8582167" cy="156334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p:txBody>
      </p:sp>
      <p:grpSp>
        <p:nvGrpSpPr>
          <p:cNvPr id="14" name="Group 13"/>
          <p:cNvGrpSpPr/>
          <p:nvPr/>
        </p:nvGrpSpPr>
        <p:grpSpPr>
          <a:xfrm>
            <a:off x="179512" y="6381328"/>
            <a:ext cx="8888434" cy="372932"/>
            <a:chOff x="179512" y="6381328"/>
            <a:chExt cx="8888434" cy="372932"/>
          </a:xfrm>
        </p:grpSpPr>
        <p:pic>
          <p:nvPicPr>
            <p:cNvPr id="1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27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00" y="2204864"/>
            <a:ext cx="86224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 </a:t>
            </a:r>
            <a:endParaRPr lang="en-GB" dirty="0"/>
          </a:p>
        </p:txBody>
      </p:sp>
      <p:sp>
        <p:nvSpPr>
          <p:cNvPr id="3" name="Pladsholder til indhold 2"/>
          <p:cNvSpPr>
            <a:spLocks noGrp="1"/>
          </p:cNvSpPr>
          <p:nvPr>
            <p:ph idx="1"/>
          </p:nvPr>
        </p:nvSpPr>
        <p:spPr>
          <a:xfrm>
            <a:off x="395536" y="1268760"/>
            <a:ext cx="8291264" cy="4857403"/>
          </a:xfrm>
        </p:spPr>
        <p:txBody>
          <a:bodyPr/>
          <a:lstStyle/>
          <a:p>
            <a:pPr marL="0" indent="0" algn="ctr">
              <a:buNone/>
            </a:pPr>
            <a:r>
              <a:rPr lang="en-US" sz="2000" b="1" dirty="0" smtClean="0"/>
              <a:t>CD4 at start of therapy impacts on immunological outcome</a:t>
            </a:r>
          </a:p>
          <a:p>
            <a:pPr marL="0" indent="0">
              <a:buNone/>
            </a:pPr>
            <a:endParaRPr lang="da-DK" b="1" dirty="0"/>
          </a:p>
          <a:p>
            <a:pPr marL="0" indent="0">
              <a:buNone/>
            </a:pPr>
            <a:endParaRPr lang="da-DK" dirty="0"/>
          </a:p>
        </p:txBody>
      </p:sp>
      <p:sp>
        <p:nvSpPr>
          <p:cNvPr id="7" name="TextBox 6"/>
          <p:cNvSpPr txBox="1"/>
          <p:nvPr/>
        </p:nvSpPr>
        <p:spPr>
          <a:xfrm>
            <a:off x="467544" y="260648"/>
            <a:ext cx="7632848" cy="830997"/>
          </a:xfrm>
          <a:prstGeom prst="rect">
            <a:avLst/>
          </a:prstGeom>
          <a:noFill/>
        </p:spPr>
        <p:txBody>
          <a:bodyPr wrap="square" rtlCol="0">
            <a:spAutoFit/>
          </a:bodyPr>
          <a:lstStyle/>
          <a:p>
            <a:r>
              <a:rPr lang="en-GB" sz="2400" dirty="0" smtClean="0">
                <a:latin typeface="Calibri" panose="020F0502020204030204" pitchFamily="34" charset="0"/>
                <a:cs typeface="Calibri" panose="020F0502020204030204" pitchFamily="34" charset="0"/>
              </a:rPr>
              <a:t>Improved treatment response with anti-retroviral (ARV) therapy </a:t>
            </a:r>
            <a:endParaRPr lang="en-GB" sz="2400"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9852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147248" cy="1066130"/>
          </a:xfrm>
        </p:spPr>
        <p:txBody>
          <a:bodyPr>
            <a:noAutofit/>
          </a:bodyPr>
          <a:lstStyle/>
          <a:p>
            <a:pPr algn="l"/>
            <a:r>
              <a:rPr lang="en-GB" sz="2400" dirty="0" smtClean="0"/>
              <a:t>Adjusted relative risk of AIDS or death during the pre-HAART, early-HAART and late-HAART eras from the </a:t>
            </a:r>
            <a:r>
              <a:rPr lang="en-GB" sz="2400" dirty="0" err="1" smtClean="0"/>
              <a:t>EuroSIDA</a:t>
            </a:r>
            <a:r>
              <a:rPr lang="en-GB" sz="2400" dirty="0" smtClean="0"/>
              <a:t> Study</a:t>
            </a:r>
            <a:endParaRPr lang="en-GB"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56132"/>
            <a:ext cx="7344816" cy="455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394062" y="1841399"/>
            <a:ext cx="360040" cy="12961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 name="TextBox 2"/>
          <p:cNvSpPr txBox="1"/>
          <p:nvPr/>
        </p:nvSpPr>
        <p:spPr>
          <a:xfrm>
            <a:off x="3707904" y="1841399"/>
            <a:ext cx="2520280" cy="307777"/>
          </a:xfrm>
          <a:prstGeom prst="rect">
            <a:avLst/>
          </a:prstGeom>
          <a:noFill/>
        </p:spPr>
        <p:txBody>
          <a:bodyPr wrap="square" rtlCol="0">
            <a:spAutoFit/>
          </a:bodyPr>
          <a:lstStyle/>
          <a:p>
            <a:pPr algn="ctr"/>
            <a:r>
              <a:rPr lang="en-GB" sz="1400" b="1" dirty="0" smtClean="0"/>
              <a:t>1996, HAART became available</a:t>
            </a:r>
            <a:endParaRPr lang="en-GB" sz="1400" b="1" dirty="0"/>
          </a:p>
        </p:txBody>
      </p:sp>
      <p:sp>
        <p:nvSpPr>
          <p:cNvPr id="4" name="TextBox 3"/>
          <p:cNvSpPr txBox="1"/>
          <p:nvPr/>
        </p:nvSpPr>
        <p:spPr>
          <a:xfrm>
            <a:off x="6128996" y="2144470"/>
            <a:ext cx="2691476" cy="1428546"/>
          </a:xfrm>
          <a:prstGeom prst="rect">
            <a:avLst/>
          </a:prstGeom>
          <a:noFill/>
          <a:ln>
            <a:solidFill>
              <a:schemeClr val="tx1"/>
            </a:solidFill>
          </a:ln>
          <a:effectLst/>
        </p:spPr>
        <p:txBody>
          <a:bodyPr wrap="square" rtlCol="0" anchor="t">
            <a:noAutofit/>
          </a:bodyPr>
          <a:lstStyle/>
          <a:p>
            <a:r>
              <a:rPr lang="da-DK" sz="1400" b="1" dirty="0" smtClean="0"/>
              <a:t>Proportion of individuals with HIV infection dying in relation to introduction of HAART</a:t>
            </a:r>
          </a:p>
          <a:p>
            <a:r>
              <a:rPr lang="da-DK" sz="1400" b="1" dirty="0"/>
              <a:t> </a:t>
            </a:r>
            <a:r>
              <a:rPr lang="da-DK" sz="1400" b="1" dirty="0" smtClean="0"/>
              <a:t>    Pre-HAART:     14.6%</a:t>
            </a:r>
          </a:p>
          <a:p>
            <a:r>
              <a:rPr lang="da-DK" sz="1400" b="1" dirty="0" smtClean="0"/>
              <a:t>     Early-HAART:  7.4%</a:t>
            </a:r>
          </a:p>
          <a:p>
            <a:r>
              <a:rPr lang="da-DK" sz="1400" b="1" dirty="0" smtClean="0"/>
              <a:t>     Late-HAART:    1.5%</a:t>
            </a:r>
            <a:endParaRPr lang="da-DK" sz="1600" b="1" dirty="0" smtClean="0">
              <a:solidFill>
                <a:srgbClr val="C00000"/>
              </a:solidFill>
            </a:endParaRPr>
          </a:p>
          <a:p>
            <a:endParaRPr lang="en-GB"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831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29" b="16692"/>
          <a:stretch/>
        </p:blipFill>
        <p:spPr bwMode="auto">
          <a:xfrm>
            <a:off x="332514" y="1345324"/>
            <a:ext cx="8034260" cy="451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GB" dirty="0" smtClean="0"/>
              <a:t> </a:t>
            </a:r>
            <a:endParaRPr lang="en-GB" dirty="0"/>
          </a:p>
        </p:txBody>
      </p:sp>
      <p:sp>
        <p:nvSpPr>
          <p:cNvPr id="6" name="Title 1"/>
          <p:cNvSpPr txBox="1">
            <a:spLocks/>
          </p:cNvSpPr>
          <p:nvPr/>
        </p:nvSpPr>
        <p:spPr bwMode="auto">
          <a:xfrm>
            <a:off x="251520" y="355838"/>
            <a:ext cx="8398592" cy="91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lvl1pPr algn="l" rtl="0" eaLnBrk="0" fontAlgn="base" hangingPunct="0">
              <a:spcBef>
                <a:spcPct val="0"/>
              </a:spcBef>
              <a:spcAft>
                <a:spcPct val="0"/>
              </a:spcAft>
              <a:defRPr sz="3600" b="1">
                <a:solidFill>
                  <a:schemeClr val="accent1"/>
                </a:solidFill>
                <a:latin typeface="+mj-lt"/>
                <a:ea typeface="ＭＳ Ｐゴシック" charset="-128"/>
                <a:cs typeface="ＭＳ Ｐゴシック" charset="0"/>
              </a:defRPr>
            </a:lvl1pPr>
            <a:lvl2pPr algn="l" rtl="0" eaLnBrk="0" fontAlgn="base" hangingPunct="0">
              <a:spcBef>
                <a:spcPct val="0"/>
              </a:spcBef>
              <a:spcAft>
                <a:spcPct val="0"/>
              </a:spcAft>
              <a:defRPr sz="3600" b="1">
                <a:solidFill>
                  <a:schemeClr val="accent1"/>
                </a:solidFill>
                <a:latin typeface="Calibri" charset="0"/>
                <a:ea typeface="ＭＳ Ｐゴシック" charset="-128"/>
                <a:cs typeface="ＭＳ Ｐゴシック" charset="0"/>
              </a:defRPr>
            </a:lvl2pPr>
            <a:lvl3pPr algn="l" rtl="0" eaLnBrk="0" fontAlgn="base" hangingPunct="0">
              <a:spcBef>
                <a:spcPct val="0"/>
              </a:spcBef>
              <a:spcAft>
                <a:spcPct val="0"/>
              </a:spcAft>
              <a:defRPr sz="3600" b="1">
                <a:solidFill>
                  <a:schemeClr val="accent1"/>
                </a:solidFill>
                <a:latin typeface="Calibri" charset="0"/>
                <a:ea typeface="ＭＳ Ｐゴシック" charset="-128"/>
                <a:cs typeface="ＭＳ Ｐゴシック" charset="0"/>
              </a:defRPr>
            </a:lvl3pPr>
            <a:lvl4pPr algn="l" rtl="0" eaLnBrk="0" fontAlgn="base" hangingPunct="0">
              <a:spcBef>
                <a:spcPct val="0"/>
              </a:spcBef>
              <a:spcAft>
                <a:spcPct val="0"/>
              </a:spcAft>
              <a:defRPr sz="3600" b="1">
                <a:solidFill>
                  <a:schemeClr val="accent1"/>
                </a:solidFill>
                <a:latin typeface="Calibri" charset="0"/>
                <a:ea typeface="ＭＳ Ｐゴシック" charset="-128"/>
                <a:cs typeface="ＭＳ Ｐゴシック" charset="0"/>
              </a:defRPr>
            </a:lvl4pPr>
            <a:lvl5pPr algn="l" rtl="0" eaLnBrk="0" fontAlgn="base" hangingPunct="0">
              <a:spcBef>
                <a:spcPct val="0"/>
              </a:spcBef>
              <a:spcAft>
                <a:spcPct val="0"/>
              </a:spcAft>
              <a:defRPr sz="3600" b="1">
                <a:solidFill>
                  <a:schemeClr val="accent1"/>
                </a:solidFill>
                <a:latin typeface="Calibri" charset="0"/>
                <a:ea typeface="ＭＳ Ｐゴシック" charset="-128"/>
                <a:cs typeface="ＭＳ Ｐゴシック" charset="0"/>
              </a:defRPr>
            </a:lvl5pPr>
            <a:lvl6pPr marL="456188" algn="l" rtl="0" fontAlgn="base">
              <a:spcBef>
                <a:spcPct val="0"/>
              </a:spcBef>
              <a:spcAft>
                <a:spcPct val="0"/>
              </a:spcAft>
              <a:defRPr sz="3600" b="1">
                <a:solidFill>
                  <a:schemeClr val="accent1"/>
                </a:solidFill>
                <a:latin typeface="Calibri" charset="0"/>
              </a:defRPr>
            </a:lvl6pPr>
            <a:lvl7pPr marL="912370" algn="l" rtl="0" fontAlgn="base">
              <a:spcBef>
                <a:spcPct val="0"/>
              </a:spcBef>
              <a:spcAft>
                <a:spcPct val="0"/>
              </a:spcAft>
              <a:defRPr sz="3600" b="1">
                <a:solidFill>
                  <a:schemeClr val="accent1"/>
                </a:solidFill>
                <a:latin typeface="Calibri" charset="0"/>
              </a:defRPr>
            </a:lvl7pPr>
            <a:lvl8pPr marL="1368557" algn="l" rtl="0" fontAlgn="base">
              <a:spcBef>
                <a:spcPct val="0"/>
              </a:spcBef>
              <a:spcAft>
                <a:spcPct val="0"/>
              </a:spcAft>
              <a:defRPr sz="3600" b="1">
                <a:solidFill>
                  <a:schemeClr val="accent1"/>
                </a:solidFill>
                <a:latin typeface="Calibri" charset="0"/>
              </a:defRPr>
            </a:lvl8pPr>
            <a:lvl9pPr marL="1824741" algn="l" rtl="0" fontAlgn="base">
              <a:spcBef>
                <a:spcPct val="0"/>
              </a:spcBef>
              <a:spcAft>
                <a:spcPct val="0"/>
              </a:spcAft>
              <a:defRPr sz="3600" b="1">
                <a:solidFill>
                  <a:schemeClr val="accent1"/>
                </a:solidFill>
                <a:latin typeface="Calibri" charset="0"/>
              </a:defRPr>
            </a:lvl9pPr>
          </a:lstStyle>
          <a:p>
            <a:pPr defTabSz="914400"/>
            <a:r>
              <a:rPr lang="en-GB" sz="2400" b="0" kern="0" dirty="0" smtClean="0">
                <a:solidFill>
                  <a:schemeClr val="tx1"/>
                </a:solidFill>
                <a:latin typeface="Calibri" panose="020F0502020204030204" pitchFamily="34" charset="0"/>
                <a:cs typeface="Calibri" panose="020F0502020204030204" pitchFamily="34" charset="0"/>
              </a:rPr>
              <a:t>Improvements in mortality following the introduction </a:t>
            </a:r>
          </a:p>
          <a:p>
            <a:pPr defTabSz="914400"/>
            <a:r>
              <a:rPr lang="en-GB" sz="2400" b="0" kern="0" dirty="0" smtClean="0">
                <a:solidFill>
                  <a:schemeClr val="tx1"/>
                </a:solidFill>
                <a:latin typeface="Calibri" panose="020F0502020204030204" pitchFamily="34" charset="0"/>
                <a:cs typeface="Calibri" panose="020F0502020204030204" pitchFamily="34" charset="0"/>
              </a:rPr>
              <a:t>of effective therapy in UK  </a:t>
            </a:r>
            <a:endParaRPr lang="en-GB" sz="2400" b="0" kern="0" dirty="0">
              <a:solidFill>
                <a:schemeClr val="tx1"/>
              </a:solidFill>
              <a:latin typeface="Calibri" panose="020F0502020204030204" pitchFamily="34" charset="0"/>
              <a:cs typeface="Calibri" panose="020F0502020204030204" pitchFamily="34" charset="0"/>
            </a:endParaRPr>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1461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Freeform 38"/>
          <p:cNvSpPr>
            <a:spLocks/>
          </p:cNvSpPr>
          <p:nvPr/>
        </p:nvSpPr>
        <p:spPr bwMode="auto">
          <a:xfrm>
            <a:off x="985839" y="2011363"/>
            <a:ext cx="7148512" cy="3810000"/>
          </a:xfrm>
          <a:custGeom>
            <a:avLst/>
            <a:gdLst>
              <a:gd name="T0" fmla="*/ 0 w 4503"/>
              <a:gd name="T1" fmla="*/ 0 h 2400"/>
              <a:gd name="T2" fmla="*/ 0 w 4503"/>
              <a:gd name="T3" fmla="*/ 2147483647 h 2400"/>
              <a:gd name="T4" fmla="*/ 2147483647 w 4503"/>
              <a:gd name="T5" fmla="*/ 2147483647 h 2400"/>
              <a:gd name="T6" fmla="*/ 0 60000 65536"/>
              <a:gd name="T7" fmla="*/ 0 60000 65536"/>
              <a:gd name="T8" fmla="*/ 0 60000 65536"/>
              <a:gd name="T9" fmla="*/ 0 w 4503"/>
              <a:gd name="T10" fmla="*/ 0 h 2400"/>
              <a:gd name="T11" fmla="*/ 4503 w 4503"/>
              <a:gd name="T12" fmla="*/ 2400 h 2400"/>
            </a:gdLst>
            <a:ahLst/>
            <a:cxnLst>
              <a:cxn ang="T6">
                <a:pos x="T0" y="T1"/>
              </a:cxn>
              <a:cxn ang="T7">
                <a:pos x="T2" y="T3"/>
              </a:cxn>
              <a:cxn ang="T8">
                <a:pos x="T4" y="T5"/>
              </a:cxn>
            </a:cxnLst>
            <a:rect l="T9" t="T10" r="T11" b="T12"/>
            <a:pathLst>
              <a:path w="4503" h="2400">
                <a:moveTo>
                  <a:pt x="0" y="0"/>
                </a:moveTo>
                <a:lnTo>
                  <a:pt x="0" y="2400"/>
                </a:lnTo>
                <a:lnTo>
                  <a:pt x="4503" y="2400"/>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4" name="Line 39"/>
          <p:cNvSpPr>
            <a:spLocks noChangeShapeType="1"/>
          </p:cNvSpPr>
          <p:nvPr/>
        </p:nvSpPr>
        <p:spPr bwMode="auto">
          <a:xfrm flipH="1">
            <a:off x="909640" y="581977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5" name="Line 40"/>
          <p:cNvSpPr>
            <a:spLocks noChangeShapeType="1"/>
          </p:cNvSpPr>
          <p:nvPr/>
        </p:nvSpPr>
        <p:spPr bwMode="auto">
          <a:xfrm flipH="1">
            <a:off x="909640" y="518636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6" name="Line 41"/>
          <p:cNvSpPr>
            <a:spLocks noChangeShapeType="1"/>
          </p:cNvSpPr>
          <p:nvPr/>
        </p:nvSpPr>
        <p:spPr bwMode="auto">
          <a:xfrm flipH="1">
            <a:off x="909640" y="455295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7" name="Line 42"/>
          <p:cNvSpPr>
            <a:spLocks noChangeShapeType="1"/>
          </p:cNvSpPr>
          <p:nvPr/>
        </p:nvSpPr>
        <p:spPr bwMode="auto">
          <a:xfrm flipH="1">
            <a:off x="909640" y="39195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8" name="Line 43"/>
          <p:cNvSpPr>
            <a:spLocks noChangeShapeType="1"/>
          </p:cNvSpPr>
          <p:nvPr/>
        </p:nvSpPr>
        <p:spPr bwMode="auto">
          <a:xfrm flipH="1">
            <a:off x="909640" y="328612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9" name="Line 44"/>
          <p:cNvSpPr>
            <a:spLocks noChangeShapeType="1"/>
          </p:cNvSpPr>
          <p:nvPr/>
        </p:nvSpPr>
        <p:spPr bwMode="auto">
          <a:xfrm flipH="1">
            <a:off x="909640" y="265271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0" name="Line 45"/>
          <p:cNvSpPr>
            <a:spLocks noChangeShapeType="1"/>
          </p:cNvSpPr>
          <p:nvPr/>
        </p:nvSpPr>
        <p:spPr bwMode="auto">
          <a:xfrm flipH="1">
            <a:off x="909640" y="201930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1" name="Line 46"/>
          <p:cNvSpPr>
            <a:spLocks noChangeShapeType="1"/>
          </p:cNvSpPr>
          <p:nvPr/>
        </p:nvSpPr>
        <p:spPr bwMode="auto">
          <a:xfrm rot="5400000" flipH="1">
            <a:off x="9525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2" name="Line 47"/>
          <p:cNvSpPr>
            <a:spLocks noChangeShapeType="1"/>
          </p:cNvSpPr>
          <p:nvPr/>
        </p:nvSpPr>
        <p:spPr bwMode="auto">
          <a:xfrm rot="5400000" flipH="1">
            <a:off x="12763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3" name="Line 48"/>
          <p:cNvSpPr>
            <a:spLocks noChangeShapeType="1"/>
          </p:cNvSpPr>
          <p:nvPr/>
        </p:nvSpPr>
        <p:spPr bwMode="auto">
          <a:xfrm rot="5400000" flipH="1">
            <a:off x="16002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4" name="Line 49"/>
          <p:cNvSpPr>
            <a:spLocks noChangeShapeType="1"/>
          </p:cNvSpPr>
          <p:nvPr/>
        </p:nvSpPr>
        <p:spPr bwMode="auto">
          <a:xfrm rot="5400000" flipH="1">
            <a:off x="19240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5" name="Line 50"/>
          <p:cNvSpPr>
            <a:spLocks noChangeShapeType="1"/>
          </p:cNvSpPr>
          <p:nvPr/>
        </p:nvSpPr>
        <p:spPr bwMode="auto">
          <a:xfrm rot="5400000" flipH="1">
            <a:off x="22494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6" name="Line 51"/>
          <p:cNvSpPr>
            <a:spLocks noChangeShapeType="1"/>
          </p:cNvSpPr>
          <p:nvPr/>
        </p:nvSpPr>
        <p:spPr bwMode="auto">
          <a:xfrm rot="5400000" flipH="1">
            <a:off x="25733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7" name="Line 52"/>
          <p:cNvSpPr>
            <a:spLocks noChangeShapeType="1"/>
          </p:cNvSpPr>
          <p:nvPr/>
        </p:nvSpPr>
        <p:spPr bwMode="auto">
          <a:xfrm rot="5400000" flipH="1">
            <a:off x="28971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8" name="Line 53"/>
          <p:cNvSpPr>
            <a:spLocks noChangeShapeType="1"/>
          </p:cNvSpPr>
          <p:nvPr/>
        </p:nvSpPr>
        <p:spPr bwMode="auto">
          <a:xfrm rot="5400000" flipH="1">
            <a:off x="32210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9" name="Line 54"/>
          <p:cNvSpPr>
            <a:spLocks noChangeShapeType="1"/>
          </p:cNvSpPr>
          <p:nvPr/>
        </p:nvSpPr>
        <p:spPr bwMode="auto">
          <a:xfrm rot="5400000" flipH="1">
            <a:off x="35464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0" name="Line 55"/>
          <p:cNvSpPr>
            <a:spLocks noChangeShapeType="1"/>
          </p:cNvSpPr>
          <p:nvPr/>
        </p:nvSpPr>
        <p:spPr bwMode="auto">
          <a:xfrm rot="5400000" flipH="1">
            <a:off x="38703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1" name="Line 56"/>
          <p:cNvSpPr>
            <a:spLocks noChangeShapeType="1"/>
          </p:cNvSpPr>
          <p:nvPr/>
        </p:nvSpPr>
        <p:spPr bwMode="auto">
          <a:xfrm rot="5400000" flipH="1">
            <a:off x="41941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2" name="Line 57"/>
          <p:cNvSpPr>
            <a:spLocks noChangeShapeType="1"/>
          </p:cNvSpPr>
          <p:nvPr/>
        </p:nvSpPr>
        <p:spPr bwMode="auto">
          <a:xfrm rot="5400000" flipH="1">
            <a:off x="45196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3" name="Line 58"/>
          <p:cNvSpPr>
            <a:spLocks noChangeShapeType="1"/>
          </p:cNvSpPr>
          <p:nvPr/>
        </p:nvSpPr>
        <p:spPr bwMode="auto">
          <a:xfrm rot="5400000" flipH="1">
            <a:off x="48434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4" name="Line 59"/>
          <p:cNvSpPr>
            <a:spLocks noChangeShapeType="1"/>
          </p:cNvSpPr>
          <p:nvPr/>
        </p:nvSpPr>
        <p:spPr bwMode="auto">
          <a:xfrm rot="5400000" flipH="1">
            <a:off x="51673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5" name="Line 60"/>
          <p:cNvSpPr>
            <a:spLocks noChangeShapeType="1"/>
          </p:cNvSpPr>
          <p:nvPr/>
        </p:nvSpPr>
        <p:spPr bwMode="auto">
          <a:xfrm rot="5400000" flipH="1">
            <a:off x="54911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6" name="Line 61"/>
          <p:cNvSpPr>
            <a:spLocks noChangeShapeType="1"/>
          </p:cNvSpPr>
          <p:nvPr/>
        </p:nvSpPr>
        <p:spPr bwMode="auto">
          <a:xfrm rot="5400000" flipH="1">
            <a:off x="58166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7" name="Line 62"/>
          <p:cNvSpPr>
            <a:spLocks noChangeShapeType="1"/>
          </p:cNvSpPr>
          <p:nvPr/>
        </p:nvSpPr>
        <p:spPr bwMode="auto">
          <a:xfrm rot="5400000" flipH="1">
            <a:off x="61404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8" name="Line 63"/>
          <p:cNvSpPr>
            <a:spLocks noChangeShapeType="1"/>
          </p:cNvSpPr>
          <p:nvPr/>
        </p:nvSpPr>
        <p:spPr bwMode="auto">
          <a:xfrm rot="5400000" flipH="1">
            <a:off x="64643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9" name="Line 64"/>
          <p:cNvSpPr>
            <a:spLocks noChangeShapeType="1"/>
          </p:cNvSpPr>
          <p:nvPr/>
        </p:nvSpPr>
        <p:spPr bwMode="auto">
          <a:xfrm rot="5400000" flipH="1">
            <a:off x="67881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0" name="Line 65"/>
          <p:cNvSpPr>
            <a:spLocks noChangeShapeType="1"/>
          </p:cNvSpPr>
          <p:nvPr/>
        </p:nvSpPr>
        <p:spPr bwMode="auto">
          <a:xfrm rot="5400000" flipH="1">
            <a:off x="71135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1" name="Line 66"/>
          <p:cNvSpPr>
            <a:spLocks noChangeShapeType="1"/>
          </p:cNvSpPr>
          <p:nvPr/>
        </p:nvSpPr>
        <p:spPr bwMode="auto">
          <a:xfrm rot="5400000" flipH="1">
            <a:off x="74374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2" name="Line 67"/>
          <p:cNvSpPr>
            <a:spLocks noChangeShapeType="1"/>
          </p:cNvSpPr>
          <p:nvPr/>
        </p:nvSpPr>
        <p:spPr bwMode="auto">
          <a:xfrm rot="5400000" flipH="1">
            <a:off x="77612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3" name="Line 68"/>
          <p:cNvSpPr>
            <a:spLocks noChangeShapeType="1"/>
          </p:cNvSpPr>
          <p:nvPr/>
        </p:nvSpPr>
        <p:spPr bwMode="auto">
          <a:xfrm rot="5400000" flipH="1">
            <a:off x="80867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4" name="Rectangle 70"/>
          <p:cNvSpPr>
            <a:spLocks noChangeArrowheads="1"/>
          </p:cNvSpPr>
          <p:nvPr/>
        </p:nvSpPr>
        <p:spPr bwMode="auto">
          <a:xfrm>
            <a:off x="1079081" y="5707303"/>
            <a:ext cx="119624"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5" name="Rectangle 71"/>
          <p:cNvSpPr>
            <a:spLocks noChangeArrowheads="1"/>
          </p:cNvSpPr>
          <p:nvPr/>
        </p:nvSpPr>
        <p:spPr bwMode="auto">
          <a:xfrm>
            <a:off x="1304463" y="5707303"/>
            <a:ext cx="117612"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6" name="Rectangle 72"/>
          <p:cNvSpPr>
            <a:spLocks noChangeArrowheads="1"/>
          </p:cNvSpPr>
          <p:nvPr/>
        </p:nvSpPr>
        <p:spPr bwMode="auto">
          <a:xfrm>
            <a:off x="1530992" y="5693690"/>
            <a:ext cx="132080" cy="13487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7" name="Rectangle 73"/>
          <p:cNvSpPr>
            <a:spLocks noChangeArrowheads="1"/>
          </p:cNvSpPr>
          <p:nvPr/>
        </p:nvSpPr>
        <p:spPr bwMode="auto">
          <a:xfrm>
            <a:off x="1761663" y="5707303"/>
            <a:ext cx="132080" cy="132210"/>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8" name="Rectangle 74"/>
          <p:cNvSpPr>
            <a:spLocks noChangeArrowheads="1"/>
          </p:cNvSpPr>
          <p:nvPr/>
        </p:nvSpPr>
        <p:spPr bwMode="auto">
          <a:xfrm>
            <a:off x="1997562" y="5574312"/>
            <a:ext cx="132080" cy="261346"/>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9" name="Rectangle 75"/>
          <p:cNvSpPr>
            <a:spLocks noChangeArrowheads="1"/>
          </p:cNvSpPr>
          <p:nvPr/>
        </p:nvSpPr>
        <p:spPr bwMode="auto">
          <a:xfrm>
            <a:off x="2271126"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0" name="Rectangle 76"/>
          <p:cNvSpPr>
            <a:spLocks noChangeArrowheads="1"/>
          </p:cNvSpPr>
          <p:nvPr/>
        </p:nvSpPr>
        <p:spPr bwMode="auto">
          <a:xfrm>
            <a:off x="2545398"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1" name="Rectangle 77"/>
          <p:cNvSpPr>
            <a:spLocks noChangeArrowheads="1"/>
          </p:cNvSpPr>
          <p:nvPr/>
        </p:nvSpPr>
        <p:spPr bwMode="auto">
          <a:xfrm>
            <a:off x="2792091" y="5346592"/>
            <a:ext cx="132080" cy="496554"/>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2" name="Rectangle 78"/>
          <p:cNvSpPr>
            <a:spLocks noChangeArrowheads="1"/>
          </p:cNvSpPr>
          <p:nvPr/>
        </p:nvSpPr>
        <p:spPr bwMode="auto">
          <a:xfrm>
            <a:off x="3088008" y="5082966"/>
            <a:ext cx="132080" cy="7456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3" name="Rectangle 79"/>
          <p:cNvSpPr>
            <a:spLocks noChangeArrowheads="1"/>
          </p:cNvSpPr>
          <p:nvPr/>
        </p:nvSpPr>
        <p:spPr bwMode="auto">
          <a:xfrm>
            <a:off x="3325392" y="4714198"/>
            <a:ext cx="132080" cy="1114558"/>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4" name="Rectangle 80"/>
          <p:cNvSpPr>
            <a:spLocks noChangeArrowheads="1"/>
          </p:cNvSpPr>
          <p:nvPr/>
        </p:nvSpPr>
        <p:spPr bwMode="auto">
          <a:xfrm>
            <a:off x="3577413" y="4474376"/>
            <a:ext cx="132080" cy="1354380"/>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5" name="Rectangle 81"/>
          <p:cNvSpPr>
            <a:spLocks noChangeArrowheads="1"/>
          </p:cNvSpPr>
          <p:nvPr/>
        </p:nvSpPr>
        <p:spPr bwMode="auto">
          <a:xfrm>
            <a:off x="3847098" y="4229045"/>
            <a:ext cx="132080" cy="15942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6" name="Rectangle 82"/>
          <p:cNvSpPr>
            <a:spLocks noChangeArrowheads="1"/>
          </p:cNvSpPr>
          <p:nvPr/>
        </p:nvSpPr>
        <p:spPr bwMode="auto">
          <a:xfrm>
            <a:off x="4116996" y="4133758"/>
            <a:ext cx="132080" cy="171411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7" name="Rectangle 83"/>
          <p:cNvSpPr>
            <a:spLocks noChangeArrowheads="1"/>
          </p:cNvSpPr>
          <p:nvPr/>
        </p:nvSpPr>
        <p:spPr bwMode="auto">
          <a:xfrm>
            <a:off x="4386487" y="4021706"/>
            <a:ext cx="132080" cy="1838636"/>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8" name="Rectangle 84"/>
          <p:cNvSpPr>
            <a:spLocks noChangeArrowheads="1"/>
          </p:cNvSpPr>
          <p:nvPr/>
        </p:nvSpPr>
        <p:spPr bwMode="auto">
          <a:xfrm>
            <a:off x="4655987" y="3889322"/>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9" name="Rectangle 85"/>
          <p:cNvSpPr>
            <a:spLocks noChangeArrowheads="1"/>
          </p:cNvSpPr>
          <p:nvPr/>
        </p:nvSpPr>
        <p:spPr bwMode="auto">
          <a:xfrm>
            <a:off x="4942713" y="3870020"/>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0" name="Rectangle 86"/>
          <p:cNvSpPr>
            <a:spLocks noChangeArrowheads="1"/>
          </p:cNvSpPr>
          <p:nvPr/>
        </p:nvSpPr>
        <p:spPr bwMode="auto">
          <a:xfrm>
            <a:off x="5212720" y="3404069"/>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1" name="Rectangle 87"/>
          <p:cNvSpPr>
            <a:spLocks noChangeArrowheads="1"/>
          </p:cNvSpPr>
          <p:nvPr/>
        </p:nvSpPr>
        <p:spPr bwMode="auto">
          <a:xfrm>
            <a:off x="5508474" y="3407286"/>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2" name="Rectangle 88"/>
          <p:cNvSpPr>
            <a:spLocks noChangeArrowheads="1"/>
          </p:cNvSpPr>
          <p:nvPr/>
        </p:nvSpPr>
        <p:spPr bwMode="auto">
          <a:xfrm>
            <a:off x="5801289" y="3286137"/>
            <a:ext cx="132080" cy="2571940"/>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3" name="Rectangle 89"/>
          <p:cNvSpPr>
            <a:spLocks noChangeArrowheads="1"/>
          </p:cNvSpPr>
          <p:nvPr/>
        </p:nvSpPr>
        <p:spPr bwMode="auto">
          <a:xfrm>
            <a:off x="6088559" y="3176061"/>
            <a:ext cx="141092" cy="2691849"/>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4" name="Rectangle 90"/>
          <p:cNvSpPr>
            <a:spLocks noChangeArrowheads="1"/>
          </p:cNvSpPr>
          <p:nvPr/>
        </p:nvSpPr>
        <p:spPr bwMode="auto">
          <a:xfrm>
            <a:off x="6401244" y="2924944"/>
            <a:ext cx="132080" cy="2942967"/>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5" name="Rectangle 91"/>
          <p:cNvSpPr>
            <a:spLocks noChangeArrowheads="1"/>
          </p:cNvSpPr>
          <p:nvPr/>
        </p:nvSpPr>
        <p:spPr bwMode="auto">
          <a:xfrm>
            <a:off x="6694170" y="2712181"/>
            <a:ext cx="132080" cy="3151399"/>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6" name="Text Box 92"/>
          <p:cNvSpPr txBox="1">
            <a:spLocks noChangeArrowheads="1"/>
          </p:cNvSpPr>
          <p:nvPr/>
        </p:nvSpPr>
        <p:spPr bwMode="auto">
          <a:xfrm>
            <a:off x="96370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87</a:t>
            </a:r>
          </a:p>
        </p:txBody>
      </p:sp>
      <p:sp>
        <p:nvSpPr>
          <p:cNvPr id="15417" name="Text Box 93"/>
          <p:cNvSpPr txBox="1">
            <a:spLocks noChangeArrowheads="1"/>
          </p:cNvSpPr>
          <p:nvPr/>
        </p:nvSpPr>
        <p:spPr bwMode="auto">
          <a:xfrm>
            <a:off x="119870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88</a:t>
            </a:r>
          </a:p>
        </p:txBody>
      </p:sp>
      <p:sp>
        <p:nvSpPr>
          <p:cNvPr id="15418" name="Text Box 94"/>
          <p:cNvSpPr txBox="1">
            <a:spLocks noChangeArrowheads="1"/>
          </p:cNvSpPr>
          <p:nvPr/>
        </p:nvSpPr>
        <p:spPr bwMode="auto">
          <a:xfrm>
            <a:off x="142207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89</a:t>
            </a:r>
          </a:p>
        </p:txBody>
      </p:sp>
      <p:sp>
        <p:nvSpPr>
          <p:cNvPr id="15419" name="Text Box 95"/>
          <p:cNvSpPr txBox="1">
            <a:spLocks noChangeArrowheads="1"/>
          </p:cNvSpPr>
          <p:nvPr/>
        </p:nvSpPr>
        <p:spPr bwMode="auto">
          <a:xfrm>
            <a:off x="165549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90</a:t>
            </a:r>
          </a:p>
        </p:txBody>
      </p:sp>
      <p:sp>
        <p:nvSpPr>
          <p:cNvPr id="15420" name="Text Box 96"/>
          <p:cNvSpPr txBox="1">
            <a:spLocks noChangeArrowheads="1"/>
          </p:cNvSpPr>
          <p:nvPr/>
        </p:nvSpPr>
        <p:spPr bwMode="auto">
          <a:xfrm>
            <a:off x="189895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91</a:t>
            </a:r>
          </a:p>
        </p:txBody>
      </p:sp>
      <p:sp>
        <p:nvSpPr>
          <p:cNvPr id="15421" name="Text Box 97"/>
          <p:cNvSpPr txBox="1">
            <a:spLocks noChangeArrowheads="1"/>
          </p:cNvSpPr>
          <p:nvPr/>
        </p:nvSpPr>
        <p:spPr bwMode="auto">
          <a:xfrm>
            <a:off x="217256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92</a:t>
            </a:r>
          </a:p>
        </p:txBody>
      </p:sp>
      <p:sp>
        <p:nvSpPr>
          <p:cNvPr id="15422" name="Text Box 98"/>
          <p:cNvSpPr txBox="1">
            <a:spLocks noChangeArrowheads="1"/>
          </p:cNvSpPr>
          <p:nvPr/>
        </p:nvSpPr>
        <p:spPr bwMode="auto">
          <a:xfrm>
            <a:off x="242608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93</a:t>
            </a:r>
          </a:p>
        </p:txBody>
      </p:sp>
      <p:sp>
        <p:nvSpPr>
          <p:cNvPr id="15423" name="Text Box 99"/>
          <p:cNvSpPr txBox="1">
            <a:spLocks noChangeArrowheads="1"/>
          </p:cNvSpPr>
          <p:nvPr/>
        </p:nvSpPr>
        <p:spPr bwMode="auto">
          <a:xfrm>
            <a:off x="2682195"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94</a:t>
            </a:r>
          </a:p>
        </p:txBody>
      </p:sp>
      <p:sp>
        <p:nvSpPr>
          <p:cNvPr id="15424" name="Text Box 100"/>
          <p:cNvSpPr txBox="1">
            <a:spLocks noChangeArrowheads="1"/>
          </p:cNvSpPr>
          <p:nvPr/>
        </p:nvSpPr>
        <p:spPr bwMode="auto">
          <a:xfrm>
            <a:off x="299498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95</a:t>
            </a:r>
          </a:p>
        </p:txBody>
      </p:sp>
      <p:sp>
        <p:nvSpPr>
          <p:cNvPr id="15425" name="Text Box 101"/>
          <p:cNvSpPr txBox="1">
            <a:spLocks noChangeArrowheads="1"/>
          </p:cNvSpPr>
          <p:nvPr/>
        </p:nvSpPr>
        <p:spPr bwMode="auto">
          <a:xfrm>
            <a:off x="323845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96</a:t>
            </a:r>
          </a:p>
        </p:txBody>
      </p:sp>
      <p:sp>
        <p:nvSpPr>
          <p:cNvPr id="15426" name="Text Box 102"/>
          <p:cNvSpPr txBox="1">
            <a:spLocks noChangeArrowheads="1"/>
          </p:cNvSpPr>
          <p:nvPr/>
        </p:nvSpPr>
        <p:spPr bwMode="auto">
          <a:xfrm>
            <a:off x="348191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97</a:t>
            </a:r>
          </a:p>
        </p:txBody>
      </p:sp>
      <p:sp>
        <p:nvSpPr>
          <p:cNvPr id="15427" name="Text Box 103"/>
          <p:cNvSpPr txBox="1">
            <a:spLocks noChangeArrowheads="1"/>
          </p:cNvSpPr>
          <p:nvPr/>
        </p:nvSpPr>
        <p:spPr bwMode="auto">
          <a:xfrm>
            <a:off x="373543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rgbClr val="9999CC"/>
                </a:solidFill>
                <a:latin typeface="Arial Narrow" pitchFamily="34" charset="0"/>
                <a:ea typeface="Osaka" charset="0"/>
                <a:cs typeface="Arial" pitchFamily="34" charset="0"/>
              </a:rPr>
              <a:t>98</a:t>
            </a:r>
          </a:p>
        </p:txBody>
      </p:sp>
      <p:sp>
        <p:nvSpPr>
          <p:cNvPr id="15428" name="Text Box 104"/>
          <p:cNvSpPr txBox="1">
            <a:spLocks noChangeArrowheads="1"/>
          </p:cNvSpPr>
          <p:nvPr/>
        </p:nvSpPr>
        <p:spPr bwMode="auto">
          <a:xfrm>
            <a:off x="401909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99</a:t>
            </a:r>
          </a:p>
        </p:txBody>
      </p:sp>
      <p:sp>
        <p:nvSpPr>
          <p:cNvPr id="15429" name="Text Box 105"/>
          <p:cNvSpPr txBox="1">
            <a:spLocks noChangeArrowheads="1"/>
          </p:cNvSpPr>
          <p:nvPr/>
        </p:nvSpPr>
        <p:spPr bwMode="auto">
          <a:xfrm>
            <a:off x="429270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00</a:t>
            </a:r>
          </a:p>
        </p:txBody>
      </p:sp>
      <p:sp>
        <p:nvSpPr>
          <p:cNvPr id="15430" name="Text Box 106"/>
          <p:cNvSpPr txBox="1">
            <a:spLocks noChangeArrowheads="1"/>
          </p:cNvSpPr>
          <p:nvPr/>
        </p:nvSpPr>
        <p:spPr bwMode="auto">
          <a:xfrm>
            <a:off x="455626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01</a:t>
            </a:r>
          </a:p>
        </p:txBody>
      </p:sp>
      <p:sp>
        <p:nvSpPr>
          <p:cNvPr id="15431" name="Text Box 107"/>
          <p:cNvSpPr txBox="1">
            <a:spLocks noChangeArrowheads="1"/>
          </p:cNvSpPr>
          <p:nvPr/>
        </p:nvSpPr>
        <p:spPr bwMode="auto">
          <a:xfrm>
            <a:off x="484150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02</a:t>
            </a:r>
          </a:p>
        </p:txBody>
      </p:sp>
      <p:sp>
        <p:nvSpPr>
          <p:cNvPr id="15432" name="Text Box 108"/>
          <p:cNvSpPr txBox="1">
            <a:spLocks noChangeArrowheads="1"/>
          </p:cNvSpPr>
          <p:nvPr/>
        </p:nvSpPr>
        <p:spPr bwMode="auto">
          <a:xfrm>
            <a:off x="512516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03</a:t>
            </a:r>
          </a:p>
        </p:txBody>
      </p:sp>
      <p:sp>
        <p:nvSpPr>
          <p:cNvPr id="15433" name="Text Box 109"/>
          <p:cNvSpPr txBox="1">
            <a:spLocks noChangeArrowheads="1"/>
          </p:cNvSpPr>
          <p:nvPr/>
        </p:nvSpPr>
        <p:spPr bwMode="auto">
          <a:xfrm>
            <a:off x="539877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04</a:t>
            </a:r>
          </a:p>
        </p:txBody>
      </p:sp>
      <p:sp>
        <p:nvSpPr>
          <p:cNvPr id="15434" name="Text Box 110"/>
          <p:cNvSpPr txBox="1">
            <a:spLocks noChangeArrowheads="1"/>
          </p:cNvSpPr>
          <p:nvPr/>
        </p:nvSpPr>
        <p:spPr bwMode="auto">
          <a:xfrm>
            <a:off x="570252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05</a:t>
            </a:r>
          </a:p>
        </p:txBody>
      </p:sp>
      <p:sp>
        <p:nvSpPr>
          <p:cNvPr id="15435" name="Text Box 111"/>
          <p:cNvSpPr txBox="1">
            <a:spLocks noChangeArrowheads="1"/>
          </p:cNvSpPr>
          <p:nvPr/>
        </p:nvSpPr>
        <p:spPr bwMode="auto">
          <a:xfrm>
            <a:off x="599623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06</a:t>
            </a:r>
          </a:p>
        </p:txBody>
      </p:sp>
      <p:sp>
        <p:nvSpPr>
          <p:cNvPr id="15436" name="Text Box 112"/>
          <p:cNvSpPr txBox="1">
            <a:spLocks noChangeArrowheads="1"/>
          </p:cNvSpPr>
          <p:nvPr/>
        </p:nvSpPr>
        <p:spPr bwMode="auto">
          <a:xfrm>
            <a:off x="629998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07</a:t>
            </a:r>
          </a:p>
        </p:txBody>
      </p:sp>
      <p:sp>
        <p:nvSpPr>
          <p:cNvPr id="15437" name="Text Box 113"/>
          <p:cNvSpPr txBox="1">
            <a:spLocks noChangeArrowheads="1"/>
          </p:cNvSpPr>
          <p:nvPr/>
        </p:nvSpPr>
        <p:spPr bwMode="auto">
          <a:xfrm>
            <a:off x="658364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08</a:t>
            </a:r>
          </a:p>
        </p:txBody>
      </p:sp>
      <p:sp>
        <p:nvSpPr>
          <p:cNvPr id="15438" name="Line 114"/>
          <p:cNvSpPr>
            <a:spLocks noChangeShapeType="1"/>
          </p:cNvSpPr>
          <p:nvPr/>
        </p:nvSpPr>
        <p:spPr bwMode="auto">
          <a:xfrm>
            <a:off x="1152525" y="541972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39" name="Line 115"/>
          <p:cNvSpPr>
            <a:spLocks noChangeShapeType="1"/>
          </p:cNvSpPr>
          <p:nvPr/>
        </p:nvSpPr>
        <p:spPr bwMode="auto">
          <a:xfrm>
            <a:off x="2447925" y="52863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0" name="Line 116"/>
          <p:cNvSpPr>
            <a:spLocks noChangeShapeType="1"/>
          </p:cNvSpPr>
          <p:nvPr/>
        </p:nvSpPr>
        <p:spPr bwMode="auto">
          <a:xfrm>
            <a:off x="2773363" y="5167313"/>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9" name="Line 125"/>
          <p:cNvSpPr>
            <a:spLocks noChangeShapeType="1"/>
          </p:cNvSpPr>
          <p:nvPr/>
        </p:nvSpPr>
        <p:spPr bwMode="auto">
          <a:xfrm>
            <a:off x="6338888" y="2252675"/>
            <a:ext cx="0" cy="9667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0" name="Line 126"/>
          <p:cNvSpPr>
            <a:spLocks noChangeShapeType="1"/>
          </p:cNvSpPr>
          <p:nvPr/>
        </p:nvSpPr>
        <p:spPr bwMode="auto">
          <a:xfrm>
            <a:off x="6988175" y="2595563"/>
            <a:ext cx="0" cy="4953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2" name="Line 128"/>
          <p:cNvSpPr>
            <a:spLocks noChangeShapeType="1"/>
          </p:cNvSpPr>
          <p:nvPr/>
        </p:nvSpPr>
        <p:spPr bwMode="auto">
          <a:xfrm>
            <a:off x="7961313" y="23907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3" name="Text Box 129"/>
          <p:cNvSpPr txBox="1">
            <a:spLocks noChangeArrowheads="1"/>
          </p:cNvSpPr>
          <p:nvPr/>
        </p:nvSpPr>
        <p:spPr bwMode="auto">
          <a:xfrm>
            <a:off x="653052" y="5649026"/>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0</a:t>
            </a:r>
          </a:p>
        </p:txBody>
      </p:sp>
      <p:sp>
        <p:nvSpPr>
          <p:cNvPr id="15454" name="Text Box 130"/>
          <p:cNvSpPr txBox="1">
            <a:spLocks noChangeArrowheads="1"/>
          </p:cNvSpPr>
          <p:nvPr/>
        </p:nvSpPr>
        <p:spPr bwMode="auto">
          <a:xfrm>
            <a:off x="653052" y="5010851"/>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5</a:t>
            </a:r>
          </a:p>
        </p:txBody>
      </p:sp>
      <p:sp>
        <p:nvSpPr>
          <p:cNvPr id="15455" name="Text Box 131"/>
          <p:cNvSpPr txBox="1">
            <a:spLocks noChangeArrowheads="1"/>
          </p:cNvSpPr>
          <p:nvPr/>
        </p:nvSpPr>
        <p:spPr bwMode="auto">
          <a:xfrm>
            <a:off x="575957" y="4382201"/>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10</a:t>
            </a:r>
          </a:p>
        </p:txBody>
      </p:sp>
      <p:sp>
        <p:nvSpPr>
          <p:cNvPr id="15456" name="Text Box 132"/>
          <p:cNvSpPr txBox="1">
            <a:spLocks noChangeArrowheads="1"/>
          </p:cNvSpPr>
          <p:nvPr/>
        </p:nvSpPr>
        <p:spPr bwMode="auto">
          <a:xfrm>
            <a:off x="575957" y="374878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15</a:t>
            </a:r>
          </a:p>
        </p:txBody>
      </p:sp>
      <p:sp>
        <p:nvSpPr>
          <p:cNvPr id="15457" name="Text Box 133"/>
          <p:cNvSpPr txBox="1">
            <a:spLocks noChangeArrowheads="1"/>
          </p:cNvSpPr>
          <p:nvPr/>
        </p:nvSpPr>
        <p:spPr bwMode="auto">
          <a:xfrm>
            <a:off x="575957" y="311537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20</a:t>
            </a:r>
          </a:p>
        </p:txBody>
      </p:sp>
      <p:sp>
        <p:nvSpPr>
          <p:cNvPr id="15458" name="Text Box 134"/>
          <p:cNvSpPr txBox="1">
            <a:spLocks noChangeArrowheads="1"/>
          </p:cNvSpPr>
          <p:nvPr/>
        </p:nvSpPr>
        <p:spPr bwMode="auto">
          <a:xfrm>
            <a:off x="575957" y="2562345"/>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25</a:t>
            </a:r>
          </a:p>
        </p:txBody>
      </p:sp>
      <p:sp>
        <p:nvSpPr>
          <p:cNvPr id="15459" name="Text Box 135"/>
          <p:cNvSpPr txBox="1">
            <a:spLocks noChangeArrowheads="1"/>
          </p:cNvSpPr>
          <p:nvPr/>
        </p:nvSpPr>
        <p:spPr bwMode="auto">
          <a:xfrm>
            <a:off x="575957" y="199450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30</a:t>
            </a:r>
          </a:p>
        </p:txBody>
      </p:sp>
      <p:sp>
        <p:nvSpPr>
          <p:cNvPr id="15473" name="Line 149"/>
          <p:cNvSpPr>
            <a:spLocks noChangeShapeType="1"/>
          </p:cNvSpPr>
          <p:nvPr/>
        </p:nvSpPr>
        <p:spPr bwMode="auto">
          <a:xfrm>
            <a:off x="5041900" y="3176600"/>
            <a:ext cx="0" cy="1095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25" name="Rectangle 91"/>
          <p:cNvSpPr>
            <a:spLocks noChangeArrowheads="1"/>
          </p:cNvSpPr>
          <p:nvPr/>
        </p:nvSpPr>
        <p:spPr bwMode="auto">
          <a:xfrm>
            <a:off x="6962416" y="2712181"/>
            <a:ext cx="130644" cy="3155730"/>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26" name="Rectangle 91"/>
          <p:cNvSpPr>
            <a:spLocks noChangeArrowheads="1"/>
          </p:cNvSpPr>
          <p:nvPr/>
        </p:nvSpPr>
        <p:spPr bwMode="auto">
          <a:xfrm>
            <a:off x="7821777" y="2581275"/>
            <a:ext cx="139536" cy="327906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35" name="TextBox 134"/>
          <p:cNvSpPr txBox="1"/>
          <p:nvPr/>
        </p:nvSpPr>
        <p:spPr>
          <a:xfrm>
            <a:off x="1436543" y="5940909"/>
            <a:ext cx="66040" cy="230832"/>
          </a:xfrm>
          <a:prstGeom prst="rect">
            <a:avLst/>
          </a:prstGeom>
          <a:noFill/>
        </p:spPr>
        <p:txBody>
          <a:bodyPr wrap="square" rtlCol="0">
            <a:spAutoFit/>
          </a:bodyPr>
          <a:lstStyle/>
          <a:p>
            <a:r>
              <a:rPr lang="en-GB" sz="900" dirty="0" smtClean="0">
                <a:solidFill>
                  <a:schemeClr val="bg1"/>
                </a:solidFill>
              </a:rPr>
              <a:t>1</a:t>
            </a:r>
            <a:endParaRPr lang="en-GB" sz="900" dirty="0">
              <a:solidFill>
                <a:schemeClr val="bg1"/>
              </a:solidFill>
            </a:endParaRPr>
          </a:p>
        </p:txBody>
      </p:sp>
      <p:sp>
        <p:nvSpPr>
          <p:cNvPr id="136" name="TextBox 135"/>
          <p:cNvSpPr txBox="1"/>
          <p:nvPr/>
        </p:nvSpPr>
        <p:spPr>
          <a:xfrm>
            <a:off x="1588943" y="6093309"/>
            <a:ext cx="66040" cy="230832"/>
          </a:xfrm>
          <a:prstGeom prst="rect">
            <a:avLst/>
          </a:prstGeom>
          <a:noFill/>
        </p:spPr>
        <p:txBody>
          <a:bodyPr wrap="square" rtlCol="0">
            <a:spAutoFit/>
          </a:bodyPr>
          <a:lstStyle/>
          <a:p>
            <a:r>
              <a:rPr lang="en-GB" sz="900" dirty="0" smtClean="0">
                <a:solidFill>
                  <a:schemeClr val="bg1"/>
                </a:solidFill>
              </a:rPr>
              <a:t>1</a:t>
            </a:r>
            <a:endParaRPr lang="en-GB" sz="900" dirty="0">
              <a:solidFill>
                <a:schemeClr val="bg1"/>
              </a:solidFill>
            </a:endParaRPr>
          </a:p>
        </p:txBody>
      </p:sp>
      <p:sp>
        <p:nvSpPr>
          <p:cNvPr id="138" name="TextBox 137"/>
          <p:cNvSpPr txBox="1"/>
          <p:nvPr/>
        </p:nvSpPr>
        <p:spPr>
          <a:xfrm>
            <a:off x="1893743" y="6398109"/>
            <a:ext cx="66040" cy="230832"/>
          </a:xfrm>
          <a:prstGeom prst="rect">
            <a:avLst/>
          </a:prstGeom>
          <a:noFill/>
        </p:spPr>
        <p:txBody>
          <a:bodyPr wrap="square" rtlCol="0">
            <a:spAutoFit/>
          </a:bodyPr>
          <a:lstStyle/>
          <a:p>
            <a:r>
              <a:rPr lang="en-GB" sz="900" dirty="0" smtClean="0">
                <a:solidFill>
                  <a:schemeClr val="bg1"/>
                </a:solidFill>
              </a:rPr>
              <a:t>1</a:t>
            </a:r>
            <a:endParaRPr lang="en-GB" sz="900" dirty="0">
              <a:solidFill>
                <a:schemeClr val="bg1"/>
              </a:solidFill>
            </a:endParaRPr>
          </a:p>
        </p:txBody>
      </p:sp>
      <p:sp>
        <p:nvSpPr>
          <p:cNvPr id="141" name="Rectangle 91"/>
          <p:cNvSpPr>
            <a:spLocks noChangeArrowheads="1"/>
          </p:cNvSpPr>
          <p:nvPr/>
        </p:nvSpPr>
        <p:spPr bwMode="auto">
          <a:xfrm>
            <a:off x="7241173" y="2712181"/>
            <a:ext cx="132080" cy="31458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2" name="Rectangle 91"/>
          <p:cNvSpPr>
            <a:spLocks noChangeArrowheads="1"/>
          </p:cNvSpPr>
          <p:nvPr/>
        </p:nvSpPr>
        <p:spPr bwMode="auto">
          <a:xfrm>
            <a:off x="7530214" y="2600613"/>
            <a:ext cx="132080" cy="32801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3" name="Rectangle 91"/>
          <p:cNvSpPr>
            <a:spLocks noChangeArrowheads="1"/>
          </p:cNvSpPr>
          <p:nvPr/>
        </p:nvSpPr>
        <p:spPr bwMode="auto">
          <a:xfrm>
            <a:off x="8104351" y="2486025"/>
            <a:ext cx="132080" cy="3376613"/>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4" name="Rectangle 91"/>
          <p:cNvSpPr>
            <a:spLocks noChangeArrowheads="1"/>
          </p:cNvSpPr>
          <p:nvPr/>
        </p:nvSpPr>
        <p:spPr bwMode="auto">
          <a:xfrm>
            <a:off x="8387903" y="2390775"/>
            <a:ext cx="132080" cy="3472805"/>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6" name="TextBox 5"/>
          <p:cNvSpPr txBox="1"/>
          <p:nvPr/>
        </p:nvSpPr>
        <p:spPr>
          <a:xfrm>
            <a:off x="1037560" y="3916363"/>
            <a:ext cx="1573878" cy="830997"/>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1987-1993</a:t>
            </a:r>
          </a:p>
          <a:p>
            <a:pPr algn="ctr"/>
            <a:r>
              <a:rPr lang="en-GB" sz="1200" b="1" dirty="0" err="1" smtClean="0">
                <a:solidFill>
                  <a:srgbClr val="C00000"/>
                </a:solidFill>
              </a:rPr>
              <a:t>zidovudine</a:t>
            </a:r>
            <a:r>
              <a:rPr lang="en-GB" sz="1200" b="1" dirty="0" smtClean="0">
                <a:solidFill>
                  <a:srgbClr val="C00000"/>
                </a:solidFill>
              </a:rPr>
              <a:t> (1987)</a:t>
            </a:r>
          </a:p>
          <a:p>
            <a:pPr algn="ctr"/>
            <a:r>
              <a:rPr lang="en-GB" sz="1200" b="1" dirty="0" err="1" smtClean="0">
                <a:solidFill>
                  <a:srgbClr val="C00000"/>
                </a:solidFill>
              </a:rPr>
              <a:t>didanosine</a:t>
            </a:r>
            <a:r>
              <a:rPr lang="en-GB" sz="1200" b="1" dirty="0" smtClean="0">
                <a:solidFill>
                  <a:srgbClr val="C00000"/>
                </a:solidFill>
              </a:rPr>
              <a:t> (1991)</a:t>
            </a:r>
          </a:p>
          <a:p>
            <a:pPr algn="ctr"/>
            <a:r>
              <a:rPr lang="en-GB" sz="1200" b="1" dirty="0" err="1" smtClean="0">
                <a:solidFill>
                  <a:srgbClr val="C00000"/>
                </a:solidFill>
              </a:rPr>
              <a:t>zalcitabine</a:t>
            </a:r>
            <a:r>
              <a:rPr lang="en-GB" sz="1200" b="1" dirty="0" smtClean="0">
                <a:solidFill>
                  <a:srgbClr val="C00000"/>
                </a:solidFill>
              </a:rPr>
              <a:t> (1992)</a:t>
            </a:r>
            <a:endParaRPr lang="en-GB" dirty="0">
              <a:solidFill>
                <a:srgbClr val="C00000"/>
              </a:solidFill>
            </a:endParaRPr>
          </a:p>
        </p:txBody>
      </p:sp>
      <p:sp>
        <p:nvSpPr>
          <p:cNvPr id="145" name="TextBox 144"/>
          <p:cNvSpPr txBox="1"/>
          <p:nvPr/>
        </p:nvSpPr>
        <p:spPr>
          <a:xfrm>
            <a:off x="2822644" y="1407672"/>
            <a:ext cx="1643866" cy="2492990"/>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1994-2000</a:t>
            </a:r>
          </a:p>
          <a:p>
            <a:pPr algn="ctr"/>
            <a:r>
              <a:rPr lang="en-GB" sz="1200" b="1" dirty="0" smtClean="0">
                <a:solidFill>
                  <a:srgbClr val="C00000"/>
                </a:solidFill>
              </a:rPr>
              <a:t>stavudine (1994)</a:t>
            </a:r>
          </a:p>
          <a:p>
            <a:pPr algn="ctr"/>
            <a:r>
              <a:rPr lang="en-GB" sz="1200" b="1" dirty="0" smtClean="0">
                <a:solidFill>
                  <a:srgbClr val="C00000"/>
                </a:solidFill>
              </a:rPr>
              <a:t>lamivudine (1995)</a:t>
            </a:r>
          </a:p>
          <a:p>
            <a:pPr algn="ctr"/>
            <a:r>
              <a:rPr lang="en-GB" sz="1200" b="1" dirty="0" smtClean="0">
                <a:solidFill>
                  <a:srgbClr val="00B050"/>
                </a:solidFill>
              </a:rPr>
              <a:t>saquinavir (1995)</a:t>
            </a:r>
          </a:p>
          <a:p>
            <a:pPr algn="ctr"/>
            <a:r>
              <a:rPr lang="en-GB" sz="1200" b="1" dirty="0" smtClean="0">
                <a:solidFill>
                  <a:srgbClr val="00B050"/>
                </a:solidFill>
              </a:rPr>
              <a:t>ritonavir (1996)</a:t>
            </a:r>
          </a:p>
          <a:p>
            <a:pPr algn="ctr"/>
            <a:r>
              <a:rPr lang="en-GB" sz="1200" b="1" dirty="0" smtClean="0">
                <a:solidFill>
                  <a:srgbClr val="00B050"/>
                </a:solidFill>
              </a:rPr>
              <a:t>indinavir (1996)</a:t>
            </a:r>
          </a:p>
          <a:p>
            <a:pPr algn="ctr"/>
            <a:r>
              <a:rPr lang="en-GB" sz="1200" b="1" dirty="0" smtClean="0">
                <a:solidFill>
                  <a:srgbClr val="0070C0"/>
                </a:solidFill>
              </a:rPr>
              <a:t>nevirapine (1996)</a:t>
            </a:r>
          </a:p>
          <a:p>
            <a:pPr algn="ctr"/>
            <a:r>
              <a:rPr lang="en-GB" sz="1200" b="1" dirty="0" smtClean="0">
                <a:solidFill>
                  <a:srgbClr val="00B050"/>
                </a:solidFill>
              </a:rPr>
              <a:t>nelfinavir (1997)</a:t>
            </a:r>
          </a:p>
          <a:p>
            <a:pPr algn="ctr"/>
            <a:r>
              <a:rPr lang="en-GB" sz="1200" b="1" dirty="0" smtClean="0">
                <a:solidFill>
                  <a:srgbClr val="0070C0"/>
                </a:solidFill>
              </a:rPr>
              <a:t>delavirdine (1997)</a:t>
            </a:r>
          </a:p>
          <a:p>
            <a:pPr algn="ctr"/>
            <a:r>
              <a:rPr lang="en-GB" sz="1200" b="1" dirty="0" smtClean="0">
                <a:solidFill>
                  <a:srgbClr val="0070C0"/>
                </a:solidFill>
              </a:rPr>
              <a:t>efavirenz (1998)</a:t>
            </a:r>
          </a:p>
          <a:p>
            <a:pPr algn="ctr"/>
            <a:r>
              <a:rPr lang="en-GB" sz="1200" b="1" dirty="0" smtClean="0">
                <a:solidFill>
                  <a:srgbClr val="C00000"/>
                </a:solidFill>
              </a:rPr>
              <a:t>abacavir (1998)</a:t>
            </a:r>
          </a:p>
          <a:p>
            <a:pPr algn="ctr"/>
            <a:r>
              <a:rPr lang="en-GB" sz="1200" dirty="0" smtClean="0">
                <a:solidFill>
                  <a:srgbClr val="00B050"/>
                </a:solidFill>
              </a:rPr>
              <a:t>amprenavir (1999)</a:t>
            </a:r>
          </a:p>
          <a:p>
            <a:pPr algn="ctr"/>
            <a:r>
              <a:rPr lang="en-GB" sz="1200" dirty="0" smtClean="0">
                <a:solidFill>
                  <a:srgbClr val="00B050"/>
                </a:solidFill>
              </a:rPr>
              <a:t>lopinavir/r (2000)</a:t>
            </a:r>
            <a:endParaRPr lang="en-GB" sz="1200" dirty="0" smtClean="0">
              <a:solidFill>
                <a:srgbClr val="0070C0"/>
              </a:solidFill>
            </a:endParaRPr>
          </a:p>
        </p:txBody>
      </p:sp>
      <p:sp>
        <p:nvSpPr>
          <p:cNvPr id="146" name="TextBox 145"/>
          <p:cNvSpPr txBox="1"/>
          <p:nvPr/>
        </p:nvSpPr>
        <p:spPr>
          <a:xfrm>
            <a:off x="4718921" y="920873"/>
            <a:ext cx="1743728" cy="1938992"/>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2001-2007</a:t>
            </a:r>
          </a:p>
          <a:p>
            <a:pPr algn="ctr"/>
            <a:r>
              <a:rPr lang="en-GB" sz="1200" b="1" dirty="0" smtClean="0">
                <a:solidFill>
                  <a:srgbClr val="C00000"/>
                </a:solidFill>
              </a:rPr>
              <a:t>tenofovir (2001)</a:t>
            </a:r>
          </a:p>
          <a:p>
            <a:pPr algn="ctr"/>
            <a:r>
              <a:rPr lang="en-GB" sz="1200" b="1" dirty="0" smtClean="0">
                <a:solidFill>
                  <a:srgbClr val="7030A0"/>
                </a:solidFill>
              </a:rPr>
              <a:t>enfuvirtide (2003)</a:t>
            </a:r>
          </a:p>
          <a:p>
            <a:pPr algn="ctr"/>
            <a:r>
              <a:rPr lang="en-GB" sz="1200" b="1" dirty="0" smtClean="0">
                <a:solidFill>
                  <a:srgbClr val="00B050"/>
                </a:solidFill>
              </a:rPr>
              <a:t>atazanavir (2003)</a:t>
            </a:r>
          </a:p>
          <a:p>
            <a:pPr algn="ctr"/>
            <a:r>
              <a:rPr lang="en-GB" sz="1200" b="1" dirty="0" smtClean="0">
                <a:solidFill>
                  <a:srgbClr val="C00000"/>
                </a:solidFill>
              </a:rPr>
              <a:t>emtricitabine (2003)</a:t>
            </a:r>
          </a:p>
          <a:p>
            <a:pPr algn="ctr"/>
            <a:r>
              <a:rPr lang="en-GB" sz="1200" b="1" dirty="0" smtClean="0">
                <a:solidFill>
                  <a:srgbClr val="00B050"/>
                </a:solidFill>
              </a:rPr>
              <a:t>fosamprenavir (2003)</a:t>
            </a:r>
          </a:p>
          <a:p>
            <a:pPr algn="ctr"/>
            <a:r>
              <a:rPr lang="en-GB" sz="1200" b="1" dirty="0" smtClean="0">
                <a:solidFill>
                  <a:srgbClr val="00B050"/>
                </a:solidFill>
              </a:rPr>
              <a:t>tipranavir (2005)</a:t>
            </a:r>
          </a:p>
          <a:p>
            <a:pPr algn="ctr"/>
            <a:r>
              <a:rPr lang="en-GB" sz="1200" b="1" dirty="0" smtClean="0">
                <a:solidFill>
                  <a:srgbClr val="00B050"/>
                </a:solidFill>
              </a:rPr>
              <a:t>darunavir (2006)</a:t>
            </a:r>
          </a:p>
          <a:p>
            <a:pPr algn="ctr"/>
            <a:r>
              <a:rPr lang="en-GB" sz="1200" b="1" dirty="0" smtClean="0">
                <a:solidFill>
                  <a:srgbClr val="7030A0"/>
                </a:solidFill>
              </a:rPr>
              <a:t>maraviroc (2007)</a:t>
            </a:r>
          </a:p>
          <a:p>
            <a:pPr algn="ctr"/>
            <a:r>
              <a:rPr lang="en-GB" sz="1200" b="1" dirty="0" smtClean="0">
                <a:solidFill>
                  <a:schemeClr val="bg1">
                    <a:lumMod val="50000"/>
                  </a:schemeClr>
                </a:solidFill>
              </a:rPr>
              <a:t>raltegravir (2007)</a:t>
            </a:r>
          </a:p>
        </p:txBody>
      </p:sp>
      <p:sp>
        <p:nvSpPr>
          <p:cNvPr id="147" name="TextBox 146"/>
          <p:cNvSpPr txBox="1"/>
          <p:nvPr/>
        </p:nvSpPr>
        <p:spPr>
          <a:xfrm>
            <a:off x="6762167" y="700366"/>
            <a:ext cx="1693734" cy="1200329"/>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2008-2014</a:t>
            </a:r>
          </a:p>
          <a:p>
            <a:pPr algn="ctr"/>
            <a:r>
              <a:rPr lang="en-GB" sz="1200" b="1" dirty="0" smtClean="0">
                <a:solidFill>
                  <a:srgbClr val="0070C0"/>
                </a:solidFill>
              </a:rPr>
              <a:t>etravirine (2008)</a:t>
            </a:r>
          </a:p>
          <a:p>
            <a:pPr algn="ctr"/>
            <a:r>
              <a:rPr lang="en-GB" sz="1200" b="1" dirty="0" smtClean="0">
                <a:solidFill>
                  <a:srgbClr val="0070C0"/>
                </a:solidFill>
              </a:rPr>
              <a:t>rilpivirine (2011)</a:t>
            </a:r>
          </a:p>
          <a:p>
            <a:pPr algn="ctr"/>
            <a:r>
              <a:rPr lang="en-GB" sz="1200" b="1" dirty="0" smtClean="0">
                <a:solidFill>
                  <a:schemeClr val="bg1">
                    <a:lumMod val="50000"/>
                  </a:schemeClr>
                </a:solidFill>
              </a:rPr>
              <a:t>dolutegravir (2013)</a:t>
            </a:r>
          </a:p>
          <a:p>
            <a:pPr algn="ctr"/>
            <a:r>
              <a:rPr lang="en-GB" sz="1200" b="1" dirty="0" smtClean="0">
                <a:solidFill>
                  <a:schemeClr val="bg1">
                    <a:lumMod val="50000"/>
                  </a:schemeClr>
                </a:solidFill>
              </a:rPr>
              <a:t>elvitegravir (2014)</a:t>
            </a:r>
          </a:p>
          <a:p>
            <a:pPr algn="ctr"/>
            <a:endParaRPr lang="en-GB" sz="1200" dirty="0" smtClean="0"/>
          </a:p>
        </p:txBody>
      </p:sp>
      <p:sp>
        <p:nvSpPr>
          <p:cNvPr id="148" name="Text Box 113"/>
          <p:cNvSpPr txBox="1">
            <a:spLocks noChangeArrowheads="1"/>
          </p:cNvSpPr>
          <p:nvPr/>
        </p:nvSpPr>
        <p:spPr bwMode="auto">
          <a:xfrm>
            <a:off x="6859102" y="5835632"/>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09</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49" name="Text Box 113"/>
          <p:cNvSpPr txBox="1">
            <a:spLocks noChangeArrowheads="1"/>
          </p:cNvSpPr>
          <p:nvPr/>
        </p:nvSpPr>
        <p:spPr bwMode="auto">
          <a:xfrm>
            <a:off x="8291283"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14</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0" name="Text Box 113"/>
          <p:cNvSpPr txBox="1">
            <a:spLocks noChangeArrowheads="1"/>
          </p:cNvSpPr>
          <p:nvPr/>
        </p:nvSpPr>
        <p:spPr bwMode="auto">
          <a:xfrm>
            <a:off x="8007731" y="5833159"/>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13</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1" name="Text Box 113"/>
          <p:cNvSpPr txBox="1">
            <a:spLocks noChangeArrowheads="1"/>
          </p:cNvSpPr>
          <p:nvPr/>
        </p:nvSpPr>
        <p:spPr bwMode="auto">
          <a:xfrm>
            <a:off x="7718411" y="5834833"/>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12</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2" name="Text Box 113"/>
          <p:cNvSpPr txBox="1">
            <a:spLocks noChangeArrowheads="1"/>
          </p:cNvSpPr>
          <p:nvPr/>
        </p:nvSpPr>
        <p:spPr bwMode="auto">
          <a:xfrm>
            <a:off x="7447786" y="5834658"/>
            <a:ext cx="318397"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11</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3" name="Text Box 113"/>
          <p:cNvSpPr txBox="1">
            <a:spLocks noChangeArrowheads="1"/>
          </p:cNvSpPr>
          <p:nvPr/>
        </p:nvSpPr>
        <p:spPr bwMode="auto">
          <a:xfrm>
            <a:off x="7141641" y="583538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10</a:t>
            </a:r>
            <a:endParaRPr lang="en-GB" altLang="en-US" sz="1200" b="1" dirty="0">
              <a:solidFill>
                <a:schemeClr val="bg1">
                  <a:lumMod val="50000"/>
                </a:schemeClr>
              </a:solidFill>
              <a:latin typeface="Arial Narrow" pitchFamily="34" charset="0"/>
              <a:ea typeface="Osaka"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77016650"/>
              </p:ext>
            </p:extLst>
          </p:nvPr>
        </p:nvGraphicFramePr>
        <p:xfrm>
          <a:off x="251520" y="290880"/>
          <a:ext cx="3704875" cy="942975"/>
        </p:xfrm>
        <a:graphic>
          <a:graphicData uri="http://schemas.openxmlformats.org/drawingml/2006/table">
            <a:tbl>
              <a:tblPr>
                <a:tableStyleId>{5C22544A-7EE6-4342-B048-85BDC9FD1C3A}</a:tableStyleId>
              </a:tblPr>
              <a:tblGrid>
                <a:gridCol w="3704875"/>
              </a:tblGrid>
              <a:tr h="245557">
                <a:tc>
                  <a:txBody>
                    <a:bodyPr/>
                    <a:lstStyle/>
                    <a:p>
                      <a:pPr algn="l" rtl="0" fontAlgn="ctr"/>
                      <a:r>
                        <a:rPr lang="it-IT" sz="1200" b="1" u="none" strike="noStrike" dirty="0">
                          <a:solidFill>
                            <a:srgbClr val="C00000"/>
                          </a:solidFill>
                          <a:effectLst/>
                        </a:rPr>
                        <a:t>NRTI, Nucleoside reverse transcriptase </a:t>
                      </a:r>
                      <a:r>
                        <a:rPr lang="it-IT" sz="1200" b="1" u="none" strike="noStrike" dirty="0" smtClean="0">
                          <a:solidFill>
                            <a:srgbClr val="C00000"/>
                          </a:solidFill>
                          <a:effectLst/>
                        </a:rPr>
                        <a:t>inhibitor</a:t>
                      </a: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smtClean="0">
                          <a:solidFill>
                            <a:srgbClr val="00B050"/>
                          </a:solidFill>
                          <a:effectLst/>
                        </a:rPr>
                        <a:t>PI, protease inhibitor</a:t>
                      </a:r>
                      <a:endParaRPr lang="it-IT" sz="1200" b="1" i="0" u="none" strike="noStrike" dirty="0">
                        <a:solidFill>
                          <a:srgbClr val="FF0000"/>
                        </a:solidFill>
                        <a:effectLst/>
                        <a:latin typeface="Calibri"/>
                      </a:endParaRPr>
                    </a:p>
                  </a:txBody>
                  <a:tcPr marL="9525" marR="9525" marT="9525" marB="0" anchor="ctr">
                    <a:solidFill>
                      <a:schemeClr val="bg1"/>
                    </a:solidFill>
                  </a:tcPr>
                </a:tc>
              </a:tr>
              <a:tr h="130881">
                <a:tc>
                  <a:txBody>
                    <a:bodyPr/>
                    <a:lstStyle/>
                    <a:p>
                      <a:pPr algn="l" rtl="0" fontAlgn="ctr"/>
                      <a:r>
                        <a:rPr lang="it-IT" sz="1200" b="1" u="none" strike="noStrike" dirty="0">
                          <a:solidFill>
                            <a:srgbClr val="0070C0"/>
                          </a:solidFill>
                          <a:effectLst/>
                        </a:rPr>
                        <a:t>NNRTI, Non-nucleoside reverse transcriptase inhibitor</a:t>
                      </a:r>
                      <a:endParaRPr lang="it-IT" sz="1200" b="1" i="0" u="none" strike="noStrike" dirty="0">
                        <a:solidFill>
                          <a:srgbClr val="0070C0"/>
                        </a:solidFill>
                        <a:effectLst/>
                        <a:latin typeface="Calibri"/>
                      </a:endParaRPr>
                    </a:p>
                  </a:txBody>
                  <a:tcPr marL="9525" marR="9525" marT="9525" marB="0" anchor="ctr">
                    <a:solidFill>
                      <a:schemeClr val="bg1"/>
                    </a:solidFill>
                  </a:tcPr>
                </a:tc>
              </a:tr>
              <a:tr h="365219">
                <a:tc>
                  <a:txBody>
                    <a:bodyPr/>
                    <a:lstStyle/>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smtClean="0">
                          <a:solidFill>
                            <a:srgbClr val="7030A0"/>
                          </a:solidFill>
                          <a:effectLst/>
                        </a:rPr>
                        <a:t>CCR5 antagonist / Entry inhibitor</a:t>
                      </a:r>
                      <a:endParaRPr lang="en-GB" sz="1200" b="1" i="0" u="none" strike="noStrike" dirty="0" smtClean="0">
                        <a:solidFill>
                          <a:srgbClr val="7030A0"/>
                        </a:solidFill>
                        <a:effectLst/>
                        <a:latin typeface="+mn-lt"/>
                      </a:endParaRP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smtClean="0">
                          <a:solidFill>
                            <a:schemeClr val="bg1">
                              <a:lumMod val="50000"/>
                            </a:schemeClr>
                          </a:solidFill>
                          <a:effectLst/>
                        </a:rPr>
                        <a:t>Integrase inhibitor</a:t>
                      </a:r>
                      <a:endParaRPr lang="en-GB" sz="1200" b="1" i="0" u="none" strike="noStrike" dirty="0" smtClean="0">
                        <a:solidFill>
                          <a:schemeClr val="bg1">
                            <a:lumMod val="50000"/>
                          </a:schemeClr>
                        </a:solidFill>
                        <a:effectLst/>
                        <a:latin typeface="+mn-lt"/>
                      </a:endParaRPr>
                    </a:p>
                  </a:txBody>
                  <a:tcPr marL="9525" marR="9525" marT="9525" marB="0" anchor="ctr">
                    <a:solidFill>
                      <a:schemeClr val="bg1"/>
                    </a:solidFill>
                  </a:tcPr>
                </a:tc>
              </a:tr>
            </a:tbl>
          </a:graphicData>
        </a:graphic>
      </p:graphicFrame>
      <p:sp>
        <p:nvSpPr>
          <p:cNvPr id="8" name="Rectangle 7"/>
          <p:cNvSpPr/>
          <p:nvPr/>
        </p:nvSpPr>
        <p:spPr>
          <a:xfrm>
            <a:off x="5166828" y="116631"/>
            <a:ext cx="3953133" cy="461665"/>
          </a:xfrm>
          <a:prstGeom prst="rect">
            <a:avLst/>
          </a:prstGeom>
        </p:spPr>
        <p:txBody>
          <a:bodyPr wrap="none">
            <a:spAutoFit/>
          </a:bodyPr>
          <a:lstStyle/>
          <a:p>
            <a:r>
              <a:rPr lang="en-GB" altLang="en-US" sz="2400" dirty="0">
                <a:latin typeface="Calibri" panose="020F0502020204030204" pitchFamily="34" charset="0"/>
                <a:ea typeface="ＭＳ Ｐゴシック"/>
                <a:cs typeface="Calibri" panose="020F0502020204030204" pitchFamily="34" charset="0"/>
              </a:rPr>
              <a:t>Antiretroviral drug approval   </a:t>
            </a:r>
            <a:endParaRPr lang="en-GB" sz="2400" dirty="0">
              <a:latin typeface="Calibri" panose="020F0502020204030204" pitchFamily="34" charset="0"/>
              <a:cs typeface="Calibri" panose="020F0502020204030204" pitchFamily="34" charset="0"/>
            </a:endParaRPr>
          </a:p>
        </p:txBody>
      </p:sp>
      <p:cxnSp>
        <p:nvCxnSpPr>
          <p:cNvPr id="10" name="Straight Connector 9"/>
          <p:cNvCxnSpPr>
            <a:endCxn id="15453" idx="3"/>
          </p:cNvCxnSpPr>
          <p:nvPr/>
        </p:nvCxnSpPr>
        <p:spPr>
          <a:xfrm>
            <a:off x="909640" y="1628800"/>
            <a:ext cx="20644" cy="418940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5288" y="6155277"/>
            <a:ext cx="3403600" cy="261610"/>
          </a:xfrm>
          <a:prstGeom prst="rect">
            <a:avLst/>
          </a:prstGeom>
          <a:noFill/>
        </p:spPr>
        <p:txBody>
          <a:bodyPr wrap="square" rtlCol="0">
            <a:spAutoFit/>
          </a:bodyPr>
          <a:lstStyle/>
          <a:p>
            <a:pPr algn="ctr"/>
            <a:r>
              <a:rPr lang="en-GB" sz="1100" dirty="0" smtClean="0">
                <a:solidFill>
                  <a:schemeClr val="bg1">
                    <a:lumMod val="50000"/>
                  </a:schemeClr>
                </a:solidFill>
              </a:rPr>
              <a:t>Year of FDA Approval</a:t>
            </a:r>
            <a:endParaRPr lang="en-GB" sz="1100" dirty="0">
              <a:solidFill>
                <a:schemeClr val="bg1">
                  <a:lumMod val="50000"/>
                </a:schemeClr>
              </a:solidFill>
            </a:endParaRPr>
          </a:p>
        </p:txBody>
      </p:sp>
      <p:sp>
        <p:nvSpPr>
          <p:cNvPr id="116" name="TextBox 115"/>
          <p:cNvSpPr txBox="1"/>
          <p:nvPr/>
        </p:nvSpPr>
        <p:spPr>
          <a:xfrm>
            <a:off x="73971" y="2875979"/>
            <a:ext cx="717697" cy="430887"/>
          </a:xfrm>
          <a:prstGeom prst="rect">
            <a:avLst/>
          </a:prstGeom>
          <a:noFill/>
        </p:spPr>
        <p:txBody>
          <a:bodyPr wrap="square" rtlCol="0">
            <a:spAutoFit/>
          </a:bodyPr>
          <a:lstStyle/>
          <a:p>
            <a:pPr algn="ctr"/>
            <a:r>
              <a:rPr lang="en-GB" sz="1100" dirty="0" smtClean="0">
                <a:solidFill>
                  <a:schemeClr val="bg1">
                    <a:lumMod val="50000"/>
                  </a:schemeClr>
                </a:solidFill>
              </a:rPr>
              <a:t>Total no.</a:t>
            </a:r>
          </a:p>
          <a:p>
            <a:pPr algn="ctr"/>
            <a:r>
              <a:rPr lang="en-GB" sz="1100" dirty="0" smtClean="0">
                <a:solidFill>
                  <a:schemeClr val="bg1">
                    <a:lumMod val="50000"/>
                  </a:schemeClr>
                </a:solidFill>
              </a:rPr>
              <a:t>of  drugs</a:t>
            </a:r>
            <a:endParaRPr lang="en-GB" sz="1100" dirty="0">
              <a:solidFill>
                <a:schemeClr val="bg1">
                  <a:lumMod val="50000"/>
                </a:schemeClr>
              </a:solidFill>
            </a:endParaRPr>
          </a:p>
        </p:txBody>
      </p:sp>
      <p:grpSp>
        <p:nvGrpSpPr>
          <p:cNvPr id="115" name="Group 114"/>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44715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1869581"/>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251520" y="476672"/>
            <a:ext cx="8512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algn="ctr" defTabSz="781616" rtl="0" eaLnBrk="0" fontAlgn="base" hangingPunct="0">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fontAlgn="base">
              <a:spcBef>
                <a:spcPct val="0"/>
              </a:spcBef>
              <a:spcAft>
                <a:spcPct val="0"/>
              </a:spcAft>
              <a:defRPr sz="4700">
                <a:solidFill>
                  <a:schemeClr val="tx2"/>
                </a:solidFill>
                <a:latin typeface="Times New Roman" pitchFamily="-65" charset="0"/>
              </a:defRPr>
            </a:lvl6pPr>
            <a:lvl7pPr marL="219006" algn="ctr" defTabSz="976049" rtl="0" fontAlgn="base">
              <a:spcBef>
                <a:spcPct val="0"/>
              </a:spcBef>
              <a:spcAft>
                <a:spcPct val="0"/>
              </a:spcAft>
              <a:defRPr sz="4700">
                <a:solidFill>
                  <a:schemeClr val="tx2"/>
                </a:solidFill>
                <a:latin typeface="Times New Roman" pitchFamily="-65" charset="0"/>
              </a:defRPr>
            </a:lvl7pPr>
            <a:lvl8pPr marL="328517" algn="ctr" defTabSz="976049" rtl="0" fontAlgn="base">
              <a:spcBef>
                <a:spcPct val="0"/>
              </a:spcBef>
              <a:spcAft>
                <a:spcPct val="0"/>
              </a:spcAft>
              <a:defRPr sz="4700">
                <a:solidFill>
                  <a:schemeClr val="tx2"/>
                </a:solidFill>
                <a:latin typeface="Times New Roman" pitchFamily="-65" charset="0"/>
              </a:defRPr>
            </a:lvl8pPr>
            <a:lvl9pPr marL="438023" algn="ctr" defTabSz="976049" rtl="0" fontAlgn="base">
              <a:spcBef>
                <a:spcPct val="0"/>
              </a:spcBef>
              <a:spcAft>
                <a:spcPct val="0"/>
              </a:spcAft>
              <a:defRPr sz="4700">
                <a:solidFill>
                  <a:schemeClr val="tx2"/>
                </a:solidFill>
                <a:latin typeface="Times New Roman" pitchFamily="-65" charset="0"/>
              </a:defRPr>
            </a:lvl9pPr>
          </a:lstStyle>
          <a:p>
            <a:pPr algn="l"/>
            <a:r>
              <a:rPr lang="en-GB" altLang="en-US" sz="2400" kern="0" dirty="0" smtClean="0">
                <a:solidFill>
                  <a:schemeClr val="tx1"/>
                </a:solidFill>
                <a:latin typeface="Calibri" panose="020F0502020204030204" pitchFamily="34" charset="0"/>
                <a:ea typeface="ＭＳ Ｐゴシック"/>
                <a:cs typeface="Calibri" panose="020F0502020204030204" pitchFamily="34" charset="0"/>
              </a:rPr>
              <a:t>Missed opportunities for diagnosis</a:t>
            </a:r>
          </a:p>
        </p:txBody>
      </p:sp>
      <p:sp>
        <p:nvSpPr>
          <p:cNvPr id="5" name="Title 4"/>
          <p:cNvSpPr>
            <a:spLocks noGrp="1"/>
          </p:cNvSpPr>
          <p:nvPr>
            <p:ph type="title"/>
          </p:nvPr>
        </p:nvSpPr>
        <p:spPr/>
        <p:txBody>
          <a:bodyPr/>
          <a:lstStyle/>
          <a:p>
            <a:r>
              <a:rPr lang="en-GB" dirty="0" smtClean="0"/>
              <a:t> </a:t>
            </a:r>
            <a:endParaRPr lang="en-GB" dirty="0"/>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table"/>
          <p:cNvPicPr>
            <a:picLocks noChangeAspect="1"/>
          </p:cNvPicPr>
          <p:nvPr/>
        </p:nvPicPr>
        <p:blipFill>
          <a:blip r:embed="rId4"/>
          <a:stretch>
            <a:fillRect/>
          </a:stretch>
        </p:blipFill>
        <p:spPr>
          <a:xfrm>
            <a:off x="398959" y="910059"/>
            <a:ext cx="8058049" cy="4967881"/>
          </a:xfrm>
          <a:prstGeom prst="rect">
            <a:avLst/>
          </a:prstGeom>
        </p:spPr>
      </p:pic>
      <p:graphicFrame>
        <p:nvGraphicFramePr>
          <p:cNvPr id="14" name="16 Diagrama"/>
          <p:cNvGraphicFramePr/>
          <p:nvPr>
            <p:extLst>
              <p:ext uri="{D42A27DB-BD31-4B8C-83A1-F6EECF244321}">
                <p14:modId xmlns:p14="http://schemas.microsoft.com/office/powerpoint/2010/main" val="3336636522"/>
              </p:ext>
            </p:extLst>
          </p:nvPr>
        </p:nvGraphicFramePr>
        <p:xfrm>
          <a:off x="1325745" y="5769693"/>
          <a:ext cx="6768752" cy="576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8 Rectángulo redondeado"/>
          <p:cNvSpPr/>
          <p:nvPr/>
        </p:nvSpPr>
        <p:spPr>
          <a:xfrm>
            <a:off x="3483858" y="5013176"/>
            <a:ext cx="4973150" cy="72008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 name="17 Rectángulo redondeado"/>
          <p:cNvSpPr/>
          <p:nvPr/>
        </p:nvSpPr>
        <p:spPr>
          <a:xfrm>
            <a:off x="3347864" y="3068960"/>
            <a:ext cx="4973149" cy="36004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 name="9 CuadroTexto"/>
          <p:cNvSpPr txBox="1"/>
          <p:nvPr/>
        </p:nvSpPr>
        <p:spPr>
          <a:xfrm>
            <a:off x="179512" y="6266853"/>
            <a:ext cx="1951175" cy="253916"/>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sysClr val="windowText" lastClr="000000"/>
                </a:solidFill>
                <a:effectLst/>
                <a:uLnTx/>
                <a:uFillTx/>
                <a:latin typeface="Calibri"/>
                <a:ea typeface="+mn-ea"/>
                <a:cs typeface="+mn-cs"/>
              </a:rPr>
              <a:t>Pérez Elías MJ, EACS 2013 PS8/3</a:t>
            </a:r>
            <a:endParaRPr kumimoji="0" lang="es-ES" sz="105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3489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400" dirty="0"/>
              <a:t>New HIV diagnoses per 100 000 population, </a:t>
            </a:r>
            <a:r>
              <a:rPr lang="en-US" sz="2400" dirty="0" smtClean="0"/>
              <a:t>2014, </a:t>
            </a:r>
            <a:br>
              <a:rPr lang="en-US" sz="2400" dirty="0" smtClean="0"/>
            </a:br>
            <a:r>
              <a:rPr lang="en-US" sz="2400" dirty="0" smtClean="0"/>
              <a:t>WHO European Region</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97" y="1205297"/>
            <a:ext cx="7534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727" y="5685769"/>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3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4626" y="260648"/>
            <a:ext cx="8512175" cy="866775"/>
          </a:xfrm>
        </p:spPr>
        <p:txBody>
          <a:bodyPr anchor="t"/>
          <a:lstStyle/>
          <a:p>
            <a:pPr algn="l"/>
            <a:r>
              <a:rPr lang="en-GB" altLang="en-US" sz="2400" dirty="0" smtClean="0">
                <a:latin typeface="Calibri" panose="020F0502020204030204" pitchFamily="34" charset="0"/>
                <a:ea typeface="ＭＳ Ｐゴシック"/>
                <a:cs typeface="Calibri" panose="020F0502020204030204" pitchFamily="34" charset="0"/>
              </a:rPr>
              <a:t>Missed opportunities for diagnosis - UK data</a:t>
            </a:r>
          </a:p>
        </p:txBody>
      </p:sp>
      <p:sp>
        <p:nvSpPr>
          <p:cNvPr id="41987" name="Content Placeholder 2"/>
          <p:cNvSpPr>
            <a:spLocks noGrp="1"/>
          </p:cNvSpPr>
          <p:nvPr>
            <p:ph idx="1"/>
          </p:nvPr>
        </p:nvSpPr>
        <p:spPr>
          <a:xfrm>
            <a:off x="561958" y="1124744"/>
            <a:ext cx="7839939" cy="5040560"/>
          </a:xfrm>
        </p:spPr>
        <p:txBody>
          <a:bodyPr>
            <a:noAutofit/>
          </a:bodyPr>
          <a:lstStyle/>
          <a:p>
            <a:pPr marL="0" indent="0">
              <a:lnSpc>
                <a:spcPct val="90000"/>
              </a:lnSpc>
              <a:spcAft>
                <a:spcPts val="600"/>
              </a:spcAft>
              <a:buNone/>
            </a:pPr>
            <a:r>
              <a:rPr lang="en-GB" altLang="en-US" sz="2000" dirty="0" smtClean="0">
                <a:latin typeface="Calibri" panose="020F0502020204030204" pitchFamily="34" charset="0"/>
                <a:ea typeface="ＭＳ Ｐゴシック"/>
                <a:cs typeface="Calibri" pitchFamily="34" charset="0"/>
              </a:rPr>
              <a:t>UK National audits (2005 and 2013)</a:t>
            </a:r>
          </a:p>
          <a:p>
            <a:pPr marL="450850" indent="-450850" defTabSz="450850">
              <a:lnSpc>
                <a:spcPct val="90000"/>
              </a:lnSpc>
              <a:spcAft>
                <a:spcPts val="600"/>
              </a:spcAft>
              <a:buNone/>
            </a:pPr>
            <a:r>
              <a:rPr lang="en-GB" altLang="en-US" sz="2000" dirty="0">
                <a:latin typeface="Calibri" panose="020F0502020204030204" pitchFamily="34" charset="0"/>
                <a:ea typeface="ＭＳ Ｐゴシック"/>
                <a:cs typeface="Calibri" pitchFamily="34" charset="0"/>
              </a:rPr>
              <a:t>	</a:t>
            </a:r>
            <a:r>
              <a:rPr lang="en-GB" altLang="en-US" sz="1800" dirty="0" smtClean="0">
                <a:latin typeface="Calibri" panose="020F0502020204030204" pitchFamily="34" charset="0"/>
                <a:ea typeface="ＭＳ Ｐゴシック"/>
                <a:cs typeface="Calibri" pitchFamily="34" charset="0"/>
              </a:rPr>
              <a:t>17% accessed healthcare with symptoms in the year preceding HIV diagnosis</a:t>
            </a:r>
          </a:p>
          <a:p>
            <a:pPr marL="850010" lvl="1" indent="-450850" defTabSz="450850">
              <a:lnSpc>
                <a:spcPct val="90000"/>
              </a:lnSpc>
              <a:spcAft>
                <a:spcPts val="600"/>
              </a:spcAft>
              <a:buNone/>
            </a:pPr>
            <a:r>
              <a:rPr lang="en-GB" altLang="en-US" sz="1400" dirty="0">
                <a:latin typeface="Calibri" panose="020F0502020204030204" pitchFamily="34" charset="0"/>
                <a:ea typeface="ＭＳ Ｐゴシック"/>
                <a:cs typeface="Calibri" pitchFamily="34" charset="0"/>
              </a:rPr>
              <a:t>	</a:t>
            </a:r>
            <a:r>
              <a:rPr lang="en-GB" altLang="en-US" sz="1800" dirty="0" smtClean="0">
                <a:latin typeface="Calibri" panose="020F0502020204030204" pitchFamily="34" charset="0"/>
                <a:ea typeface="ＭＳ Ｐゴシック"/>
                <a:cs typeface="Calibri" pitchFamily="34" charset="0"/>
              </a:rPr>
              <a:t>37% reported a missed opportunity: commonly dermatology, haematology and gastroenterology</a:t>
            </a:r>
          </a:p>
          <a:p>
            <a:pPr marL="0" indent="0">
              <a:lnSpc>
                <a:spcPct val="90000"/>
              </a:lnSpc>
              <a:spcAft>
                <a:spcPts val="600"/>
              </a:spcAft>
              <a:buNone/>
            </a:pPr>
            <a:endParaRPr lang="en-GB" altLang="en-US" sz="900" dirty="0" smtClean="0">
              <a:latin typeface="Calibri" panose="020F0502020204030204" pitchFamily="34" charset="0"/>
              <a:ea typeface="ＭＳ Ｐゴシック"/>
              <a:cs typeface="Calibri" pitchFamily="34" charset="0"/>
            </a:endParaRPr>
          </a:p>
          <a:p>
            <a:pPr marL="0" indent="0">
              <a:lnSpc>
                <a:spcPct val="90000"/>
              </a:lnSpc>
              <a:spcAft>
                <a:spcPts val="600"/>
              </a:spcAft>
              <a:buNone/>
            </a:pPr>
            <a:r>
              <a:rPr lang="en-GB" altLang="en-US" sz="2000" dirty="0" smtClean="0">
                <a:latin typeface="Calibri" panose="020F0502020204030204" pitchFamily="34" charset="0"/>
                <a:ea typeface="ＭＳ Ｐゴシック"/>
                <a:cs typeface="Calibri" pitchFamily="34" charset="0"/>
              </a:rPr>
              <a:t>Brighton </a:t>
            </a:r>
            <a:r>
              <a:rPr lang="en-GB" altLang="en-US" sz="2000" dirty="0">
                <a:latin typeface="Calibri" panose="020F0502020204030204" pitchFamily="34" charset="0"/>
                <a:ea typeface="ＭＳ Ｐゴシック"/>
                <a:cs typeface="Calibri" pitchFamily="34" charset="0"/>
              </a:rPr>
              <a:t>Study</a:t>
            </a:r>
          </a:p>
          <a:p>
            <a:pPr marL="450850" indent="0">
              <a:lnSpc>
                <a:spcPct val="90000"/>
              </a:lnSpc>
              <a:spcAft>
                <a:spcPts val="600"/>
              </a:spcAft>
              <a:buNone/>
            </a:pPr>
            <a:r>
              <a:rPr lang="en-GB" altLang="en-US" sz="1800" dirty="0" smtClean="0">
                <a:latin typeface="Calibri" panose="020F0502020204030204" pitchFamily="34" charset="0"/>
                <a:ea typeface="ＭＳ Ｐゴシック"/>
                <a:cs typeface="Calibri" pitchFamily="34" charset="0"/>
              </a:rPr>
              <a:t>62</a:t>
            </a:r>
            <a:r>
              <a:rPr lang="en-GB" altLang="en-US" sz="1800" dirty="0">
                <a:latin typeface="Calibri" panose="020F0502020204030204" pitchFamily="34" charset="0"/>
                <a:ea typeface="ＭＳ Ｐゴシック"/>
                <a:cs typeface="Calibri" pitchFamily="34" charset="0"/>
              </a:rPr>
              <a:t>% accessed secondary care in the preceding year</a:t>
            </a:r>
          </a:p>
          <a:p>
            <a:pPr marL="850010" lvl="1" indent="0">
              <a:lnSpc>
                <a:spcPct val="90000"/>
              </a:lnSpc>
              <a:spcAft>
                <a:spcPts val="600"/>
              </a:spcAft>
              <a:buNone/>
            </a:pPr>
            <a:r>
              <a:rPr lang="en-GB" altLang="en-US" sz="1800" dirty="0" smtClean="0">
                <a:latin typeface="Calibri" panose="020F0502020204030204" pitchFamily="34" charset="0"/>
                <a:ea typeface="ＭＳ Ｐゴシック"/>
                <a:cs typeface="Calibri" pitchFamily="34" charset="0"/>
              </a:rPr>
              <a:t>26</a:t>
            </a:r>
            <a:r>
              <a:rPr lang="en-GB" altLang="en-US" sz="1800" dirty="0">
                <a:latin typeface="Calibri" panose="020F0502020204030204" pitchFamily="34" charset="0"/>
                <a:ea typeface="ＭＳ Ｐゴシック"/>
                <a:cs typeface="Calibri" pitchFamily="34" charset="0"/>
              </a:rPr>
              <a:t>% with an HIV-related problem</a:t>
            </a:r>
          </a:p>
          <a:p>
            <a:pPr marL="450850" indent="0">
              <a:lnSpc>
                <a:spcPct val="90000"/>
              </a:lnSpc>
              <a:spcAft>
                <a:spcPts val="600"/>
              </a:spcAft>
              <a:buNone/>
            </a:pPr>
            <a:r>
              <a:rPr lang="en-GB" altLang="en-US" sz="1800" dirty="0" smtClean="0">
                <a:latin typeface="Calibri" panose="020F0502020204030204" pitchFamily="34" charset="0"/>
                <a:ea typeface="ＭＳ Ｐゴシック"/>
                <a:cs typeface="Calibri" pitchFamily="34" charset="0"/>
              </a:rPr>
              <a:t>80</a:t>
            </a:r>
            <a:r>
              <a:rPr lang="en-GB" altLang="en-US" sz="1800" dirty="0">
                <a:latin typeface="Calibri" panose="020F0502020204030204" pitchFamily="34" charset="0"/>
                <a:ea typeface="ＭＳ Ｐゴシック"/>
                <a:cs typeface="Calibri" pitchFamily="34" charset="0"/>
              </a:rPr>
              <a:t>% had been seen in primary care</a:t>
            </a:r>
          </a:p>
          <a:p>
            <a:pPr marL="850010" lvl="1" indent="0">
              <a:lnSpc>
                <a:spcPct val="90000"/>
              </a:lnSpc>
              <a:spcAft>
                <a:spcPts val="600"/>
              </a:spcAft>
              <a:buNone/>
            </a:pPr>
            <a:r>
              <a:rPr lang="en-GB" altLang="en-US" sz="1800" dirty="0" smtClean="0">
                <a:latin typeface="Calibri" panose="020F0502020204030204" pitchFamily="34" charset="0"/>
                <a:ea typeface="ＭＳ Ｐゴシック"/>
                <a:cs typeface="Calibri" pitchFamily="34" charset="0"/>
              </a:rPr>
              <a:t>60</a:t>
            </a:r>
            <a:r>
              <a:rPr lang="en-GB" altLang="en-US" sz="1800" dirty="0">
                <a:latin typeface="Calibri" panose="020F0502020204030204" pitchFamily="34" charset="0"/>
                <a:ea typeface="ＭＳ Ｐゴシック"/>
                <a:cs typeface="Calibri" pitchFamily="34" charset="0"/>
              </a:rPr>
              <a:t>% with an HIV-related </a:t>
            </a:r>
            <a:r>
              <a:rPr lang="en-GB" altLang="en-US" sz="1800" dirty="0" smtClean="0">
                <a:latin typeface="Calibri" panose="020F0502020204030204" pitchFamily="34" charset="0"/>
                <a:ea typeface="ＭＳ Ｐゴシック"/>
                <a:cs typeface="Calibri" pitchFamily="34" charset="0"/>
              </a:rPr>
              <a:t>problem</a:t>
            </a:r>
          </a:p>
          <a:p>
            <a:pPr marL="0" indent="0">
              <a:lnSpc>
                <a:spcPct val="90000"/>
              </a:lnSpc>
              <a:spcAft>
                <a:spcPts val="600"/>
              </a:spcAft>
              <a:buNone/>
            </a:pPr>
            <a:endParaRPr lang="en-GB" altLang="en-US" sz="900" dirty="0" smtClean="0">
              <a:latin typeface="Calibri" panose="020F0502020204030204" pitchFamily="34" charset="0"/>
              <a:ea typeface="ＭＳ Ｐゴシック"/>
              <a:cs typeface="Calibri" pitchFamily="34" charset="0"/>
            </a:endParaRPr>
          </a:p>
          <a:p>
            <a:pPr marL="0" indent="0">
              <a:lnSpc>
                <a:spcPct val="90000"/>
              </a:lnSpc>
              <a:spcAft>
                <a:spcPts val="600"/>
              </a:spcAft>
              <a:buNone/>
            </a:pPr>
            <a:r>
              <a:rPr lang="en-GB" altLang="en-US" sz="2000" dirty="0" smtClean="0">
                <a:latin typeface="Calibri" panose="020F0502020204030204" pitchFamily="34" charset="0"/>
                <a:ea typeface="ＭＳ Ｐゴシック"/>
                <a:cs typeface="Calibri" pitchFamily="34" charset="0"/>
              </a:rPr>
              <a:t>London </a:t>
            </a:r>
            <a:r>
              <a:rPr lang="en-GB" altLang="en-US" sz="2000" dirty="0">
                <a:latin typeface="Calibri" panose="020F0502020204030204" pitchFamily="34" charset="0"/>
                <a:ea typeface="ＭＳ Ｐゴシック"/>
                <a:cs typeface="Calibri" pitchFamily="34" charset="0"/>
              </a:rPr>
              <a:t>Black African Cohort Study</a:t>
            </a:r>
          </a:p>
          <a:p>
            <a:pPr marL="450850" indent="0">
              <a:lnSpc>
                <a:spcPct val="90000"/>
              </a:lnSpc>
              <a:spcAft>
                <a:spcPts val="600"/>
              </a:spcAft>
              <a:buNone/>
            </a:pPr>
            <a:r>
              <a:rPr lang="en-GB" altLang="en-US" sz="1800" dirty="0" smtClean="0">
                <a:latin typeface="Calibri" panose="020F0502020204030204" pitchFamily="34" charset="0"/>
                <a:ea typeface="ＭＳ Ｐゴシック"/>
                <a:cs typeface="Calibri" pitchFamily="34" charset="0"/>
              </a:rPr>
              <a:t>76.4</a:t>
            </a:r>
            <a:r>
              <a:rPr lang="en-GB" altLang="en-US" sz="1800" dirty="0">
                <a:latin typeface="Calibri" panose="020F0502020204030204" pitchFamily="34" charset="0"/>
                <a:ea typeface="ＭＳ Ｐゴシック"/>
                <a:cs typeface="Calibri" pitchFamily="34" charset="0"/>
              </a:rPr>
              <a:t>% had seen a GP in the year prior to diagnosis</a:t>
            </a:r>
            <a:endParaRPr lang="en-US" altLang="en-US" sz="1800" dirty="0">
              <a:solidFill>
                <a:srgbClr val="000000"/>
              </a:solidFill>
              <a:latin typeface="Calibri" panose="020F0502020204030204" pitchFamily="34" charset="0"/>
            </a:endParaRPr>
          </a:p>
          <a:p>
            <a:pPr marL="0" indent="0">
              <a:lnSpc>
                <a:spcPct val="90000"/>
              </a:lnSpc>
              <a:spcAft>
                <a:spcPts val="600"/>
              </a:spcAft>
              <a:buNone/>
            </a:pPr>
            <a:endParaRPr lang="en-GB" altLang="en-US" sz="1800" dirty="0">
              <a:latin typeface="Calibri" panose="020F0502020204030204" pitchFamily="34" charset="0"/>
              <a:ea typeface="ＭＳ Ｐゴシック"/>
              <a:cs typeface="Calibri" pitchFamily="34" charset="0"/>
            </a:endParaRPr>
          </a:p>
          <a:p>
            <a:pPr marL="0" indent="0">
              <a:lnSpc>
                <a:spcPct val="90000"/>
              </a:lnSpc>
              <a:spcAft>
                <a:spcPts val="600"/>
              </a:spcAft>
              <a:buNone/>
            </a:pPr>
            <a:endParaRPr lang="en-GB" altLang="en-US" sz="2000" dirty="0" smtClean="0">
              <a:latin typeface="Calibri" panose="020F0502020204030204" pitchFamily="34" charset="0"/>
              <a:ea typeface="ＭＳ Ｐゴシック"/>
              <a:cs typeface="Calibri" pitchFamily="34" charset="0"/>
            </a:endParaRPr>
          </a:p>
          <a:p>
            <a:pPr marL="0" indent="0">
              <a:lnSpc>
                <a:spcPct val="90000"/>
              </a:lnSpc>
              <a:spcAft>
                <a:spcPts val="600"/>
              </a:spcAft>
              <a:buNone/>
            </a:pPr>
            <a:endParaRPr lang="en-GB" altLang="en-US" sz="2000" dirty="0">
              <a:latin typeface="Calibri" panose="020F0502020204030204" pitchFamily="34" charset="0"/>
              <a:ea typeface="ＭＳ Ｐゴシック"/>
              <a:cs typeface="Calibri" pitchFamily="34" charset="0"/>
            </a:endParaRPr>
          </a:p>
          <a:p>
            <a:pPr marL="0" indent="0">
              <a:lnSpc>
                <a:spcPct val="90000"/>
              </a:lnSpc>
              <a:spcAft>
                <a:spcPts val="600"/>
              </a:spcAft>
              <a:buNone/>
            </a:pPr>
            <a:endParaRPr lang="en-GB" altLang="en-US" sz="2000" dirty="0" smtClean="0">
              <a:latin typeface="Calibri" panose="020F0502020204030204" pitchFamily="34" charset="0"/>
              <a:ea typeface="ＭＳ Ｐゴシック"/>
              <a:cs typeface="Calibri" pitchFamily="34" charset="0"/>
            </a:endParaRPr>
          </a:p>
          <a:p>
            <a:pPr marL="0" indent="0">
              <a:lnSpc>
                <a:spcPct val="90000"/>
              </a:lnSpc>
              <a:spcAft>
                <a:spcPts val="600"/>
              </a:spcAft>
              <a:buNone/>
            </a:pPr>
            <a:endParaRPr lang="en-GB" altLang="en-US" sz="2000" dirty="0" smtClean="0">
              <a:latin typeface="Calibri" panose="020F0502020204030204" pitchFamily="34" charset="0"/>
              <a:ea typeface="ＭＳ Ｐゴシック"/>
              <a:cs typeface="Calibri" pitchFamily="34" charset="0"/>
            </a:endParaRPr>
          </a:p>
          <a:p>
            <a:pPr marL="0" indent="0">
              <a:lnSpc>
                <a:spcPct val="90000"/>
              </a:lnSpc>
              <a:spcAft>
                <a:spcPts val="600"/>
              </a:spcAft>
              <a:buNone/>
            </a:pPr>
            <a:endParaRPr lang="en-GB" altLang="en-US" sz="2000" dirty="0">
              <a:latin typeface="Calibri" panose="020F0502020204030204" pitchFamily="34" charset="0"/>
              <a:ea typeface="ＭＳ Ｐゴシック"/>
              <a:cs typeface="Calibri" pitchFamily="34" charset="0"/>
            </a:endParaRPr>
          </a:p>
          <a:p>
            <a:pPr marL="0" indent="0">
              <a:lnSpc>
                <a:spcPct val="90000"/>
              </a:lnSpc>
              <a:spcAft>
                <a:spcPts val="600"/>
              </a:spcAft>
              <a:buNone/>
            </a:pPr>
            <a:endParaRPr lang="en-GB" altLang="en-US" sz="2000" dirty="0" smtClean="0">
              <a:latin typeface="Calibri" panose="020F0502020204030204" pitchFamily="34" charset="0"/>
              <a:ea typeface="ＭＳ Ｐゴシック"/>
              <a:cs typeface="Calibri" pitchFamily="34" charset="0"/>
            </a:endParaRPr>
          </a:p>
          <a:p>
            <a:pPr marL="0" indent="0">
              <a:lnSpc>
                <a:spcPct val="90000"/>
              </a:lnSpc>
              <a:spcAft>
                <a:spcPts val="600"/>
              </a:spcAft>
              <a:buNone/>
            </a:pPr>
            <a:endParaRPr lang="en-GB" altLang="en-US" sz="2000" dirty="0" smtClean="0">
              <a:latin typeface="Calibri" panose="020F0502020204030204" pitchFamily="34" charset="0"/>
              <a:ea typeface="ＭＳ Ｐゴシック"/>
              <a:cs typeface="Calibri" pitchFamily="34" charset="0"/>
            </a:endParaRPr>
          </a:p>
        </p:txBody>
      </p:sp>
      <p:sp>
        <p:nvSpPr>
          <p:cNvPr id="4" name="Text Box 4"/>
          <p:cNvSpPr txBox="1">
            <a:spLocks noChangeArrowheads="1"/>
          </p:cNvSpPr>
          <p:nvPr/>
        </p:nvSpPr>
        <p:spPr bwMode="auto">
          <a:xfrm>
            <a:off x="174626" y="6376989"/>
            <a:ext cx="214716" cy="461461"/>
          </a:xfrm>
          <a:prstGeom prst="rect">
            <a:avLst/>
          </a:prstGeom>
          <a:noFill/>
          <a:ln w="9525">
            <a:noFill/>
            <a:miter lim="800000"/>
            <a:headEnd/>
            <a:tailEnd/>
          </a:ln>
          <a:effectLst/>
        </p:spPr>
        <p:txBody>
          <a:bodyPr wrap="none" lIns="91238" tIns="45619" rIns="91238" bIns="45619">
            <a:spAutoFit/>
          </a:bodyPr>
          <a:lstStyle>
            <a:lvl1pPr eaLnBrk="0" hangingPunct="0">
              <a:defRPr sz="2400">
                <a:solidFill>
                  <a:schemeClr val="tx1"/>
                </a:solidFill>
                <a:latin typeface="Arial" charset="0"/>
                <a:ea typeface="Osaka" pitchFamily="-105" charset="-128"/>
              </a:defRPr>
            </a:lvl1pPr>
            <a:lvl2pPr marL="37931725" indent="-37474525" eaLnBrk="0" hangingPunct="0">
              <a:defRPr sz="2400">
                <a:solidFill>
                  <a:schemeClr val="tx1"/>
                </a:solidFill>
                <a:latin typeface="Arial" charset="0"/>
                <a:ea typeface="Osaka" pitchFamily="-105" charset="-128"/>
              </a:defRPr>
            </a:lvl2pPr>
            <a:lvl3pPr eaLnBrk="0" hangingPunct="0">
              <a:defRPr sz="2400">
                <a:solidFill>
                  <a:schemeClr val="tx1"/>
                </a:solidFill>
                <a:latin typeface="Arial" charset="0"/>
                <a:ea typeface="Osaka" pitchFamily="-105" charset="-128"/>
              </a:defRPr>
            </a:lvl3pPr>
            <a:lvl4pPr eaLnBrk="0" hangingPunct="0">
              <a:defRPr sz="2400">
                <a:solidFill>
                  <a:schemeClr val="tx1"/>
                </a:solidFill>
                <a:latin typeface="Arial" charset="0"/>
                <a:ea typeface="Osaka" pitchFamily="-105" charset="-128"/>
              </a:defRPr>
            </a:lvl4pPr>
            <a:lvl5pPr eaLnBrk="0" hangingPunct="0">
              <a:defRPr sz="2400">
                <a:solidFill>
                  <a:schemeClr val="tx1"/>
                </a:solidFill>
                <a:latin typeface="Arial" charset="0"/>
                <a:ea typeface="Osaka" pitchFamily="-105" charset="-128"/>
              </a:defRPr>
            </a:lvl5pPr>
            <a:lvl6pPr marL="457200" eaLnBrk="0" fontAlgn="base" hangingPunct="0">
              <a:spcBef>
                <a:spcPct val="0"/>
              </a:spcBef>
              <a:spcAft>
                <a:spcPct val="0"/>
              </a:spcAft>
              <a:defRPr sz="2400">
                <a:solidFill>
                  <a:schemeClr val="tx1"/>
                </a:solidFill>
                <a:latin typeface="Arial" charset="0"/>
                <a:ea typeface="Osaka" pitchFamily="-105" charset="-128"/>
              </a:defRPr>
            </a:lvl6pPr>
            <a:lvl7pPr marL="914400" eaLnBrk="0" fontAlgn="base" hangingPunct="0">
              <a:spcBef>
                <a:spcPct val="0"/>
              </a:spcBef>
              <a:spcAft>
                <a:spcPct val="0"/>
              </a:spcAft>
              <a:defRPr sz="2400">
                <a:solidFill>
                  <a:schemeClr val="tx1"/>
                </a:solidFill>
                <a:latin typeface="Arial" charset="0"/>
                <a:ea typeface="Osaka" pitchFamily="-105" charset="-128"/>
              </a:defRPr>
            </a:lvl7pPr>
            <a:lvl8pPr marL="1371600" eaLnBrk="0" fontAlgn="base" hangingPunct="0">
              <a:spcBef>
                <a:spcPct val="0"/>
              </a:spcBef>
              <a:spcAft>
                <a:spcPct val="0"/>
              </a:spcAft>
              <a:defRPr sz="2400">
                <a:solidFill>
                  <a:schemeClr val="tx1"/>
                </a:solidFill>
                <a:latin typeface="Arial" charset="0"/>
                <a:ea typeface="Osaka" pitchFamily="-105" charset="-128"/>
              </a:defRPr>
            </a:lvl8pPr>
            <a:lvl9pPr marL="1828800" eaLnBrk="0" fontAlgn="base" hangingPunct="0">
              <a:spcBef>
                <a:spcPct val="0"/>
              </a:spcBef>
              <a:spcAft>
                <a:spcPct val="0"/>
              </a:spcAft>
              <a:defRPr sz="2400">
                <a:solidFill>
                  <a:schemeClr val="tx1"/>
                </a:solidFill>
                <a:latin typeface="Arial" charset="0"/>
                <a:ea typeface="Osaka" pitchFamily="-105" charset="-128"/>
              </a:defRPr>
            </a:lvl9pPr>
          </a:lstStyle>
          <a:p>
            <a:pPr marL="0" lvl="1" indent="0" eaLnBrk="1" fontAlgn="base" hangingPunct="1">
              <a:spcBef>
                <a:spcPct val="0"/>
              </a:spcBef>
              <a:spcAft>
                <a:spcPct val="0"/>
              </a:spcAft>
              <a:defRPr/>
            </a:pPr>
            <a:endParaRPr lang="en-US" altLang="en-US" sz="1200" dirty="0">
              <a:solidFill>
                <a:srgbClr val="000000"/>
              </a:solidFill>
              <a:latin typeface="Corbel" panose="020B0503020204020204" pitchFamily="34" charset="0"/>
            </a:endParaRPr>
          </a:p>
          <a:p>
            <a:pPr eaLnBrk="1" fontAlgn="base" hangingPunct="1">
              <a:spcBef>
                <a:spcPct val="0"/>
              </a:spcBef>
              <a:spcAft>
                <a:spcPct val="0"/>
              </a:spcAft>
              <a:defRPr/>
            </a:pPr>
            <a:r>
              <a:rPr lang="en-GB" sz="1200" dirty="0" smtClean="0">
                <a:solidFill>
                  <a:srgbClr val="000000"/>
                </a:solidFill>
                <a:latin typeface="Corbel" panose="020B0503020204020204" pitchFamily="34" charset="0"/>
                <a:ea typeface="ＭＳ Ｐゴシック" pitchFamily="-105" charset="-128"/>
              </a:rPr>
              <a:t> </a:t>
            </a:r>
            <a:endParaRPr lang="en-GB" sz="1200" dirty="0">
              <a:solidFill>
                <a:srgbClr val="000000"/>
              </a:solidFill>
              <a:latin typeface="Corbel" panose="020B0503020204020204" pitchFamily="34" charset="0"/>
              <a:ea typeface="ＭＳ Ｐゴシック" pitchFamily="-105" charset="-128"/>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8077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9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892494"/>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990600"/>
          </a:xfrm>
        </p:spPr>
        <p:txBody>
          <a:bodyPr anchor="t">
            <a:normAutofit/>
          </a:bodyPr>
          <a:lstStyle/>
          <a:p>
            <a:pPr algn="l"/>
            <a:r>
              <a:rPr lang="en-GB" sz="2400" dirty="0">
                <a:latin typeface="Calibri" panose="020F0502020204030204" pitchFamily="34" charset="0"/>
                <a:cs typeface="Calibri" panose="020F0502020204030204" pitchFamily="34" charset="0"/>
              </a:rPr>
              <a:t>Frequently </a:t>
            </a:r>
            <a:r>
              <a:rPr lang="en-GB" sz="2400" dirty="0" smtClean="0">
                <a:latin typeface="Calibri" panose="020F0502020204030204" pitchFamily="34" charset="0"/>
                <a:cs typeface="Calibri" panose="020F0502020204030204" pitchFamily="34" charset="0"/>
              </a:rPr>
              <a:t>raised concerns </a:t>
            </a:r>
            <a:r>
              <a:rPr lang="en-GB" sz="2400" dirty="0">
                <a:latin typeface="Calibri" panose="020F0502020204030204" pitchFamily="34" charset="0"/>
                <a:cs typeface="Calibri" panose="020F0502020204030204" pitchFamily="34" charset="0"/>
              </a:rPr>
              <a:t>about HIV </a:t>
            </a:r>
            <a:r>
              <a:rPr lang="en-GB" sz="2400" dirty="0" smtClean="0">
                <a:latin typeface="Calibri" panose="020F0502020204030204" pitchFamily="34" charset="0"/>
                <a:cs typeface="Calibri" panose="020F0502020204030204" pitchFamily="34" charset="0"/>
              </a:rPr>
              <a:t>testing </a:t>
            </a:r>
            <a:endParaRPr lang="en-GB" sz="24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23528" y="5589240"/>
            <a:ext cx="8363272" cy="536942"/>
          </a:xfrm>
        </p:spPr>
        <p:txBody>
          <a:bodyPr>
            <a:normAutofit lnSpcReduction="10000"/>
          </a:bodyPr>
          <a:lstStyle/>
          <a:p>
            <a:pPr marL="0" indent="0">
              <a:buNone/>
            </a:pPr>
            <a:r>
              <a:rPr lang="en-GB" dirty="0" smtClean="0"/>
              <a:t> </a:t>
            </a:r>
            <a:endParaRPr lang="en-GB" dirty="0"/>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At patient level</a:t>
            </a:r>
            <a:endParaRPr lang="en-GB" sz="2400" dirty="0">
              <a:latin typeface="Calibri" pitchFamily="34" charset="0"/>
              <a:cs typeface="Calibri" pitchFamily="34" charset="0"/>
            </a:endParaRPr>
          </a:p>
        </p:txBody>
      </p:sp>
      <p:sp>
        <p:nvSpPr>
          <p:cNvPr id="8" name="Title 1"/>
          <p:cNvSpPr txBox="1">
            <a:spLocks/>
          </p:cNvSpPr>
          <p:nvPr/>
        </p:nvSpPr>
        <p:spPr>
          <a:xfrm>
            <a:off x="971600"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At institutional/policy level</a:t>
            </a:r>
            <a:endParaRPr lang="en-GB" sz="2400" dirty="0">
              <a:latin typeface="Calibri" pitchFamily="34" charset="0"/>
              <a:cs typeface="Calibri" pitchFamily="34" charset="0"/>
            </a:endParaRPr>
          </a:p>
        </p:txBody>
      </p:sp>
      <p:sp>
        <p:nvSpPr>
          <p:cNvPr id="9"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At healthcare professional level</a:t>
            </a:r>
            <a:endParaRPr lang="en-GB" sz="2400" dirty="0">
              <a:latin typeface="Calibri" pitchFamily="34" charset="0"/>
              <a:cs typeface="Calibri" pitchFamily="34" charset="0"/>
            </a:endParaRPr>
          </a:p>
        </p:txBody>
      </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240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706090"/>
          </a:xfrm>
          <a:prstGeom prst="rect">
            <a:avLst/>
          </a:prstGeom>
        </p:spPr>
        <p:txBody>
          <a:bodyPr vert="horz" lIns="91238" tIns="45619" rIns="91238" bIns="45619"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lumMod val="50000"/>
                  </a:schemeClr>
                </a:solidFill>
                <a:latin typeface="Calibri" panose="020F0502020204030204" pitchFamily="34" charset="0"/>
                <a:cs typeface="Calibri" panose="020F0502020204030204" pitchFamily="34" charset="0"/>
              </a:rPr>
              <a:t>Patient level: potential barriers</a:t>
            </a:r>
            <a:endParaRPr lang="en-GB" sz="2400" dirty="0">
              <a:solidFill>
                <a:schemeClr val="bg1">
                  <a:lumMod val="50000"/>
                </a:schemeClr>
              </a:solidFill>
              <a:latin typeface="Calibri" panose="020F0502020204030204" pitchFamily="34" charset="0"/>
              <a:cs typeface="Calibri" panose="020F0502020204030204" pitchFamily="34" charset="0"/>
            </a:endParaRPr>
          </a:p>
        </p:txBody>
      </p:sp>
      <p:grpSp>
        <p:nvGrpSpPr>
          <p:cNvPr id="5" name="Group 4"/>
          <p:cNvGrpSpPr/>
          <p:nvPr/>
        </p:nvGrpSpPr>
        <p:grpSpPr>
          <a:xfrm>
            <a:off x="971600" y="1556792"/>
            <a:ext cx="2280342" cy="3047698"/>
            <a:chOff x="192300" y="781762"/>
            <a:chExt cx="2280342" cy="3047698"/>
          </a:xfrm>
        </p:grpSpPr>
        <p:sp>
          <p:nvSpPr>
            <p:cNvPr id="6" name="Rounded Rectangle 5"/>
            <p:cNvSpPr/>
            <p:nvPr/>
          </p:nvSpPr>
          <p:spPr>
            <a:xfrm>
              <a:off x="192300" y="781762"/>
              <a:ext cx="2280342" cy="3047698"/>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259089" y="848551"/>
              <a:ext cx="2146764" cy="2914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solidFill>
                    <a:schemeClr val="tx1"/>
                  </a:solidFill>
                </a:rPr>
                <a:t>Patient level barriers vary from country to country</a:t>
              </a:r>
              <a:endParaRPr lang="en-GB" sz="2500" kern="1200" dirty="0">
                <a:solidFill>
                  <a:schemeClr val="tx1"/>
                </a:solidFill>
              </a:endParaRPr>
            </a:p>
          </p:txBody>
        </p:sp>
      </p:grpSp>
      <p:grpSp>
        <p:nvGrpSpPr>
          <p:cNvPr id="8" name="Group 7"/>
          <p:cNvGrpSpPr/>
          <p:nvPr/>
        </p:nvGrpSpPr>
        <p:grpSpPr>
          <a:xfrm>
            <a:off x="3712244" y="2374750"/>
            <a:ext cx="687057" cy="922267"/>
            <a:chOff x="2796726" y="1844478"/>
            <a:chExt cx="687057" cy="922267"/>
          </a:xfrm>
        </p:grpSpPr>
        <p:sp>
          <p:nvSpPr>
            <p:cNvPr id="9" name="Right Arrow 8"/>
            <p:cNvSpPr/>
            <p:nvPr/>
          </p:nvSpPr>
          <p:spPr>
            <a:xfrm>
              <a:off x="2796726" y="1844478"/>
              <a:ext cx="687057" cy="922267"/>
            </a:xfrm>
            <a:prstGeom prst="rightArrow">
              <a:avLst>
                <a:gd name="adj1" fmla="val 60000"/>
                <a:gd name="adj2" fmla="val 50000"/>
              </a:avLst>
            </a:prstGeom>
            <a:solidFill>
              <a:srgbClr val="E9EDF4"/>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ight Arrow 4"/>
            <p:cNvSpPr/>
            <p:nvPr/>
          </p:nvSpPr>
          <p:spPr>
            <a:xfrm>
              <a:off x="2796726" y="2028931"/>
              <a:ext cx="480940" cy="553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p:txBody>
        </p:sp>
      </p:grpSp>
      <p:grpSp>
        <p:nvGrpSpPr>
          <p:cNvPr id="11" name="Group 10"/>
          <p:cNvGrpSpPr/>
          <p:nvPr/>
        </p:nvGrpSpPr>
        <p:grpSpPr>
          <a:xfrm>
            <a:off x="4788024" y="1428231"/>
            <a:ext cx="3718745" cy="3316926"/>
            <a:chOff x="3768978" y="647148"/>
            <a:chExt cx="3718745" cy="3316926"/>
          </a:xfrm>
        </p:grpSpPr>
        <p:sp>
          <p:nvSpPr>
            <p:cNvPr id="12" name="Rounded Rectangle 11"/>
            <p:cNvSpPr/>
            <p:nvPr/>
          </p:nvSpPr>
          <p:spPr>
            <a:xfrm>
              <a:off x="3768978" y="647148"/>
              <a:ext cx="3718745" cy="3316926"/>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866127" y="744297"/>
              <a:ext cx="3524447" cy="312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kern="1200" dirty="0" smtClean="0">
                  <a:solidFill>
                    <a:schemeClr val="tx1"/>
                  </a:solidFill>
                </a:rPr>
                <a:t>Cross-cultural barriers include:</a:t>
              </a:r>
              <a:endParaRPr lang="en-GB" sz="25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Low risk perception</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Fear of HIV infection and its health consequences</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Fear of disclosure </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Denial</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Difficulty accessing services</a:t>
              </a:r>
              <a:endParaRPr lang="en-GB" sz="2000" kern="1200" dirty="0">
                <a:solidFill>
                  <a:schemeClr val="tx1"/>
                </a:solidFill>
              </a:endParaRPr>
            </a:p>
          </p:txBody>
        </p:sp>
      </p:grpSp>
      <p:grpSp>
        <p:nvGrpSpPr>
          <p:cNvPr id="15" name="Group 14"/>
          <p:cNvGrpSpPr/>
          <p:nvPr/>
        </p:nvGrpSpPr>
        <p:grpSpPr>
          <a:xfrm>
            <a:off x="179512" y="6381328"/>
            <a:ext cx="8888434" cy="372932"/>
            <a:chOff x="179512" y="6381328"/>
            <a:chExt cx="8888434" cy="372932"/>
          </a:xfrm>
        </p:grpSpPr>
        <p:pic>
          <p:nvPicPr>
            <p:cNvPr id="1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70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1520" y="260648"/>
            <a:ext cx="8229600" cy="663352"/>
          </a:xfrm>
        </p:spPr>
        <p:txBody>
          <a:bodyPr anchor="t">
            <a:noAutofit/>
          </a:bodyPr>
          <a:lstStyle/>
          <a:p>
            <a:pPr algn="l"/>
            <a:r>
              <a:rPr lang="en-GB" altLang="en-US" sz="2400" dirty="0" smtClean="0">
                <a:solidFill>
                  <a:schemeClr val="bg1">
                    <a:lumMod val="50000"/>
                  </a:schemeClr>
                </a:solidFill>
                <a:latin typeface="+mn-lt"/>
                <a:ea typeface="ＭＳ Ｐゴシック" pitchFamily="34" charset="-128"/>
                <a:cs typeface="Calibri" panose="020F0502020204030204" pitchFamily="34" charset="0"/>
              </a:rPr>
              <a:t>Patient </a:t>
            </a:r>
            <a:r>
              <a:rPr lang="en-GB" altLang="en-US" sz="2400" dirty="0">
                <a:solidFill>
                  <a:schemeClr val="bg1">
                    <a:lumMod val="50000"/>
                  </a:schemeClr>
                </a:solidFill>
                <a:latin typeface="+mn-lt"/>
                <a:ea typeface="ＭＳ Ｐゴシック" pitchFamily="34" charset="-128"/>
                <a:cs typeface="Calibri" panose="020F0502020204030204" pitchFamily="34" charset="0"/>
              </a:rPr>
              <a:t>attitudes towards  HIV testing </a:t>
            </a:r>
            <a:r>
              <a:rPr lang="en-GB" altLang="en-US" sz="2400" dirty="0" smtClean="0">
                <a:solidFill>
                  <a:schemeClr val="bg1">
                    <a:lumMod val="50000"/>
                  </a:schemeClr>
                </a:solidFill>
                <a:latin typeface="+mn-lt"/>
                <a:ea typeface="ＭＳ Ｐゴシック" pitchFamily="34" charset="-128"/>
                <a:cs typeface="Calibri" panose="020F0502020204030204" pitchFamily="34" charset="0"/>
              </a:rPr>
              <a:t>(HINTS  Study)</a:t>
            </a:r>
            <a:br>
              <a:rPr lang="en-GB" altLang="en-US" sz="2400" dirty="0" smtClean="0">
                <a:solidFill>
                  <a:schemeClr val="bg1">
                    <a:lumMod val="50000"/>
                  </a:schemeClr>
                </a:solidFill>
                <a:latin typeface="+mn-lt"/>
                <a:ea typeface="ＭＳ Ｐゴシック" pitchFamily="34" charset="-128"/>
                <a:cs typeface="Calibri" panose="020F0502020204030204" pitchFamily="34" charset="0"/>
              </a:rPr>
            </a:br>
            <a:r>
              <a:rPr lang="en-GB" altLang="en-US" sz="2400" dirty="0" smtClean="0">
                <a:solidFill>
                  <a:schemeClr val="bg1">
                    <a:lumMod val="50000"/>
                  </a:schemeClr>
                </a:solidFill>
                <a:latin typeface="+mn-lt"/>
                <a:ea typeface="ＭＳ Ｐゴシック" pitchFamily="34" charset="-128"/>
                <a:cs typeface="Calibri" panose="020F0502020204030204" pitchFamily="34" charset="0"/>
              </a:rPr>
              <a:t/>
            </a:r>
            <a:br>
              <a:rPr lang="en-GB" altLang="en-US" sz="2400" dirty="0" smtClean="0">
                <a:solidFill>
                  <a:schemeClr val="bg1">
                    <a:lumMod val="50000"/>
                  </a:schemeClr>
                </a:solidFill>
                <a:latin typeface="+mn-lt"/>
                <a:ea typeface="ＭＳ Ｐゴシック" pitchFamily="34" charset="-128"/>
                <a:cs typeface="Calibri" panose="020F0502020204030204" pitchFamily="34" charset="0"/>
              </a:rPr>
            </a:br>
            <a:r>
              <a:rPr lang="en-GB" altLang="en-US" sz="2400" dirty="0">
                <a:solidFill>
                  <a:schemeClr val="tx1"/>
                </a:solidFill>
                <a:latin typeface="+mn-lt"/>
                <a:ea typeface="ＭＳ Ｐゴシック" pitchFamily="34" charset="-128"/>
              </a:rPr>
              <a:t/>
            </a:r>
            <a:br>
              <a:rPr lang="en-GB" altLang="en-US" sz="2400" dirty="0">
                <a:solidFill>
                  <a:schemeClr val="tx1"/>
                </a:solidFill>
                <a:latin typeface="+mn-lt"/>
                <a:ea typeface="ＭＳ Ｐゴシック" pitchFamily="34" charset="-128"/>
              </a:rPr>
            </a:br>
            <a:endParaRPr lang="en-GB" altLang="en-US" sz="2400" dirty="0">
              <a:solidFill>
                <a:schemeClr val="tx1"/>
              </a:solidFill>
              <a:latin typeface="+mn-lt"/>
              <a:ea typeface="ＭＳ Ｐゴシック" pitchFamily="34" charset="-128"/>
            </a:endParaRPr>
          </a:p>
        </p:txBody>
      </p:sp>
      <p:sp>
        <p:nvSpPr>
          <p:cNvPr id="21507" name="Rectangle 3"/>
          <p:cNvSpPr>
            <a:spLocks noGrp="1" noChangeArrowheads="1"/>
          </p:cNvSpPr>
          <p:nvPr>
            <p:ph type="body" sz="half" idx="1"/>
          </p:nvPr>
        </p:nvSpPr>
        <p:spPr>
          <a:xfrm>
            <a:off x="611561" y="1275315"/>
            <a:ext cx="7560840" cy="1505613"/>
          </a:xfrm>
        </p:spPr>
        <p:txBody>
          <a:bodyPr>
            <a:normAutofit/>
          </a:bodyPr>
          <a:lstStyle/>
          <a:p>
            <a:pPr>
              <a:defRPr/>
            </a:pPr>
            <a:endParaRPr lang="en-GB" altLang="en-US" sz="2600" dirty="0"/>
          </a:p>
          <a:p>
            <a:pPr marL="0" indent="0">
              <a:buNone/>
              <a:defRPr/>
            </a:pPr>
            <a:r>
              <a:rPr lang="ja-JP" altLang="en-GB" sz="2200" i="1" dirty="0">
                <a:latin typeface="Corbel" panose="020B0503020204020204" pitchFamily="34" charset="0"/>
              </a:rPr>
              <a:t>“</a:t>
            </a:r>
            <a:r>
              <a:rPr lang="en-GB" altLang="ja-JP" sz="2200" i="1" dirty="0">
                <a:latin typeface="Corbel" panose="020B0503020204020204" pitchFamily="34" charset="0"/>
              </a:rPr>
              <a:t>It is acceptable to me to be offered an HIV test in this setting</a:t>
            </a:r>
            <a:r>
              <a:rPr lang="ja-JP" altLang="en-GB" sz="2200" i="1" dirty="0">
                <a:latin typeface="Corbel" panose="020B0503020204020204" pitchFamily="34" charset="0"/>
              </a:rPr>
              <a:t>”</a:t>
            </a:r>
            <a:r>
              <a:rPr lang="en-GB" altLang="ja-JP" sz="2200" dirty="0">
                <a:latin typeface="Corbel" panose="020B0503020204020204" pitchFamily="34" charset="0"/>
              </a:rPr>
              <a:t> </a:t>
            </a:r>
          </a:p>
          <a:p>
            <a:pPr marL="4763" lvl="1" indent="0">
              <a:buNone/>
              <a:defRPr/>
            </a:pPr>
            <a:r>
              <a:rPr lang="en-GB" altLang="en-US" sz="2200" dirty="0" smtClean="0">
                <a:latin typeface="Corbel" panose="020B0503020204020204" pitchFamily="34" charset="0"/>
              </a:rPr>
              <a:t> Overall </a:t>
            </a:r>
            <a:r>
              <a:rPr lang="en-GB" altLang="en-US" sz="2200" dirty="0">
                <a:latin typeface="Corbel" panose="020B0503020204020204" pitchFamily="34" charset="0"/>
              </a:rPr>
              <a:t>92% of </a:t>
            </a:r>
            <a:r>
              <a:rPr lang="en-GB" altLang="en-US" sz="2200" dirty="0" smtClean="0">
                <a:latin typeface="Corbel" panose="020B0503020204020204" pitchFamily="34" charset="0"/>
              </a:rPr>
              <a:t>respondents </a:t>
            </a:r>
            <a:r>
              <a:rPr lang="en-GB" altLang="en-US" sz="2200" dirty="0">
                <a:latin typeface="Corbel" panose="020B0503020204020204" pitchFamily="34" charset="0"/>
              </a:rPr>
              <a:t>agreed with this </a:t>
            </a:r>
            <a:r>
              <a:rPr lang="en-GB" altLang="en-US" sz="2200" dirty="0" smtClean="0">
                <a:latin typeface="Corbel" panose="020B0503020204020204" pitchFamily="34" charset="0"/>
              </a:rPr>
              <a:t>statement, n=1003 </a:t>
            </a:r>
            <a:endParaRPr lang="en-GB" altLang="en-US" sz="2200" dirty="0">
              <a:latin typeface="Corbel" panose="020B0503020204020204" pitchFamily="34" charset="0"/>
            </a:endParaRPr>
          </a:p>
        </p:txBody>
      </p:sp>
      <p:graphicFrame>
        <p:nvGraphicFramePr>
          <p:cNvPr id="46105" name="Group 25"/>
          <p:cNvGraphicFramePr>
            <a:graphicFrameLocks noGrp="1"/>
          </p:cNvGraphicFramePr>
          <p:nvPr>
            <p:ph sz="half" idx="2"/>
            <p:extLst>
              <p:ext uri="{D42A27DB-BD31-4B8C-83A1-F6EECF244321}">
                <p14:modId xmlns:p14="http://schemas.microsoft.com/office/powerpoint/2010/main" val="2074522178"/>
              </p:ext>
            </p:extLst>
          </p:nvPr>
        </p:nvGraphicFramePr>
        <p:xfrm>
          <a:off x="1259632" y="3068960"/>
          <a:ext cx="5400676" cy="1525239"/>
        </p:xfrm>
        <a:graphic>
          <a:graphicData uri="http://schemas.openxmlformats.org/drawingml/2006/table">
            <a:tbl>
              <a:tblPr/>
              <a:tblGrid>
                <a:gridCol w="244475"/>
                <a:gridCol w="2455863"/>
                <a:gridCol w="1350963"/>
                <a:gridCol w="1349375"/>
              </a:tblGrid>
              <a:tr h="792088">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rbel" panose="020B0503020204020204" pitchFamily="34" charset="0"/>
                          <a:ea typeface="ＭＳ Ｐゴシック" charset="0"/>
                          <a:cs typeface="ＭＳ Ｐゴシック" charset="0"/>
                        </a:rPr>
                        <a:t>Test uptake</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rbel" panose="020B0503020204020204" pitchFamily="34" charset="0"/>
                          <a:ea typeface="ＭＳ Ｐゴシック" charset="0"/>
                          <a:cs typeface="ＭＳ Ｐゴシック" charset="0"/>
                        </a:rPr>
                        <a:t>Proportion agreeing</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rbel" panose="020B0503020204020204" pitchFamily="34" charset="0"/>
                          <a:ea typeface="ＭＳ Ｐゴシック" charset="0"/>
                          <a:cs typeface="ＭＳ Ｐゴシック" charset="0"/>
                        </a:rPr>
                        <a:t>p-value</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DF4"/>
                    </a:solidFill>
                  </a:tcPr>
                </a:tc>
              </a:tr>
              <a:tr h="367053">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orbel" panose="020B0503020204020204" pitchFamily="34" charset="0"/>
                        <a:ea typeface="ＭＳ Ｐゴシック" charset="0"/>
                        <a:cs typeface="ＭＳ Ｐゴシック" charset="0"/>
                      </a:endParaRP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bel" panose="020B0503020204020204" pitchFamily="34" charset="0"/>
                          <a:ea typeface="ＭＳ Ｐゴシック" charset="0"/>
                          <a:cs typeface="ＭＳ Ｐゴシック" charset="0"/>
                        </a:rPr>
                        <a:t>Accepted test</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bel" panose="020B0503020204020204" pitchFamily="34" charset="0"/>
                          <a:ea typeface="ＭＳ Ｐゴシック" charset="0"/>
                          <a:cs typeface="ＭＳ Ｐゴシック" charset="0"/>
                        </a:rPr>
                        <a:t>97%</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bel" panose="020B0503020204020204" pitchFamily="34" charset="0"/>
                          <a:ea typeface="ＭＳ Ｐゴシック" charset="0"/>
                          <a:cs typeface="ＭＳ Ｐゴシック" charset="0"/>
                        </a:rPr>
                        <a:t>&lt;0.001</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6098">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bel" panose="020B0503020204020204" pitchFamily="34" charset="0"/>
                          <a:ea typeface="ＭＳ Ｐゴシック" charset="0"/>
                          <a:cs typeface="ＭＳ Ｐゴシック" charset="0"/>
                        </a:rPr>
                        <a:t>Declined test</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bel" panose="020B0503020204020204" pitchFamily="34" charset="0"/>
                          <a:ea typeface="ＭＳ Ｐゴシック" charset="0"/>
                          <a:cs typeface="ＭＳ Ｐゴシック" charset="0"/>
                        </a:rPr>
                        <a:t>85%</a:t>
                      </a:r>
                    </a:p>
                  </a:txBody>
                  <a:tcPr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tr>
            </a:tbl>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657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395536" y="188640"/>
            <a:ext cx="7920880" cy="576065"/>
          </a:xfrm>
        </p:spPr>
        <p:txBody>
          <a:bodyPr anchor="t">
            <a:normAutofit fontScale="90000"/>
          </a:bodyPr>
          <a:lstStyle/>
          <a:p>
            <a:pPr algn="l" eaLnBrk="1" hangingPunct="1"/>
            <a:r>
              <a:rPr lang="en-GB" sz="2700" dirty="0" smtClean="0">
                <a:solidFill>
                  <a:schemeClr val="bg1">
                    <a:lumMod val="50000"/>
                  </a:schemeClr>
                </a:solidFill>
                <a:latin typeface="Calibri" panose="020F0502020204030204" pitchFamily="34" charset="0"/>
                <a:cs typeface="Calibri" panose="020F0502020204030204" pitchFamily="34" charset="0"/>
              </a:rPr>
              <a:t>Healthcare provider level: potential barriers and concerns</a:t>
            </a:r>
            <a:r>
              <a:rPr lang="en-GB" sz="2700" dirty="0">
                <a:solidFill>
                  <a:schemeClr val="tx1"/>
                </a:solidFill>
                <a:latin typeface="Calibri" panose="020F0502020204030204" pitchFamily="34" charset="0"/>
                <a:cs typeface="Calibri" panose="020F0502020204030204" pitchFamily="34" charset="0"/>
              </a:rPr>
              <a:t/>
            </a:r>
            <a:br>
              <a:rPr lang="en-GB" sz="2700" dirty="0">
                <a:solidFill>
                  <a:schemeClr val="tx1"/>
                </a:solidFill>
                <a:latin typeface="Calibri" panose="020F0502020204030204" pitchFamily="34" charset="0"/>
                <a:cs typeface="Calibri" panose="020F0502020204030204" pitchFamily="34" charset="0"/>
              </a:rPr>
            </a:br>
            <a:endParaRPr lang="en-GB" sz="2000" dirty="0">
              <a:solidFill>
                <a:srgbClr val="1D4EA2"/>
              </a:solidFill>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53768506"/>
              </p:ext>
            </p:extLst>
          </p:nvPr>
        </p:nvGraphicFramePr>
        <p:xfrm>
          <a:off x="611560" y="962596"/>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560" y="836712"/>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7" name="Rectangle 6"/>
          <p:cNvSpPr/>
          <p:nvPr/>
        </p:nvSpPr>
        <p:spPr>
          <a:xfrm>
            <a:off x="611560" y="2507164"/>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8" name="Rectangle 7"/>
          <p:cNvSpPr/>
          <p:nvPr/>
        </p:nvSpPr>
        <p:spPr>
          <a:xfrm>
            <a:off x="611560" y="4235356"/>
            <a:ext cx="5328592"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10" name="Rectangle 9"/>
          <p:cNvSpPr/>
          <p:nvPr/>
        </p:nvSpPr>
        <p:spPr>
          <a:xfrm>
            <a:off x="6085263" y="4296622"/>
            <a:ext cx="2511896" cy="16056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pic>
        <p:nvPicPr>
          <p:cNvPr id="11"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3" y="6192706"/>
            <a:ext cx="1351809" cy="53777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177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a:xfrm>
            <a:off x="323528" y="476672"/>
            <a:ext cx="8229600" cy="649288"/>
          </a:xfrm>
        </p:spPr>
        <p:txBody>
          <a:bodyPr>
            <a:noAutofit/>
          </a:bodyPr>
          <a:lstStyle/>
          <a:p>
            <a:pPr algn="l"/>
            <a:r>
              <a:rPr lang="en-US" altLang="en-US" sz="24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Staff attitudes towards HIV testing (HINTS </a:t>
            </a:r>
            <a:r>
              <a:rPr lang="en-US" altLang="en-US" sz="2400"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Study, n=146)</a:t>
            </a:r>
            <a:r>
              <a:rPr lang="en-US" altLang="en-US" sz="24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a:r>
            <a:br>
              <a:rPr lang="en-US" altLang="en-US" sz="24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br>
            <a:endParaRPr lang="en-US" altLang="en-US" sz="24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977994190"/>
              </p:ext>
            </p:extLst>
          </p:nvPr>
        </p:nvGraphicFramePr>
        <p:xfrm>
          <a:off x="107504" y="836712"/>
          <a:ext cx="8928992" cy="518457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417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Title 1"/>
          <p:cNvSpPr txBox="1">
            <a:spLocks/>
          </p:cNvSpPr>
          <p:nvPr/>
        </p:nvSpPr>
        <p:spPr>
          <a:xfrm>
            <a:off x="323528" y="260648"/>
            <a:ext cx="8208912" cy="792088"/>
          </a:xfrm>
          <a:prstGeom prst="rect">
            <a:avLst/>
          </a:prstGeom>
        </p:spPr>
        <p:txBody>
          <a:bodyPr vert="horz" lIns="91238" tIns="45619" rIns="91238" bIns="45619" rtlCol="0" anchor="t">
            <a:normAutofit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lumMod val="50000"/>
                  </a:schemeClr>
                </a:solidFill>
                <a:cs typeface="Arial" charset="0"/>
              </a:rPr>
              <a:t>Institutional level: potential barriers and ways to address concerns</a:t>
            </a:r>
            <a:endParaRPr lang="en-GB" sz="2400" dirty="0">
              <a:solidFill>
                <a:schemeClr val="bg1">
                  <a:lumMod val="50000"/>
                </a:schemeClr>
              </a:solidFill>
            </a:endParaRPr>
          </a:p>
        </p:txBody>
      </p:sp>
      <p:grpSp>
        <p:nvGrpSpPr>
          <p:cNvPr id="6" name="Group 5"/>
          <p:cNvGrpSpPr/>
          <p:nvPr/>
        </p:nvGrpSpPr>
        <p:grpSpPr>
          <a:xfrm>
            <a:off x="301306" y="1414565"/>
            <a:ext cx="3099227" cy="1589907"/>
            <a:chOff x="4501" y="127174"/>
            <a:chExt cx="3099227" cy="1589907"/>
          </a:xfrm>
        </p:grpSpPr>
        <p:sp>
          <p:nvSpPr>
            <p:cNvPr id="7" name="Chevron 6"/>
            <p:cNvSpPr/>
            <p:nvPr/>
          </p:nvSpPr>
          <p:spPr>
            <a:xfrm>
              <a:off x="4501" y="153312"/>
              <a:ext cx="3099227" cy="15637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835621" y="127174"/>
              <a:ext cx="1436988" cy="1589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GB" sz="2000" kern="1200" dirty="0" smtClean="0"/>
                <a:t>Increased costs</a:t>
              </a:r>
              <a:endParaRPr lang="en-GB" sz="2000" kern="1200" dirty="0"/>
            </a:p>
          </p:txBody>
        </p:sp>
      </p:grpSp>
      <p:grpSp>
        <p:nvGrpSpPr>
          <p:cNvPr id="9" name="Group 8"/>
          <p:cNvGrpSpPr/>
          <p:nvPr/>
        </p:nvGrpSpPr>
        <p:grpSpPr>
          <a:xfrm>
            <a:off x="2893122" y="1440703"/>
            <a:ext cx="3174496" cy="1485476"/>
            <a:chOff x="3188256" y="133134"/>
            <a:chExt cx="3174496" cy="1485476"/>
          </a:xfrm>
        </p:grpSpPr>
        <p:sp>
          <p:nvSpPr>
            <p:cNvPr id="10" name="Chevron 9"/>
            <p:cNvSpPr/>
            <p:nvPr/>
          </p:nvSpPr>
          <p:spPr>
            <a:xfrm>
              <a:off x="3188256" y="153313"/>
              <a:ext cx="3174496"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4008585" y="133134"/>
              <a:ext cx="1709199"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It is cost effective if diagnose  at least 1 person for every 1000 tested</a:t>
              </a:r>
              <a:endParaRPr lang="en-GB" sz="1600" kern="1200" dirty="0"/>
            </a:p>
          </p:txBody>
        </p:sp>
      </p:grpSp>
      <p:grpSp>
        <p:nvGrpSpPr>
          <p:cNvPr id="12" name="Group 11"/>
          <p:cNvGrpSpPr/>
          <p:nvPr/>
        </p:nvGrpSpPr>
        <p:grpSpPr>
          <a:xfrm>
            <a:off x="5717980" y="1476869"/>
            <a:ext cx="2977247" cy="1465297"/>
            <a:chOff x="5515193" y="201944"/>
            <a:chExt cx="2977247" cy="1465297"/>
          </a:xfrm>
        </p:grpSpPr>
        <p:sp>
          <p:nvSpPr>
            <p:cNvPr id="13" name="Chevron 12"/>
            <p:cNvSpPr/>
            <p:nvPr/>
          </p:nvSpPr>
          <p:spPr>
            <a:xfrm>
              <a:off x="5515193" y="201944"/>
              <a:ext cx="2977247"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6228728" y="201944"/>
              <a:ext cx="1511950"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Consider the cost to the Institution of missed HIV diagnosis due to future higher costs</a:t>
              </a:r>
              <a:endParaRPr lang="en-GB" sz="1600" kern="1200" dirty="0"/>
            </a:p>
          </p:txBody>
        </p:sp>
      </p:grpSp>
      <p:grpSp>
        <p:nvGrpSpPr>
          <p:cNvPr id="15" name="Group 14"/>
          <p:cNvGrpSpPr/>
          <p:nvPr/>
        </p:nvGrpSpPr>
        <p:grpSpPr>
          <a:xfrm>
            <a:off x="413740" y="3140968"/>
            <a:ext cx="3099227" cy="1239690"/>
            <a:chOff x="4501" y="1890638"/>
            <a:chExt cx="3099227" cy="1239690"/>
          </a:xfrm>
        </p:grpSpPr>
        <p:sp>
          <p:nvSpPr>
            <p:cNvPr id="16" name="Chevron 15"/>
            <p:cNvSpPr/>
            <p:nvPr/>
          </p:nvSpPr>
          <p:spPr>
            <a:xfrm>
              <a:off x="4501" y="1890638"/>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624346" y="1890638"/>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t>Perceived low probability of finding new diagnoses</a:t>
              </a:r>
              <a:endParaRPr lang="en-GB" sz="1800" kern="1200" dirty="0"/>
            </a:p>
          </p:txBody>
        </p:sp>
      </p:grpSp>
      <p:grpSp>
        <p:nvGrpSpPr>
          <p:cNvPr id="18" name="Group 17"/>
          <p:cNvGrpSpPr/>
          <p:nvPr/>
        </p:nvGrpSpPr>
        <p:grpSpPr>
          <a:xfrm>
            <a:off x="3135491" y="3140968"/>
            <a:ext cx="2897041" cy="1168272"/>
            <a:chOff x="2700828" y="1926347"/>
            <a:chExt cx="2897041" cy="1168272"/>
          </a:xfrm>
        </p:grpSpPr>
        <p:sp>
          <p:nvSpPr>
            <p:cNvPr id="19" name="Chevron 18"/>
            <p:cNvSpPr/>
            <p:nvPr/>
          </p:nvSpPr>
          <p:spPr>
            <a:xfrm>
              <a:off x="2700828" y="1926347"/>
              <a:ext cx="2897041" cy="116827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3284964" y="1926347"/>
              <a:ext cx="1728769" cy="1168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Present the HIDES results</a:t>
              </a:r>
              <a:endParaRPr lang="en-GB" sz="1600" kern="1200" dirty="0"/>
            </a:p>
          </p:txBody>
        </p:sp>
      </p:grpSp>
      <p:grpSp>
        <p:nvGrpSpPr>
          <p:cNvPr id="21" name="Group 20"/>
          <p:cNvGrpSpPr/>
          <p:nvPr/>
        </p:nvGrpSpPr>
        <p:grpSpPr>
          <a:xfrm>
            <a:off x="413740" y="4506812"/>
            <a:ext cx="3099227" cy="1239690"/>
            <a:chOff x="4501" y="3344936"/>
            <a:chExt cx="3099227" cy="1239690"/>
          </a:xfrm>
        </p:grpSpPr>
        <p:sp>
          <p:nvSpPr>
            <p:cNvPr id="22" name="Chevron 21"/>
            <p:cNvSpPr/>
            <p:nvPr/>
          </p:nvSpPr>
          <p:spPr>
            <a:xfrm>
              <a:off x="4501" y="3344936"/>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624346" y="3344936"/>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bg1"/>
                  </a:solidFill>
                </a:rPr>
                <a:t>Impact on existing services</a:t>
              </a:r>
              <a:endParaRPr lang="en-GB" sz="2000" kern="1200" dirty="0">
                <a:solidFill>
                  <a:schemeClr val="bg1"/>
                </a:solidFill>
              </a:endParaRPr>
            </a:p>
          </p:txBody>
        </p:sp>
      </p:grpSp>
      <p:grpSp>
        <p:nvGrpSpPr>
          <p:cNvPr id="24" name="Group 23"/>
          <p:cNvGrpSpPr/>
          <p:nvPr/>
        </p:nvGrpSpPr>
        <p:grpSpPr>
          <a:xfrm>
            <a:off x="3148652" y="4468823"/>
            <a:ext cx="2515604" cy="1315668"/>
            <a:chOff x="2757582" y="3306947"/>
            <a:chExt cx="2515604" cy="1315668"/>
          </a:xfrm>
        </p:grpSpPr>
        <p:sp>
          <p:nvSpPr>
            <p:cNvPr id="25" name="Chevron 24"/>
            <p:cNvSpPr/>
            <p:nvPr/>
          </p:nvSpPr>
          <p:spPr>
            <a:xfrm>
              <a:off x="2757582" y="3344936"/>
              <a:ext cx="2515604" cy="1239690"/>
            </a:xfrm>
            <a:prstGeom prst="chevron">
              <a:avLst>
                <a:gd name="adj" fmla="val 48963"/>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Simplify consent procedures, opportunistic testing</a:t>
              </a:r>
              <a:endParaRPr lang="en-GB" sz="1600" kern="1200" dirty="0"/>
            </a:p>
          </p:txBody>
        </p:sp>
      </p:grpSp>
      <p:grpSp>
        <p:nvGrpSpPr>
          <p:cNvPr id="27" name="Group 26"/>
          <p:cNvGrpSpPr/>
          <p:nvPr/>
        </p:nvGrpSpPr>
        <p:grpSpPr>
          <a:xfrm>
            <a:off x="5292080" y="4427350"/>
            <a:ext cx="2572358" cy="1315668"/>
            <a:chOff x="2700828" y="3306947"/>
            <a:chExt cx="2572358" cy="1315668"/>
          </a:xfrm>
        </p:grpSpPr>
        <p:sp>
          <p:nvSpPr>
            <p:cNvPr id="28" name="Chevron 27"/>
            <p:cNvSpPr/>
            <p:nvPr/>
          </p:nvSpPr>
          <p:spPr>
            <a:xfrm>
              <a:off x="2700828" y="3382925"/>
              <a:ext cx="2572358" cy="123969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Simplify consent procedures, opportunistic testing</a:t>
              </a:r>
              <a:endParaRPr lang="en-GB" sz="1600" kern="1200" dirty="0"/>
            </a:p>
          </p:txBody>
        </p:sp>
      </p:grpSp>
      <p:grpSp>
        <p:nvGrpSpPr>
          <p:cNvPr id="31" name="Group 30"/>
          <p:cNvGrpSpPr/>
          <p:nvPr/>
        </p:nvGrpSpPr>
        <p:grpSpPr>
          <a:xfrm>
            <a:off x="179512" y="6381328"/>
            <a:ext cx="8888434" cy="372932"/>
            <a:chOff x="179512" y="6381328"/>
            <a:chExt cx="8888434" cy="372932"/>
          </a:xfrm>
        </p:grpSpPr>
        <p:pic>
          <p:nvPicPr>
            <p:cNvPr id="3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4151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GB" sz="2400" dirty="0" smtClean="0"/>
              <a:t>Policy and regulatory barriers</a:t>
            </a:r>
            <a:endParaRPr lang="en-GB" sz="2400" dirty="0"/>
          </a:p>
        </p:txBody>
      </p:sp>
      <p:sp>
        <p:nvSpPr>
          <p:cNvPr id="3" name="Content Placeholder 2"/>
          <p:cNvSpPr>
            <a:spLocks noGrp="1"/>
          </p:cNvSpPr>
          <p:nvPr>
            <p:ph idx="1"/>
          </p:nvPr>
        </p:nvSpPr>
        <p:spPr/>
        <p:txBody>
          <a:bodyPr>
            <a:normAutofit/>
          </a:bodyPr>
          <a:lstStyle/>
          <a:p>
            <a:pPr marL="0" indent="0">
              <a:buNone/>
            </a:pPr>
            <a:r>
              <a:rPr lang="en-GB" sz="2000" dirty="0" smtClean="0"/>
              <a:t>This slide to be locally adapted if there are potential policy and/or regulatory related barriers, for e.g. who can perform a test. Consider including information here about issues pertaining specifically to MSM, undocumented migrants’ access to healthcare and PWID in those countries this is a particular issue</a:t>
            </a:r>
            <a:endParaRPr lang="en-GB" sz="2000" dirty="0"/>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2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5737282"/>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Title 4"/>
          <p:cNvSpPr>
            <a:spLocks noGrp="1"/>
          </p:cNvSpPr>
          <p:nvPr>
            <p:ph type="title"/>
          </p:nvPr>
        </p:nvSpPr>
        <p:spPr>
          <a:xfrm>
            <a:off x="371654" y="326637"/>
            <a:ext cx="8171067" cy="822325"/>
          </a:xfrm>
        </p:spPr>
        <p:txBody>
          <a:bodyPr>
            <a:normAutofit fontScale="90000"/>
          </a:bodyPr>
          <a:lstStyle/>
          <a:p>
            <a:pPr algn="l"/>
            <a:r>
              <a:rPr lang="en-US" sz="2700" dirty="0" smtClean="0">
                <a:latin typeface="+mn-lt"/>
              </a:rPr>
              <a:t>New HIV diagnoses, 2014, EU/EEA</a:t>
            </a:r>
            <a:r>
              <a:rPr lang="en-US" sz="3200" dirty="0" smtClean="0">
                <a:latin typeface="+mn-lt"/>
              </a:rPr>
              <a:t/>
            </a:r>
            <a:br>
              <a:rPr lang="en-US" sz="3200" dirty="0" smtClean="0">
                <a:latin typeface="+mn-lt"/>
              </a:rPr>
            </a:br>
            <a:endParaRPr lang="en-GB" dirty="0" smtClean="0">
              <a:latin typeface="+mn-lt"/>
            </a:endParaRPr>
          </a:p>
        </p:txBody>
      </p:sp>
      <p:grpSp>
        <p:nvGrpSpPr>
          <p:cNvPr id="11" name="Group 10"/>
          <p:cNvGrpSpPr/>
          <p:nvPr/>
        </p:nvGrpSpPr>
        <p:grpSpPr>
          <a:xfrm>
            <a:off x="467544" y="1347688"/>
            <a:ext cx="1507080" cy="21380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000" i="0" u="sng" strike="noStrike" cap="none" normalizeH="0" baseline="0" dirty="0" smtClean="0">
                  <a:ln>
                    <a:noFill/>
                  </a:ln>
                  <a:solidFill>
                    <a:schemeClr val="bg1"/>
                  </a:solidFill>
                  <a:effectLst/>
                  <a:latin typeface="Calibri" panose="020F0502020204030204" pitchFamily="34" charset="0"/>
                </a:rPr>
                <a:t>&gt;</a:t>
              </a:r>
              <a:r>
                <a:rPr kumimoji="0" lang="en-GB" sz="2000" i="0" u="none" strike="noStrike" cap="none" normalizeH="0" baseline="0" dirty="0" smtClean="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000" i="0" u="none" strike="noStrike" cap="none" normalizeH="0" baseline="0" dirty="0" smtClean="0">
                  <a:ln>
                    <a:noFill/>
                  </a:ln>
                  <a:effectLst/>
                  <a:latin typeface="Calibri" panose="020F0502020204030204" pitchFamily="34" charset="0"/>
                </a:rPr>
                <a:t>10 to &lt;20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000" i="0" u="none" strike="noStrike" cap="none" normalizeH="0" baseline="0" dirty="0" smtClean="0">
                  <a:ln>
                    <a:noFill/>
                  </a:ln>
                  <a:effectLst/>
                  <a:latin typeface="Calibri" panose="020F0502020204030204" pitchFamily="34" charset="0"/>
                </a:rPr>
                <a:t>2  </a:t>
              </a:r>
              <a:r>
                <a:rPr lang="en-GB" sz="2000" dirty="0" smtClean="0">
                  <a:latin typeface="Calibri" panose="020F0502020204030204" pitchFamily="34" charset="0"/>
                </a:rPr>
                <a:t>to </a:t>
              </a:r>
              <a:r>
                <a:rPr kumimoji="0" lang="en-GB" sz="2000" i="0" u="none" strike="noStrike" cap="none" normalizeH="0" baseline="0" dirty="0" smtClean="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000" dirty="0" smtClean="0">
                  <a:latin typeface="Calibri" panose="020F0502020204030204" pitchFamily="34" charset="0"/>
                  <a:sym typeface="Symbol"/>
                </a:rPr>
                <a:t>&lt;</a:t>
              </a:r>
              <a:r>
                <a:rPr kumimoji="0" lang="en-GB" sz="2000" i="0" u="none" strike="noStrike" cap="none" normalizeH="0" baseline="0" dirty="0" smtClean="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712592" y="5217080"/>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1070079" y="5178282"/>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714875" y="5527973"/>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22" name="TextBox 21"/>
          <p:cNvSpPr txBox="1"/>
          <p:nvPr/>
        </p:nvSpPr>
        <p:spPr>
          <a:xfrm>
            <a:off x="1061549" y="5474032"/>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1078589" y="5788576"/>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715941" y="5849162"/>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4" name="TextBox 3"/>
          <p:cNvSpPr txBox="1"/>
          <p:nvPr/>
        </p:nvSpPr>
        <p:spPr>
          <a:xfrm>
            <a:off x="551094" y="4852694"/>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26" name="TextBox 25"/>
          <p:cNvSpPr txBox="1"/>
          <p:nvPr/>
        </p:nvSpPr>
        <p:spPr>
          <a:xfrm>
            <a:off x="371654" y="993329"/>
            <a:ext cx="2154436" cy="292388"/>
          </a:xfrm>
          <a:prstGeom prst="rect">
            <a:avLst/>
          </a:prstGeom>
          <a:noFill/>
        </p:spPr>
        <p:txBody>
          <a:bodyPr wrap="none" rtlCol="0">
            <a:spAutoFit/>
          </a:bodyPr>
          <a:lstStyle/>
          <a:p>
            <a:r>
              <a:rPr lang="en-GB" sz="1250" b="1" dirty="0" smtClean="0">
                <a:solidFill>
                  <a:schemeClr val="bg1">
                    <a:lumMod val="50000"/>
                  </a:schemeClr>
                </a:solidFill>
                <a:latin typeface="Calibri" panose="020F0502020204030204" pitchFamily="34" charset="0"/>
              </a:rPr>
              <a:t>Rate per 100 000 population</a:t>
            </a:r>
            <a:endParaRPr lang="en-GB" sz="1250" b="1" dirty="0">
              <a:solidFill>
                <a:schemeClr val="bg1">
                  <a:lumMod val="50000"/>
                </a:schemeClr>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4283969" y="1071346"/>
            <a:ext cx="4016692" cy="4279030"/>
          </a:xfrm>
          <a:prstGeom prst="rect">
            <a:avLst/>
          </a:prstGeom>
        </p:spPr>
      </p:pic>
      <p:sp>
        <p:nvSpPr>
          <p:cNvPr id="30" name="TextBox 29"/>
          <p:cNvSpPr txBox="1"/>
          <p:nvPr/>
        </p:nvSpPr>
        <p:spPr>
          <a:xfrm>
            <a:off x="467544" y="3808124"/>
            <a:ext cx="3331491" cy="400110"/>
          </a:xfrm>
          <a:prstGeom prst="rect">
            <a:avLst/>
          </a:prstGeom>
          <a:noFill/>
        </p:spPr>
        <p:txBody>
          <a:bodyPr wrap="square" rtlCol="0">
            <a:spAutoFit/>
          </a:bodyPr>
          <a:lstStyle/>
          <a:p>
            <a:r>
              <a:rPr lang="en-GB" sz="2000" b="1" dirty="0" smtClean="0">
                <a:solidFill>
                  <a:schemeClr val="bg1">
                    <a:lumMod val="50000"/>
                  </a:schemeClr>
                </a:solidFill>
                <a:latin typeface="Calibri" panose="020F0502020204030204" pitchFamily="34" charset="0"/>
              </a:rPr>
              <a:t>EU/EEA rate 5.9 per 100 000</a:t>
            </a:r>
            <a:r>
              <a:rPr lang="en-GB" sz="2000" b="1" baseline="30000" dirty="0" smtClean="0">
                <a:solidFill>
                  <a:schemeClr val="bg1">
                    <a:lumMod val="50000"/>
                  </a:schemeClr>
                </a:solidFill>
                <a:latin typeface="Calibri" panose="020F0502020204030204" pitchFamily="34" charset="0"/>
              </a:rPr>
              <a:t>*</a:t>
            </a:r>
            <a:endParaRPr lang="en-GB" sz="2000" b="1" baseline="30000" dirty="0">
              <a:solidFill>
                <a:schemeClr val="bg1">
                  <a:lumMod val="50000"/>
                </a:schemeClr>
              </a:solidFill>
              <a:latin typeface="Calibri" panose="020F0502020204030204" pitchFamily="34" charset="0"/>
            </a:endParaRPr>
          </a:p>
        </p:txBody>
      </p:sp>
      <p:sp>
        <p:nvSpPr>
          <p:cNvPr id="27" name="TextBox 26"/>
          <p:cNvSpPr txBox="1"/>
          <p:nvPr/>
        </p:nvSpPr>
        <p:spPr>
          <a:xfrm>
            <a:off x="5472100" y="6488794"/>
            <a:ext cx="3134191" cy="246221"/>
          </a:xfrm>
          <a:prstGeom prst="rect">
            <a:avLst/>
          </a:prstGeom>
          <a:noFill/>
        </p:spPr>
        <p:txBody>
          <a:bodyPr wrap="none" rtlCol="0">
            <a:spAutoFit/>
          </a:bodyPr>
          <a:lstStyle/>
          <a:p>
            <a:r>
              <a:rPr lang="en-GB" sz="1000" dirty="0" smtClean="0">
                <a:solidFill>
                  <a:schemeClr val="bg1"/>
                </a:solidFill>
                <a:latin typeface="Calibri" panose="020F0502020204030204" pitchFamily="34" charset="0"/>
              </a:rPr>
              <a:t>* EU rate adjusted for reporting delay is 6.4 per 100 000 </a:t>
            </a:r>
            <a:endParaRPr lang="en-GB" sz="1000" dirty="0">
              <a:solidFill>
                <a:schemeClr val="bg1"/>
              </a:solidFill>
              <a:latin typeface="Calibri" panose="020F0502020204030204" pitchFamily="34" charset="0"/>
            </a:endParaRPr>
          </a:p>
        </p:txBody>
      </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737" y="575633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179512" y="6381328"/>
            <a:ext cx="8888434" cy="372932"/>
            <a:chOff x="179512" y="6381328"/>
            <a:chExt cx="8888434" cy="372932"/>
          </a:xfrm>
        </p:grpSpPr>
        <p:pic>
          <p:nvPicPr>
            <p:cNvPr id="2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167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7364969"/>
              </p:ext>
            </p:extLst>
          </p:nvPr>
        </p:nvGraphicFramePr>
        <p:xfrm>
          <a:off x="611560" y="926529"/>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9205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a:stCxn id="6" idx="3"/>
          </p:cNvCxnSpPr>
          <p:nvPr/>
        </p:nvCxnSpPr>
        <p:spPr>
          <a:xfrm>
            <a:off x="2771800" y="1568658"/>
            <a:ext cx="111975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9792" y="5991144"/>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99792" y="4869160"/>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260648"/>
            <a:ext cx="7809978" cy="720080"/>
          </a:xfrm>
        </p:spPr>
        <p:txBody>
          <a:bodyPr anchor="t"/>
          <a:lstStyle/>
          <a:p>
            <a:pPr algn="l"/>
            <a:r>
              <a:rPr lang="en-GB" sz="2400" dirty="0" smtClean="0">
                <a:latin typeface="Calibri" panose="020F0502020204030204" pitchFamily="34" charset="0"/>
                <a:cs typeface="Calibri" panose="020F0502020204030204" pitchFamily="34" charset="0"/>
              </a:rPr>
              <a:t>HIV Testing Strategies </a:t>
            </a:r>
            <a:endParaRPr lang="en-GB" sz="2400" dirty="0">
              <a:latin typeface="Calibri" panose="020F0502020204030204" pitchFamily="34" charset="0"/>
              <a:cs typeface="Calibri" panose="020F0502020204030204" pitchFamily="34" charset="0"/>
            </a:endParaRPr>
          </a:p>
        </p:txBody>
      </p:sp>
      <p:sp>
        <p:nvSpPr>
          <p:cNvPr id="6" name="Rounded Rectangle 5"/>
          <p:cNvSpPr/>
          <p:nvPr/>
        </p:nvSpPr>
        <p:spPr>
          <a:xfrm>
            <a:off x="899592" y="1244622"/>
            <a:ext cx="1872208"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Focus on the </a:t>
            </a:r>
            <a:r>
              <a:rPr lang="en-GB" sz="1600" dirty="0">
                <a:solidFill>
                  <a:schemeClr val="tx1">
                    <a:lumMod val="50000"/>
                    <a:lumOff val="50000"/>
                  </a:schemeClr>
                </a:solidFill>
                <a:latin typeface="+mj-lt"/>
              </a:rPr>
              <a:t>person </a:t>
            </a:r>
          </a:p>
        </p:txBody>
      </p:sp>
      <p:sp>
        <p:nvSpPr>
          <p:cNvPr id="7" name="Rounded Rectangle 6"/>
          <p:cNvSpPr/>
          <p:nvPr/>
        </p:nvSpPr>
        <p:spPr>
          <a:xfrm>
            <a:off x="917757" y="3008670"/>
            <a:ext cx="1835878" cy="63453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Focus on the </a:t>
            </a:r>
            <a:r>
              <a:rPr lang="en-GB" sz="1600" dirty="0">
                <a:solidFill>
                  <a:schemeClr val="tx1">
                    <a:lumMod val="50000"/>
                    <a:lumOff val="50000"/>
                  </a:schemeClr>
                </a:solidFill>
                <a:latin typeface="+mj-lt"/>
              </a:rPr>
              <a:t>setting </a:t>
            </a:r>
          </a:p>
        </p:txBody>
      </p:sp>
      <p:sp>
        <p:nvSpPr>
          <p:cNvPr id="8" name="Rounded Rectangle 7"/>
          <p:cNvSpPr/>
          <p:nvPr/>
        </p:nvSpPr>
        <p:spPr>
          <a:xfrm>
            <a:off x="4100314" y="1244622"/>
            <a:ext cx="4248472"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Individuals </a:t>
            </a:r>
            <a:r>
              <a:rPr lang="en-GB" sz="1600" dirty="0">
                <a:solidFill>
                  <a:schemeClr val="tx1">
                    <a:lumMod val="50000"/>
                    <a:lumOff val="50000"/>
                  </a:schemeClr>
                </a:solidFill>
                <a:latin typeface="+mj-lt"/>
              </a:rPr>
              <a:t>in high risk </a:t>
            </a:r>
            <a:r>
              <a:rPr lang="en-GB" sz="1600" dirty="0" smtClean="0">
                <a:solidFill>
                  <a:schemeClr val="tx1">
                    <a:lumMod val="50000"/>
                    <a:lumOff val="50000"/>
                  </a:schemeClr>
                </a:solidFill>
                <a:latin typeface="+mj-lt"/>
              </a:rPr>
              <a:t>groups </a:t>
            </a:r>
          </a:p>
          <a:p>
            <a:pPr algn="ctr"/>
            <a:r>
              <a:rPr lang="en-GB" sz="1600" dirty="0" smtClean="0">
                <a:solidFill>
                  <a:schemeClr val="tx1">
                    <a:lumMod val="50000"/>
                    <a:lumOff val="50000"/>
                  </a:schemeClr>
                </a:solidFill>
                <a:latin typeface="+mj-lt"/>
              </a:rPr>
              <a:t>MSM</a:t>
            </a:r>
            <a:r>
              <a:rPr lang="en-GB" sz="1600" dirty="0">
                <a:solidFill>
                  <a:schemeClr val="tx1">
                    <a:lumMod val="50000"/>
                    <a:lumOff val="50000"/>
                  </a:schemeClr>
                </a:solidFill>
                <a:latin typeface="+mj-lt"/>
              </a:rPr>
              <a:t>, PWID, BME</a:t>
            </a:r>
          </a:p>
        </p:txBody>
      </p:sp>
      <p:graphicFrame>
        <p:nvGraphicFramePr>
          <p:cNvPr id="31" name="Diagram 30"/>
          <p:cNvGraphicFramePr/>
          <p:nvPr>
            <p:extLst>
              <p:ext uri="{D42A27DB-BD31-4B8C-83A1-F6EECF244321}">
                <p14:modId xmlns:p14="http://schemas.microsoft.com/office/powerpoint/2010/main" val="1113583759"/>
              </p:ext>
            </p:extLst>
          </p:nvPr>
        </p:nvGraphicFramePr>
        <p:xfrm>
          <a:off x="6216513" y="2250731"/>
          <a:ext cx="2016224"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899592" y="4581128"/>
            <a:ext cx="1800200"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Focus on the location</a:t>
            </a:r>
            <a:endParaRPr lang="en-GB" sz="1600" dirty="0">
              <a:solidFill>
                <a:schemeClr val="tx1">
                  <a:lumMod val="50000"/>
                  <a:lumOff val="50000"/>
                </a:schemeClr>
              </a:solidFill>
            </a:endParaRPr>
          </a:p>
        </p:txBody>
      </p:sp>
      <p:sp>
        <p:nvSpPr>
          <p:cNvPr id="11" name="Rounded Rectangle 10"/>
          <p:cNvSpPr/>
          <p:nvPr/>
        </p:nvSpPr>
        <p:spPr>
          <a:xfrm>
            <a:off x="4067944" y="4581128"/>
            <a:ext cx="4248472"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Areas </a:t>
            </a:r>
            <a:r>
              <a:rPr lang="en-GB" sz="1600" dirty="0">
                <a:solidFill>
                  <a:schemeClr val="tx1">
                    <a:lumMod val="50000"/>
                    <a:lumOff val="50000"/>
                  </a:schemeClr>
                </a:solidFill>
                <a:latin typeface="+mj-lt"/>
              </a:rPr>
              <a:t>with high diagnosed sero-prevalence </a:t>
            </a:r>
          </a:p>
        </p:txBody>
      </p:sp>
      <p:sp>
        <p:nvSpPr>
          <p:cNvPr id="12" name="Rounded Rectangle 11"/>
          <p:cNvSpPr/>
          <p:nvPr/>
        </p:nvSpPr>
        <p:spPr>
          <a:xfrm>
            <a:off x="899592" y="5661248"/>
            <a:ext cx="1800200" cy="61206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Focus on the condition</a:t>
            </a:r>
            <a:endParaRPr lang="en-GB" sz="1600" dirty="0">
              <a:solidFill>
                <a:schemeClr val="tx1">
                  <a:lumMod val="50000"/>
                  <a:lumOff val="50000"/>
                </a:schemeClr>
              </a:solidFill>
            </a:endParaRPr>
          </a:p>
        </p:txBody>
      </p:sp>
      <p:sp>
        <p:nvSpPr>
          <p:cNvPr id="13" name="Rounded Rectangle 12"/>
          <p:cNvSpPr/>
          <p:nvPr/>
        </p:nvSpPr>
        <p:spPr>
          <a:xfrm>
            <a:off x="4100314" y="5769260"/>
            <a:ext cx="4248472" cy="504056"/>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HIV indicator conditions</a:t>
            </a:r>
            <a:endParaRPr lang="en-GB" sz="1600" dirty="0">
              <a:solidFill>
                <a:schemeClr val="tx1">
                  <a:lumMod val="50000"/>
                  <a:lumOff val="50000"/>
                </a:schemeClr>
              </a:solidFill>
            </a:endParaRPr>
          </a:p>
        </p:txBody>
      </p:sp>
      <p:sp>
        <p:nvSpPr>
          <p:cNvPr id="15" name="Rounded Rectangle 14"/>
          <p:cNvSpPr/>
          <p:nvPr/>
        </p:nvSpPr>
        <p:spPr>
          <a:xfrm>
            <a:off x="4067944" y="3643208"/>
            <a:ext cx="4209578" cy="385253"/>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lumMod val="50000"/>
                    <a:lumOff val="50000"/>
                  </a:schemeClr>
                </a:solidFill>
                <a:latin typeface="+mj-lt"/>
              </a:rPr>
              <a:t>Community</a:t>
            </a:r>
          </a:p>
        </p:txBody>
      </p:sp>
      <p:sp>
        <p:nvSpPr>
          <p:cNvPr id="30" name="Rounded Rectangle 29"/>
          <p:cNvSpPr/>
          <p:nvPr/>
        </p:nvSpPr>
        <p:spPr>
          <a:xfrm>
            <a:off x="4067944" y="2600908"/>
            <a:ext cx="2049338" cy="43204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Clinical</a:t>
            </a:r>
            <a:endParaRPr lang="en-GB" sz="1600" dirty="0">
              <a:solidFill>
                <a:schemeClr val="tx1">
                  <a:lumMod val="50000"/>
                  <a:lumOff val="50000"/>
                </a:schemeClr>
              </a:solidFill>
              <a:latin typeface="+mj-lt"/>
            </a:endParaRPr>
          </a:p>
        </p:txBody>
      </p:sp>
      <p:cxnSp>
        <p:nvCxnSpPr>
          <p:cNvPr id="23" name="Straight Connector 22"/>
          <p:cNvCxnSpPr/>
          <p:nvPr/>
        </p:nvCxnSpPr>
        <p:spPr>
          <a:xfrm>
            <a:off x="2771800" y="3325939"/>
            <a:ext cx="6517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3506" y="2888941"/>
            <a:ext cx="0" cy="90009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3506" y="2888941"/>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3506" y="3789040"/>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2" y="6381328"/>
            <a:ext cx="8888434" cy="372932"/>
            <a:chOff x="179512" y="6381328"/>
            <a:chExt cx="8888434" cy="372932"/>
          </a:xfrm>
        </p:grpSpPr>
        <p:pic>
          <p:nvPicPr>
            <p:cNvPr id="2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1903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Graphic spid="31" grpId="0">
        <p:bldAsOne/>
      </p:bldGraphic>
      <p:bldP spid="10" grpId="0" animBg="1"/>
      <p:bldP spid="11" grpId="0" animBg="1"/>
      <p:bldP spid="12" grpId="0" animBg="1"/>
      <p:bldP spid="13" grpId="0" animBg="1"/>
      <p:bldP spid="15"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7" name="Straight Arrow Connector 16"/>
          <p:cNvCxnSpPr>
            <a:stCxn id="6" idx="3"/>
          </p:cNvCxnSpPr>
          <p:nvPr/>
        </p:nvCxnSpPr>
        <p:spPr>
          <a:xfrm>
            <a:off x="2771800" y="1568658"/>
            <a:ext cx="111975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9792" y="5991144"/>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99792" y="4869160"/>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260648"/>
            <a:ext cx="7488832" cy="792088"/>
          </a:xfrm>
        </p:spPr>
        <p:txBody>
          <a:bodyPr anchor="t"/>
          <a:lstStyle/>
          <a:p>
            <a:pPr algn="l"/>
            <a:r>
              <a:rPr lang="en-GB" sz="2400" dirty="0" smtClean="0">
                <a:latin typeface="Calibri" panose="020F0502020204030204" pitchFamily="34" charset="0"/>
                <a:cs typeface="Calibri" panose="020F0502020204030204" pitchFamily="34" charset="0"/>
              </a:rPr>
              <a:t>HIV Testing Strategies </a:t>
            </a:r>
            <a:endParaRPr lang="en-GB" sz="2400" dirty="0">
              <a:latin typeface="Calibri" panose="020F0502020204030204" pitchFamily="34" charset="0"/>
              <a:cs typeface="Calibri" panose="020F0502020204030204" pitchFamily="34" charset="0"/>
            </a:endParaRPr>
          </a:p>
        </p:txBody>
      </p:sp>
      <p:sp>
        <p:nvSpPr>
          <p:cNvPr id="6" name="Rounded Rectangle 5"/>
          <p:cNvSpPr/>
          <p:nvPr/>
        </p:nvSpPr>
        <p:spPr>
          <a:xfrm>
            <a:off x="899592" y="1244622"/>
            <a:ext cx="1872208"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PERSON</a:t>
            </a:r>
            <a:endParaRPr lang="en-GB" sz="1600" dirty="0">
              <a:solidFill>
                <a:schemeClr val="tx1">
                  <a:lumMod val="50000"/>
                  <a:lumOff val="50000"/>
                </a:schemeClr>
              </a:solidFill>
              <a:latin typeface="+mj-lt"/>
            </a:endParaRPr>
          </a:p>
        </p:txBody>
      </p:sp>
      <p:sp>
        <p:nvSpPr>
          <p:cNvPr id="7" name="Rounded Rectangle 6"/>
          <p:cNvSpPr/>
          <p:nvPr/>
        </p:nvSpPr>
        <p:spPr>
          <a:xfrm>
            <a:off x="917757" y="3008670"/>
            <a:ext cx="1835878" cy="63453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PLACE</a:t>
            </a:r>
            <a:endParaRPr lang="en-GB" sz="1600" dirty="0">
              <a:solidFill>
                <a:schemeClr val="tx1">
                  <a:lumMod val="50000"/>
                  <a:lumOff val="50000"/>
                </a:schemeClr>
              </a:solidFill>
              <a:latin typeface="+mj-lt"/>
            </a:endParaRPr>
          </a:p>
        </p:txBody>
      </p:sp>
      <p:sp>
        <p:nvSpPr>
          <p:cNvPr id="8" name="Rounded Rectangle 7"/>
          <p:cNvSpPr/>
          <p:nvPr/>
        </p:nvSpPr>
        <p:spPr>
          <a:xfrm>
            <a:off x="4100314" y="1244622"/>
            <a:ext cx="4248472"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Individuals </a:t>
            </a:r>
            <a:r>
              <a:rPr lang="en-GB" sz="1600" dirty="0">
                <a:solidFill>
                  <a:schemeClr val="tx1">
                    <a:lumMod val="50000"/>
                    <a:lumOff val="50000"/>
                  </a:schemeClr>
                </a:solidFill>
                <a:latin typeface="+mj-lt"/>
              </a:rPr>
              <a:t>in high risk </a:t>
            </a:r>
            <a:r>
              <a:rPr lang="en-GB" sz="1600" dirty="0" smtClean="0">
                <a:solidFill>
                  <a:schemeClr val="tx1">
                    <a:lumMod val="50000"/>
                    <a:lumOff val="50000"/>
                  </a:schemeClr>
                </a:solidFill>
                <a:latin typeface="+mj-lt"/>
              </a:rPr>
              <a:t>groups </a:t>
            </a:r>
          </a:p>
          <a:p>
            <a:pPr algn="ctr"/>
            <a:r>
              <a:rPr lang="en-GB" sz="1600" dirty="0" smtClean="0">
                <a:solidFill>
                  <a:schemeClr val="tx1">
                    <a:lumMod val="50000"/>
                    <a:lumOff val="50000"/>
                  </a:schemeClr>
                </a:solidFill>
                <a:latin typeface="+mj-lt"/>
              </a:rPr>
              <a:t>MSM</a:t>
            </a:r>
            <a:r>
              <a:rPr lang="en-GB" sz="1600" dirty="0">
                <a:solidFill>
                  <a:schemeClr val="tx1">
                    <a:lumMod val="50000"/>
                    <a:lumOff val="50000"/>
                  </a:schemeClr>
                </a:solidFill>
                <a:latin typeface="+mj-lt"/>
              </a:rPr>
              <a:t>, PWID, BME</a:t>
            </a:r>
          </a:p>
        </p:txBody>
      </p:sp>
      <p:graphicFrame>
        <p:nvGraphicFramePr>
          <p:cNvPr id="31" name="Diagram 30"/>
          <p:cNvGraphicFramePr/>
          <p:nvPr>
            <p:extLst>
              <p:ext uri="{D42A27DB-BD31-4B8C-83A1-F6EECF244321}">
                <p14:modId xmlns:p14="http://schemas.microsoft.com/office/powerpoint/2010/main" val="1931140958"/>
              </p:ext>
            </p:extLst>
          </p:nvPr>
        </p:nvGraphicFramePr>
        <p:xfrm>
          <a:off x="6216513" y="2250731"/>
          <a:ext cx="2016224"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899592" y="4581128"/>
            <a:ext cx="1800200"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POPULATION</a:t>
            </a:r>
            <a:endParaRPr lang="en-GB" sz="1600" dirty="0">
              <a:solidFill>
                <a:schemeClr val="tx1">
                  <a:lumMod val="50000"/>
                  <a:lumOff val="50000"/>
                </a:schemeClr>
              </a:solidFill>
            </a:endParaRPr>
          </a:p>
        </p:txBody>
      </p:sp>
      <p:sp>
        <p:nvSpPr>
          <p:cNvPr id="11" name="Rounded Rectangle 10"/>
          <p:cNvSpPr/>
          <p:nvPr/>
        </p:nvSpPr>
        <p:spPr>
          <a:xfrm>
            <a:off x="4067944" y="4581128"/>
            <a:ext cx="4248472"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Areas </a:t>
            </a:r>
            <a:r>
              <a:rPr lang="en-GB" sz="1600" dirty="0">
                <a:solidFill>
                  <a:schemeClr val="tx1">
                    <a:lumMod val="50000"/>
                    <a:lumOff val="50000"/>
                  </a:schemeClr>
                </a:solidFill>
                <a:latin typeface="+mj-lt"/>
              </a:rPr>
              <a:t>with high diagnosed sero-prevalence </a:t>
            </a:r>
          </a:p>
        </p:txBody>
      </p:sp>
      <p:sp>
        <p:nvSpPr>
          <p:cNvPr id="12" name="Rounded Rectangle 11"/>
          <p:cNvSpPr/>
          <p:nvPr/>
        </p:nvSpPr>
        <p:spPr>
          <a:xfrm>
            <a:off x="899592" y="5661248"/>
            <a:ext cx="1800200" cy="61206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PROBLEM</a:t>
            </a:r>
            <a:endParaRPr lang="en-GB" sz="1600" dirty="0">
              <a:solidFill>
                <a:schemeClr val="tx1">
                  <a:lumMod val="50000"/>
                  <a:lumOff val="50000"/>
                </a:schemeClr>
              </a:solidFill>
            </a:endParaRPr>
          </a:p>
        </p:txBody>
      </p:sp>
      <p:sp>
        <p:nvSpPr>
          <p:cNvPr id="13" name="Rounded Rectangle 12"/>
          <p:cNvSpPr/>
          <p:nvPr/>
        </p:nvSpPr>
        <p:spPr>
          <a:xfrm>
            <a:off x="4100314" y="5769260"/>
            <a:ext cx="4248472" cy="504056"/>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HIV indicator conditions</a:t>
            </a:r>
            <a:endParaRPr lang="en-GB" sz="1600" dirty="0">
              <a:solidFill>
                <a:schemeClr val="tx1">
                  <a:lumMod val="50000"/>
                  <a:lumOff val="50000"/>
                </a:schemeClr>
              </a:solidFill>
            </a:endParaRPr>
          </a:p>
        </p:txBody>
      </p:sp>
      <p:sp>
        <p:nvSpPr>
          <p:cNvPr id="15" name="Rounded Rectangle 14"/>
          <p:cNvSpPr/>
          <p:nvPr/>
        </p:nvSpPr>
        <p:spPr>
          <a:xfrm>
            <a:off x="4067944" y="3643208"/>
            <a:ext cx="4209578" cy="385253"/>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lumMod val="50000"/>
                    <a:lumOff val="50000"/>
                  </a:schemeClr>
                </a:solidFill>
                <a:latin typeface="+mj-lt"/>
              </a:rPr>
              <a:t>Community</a:t>
            </a:r>
          </a:p>
        </p:txBody>
      </p:sp>
      <p:sp>
        <p:nvSpPr>
          <p:cNvPr id="30" name="Rounded Rectangle 29"/>
          <p:cNvSpPr/>
          <p:nvPr/>
        </p:nvSpPr>
        <p:spPr>
          <a:xfrm>
            <a:off x="4067944" y="2600908"/>
            <a:ext cx="2049338" cy="43204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Clinical</a:t>
            </a:r>
            <a:endParaRPr lang="en-GB" sz="1600" dirty="0">
              <a:solidFill>
                <a:schemeClr val="tx1">
                  <a:lumMod val="50000"/>
                  <a:lumOff val="50000"/>
                </a:schemeClr>
              </a:solidFill>
              <a:latin typeface="+mj-lt"/>
            </a:endParaRPr>
          </a:p>
        </p:txBody>
      </p:sp>
      <p:cxnSp>
        <p:nvCxnSpPr>
          <p:cNvPr id="23" name="Straight Connector 22"/>
          <p:cNvCxnSpPr/>
          <p:nvPr/>
        </p:nvCxnSpPr>
        <p:spPr>
          <a:xfrm>
            <a:off x="2771800" y="3325939"/>
            <a:ext cx="6517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3506" y="2888941"/>
            <a:ext cx="0" cy="90009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3506" y="2888941"/>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3506" y="3789040"/>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79512" y="6381328"/>
            <a:ext cx="8888434" cy="372932"/>
            <a:chOff x="179512" y="6381328"/>
            <a:chExt cx="8888434" cy="372932"/>
          </a:xfrm>
        </p:grpSpPr>
        <p:pic>
          <p:nvPicPr>
            <p:cNvPr id="27"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1738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Graphic spid="31" grpId="0">
        <p:bldAsOne/>
      </p:bldGraphic>
      <p:bldP spid="10" grpId="0" animBg="1"/>
      <p:bldP spid="11" grpId="0" animBg="1"/>
      <p:bldP spid="12" grpId="0" animBg="1"/>
      <p:bldP spid="13" grpId="0" animBg="1"/>
      <p:bldP spid="15"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042" y="476671"/>
            <a:ext cx="3817181" cy="5812135"/>
          </a:xfrm>
          <a:prstGeom prst="rect">
            <a:avLst/>
          </a:prstGeom>
          <a:noFill/>
          <a:ln w="9525">
            <a:solidFill>
              <a:schemeClr val="bg1">
                <a:lumMod val="50000"/>
              </a:schemeClr>
            </a:solidFill>
            <a:miter lim="800000"/>
            <a:headEnd/>
            <a:tailEnd/>
          </a:ln>
          <a:effectLst>
            <a:outerShdw dist="50800" dir="576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427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0311"/>
            <a:ext cx="4032448" cy="576514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48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528" y="260648"/>
            <a:ext cx="8373616" cy="1371600"/>
          </a:xfrm>
        </p:spPr>
        <p:txBody>
          <a:bodyPr anchor="t">
            <a:normAutofit/>
          </a:bodyPr>
          <a:lstStyle/>
          <a:p>
            <a:pPr algn="l" eaLnBrk="1" hangingPunct="1"/>
            <a:r>
              <a:rPr lang="en-GB" altLang="en-US" sz="2400" dirty="0">
                <a:latin typeface="Calibri" pitchFamily="34" charset="0"/>
                <a:ea typeface="ＭＳ Ｐゴシック" pitchFamily="34" charset="-128"/>
                <a:cs typeface="Calibri" pitchFamily="34" charset="0"/>
              </a:rPr>
              <a:t>BHIVA/BASHH/BIS UK National Guidelines for HIV Testing, September 2008</a:t>
            </a:r>
          </a:p>
        </p:txBody>
      </p:sp>
      <p:pic>
        <p:nvPicPr>
          <p:cNvPr id="7" name="Text Placeholder 6"/>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7058334" y="5085184"/>
            <a:ext cx="1743852" cy="4514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4D"/>
                  </a:outerShdw>
                </a:effectLst>
              </a14:hiddenEffects>
            </a:ext>
          </a:extLst>
        </p:spPr>
      </p:pic>
      <p:pic>
        <p:nvPicPr>
          <p:cNvPr id="114691" name="Picture 4"/>
          <p:cNvPicPr>
            <a:picLocks noGrp="1" noChangeAspect="1" noChangeArrowheads="1"/>
          </p:cNvPicPr>
          <p:nvPr>
            <p:ph sz="half" idx="2"/>
          </p:nvPr>
        </p:nvPicPr>
        <p:blipFill>
          <a:blip r:embed="rId4"/>
          <a:srcRect/>
          <a:stretch>
            <a:fillRect/>
          </a:stretch>
        </p:blipFill>
        <p:spPr>
          <a:xfrm>
            <a:off x="516417" y="1196752"/>
            <a:ext cx="2748748" cy="4104581"/>
          </a:xfrm>
          <a:effectLst>
            <a:outerShdw blurRad="292100" dist="139700" dir="2700000" algn="tl" rotWithShape="0">
              <a:srgbClr val="333333">
                <a:alpha val="64999"/>
              </a:srgbClr>
            </a:outerShdw>
          </a:effectLst>
        </p:spPr>
      </p:pic>
      <p:sp>
        <p:nvSpPr>
          <p:cNvPr id="50180" name="Text Box 5"/>
          <p:cNvSpPr txBox="1">
            <a:spLocks noChangeArrowheads="1"/>
          </p:cNvSpPr>
          <p:nvPr/>
        </p:nvSpPr>
        <p:spPr bwMode="auto">
          <a:xfrm>
            <a:off x="3923928" y="1232141"/>
            <a:ext cx="4845050" cy="347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8" tIns="45619" rIns="91238" bIns="45619">
            <a:spAutoFit/>
          </a:bodyPr>
          <a:lstStyle>
            <a:lvl1pPr>
              <a:defRPr sz="3000">
                <a:solidFill>
                  <a:schemeClr val="tx1"/>
                </a:solidFill>
                <a:latin typeface="Calibri" pitchFamily="34" charset="0"/>
                <a:ea typeface="ＭＳ Ｐゴシック" pitchFamily="34" charset="-128"/>
              </a:defRPr>
            </a:lvl1pPr>
            <a:lvl2pPr>
              <a:defRPr sz="20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hangingPunct="0">
              <a:buFont typeface="Wingdings" pitchFamily="2" charset="2"/>
              <a:defRPr sz="2000">
                <a:solidFill>
                  <a:schemeClr val="tx1"/>
                </a:solidFill>
                <a:latin typeface="Calibri" pitchFamily="34" charset="0"/>
                <a:ea typeface="ＭＳ Ｐゴシック" pitchFamily="34" charset="-128"/>
              </a:defRPr>
            </a:lvl6pPr>
            <a:lvl7pPr eaLnBrk="0" hangingPunct="0">
              <a:buFont typeface="Wingdings" pitchFamily="2" charset="2"/>
              <a:defRPr sz="2000">
                <a:solidFill>
                  <a:schemeClr val="tx1"/>
                </a:solidFill>
                <a:latin typeface="Calibri" pitchFamily="34" charset="0"/>
                <a:ea typeface="ＭＳ Ｐゴシック" pitchFamily="34" charset="-128"/>
              </a:defRPr>
            </a:lvl7pPr>
            <a:lvl8pPr eaLnBrk="0" hangingPunct="0">
              <a:buFont typeface="Wingdings" pitchFamily="2" charset="2"/>
              <a:defRPr sz="2000">
                <a:solidFill>
                  <a:schemeClr val="tx1"/>
                </a:solidFill>
                <a:latin typeface="Calibri" pitchFamily="34" charset="0"/>
                <a:ea typeface="ＭＳ Ｐゴシック" pitchFamily="34" charset="-128"/>
              </a:defRPr>
            </a:lvl8pPr>
            <a:lvl9pPr eaLnBrk="0" hangingPunct="0">
              <a:buFont typeface="Wingdings" pitchFamily="2" charset="2"/>
              <a:defRPr sz="2000">
                <a:solidFill>
                  <a:schemeClr val="tx1"/>
                </a:solidFill>
                <a:latin typeface="Calibri" pitchFamily="34" charset="0"/>
                <a:ea typeface="ＭＳ Ｐゴシック" pitchFamily="34" charset="-128"/>
              </a:defRPr>
            </a:lvl9pPr>
          </a:lstStyle>
          <a:p>
            <a:pPr marL="342139" indent="-342139"/>
            <a:r>
              <a:rPr lang="en-GB" altLang="en-US" sz="2000" dirty="0">
                <a:cs typeface="Calibri" pitchFamily="34" charset="0"/>
              </a:rPr>
              <a:t>Recommendations:</a:t>
            </a:r>
          </a:p>
          <a:p>
            <a:pPr marL="342139" indent="-342139"/>
            <a:endParaRPr lang="en-GB" altLang="en-US" sz="2000" dirty="0">
              <a:cs typeface="Calibri" pitchFamily="34" charset="0"/>
            </a:endParaRPr>
          </a:p>
          <a:p>
            <a:pPr marL="342139" indent="-342139">
              <a:buFontTx/>
              <a:buAutoNum type="arabicParenBoth"/>
            </a:pPr>
            <a:r>
              <a:rPr lang="en-GB" altLang="en-US" sz="2000" i="1" dirty="0">
                <a:cs typeface="Calibri" pitchFamily="34" charset="0"/>
              </a:rPr>
              <a:t>Targeted</a:t>
            </a:r>
            <a:r>
              <a:rPr lang="en-GB" altLang="en-US" sz="2000" dirty="0">
                <a:cs typeface="Calibri" pitchFamily="34" charset="0"/>
              </a:rPr>
              <a:t> screening: risk groups </a:t>
            </a:r>
          </a:p>
          <a:p>
            <a:pPr marL="342139" indent="-342139">
              <a:buFontTx/>
              <a:buAutoNum type="arabicParenBoth"/>
            </a:pPr>
            <a:endParaRPr lang="en-GB" altLang="en-US" sz="2000" i="1" dirty="0">
              <a:cs typeface="Calibri" pitchFamily="34" charset="0"/>
            </a:endParaRPr>
          </a:p>
          <a:p>
            <a:pPr marL="342139" indent="-342139">
              <a:buFontTx/>
              <a:buAutoNum type="arabicParenBoth"/>
            </a:pPr>
            <a:r>
              <a:rPr lang="en-GB" altLang="en-US" sz="2000" i="1" dirty="0">
                <a:cs typeface="Calibri" pitchFamily="34" charset="0"/>
              </a:rPr>
              <a:t>Targeted</a:t>
            </a:r>
            <a:r>
              <a:rPr lang="en-GB" altLang="en-US" sz="2000" dirty="0">
                <a:cs typeface="Calibri" pitchFamily="34" charset="0"/>
              </a:rPr>
              <a:t> screening: indicator diseases</a:t>
            </a:r>
          </a:p>
          <a:p>
            <a:pPr marL="342139" indent="-342139">
              <a:buFontTx/>
              <a:buAutoNum type="arabicParenBoth"/>
            </a:pPr>
            <a:endParaRPr lang="en-GB" altLang="en-US" sz="2000" i="1" dirty="0">
              <a:cs typeface="Calibri" pitchFamily="34" charset="0"/>
            </a:endParaRPr>
          </a:p>
          <a:p>
            <a:pPr marL="342139" indent="-342139">
              <a:buFontTx/>
              <a:buAutoNum type="arabicParenBoth"/>
            </a:pPr>
            <a:r>
              <a:rPr lang="en-GB" altLang="en-US" sz="2000" i="1" dirty="0">
                <a:cs typeface="Calibri" pitchFamily="34" charset="0"/>
              </a:rPr>
              <a:t>Routine screening: </a:t>
            </a:r>
            <a:r>
              <a:rPr lang="en-GB" altLang="en-US" sz="2000" dirty="0">
                <a:cs typeface="Calibri" pitchFamily="34" charset="0"/>
              </a:rPr>
              <a:t>specific settings </a:t>
            </a:r>
          </a:p>
          <a:p>
            <a:pPr marL="342139" indent="-342139">
              <a:buFontTx/>
              <a:buAutoNum type="arabicParenBoth"/>
            </a:pPr>
            <a:endParaRPr lang="en-GB" altLang="en-US" sz="2000" i="1" dirty="0">
              <a:cs typeface="Calibri" pitchFamily="34" charset="0"/>
            </a:endParaRPr>
          </a:p>
          <a:p>
            <a:pPr marL="342139" indent="-342139">
              <a:buFontTx/>
              <a:buAutoNum type="arabicParenBoth"/>
            </a:pPr>
            <a:r>
              <a:rPr lang="en-GB" altLang="en-US" sz="2000" i="1" dirty="0">
                <a:cs typeface="Calibri" pitchFamily="34" charset="0"/>
              </a:rPr>
              <a:t>Routine</a:t>
            </a:r>
            <a:r>
              <a:rPr lang="en-GB" altLang="en-US" sz="2000" dirty="0">
                <a:cs typeface="Calibri" pitchFamily="34" charset="0"/>
              </a:rPr>
              <a:t> </a:t>
            </a:r>
            <a:r>
              <a:rPr lang="en-GB" altLang="en-US" sz="2000" i="1" dirty="0">
                <a:cs typeface="Calibri" pitchFamily="34" charset="0"/>
              </a:rPr>
              <a:t>screening:</a:t>
            </a:r>
            <a:r>
              <a:rPr lang="en-GB" altLang="en-US" sz="2000" dirty="0">
                <a:cs typeface="Calibri" pitchFamily="34" charset="0"/>
              </a:rPr>
              <a:t> in general medical settings when local diagnosed HIV prevalence &gt; 0.2% </a:t>
            </a:r>
          </a:p>
        </p:txBody>
      </p:sp>
      <p:sp>
        <p:nvSpPr>
          <p:cNvPr id="8" name="Rectangle 7"/>
          <p:cNvSpPr>
            <a:spLocks noChangeArrowheads="1"/>
          </p:cNvSpPr>
          <p:nvPr/>
        </p:nvSpPr>
        <p:spPr bwMode="auto">
          <a:xfrm>
            <a:off x="539552" y="5378455"/>
            <a:ext cx="8358775" cy="92312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238" tIns="45619" rIns="91238" bIns="45619">
            <a:spAutoFit/>
          </a:bodyPr>
          <a:lstStyle/>
          <a:p>
            <a:pPr>
              <a:defRPr/>
            </a:pPr>
            <a:r>
              <a:rPr lang="en-GB" altLang="en-US" dirty="0" smtClean="0">
                <a:latin typeface="Calibri" pitchFamily="34" charset="0"/>
                <a:ea typeface="ＭＳ Ｐゴシック" charset="-128"/>
                <a:cs typeface="Calibri" pitchFamily="34" charset="0"/>
              </a:rPr>
              <a:t>NICE </a:t>
            </a:r>
            <a:r>
              <a:rPr lang="en-GB" altLang="en-US" dirty="0">
                <a:latin typeface="Calibri" pitchFamily="34" charset="0"/>
                <a:ea typeface="ＭＳ Ｐゴシック" charset="-128"/>
                <a:cs typeface="Calibri" pitchFamily="34" charset="0"/>
              </a:rPr>
              <a:t>Public Health Guidelines – March 2011</a:t>
            </a:r>
          </a:p>
          <a:p>
            <a:pPr>
              <a:defRPr/>
            </a:pPr>
            <a:r>
              <a:rPr lang="en-GB" altLang="en-US" dirty="0" smtClean="0">
                <a:latin typeface="Calibri" pitchFamily="34" charset="0"/>
                <a:ea typeface="ＭＳ Ｐゴシック" charset="-128"/>
                <a:cs typeface="Calibri" pitchFamily="34" charset="0"/>
              </a:rPr>
              <a:t>Increasing </a:t>
            </a:r>
            <a:r>
              <a:rPr lang="en-GB" altLang="en-US" dirty="0">
                <a:latin typeface="Calibri" pitchFamily="34" charset="0"/>
                <a:ea typeface="ＭＳ Ｐゴシック" charset="-128"/>
                <a:cs typeface="Calibri" pitchFamily="34" charset="0"/>
              </a:rPr>
              <a:t>the uptake of HIV testing among black Africans in England</a:t>
            </a:r>
          </a:p>
          <a:p>
            <a:pPr>
              <a:defRPr/>
            </a:pPr>
            <a:r>
              <a:rPr lang="en-GB" altLang="en-US" dirty="0">
                <a:latin typeface="Calibri" pitchFamily="34" charset="0"/>
                <a:ea typeface="ＭＳ Ｐゴシック" charset="-128"/>
                <a:cs typeface="Calibri" pitchFamily="34" charset="0"/>
              </a:rPr>
              <a:t>NICE public health guidance </a:t>
            </a:r>
            <a:r>
              <a:rPr lang="en-GB" altLang="en-US" dirty="0" smtClean="0">
                <a:latin typeface="Calibri" pitchFamily="34" charset="0"/>
                <a:ea typeface="ＭＳ Ｐゴシック" charset="-128"/>
                <a:cs typeface="Calibri" pitchFamily="34" charset="0"/>
              </a:rPr>
              <a:t>PH 33 and men who have sex with men PH 34</a:t>
            </a:r>
            <a:endParaRPr lang="en-GB" altLang="en-US" dirty="0">
              <a:latin typeface="Calibri" pitchFamily="34" charset="0"/>
              <a:ea typeface="ＭＳ Ｐゴシック" charset="-128"/>
              <a:cs typeface="Calibri" pitchFamily="34" charset="0"/>
            </a:endParaRP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2074" y="5561808"/>
            <a:ext cx="1431926" cy="55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4D"/>
                  </a:outerShdw>
                </a:effectLst>
              </a14:hiddenEffects>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237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uidance doc.jpg"/>
          <p:cNvPicPr>
            <a:picLocks noChangeAspect="1"/>
          </p:cNvPicPr>
          <p:nvPr/>
        </p:nvPicPr>
        <p:blipFill>
          <a:blip r:embed="rId3" cstate="print"/>
          <a:srcRect/>
          <a:stretch>
            <a:fillRect/>
          </a:stretch>
        </p:blipFill>
        <p:spPr>
          <a:xfrm>
            <a:off x="1547664" y="417442"/>
            <a:ext cx="5842266" cy="5848766"/>
          </a:xfrm>
          <a:prstGeom prst="rect">
            <a:avLst/>
          </a:prstGeom>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230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Title 1"/>
          <p:cNvSpPr txBox="1">
            <a:spLocks/>
          </p:cNvSpPr>
          <p:nvPr/>
        </p:nvSpPr>
        <p:spPr>
          <a:xfrm>
            <a:off x="251520" y="260648"/>
            <a:ext cx="8229600" cy="9906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tx1">
                    <a:lumMod val="50000"/>
                    <a:lumOff val="50000"/>
                  </a:schemeClr>
                </a:solidFill>
                <a:latin typeface="Calibri" panose="020F0502020204030204" pitchFamily="34" charset="0"/>
                <a:cs typeface="Calibri" panose="020F0502020204030204" pitchFamily="34" charset="0"/>
              </a:rPr>
              <a:t>HIV Indicator Condition Guided Testing </a:t>
            </a:r>
            <a:endParaRPr lang="en-GB" sz="2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Right Arrow 4"/>
          <p:cNvSpPr/>
          <p:nvPr/>
        </p:nvSpPr>
        <p:spPr>
          <a:xfrm>
            <a:off x="251520" y="902011"/>
            <a:ext cx="8892480" cy="5053977"/>
          </a:xfrm>
          <a:prstGeom prst="rightArrow">
            <a:avLst/>
          </a:prstGeom>
          <a:solidFill>
            <a:srgbClr val="E9ED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88523" y="2339184"/>
            <a:ext cx="1618756" cy="2021590"/>
            <a:chOff x="3702" y="1516193"/>
            <a:chExt cx="1618756" cy="2021590"/>
          </a:xfrm>
        </p:grpSpPr>
        <p:sp>
          <p:nvSpPr>
            <p:cNvPr id="7" name="Rounded Rectangle 6"/>
            <p:cNvSpPr/>
            <p:nvPr/>
          </p:nvSpPr>
          <p:spPr>
            <a:xfrm>
              <a:off x="3702"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2723"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Indicator conditions are conditions associated with an excess risk of being HIV-positive </a:t>
              </a:r>
              <a:endParaRPr lang="en-GB" sz="1300" kern="1200" dirty="0"/>
            </a:p>
          </p:txBody>
        </p:sp>
      </p:grpSp>
      <p:grpSp>
        <p:nvGrpSpPr>
          <p:cNvPr id="11" name="Group 10"/>
          <p:cNvGrpSpPr/>
          <p:nvPr/>
        </p:nvGrpSpPr>
        <p:grpSpPr>
          <a:xfrm>
            <a:off x="2116715" y="2339184"/>
            <a:ext cx="1618756" cy="2021590"/>
            <a:chOff x="1703396" y="1516193"/>
            <a:chExt cx="1618756" cy="2021590"/>
          </a:xfrm>
        </p:grpSpPr>
        <p:sp>
          <p:nvSpPr>
            <p:cNvPr id="12" name="Rounded Rectangle 11"/>
            <p:cNvSpPr/>
            <p:nvPr/>
          </p:nvSpPr>
          <p:spPr>
            <a:xfrm>
              <a:off x="1703396"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782417"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There is a growing evidence base for HIV prevalence in different indicator conditions</a:t>
              </a:r>
              <a:endParaRPr lang="en-GB" sz="1300" kern="1200" dirty="0"/>
            </a:p>
          </p:txBody>
        </p:sp>
      </p:grpSp>
      <p:grpSp>
        <p:nvGrpSpPr>
          <p:cNvPr id="14" name="Group 13"/>
          <p:cNvGrpSpPr/>
          <p:nvPr/>
        </p:nvGrpSpPr>
        <p:grpSpPr>
          <a:xfrm>
            <a:off x="3852972" y="2339184"/>
            <a:ext cx="1618756" cy="2021590"/>
            <a:chOff x="3403089" y="1516193"/>
            <a:chExt cx="1618756" cy="2021590"/>
          </a:xfrm>
        </p:grpSpPr>
        <p:sp>
          <p:nvSpPr>
            <p:cNvPr id="15" name="Rounded Rectangle 14"/>
            <p:cNvSpPr/>
            <p:nvPr/>
          </p:nvSpPr>
          <p:spPr>
            <a:xfrm>
              <a:off x="3403089"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3482110"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Routine HIV testing is cost effective when the undiagnosed HIV prevalence in the target group &gt;0.1%</a:t>
              </a:r>
              <a:endParaRPr lang="en-GB" sz="1300" kern="1200" dirty="0"/>
            </a:p>
          </p:txBody>
        </p:sp>
      </p:grpSp>
      <p:grpSp>
        <p:nvGrpSpPr>
          <p:cNvPr id="17" name="Group 16"/>
          <p:cNvGrpSpPr/>
          <p:nvPr/>
        </p:nvGrpSpPr>
        <p:grpSpPr>
          <a:xfrm>
            <a:off x="5559032" y="2339184"/>
            <a:ext cx="1618756" cy="2021590"/>
            <a:chOff x="4372426" y="1516191"/>
            <a:chExt cx="1618756" cy="2021590"/>
          </a:xfrm>
        </p:grpSpPr>
        <p:sp>
          <p:nvSpPr>
            <p:cNvPr id="18" name="Rounded Rectangle 17"/>
            <p:cNvSpPr/>
            <p:nvPr/>
          </p:nvSpPr>
          <p:spPr>
            <a:xfrm>
              <a:off x="4372426" y="1516191"/>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372426" y="1608545"/>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Indicator condition guided HIV testing is included in many HIV testing guidelines but there is very variable implementation</a:t>
              </a:r>
              <a:endParaRPr lang="en-GB" sz="1300" kern="1200" dirty="0"/>
            </a:p>
          </p:txBody>
        </p:sp>
      </p:grpSp>
      <p:grpSp>
        <p:nvGrpSpPr>
          <p:cNvPr id="20" name="Group 19"/>
          <p:cNvGrpSpPr/>
          <p:nvPr/>
        </p:nvGrpSpPr>
        <p:grpSpPr>
          <a:xfrm>
            <a:off x="7308304" y="2339184"/>
            <a:ext cx="1618756" cy="2021590"/>
            <a:chOff x="6802477" y="1516193"/>
            <a:chExt cx="1618756" cy="2021590"/>
          </a:xfrm>
        </p:grpSpPr>
        <p:sp>
          <p:nvSpPr>
            <p:cNvPr id="21" name="Rounded Rectangle 20"/>
            <p:cNvSpPr/>
            <p:nvPr/>
          </p:nvSpPr>
          <p:spPr>
            <a:xfrm>
              <a:off x="6802477"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6881498"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This was the driver for the HIV Indicator Diseases Across Europe Study (HIDES)</a:t>
              </a:r>
              <a:endParaRPr lang="en-GB" sz="1300" kern="1200" dirty="0"/>
            </a:p>
          </p:txBody>
        </p:sp>
      </p:grpSp>
      <p:grpSp>
        <p:nvGrpSpPr>
          <p:cNvPr id="24" name="Group 23"/>
          <p:cNvGrpSpPr/>
          <p:nvPr/>
        </p:nvGrpSpPr>
        <p:grpSpPr>
          <a:xfrm>
            <a:off x="179512" y="6381328"/>
            <a:ext cx="8888434" cy="372932"/>
            <a:chOff x="179512" y="6381328"/>
            <a:chExt cx="8888434" cy="372932"/>
          </a:xfrm>
        </p:grpSpPr>
        <p:pic>
          <p:nvPicPr>
            <p:cNvPr id="2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164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648072"/>
          </a:xfrm>
        </p:spPr>
        <p:txBody>
          <a:bodyPr anchor="t">
            <a:normAutofit/>
          </a:bodyPr>
          <a:lstStyle/>
          <a:p>
            <a:pPr algn="l"/>
            <a:r>
              <a:rPr lang="en-GB" sz="2400" dirty="0"/>
              <a:t>What is indicator condition guided HIV testing?</a:t>
            </a:r>
          </a:p>
        </p:txBody>
      </p:sp>
      <p:sp>
        <p:nvSpPr>
          <p:cNvPr id="3" name="Pladsholder til indhold 2"/>
          <p:cNvSpPr>
            <a:spLocks noGrp="1"/>
          </p:cNvSpPr>
          <p:nvPr>
            <p:ph idx="1"/>
          </p:nvPr>
        </p:nvSpPr>
        <p:spPr>
          <a:xfrm>
            <a:off x="611560" y="1268761"/>
            <a:ext cx="7920880" cy="1152128"/>
          </a:xfrm>
        </p:spPr>
        <p:txBody>
          <a:bodyPr>
            <a:normAutofit/>
          </a:bodyPr>
          <a:lstStyle/>
          <a:p>
            <a:pPr marL="0" indent="0">
              <a:spcBef>
                <a:spcPts val="0"/>
              </a:spcBef>
              <a:buNone/>
            </a:pPr>
            <a:r>
              <a:rPr lang="en-GB" sz="2000" dirty="0" smtClean="0"/>
              <a:t>This is an </a:t>
            </a:r>
            <a:r>
              <a:rPr lang="en-GB" sz="2000" dirty="0"/>
              <a:t>approach </a:t>
            </a:r>
            <a:r>
              <a:rPr lang="en-GB" sz="2000" dirty="0" smtClean="0"/>
              <a:t>where healthcare professionals routinely offer an HIV test to all individuals presenting with an indicator condition because the condition is associated with undiagnosed HIV infection.</a:t>
            </a:r>
          </a:p>
          <a:p>
            <a:pPr marL="0" indent="0">
              <a:spcBef>
                <a:spcPts val="0"/>
              </a:spcBef>
              <a:buNone/>
            </a:pPr>
            <a:endParaRPr lang="en-GB" sz="2000" dirty="0"/>
          </a:p>
          <a:p>
            <a:pPr marL="0" indent="0">
              <a:spcBef>
                <a:spcPts val="0"/>
              </a:spcBef>
              <a:buNone/>
            </a:pPr>
            <a:endParaRPr lang="en-GB" sz="1400" dirty="0"/>
          </a:p>
          <a:p>
            <a:pPr marL="0" indent="0">
              <a:spcBef>
                <a:spcPts val="0"/>
              </a:spcBef>
              <a:buNone/>
            </a:pPr>
            <a:endParaRPr lang="en-GB" dirty="0"/>
          </a:p>
          <a:p>
            <a:pPr marL="0" indent="0">
              <a:buNone/>
            </a:pPr>
            <a:endParaRPr lang="en-GB" dirty="0"/>
          </a:p>
        </p:txBody>
      </p:sp>
      <p:sp>
        <p:nvSpPr>
          <p:cNvPr id="4" name="Rectangle 3"/>
          <p:cNvSpPr/>
          <p:nvPr/>
        </p:nvSpPr>
        <p:spPr>
          <a:xfrm>
            <a:off x="611560" y="2636912"/>
            <a:ext cx="7848872" cy="1015663"/>
          </a:xfrm>
          <a:prstGeom prst="rect">
            <a:avLst/>
          </a:prstGeom>
        </p:spPr>
        <p:txBody>
          <a:bodyPr wrap="square">
            <a:spAutoFit/>
          </a:bodyPr>
          <a:lstStyle/>
          <a:p>
            <a:r>
              <a:rPr lang="en-GB" sz="2000" dirty="0"/>
              <a:t>Studies indicate that routine HIV testing  is cost-effective when the undiagnosed HIV prevalence in individuals with a specific indicator condition is  &gt; 0.1</a:t>
            </a:r>
            <a:r>
              <a:rPr lang="en-GB" sz="2000" dirty="0" smtClean="0"/>
              <a:t>%.</a:t>
            </a:r>
            <a:endParaRPr lang="en-GB" sz="2000" dirty="0"/>
          </a:p>
        </p:txBody>
      </p:sp>
      <p:sp>
        <p:nvSpPr>
          <p:cNvPr id="5" name="Rectangle 4"/>
          <p:cNvSpPr/>
          <p:nvPr/>
        </p:nvSpPr>
        <p:spPr>
          <a:xfrm>
            <a:off x="604146" y="4005064"/>
            <a:ext cx="7856286" cy="1631216"/>
          </a:xfrm>
          <a:prstGeom prst="rect">
            <a:avLst/>
          </a:prstGeom>
        </p:spPr>
        <p:txBody>
          <a:bodyPr wrap="square">
            <a:spAutoFit/>
          </a:bodyPr>
          <a:lstStyle/>
          <a:p>
            <a:r>
              <a:rPr lang="en-GB" sz="2000" dirty="0" smtClean="0"/>
              <a:t>The </a:t>
            </a:r>
            <a:r>
              <a:rPr lang="en-GB" sz="2000" dirty="0"/>
              <a:t>concept of indicator condition guided HIV testing is an approach whereby health care professionals can be encouraged to offer tests to patients based on the presence of an indicator condition rather than risk behaviour or group. This potentially addresses many of the </a:t>
            </a:r>
            <a:r>
              <a:rPr lang="en-GB" sz="2000" dirty="0" smtClean="0"/>
              <a:t>barriers felt by patient </a:t>
            </a:r>
            <a:r>
              <a:rPr lang="en-GB" sz="2000" dirty="0"/>
              <a:t>and health care providers </a:t>
            </a:r>
            <a:r>
              <a:rPr lang="en-GB" sz="2000" dirty="0" smtClean="0"/>
              <a:t>to </a:t>
            </a:r>
            <a:r>
              <a:rPr lang="en-GB" sz="2000" dirty="0"/>
              <a:t>HIV testing.</a:t>
            </a:r>
            <a:endParaRPr lang="en-GB" sz="2000" baseline="30000" dirty="0"/>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107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 y="332656"/>
            <a:ext cx="8229600" cy="634082"/>
          </a:xfrm>
        </p:spPr>
        <p:txBody>
          <a:bodyPr anchor="t">
            <a:normAutofit/>
          </a:bodyPr>
          <a:lstStyle/>
          <a:p>
            <a:pPr algn="l"/>
            <a:r>
              <a:rPr lang="en-GB" sz="2400" dirty="0" smtClean="0"/>
              <a:t>Indicator Conditions</a:t>
            </a:r>
            <a:endParaRPr lang="en-GB" sz="2400" dirty="0"/>
          </a:p>
        </p:txBody>
      </p:sp>
      <p:sp>
        <p:nvSpPr>
          <p:cNvPr id="3" name="Pladsholder til indhold 2"/>
          <p:cNvSpPr>
            <a:spLocks noGrp="1"/>
          </p:cNvSpPr>
          <p:nvPr>
            <p:ph idx="1"/>
          </p:nvPr>
        </p:nvSpPr>
        <p:spPr>
          <a:xfrm>
            <a:off x="539552" y="908720"/>
            <a:ext cx="8064896" cy="1296144"/>
          </a:xfrm>
        </p:spPr>
        <p:txBody>
          <a:bodyPr>
            <a:noAutofit/>
          </a:bodyPr>
          <a:lstStyle/>
          <a:p>
            <a:pPr marL="0" indent="0">
              <a:lnSpc>
                <a:spcPct val="120000"/>
              </a:lnSpc>
              <a:spcBef>
                <a:spcPts val="0"/>
              </a:spcBef>
              <a:buNone/>
            </a:pPr>
            <a:r>
              <a:rPr lang="en-US" sz="2200" dirty="0" smtClean="0"/>
              <a:t>Categories</a:t>
            </a:r>
          </a:p>
          <a:p>
            <a:pPr marL="0" indent="0">
              <a:lnSpc>
                <a:spcPct val="120000"/>
              </a:lnSpc>
              <a:spcBef>
                <a:spcPts val="0"/>
              </a:spcBef>
              <a:buNone/>
            </a:pPr>
            <a:endParaRPr lang="en-US" sz="1800" dirty="0" smtClean="0"/>
          </a:p>
          <a:p>
            <a:pPr marL="628650" indent="-628650">
              <a:lnSpc>
                <a:spcPct val="120000"/>
              </a:lnSpc>
              <a:spcBef>
                <a:spcPts val="0"/>
              </a:spcBef>
              <a:buAutoNum type="arabicPeriod"/>
            </a:pPr>
            <a:r>
              <a:rPr lang="en-US" sz="1800" dirty="0" smtClean="0"/>
              <a:t>Conditions which are AIDS defining</a:t>
            </a:r>
          </a:p>
          <a:p>
            <a:pPr marL="114300" indent="0">
              <a:lnSpc>
                <a:spcPct val="120000"/>
              </a:lnSpc>
              <a:spcBef>
                <a:spcPts val="0"/>
              </a:spcBef>
              <a:buNone/>
            </a:pPr>
            <a:endParaRPr lang="en-US" sz="1800" dirty="0" smtClean="0"/>
          </a:p>
          <a:p>
            <a:pPr marL="400050" lvl="1" indent="0">
              <a:lnSpc>
                <a:spcPct val="120000"/>
              </a:lnSpc>
              <a:spcBef>
                <a:spcPts val="0"/>
              </a:spcBef>
              <a:buNone/>
            </a:pPr>
            <a:r>
              <a:rPr lang="en-US" sz="1800" dirty="0" smtClean="0"/>
              <a:t>	</a:t>
            </a:r>
          </a:p>
          <a:p>
            <a:pPr marL="400050" lvl="1" indent="0">
              <a:lnSpc>
                <a:spcPct val="150000"/>
              </a:lnSpc>
              <a:buNone/>
            </a:pPr>
            <a:endParaRPr lang="en-US" sz="1800" dirty="0" smtClean="0"/>
          </a:p>
          <a:p>
            <a:pPr marL="0" indent="0">
              <a:buNone/>
            </a:pPr>
            <a:endParaRPr lang="en-GB" sz="1800" dirty="0" smtClean="0"/>
          </a:p>
        </p:txBody>
      </p:sp>
      <p:sp>
        <p:nvSpPr>
          <p:cNvPr id="4" name="Rectangle 3"/>
          <p:cNvSpPr/>
          <p:nvPr/>
        </p:nvSpPr>
        <p:spPr>
          <a:xfrm>
            <a:off x="549492" y="2092764"/>
            <a:ext cx="7144511" cy="1421928"/>
          </a:xfrm>
          <a:prstGeom prst="rect">
            <a:avLst/>
          </a:prstGeom>
        </p:spPr>
        <p:txBody>
          <a:bodyPr wrap="square">
            <a:spAutoFit/>
          </a:bodyPr>
          <a:lstStyle/>
          <a:p>
            <a:pPr marL="622300" indent="-622300">
              <a:lnSpc>
                <a:spcPct val="120000"/>
              </a:lnSpc>
              <a:spcBef>
                <a:spcPts val="0"/>
              </a:spcBef>
              <a:buNone/>
            </a:pPr>
            <a:r>
              <a:rPr lang="en-US" dirty="0"/>
              <a:t>2.a 	Conditions associated with an undiagnosed HIV prevalence &gt; 0.1%                                                                      </a:t>
            </a:r>
          </a:p>
          <a:p>
            <a:pPr marL="622300" indent="-622300">
              <a:lnSpc>
                <a:spcPct val="120000"/>
              </a:lnSpc>
              <a:spcBef>
                <a:spcPts val="0"/>
              </a:spcBef>
              <a:buNone/>
            </a:pPr>
            <a:r>
              <a:rPr lang="en-US" dirty="0"/>
              <a:t>2.b 	Other conditions which by expert opinion are considered </a:t>
            </a:r>
          </a:p>
          <a:p>
            <a:pPr marL="622300" indent="-622300">
              <a:lnSpc>
                <a:spcPct val="120000"/>
              </a:lnSpc>
              <a:spcBef>
                <a:spcPts val="0"/>
              </a:spcBef>
              <a:buNone/>
            </a:pPr>
            <a:r>
              <a:rPr lang="en-US" dirty="0"/>
              <a:t>	likely to have an undiagnosed HIV prevalence of &gt; 0.1%. </a:t>
            </a:r>
          </a:p>
          <a:p>
            <a:pPr>
              <a:lnSpc>
                <a:spcPct val="120000"/>
              </a:lnSpc>
            </a:pPr>
            <a:endParaRPr lang="en-US" dirty="0"/>
          </a:p>
        </p:txBody>
      </p:sp>
      <p:sp>
        <p:nvSpPr>
          <p:cNvPr id="5" name="Rectangle 4"/>
          <p:cNvSpPr/>
          <p:nvPr/>
        </p:nvSpPr>
        <p:spPr>
          <a:xfrm>
            <a:off x="567033" y="3284984"/>
            <a:ext cx="7200800" cy="1421928"/>
          </a:xfrm>
          <a:prstGeom prst="rect">
            <a:avLst/>
          </a:prstGeom>
        </p:spPr>
        <p:txBody>
          <a:bodyPr wrap="square">
            <a:spAutoFit/>
          </a:bodyPr>
          <a:lstStyle/>
          <a:p>
            <a:pPr marL="622300" indent="-622300">
              <a:lnSpc>
                <a:spcPct val="120000"/>
              </a:lnSpc>
              <a:spcBef>
                <a:spcPts val="0"/>
              </a:spcBef>
              <a:buAutoNum type="arabicPeriod" startAt="3"/>
            </a:pPr>
            <a:r>
              <a:rPr lang="en-US" dirty="0"/>
              <a:t>Conditions where not identifying the presence of HIV infection may have significant adverse implications for the individual’s clinical management.</a:t>
            </a:r>
          </a:p>
          <a:p>
            <a:pPr marL="622300" indent="-622300">
              <a:lnSpc>
                <a:spcPct val="120000"/>
              </a:lnSpc>
              <a:spcBef>
                <a:spcPts val="0"/>
              </a:spcBef>
              <a:buAutoNum type="arabicPeriod" startAt="3"/>
            </a:pPr>
            <a:endParaRPr lang="en-US" dirty="0"/>
          </a:p>
        </p:txBody>
      </p:sp>
      <p:sp>
        <p:nvSpPr>
          <p:cNvPr id="6" name="Rectangle 5"/>
          <p:cNvSpPr/>
          <p:nvPr/>
        </p:nvSpPr>
        <p:spPr>
          <a:xfrm>
            <a:off x="683568" y="5122234"/>
            <a:ext cx="7560840" cy="757130"/>
          </a:xfrm>
          <a:prstGeom prst="rect">
            <a:avLst/>
          </a:prstGeom>
        </p:spPr>
        <p:txBody>
          <a:bodyPr wrap="square">
            <a:spAutoFit/>
          </a:bodyPr>
          <a:lstStyle/>
          <a:p>
            <a:pPr>
              <a:lnSpc>
                <a:spcPct val="120000"/>
              </a:lnSpc>
            </a:pPr>
            <a:r>
              <a:rPr lang="en-US" dirty="0"/>
              <a:t>The HIDES Study (HIV Indicator Diseases Across Europe Study) investigated the HIV prevalence within potential indicator conditions across Europe.</a:t>
            </a: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166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GB" sz="2400" dirty="0"/>
              <a:t>Rate of reported HIV diagnoses, by year of diagnosis</a:t>
            </a:r>
            <a:br>
              <a:rPr lang="en-GB" sz="2400" dirty="0"/>
            </a:br>
            <a:r>
              <a:rPr lang="en-GB" sz="2400" dirty="0" smtClean="0"/>
              <a:t>WHO European Region, 2005-2014</a:t>
            </a:r>
            <a:endParaRPr lang="en-GB"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37" y="1532434"/>
            <a:ext cx="8308962" cy="39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206"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907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391453"/>
            <a:ext cx="8229600" cy="504056"/>
          </a:xfrm>
        </p:spPr>
        <p:txBody>
          <a:bodyPr anchor="t">
            <a:normAutofit/>
          </a:bodyPr>
          <a:lstStyle/>
          <a:p>
            <a:pPr algn="l"/>
            <a:r>
              <a:rPr lang="en-GB" sz="2400" dirty="0">
                <a:latin typeface="Calibri" panose="020F0502020204030204" pitchFamily="34" charset="0"/>
                <a:cs typeface="Calibri" panose="020F0502020204030204" pitchFamily="34" charset="0"/>
              </a:rPr>
              <a:t>HIDES – Phase </a:t>
            </a:r>
            <a:r>
              <a:rPr lang="en-GB" sz="2400" dirty="0" smtClean="0">
                <a:latin typeface="Calibri" panose="020F0502020204030204" pitchFamily="34" charset="0"/>
                <a:cs typeface="Calibri" panose="020F0502020204030204" pitchFamily="34" charset="0"/>
              </a:rPr>
              <a:t>2, 2012-2014</a:t>
            </a:r>
            <a:endParaRPr lang="en-GB"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1520" y="1196751"/>
            <a:ext cx="3888432" cy="4824537"/>
          </a:xfrm>
        </p:spPr>
        <p:txBody>
          <a:bodyPr>
            <a:normAutofit/>
          </a:bodyPr>
          <a:lstStyle/>
          <a:p>
            <a:pPr marL="0" indent="0">
              <a:buNone/>
            </a:pPr>
            <a:endParaRPr lang="en-GB" sz="2000" dirty="0" smtClean="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Routine </a:t>
            </a:r>
            <a:r>
              <a:rPr lang="en-GB" sz="2000" dirty="0">
                <a:latin typeface="Calibri" panose="020F0502020204030204" pitchFamily="34" charset="0"/>
                <a:cs typeface="Calibri" panose="020F0502020204030204" pitchFamily="34" charset="0"/>
              </a:rPr>
              <a:t>offer of HIV test to patients (18-65 yrs) presenting with indicator condition</a:t>
            </a:r>
          </a:p>
          <a:p>
            <a:pPr marL="0" indent="0">
              <a:buNone/>
            </a:pPr>
            <a:endParaRPr lang="en-GB" sz="2000" b="1" dirty="0" smtClean="0">
              <a:latin typeface="Calibri" panose="020F0502020204030204" pitchFamily="34" charset="0"/>
              <a:cs typeface="Calibri" panose="020F0502020204030204" pitchFamily="34" charset="0"/>
            </a:endParaRPr>
          </a:p>
          <a:p>
            <a:pPr marL="0" indent="0">
              <a:buNone/>
            </a:pPr>
            <a:endParaRPr lang="en-GB" sz="2000" b="1" dirty="0">
              <a:latin typeface="Calibri" panose="020F0502020204030204" pitchFamily="34" charset="0"/>
              <a:cs typeface="Calibri" panose="020F0502020204030204" pitchFamily="34" charset="0"/>
            </a:endParaRPr>
          </a:p>
          <a:p>
            <a:pPr marL="0" indent="0">
              <a:buNone/>
            </a:pPr>
            <a:endParaRPr lang="en-GB" sz="2000" b="1" dirty="0" smtClean="0">
              <a:latin typeface="Calibri" panose="020F0502020204030204" pitchFamily="34" charset="0"/>
              <a:cs typeface="Calibri" panose="020F0502020204030204" pitchFamily="34" charset="0"/>
            </a:endParaRPr>
          </a:p>
          <a:p>
            <a:pPr marL="0" indent="0">
              <a:buNone/>
            </a:pPr>
            <a:endParaRPr lang="en-GB" sz="2000" b="1"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Primary endpoint: demonstration of previously undiagnosed HIV infection &gt;0.1% in each indicator condition (IC) </a:t>
            </a:r>
          </a:p>
          <a:p>
            <a:pPr marL="0" indent="0">
              <a:buNone/>
            </a:pPr>
            <a:endParaRPr lang="en-GB" sz="2000" dirty="0">
              <a:latin typeface="Calibri" panose="020F0502020204030204" pitchFamily="34" charset="0"/>
              <a:cs typeface="Calibri" panose="020F0502020204030204" pitchFamily="34" charset="0"/>
            </a:endParaRPr>
          </a:p>
          <a:p>
            <a:endParaRPr lang="en-GB" sz="2000" dirty="0">
              <a:solidFill>
                <a:schemeClr val="accent4"/>
              </a:solidFill>
              <a:latin typeface="Calibri" panose="020F0502020204030204" pitchFamily="34" charset="0"/>
              <a:cs typeface="Calibri" panose="020F0502020204030204" pitchFamily="34" charset="0"/>
            </a:endParaRPr>
          </a:p>
          <a:p>
            <a:endParaRPr lang="en-GB" sz="2000" dirty="0">
              <a:solidFill>
                <a:schemeClr val="accent4"/>
              </a:solidFill>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87267900"/>
              </p:ext>
            </p:extLst>
          </p:nvPr>
        </p:nvGraphicFramePr>
        <p:xfrm>
          <a:off x="4211960" y="1196752"/>
          <a:ext cx="4536505" cy="4846574"/>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368152"/>
                <a:gridCol w="3168353"/>
              </a:tblGrid>
              <a:tr h="398830">
                <a:tc>
                  <a:txBody>
                    <a:bodyPr/>
                    <a:lstStyle/>
                    <a:p>
                      <a:r>
                        <a:rPr lang="en-GB" sz="1400" dirty="0" smtClean="0">
                          <a:solidFill>
                            <a:schemeClr val="tx1"/>
                          </a:solidFill>
                          <a:latin typeface="Corbel" panose="020B0503020204020204" pitchFamily="34" charset="0"/>
                        </a:rPr>
                        <a:t>Disease</a:t>
                      </a:r>
                      <a:r>
                        <a:rPr lang="en-GB" sz="1400" baseline="0" dirty="0" smtClean="0">
                          <a:solidFill>
                            <a:schemeClr val="tx1"/>
                          </a:solidFill>
                          <a:latin typeface="Corbel" panose="020B0503020204020204" pitchFamily="34" charset="0"/>
                        </a:rPr>
                        <a:t> Area</a:t>
                      </a:r>
                      <a:endParaRPr lang="en-GB" sz="1400" dirty="0">
                        <a:solidFill>
                          <a:schemeClr val="tx1"/>
                        </a:solidFill>
                        <a:latin typeface="Corbel" panose="020B0503020204020204" pitchFamily="34" charset="0"/>
                      </a:endParaRPr>
                    </a:p>
                  </a:txBody>
                  <a:tcPr>
                    <a:solidFill>
                      <a:srgbClr val="E9EDF4"/>
                    </a:solidFill>
                  </a:tcPr>
                </a:tc>
                <a:tc>
                  <a:txBody>
                    <a:bodyPr/>
                    <a:lstStyle/>
                    <a:p>
                      <a:r>
                        <a:rPr lang="en-GB" sz="1400" dirty="0" smtClean="0">
                          <a:solidFill>
                            <a:schemeClr val="tx1"/>
                          </a:solidFill>
                          <a:latin typeface="Corbel" panose="020B0503020204020204" pitchFamily="34" charset="0"/>
                        </a:rPr>
                        <a:t>Indicator Conditions</a:t>
                      </a:r>
                      <a:endParaRPr lang="en-GB" sz="1400" dirty="0">
                        <a:solidFill>
                          <a:schemeClr val="tx1"/>
                        </a:solidFill>
                        <a:latin typeface="Corbel" panose="020B0503020204020204" pitchFamily="34" charset="0"/>
                      </a:endParaRPr>
                    </a:p>
                  </a:txBody>
                  <a:tcPr>
                    <a:solidFill>
                      <a:srgbClr val="E9EDF4"/>
                    </a:solidFill>
                  </a:tcPr>
                </a:tc>
              </a:tr>
              <a:tr h="1382358">
                <a:tc>
                  <a:txBody>
                    <a:bodyPr/>
                    <a:lstStyle/>
                    <a:p>
                      <a:r>
                        <a:rPr lang="en-GB" sz="1400" dirty="0" smtClean="0">
                          <a:latin typeface="Corbel" panose="020B0503020204020204" pitchFamily="34" charset="0"/>
                        </a:rPr>
                        <a:t>Malignancies</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Lymphoma</a:t>
                      </a:r>
                    </a:p>
                    <a:p>
                      <a:r>
                        <a:rPr lang="en-GB" sz="1400" dirty="0" smtClean="0">
                          <a:latin typeface="Corbel" panose="020B0503020204020204" pitchFamily="34" charset="0"/>
                        </a:rPr>
                        <a:t>Cervical dysplasia or cancer (CIN II and above)</a:t>
                      </a:r>
                    </a:p>
                    <a:p>
                      <a:r>
                        <a:rPr lang="en-GB" sz="1400" dirty="0" smtClean="0">
                          <a:latin typeface="Corbel" panose="020B0503020204020204" pitchFamily="34" charset="0"/>
                        </a:rPr>
                        <a:t>Anal dysplasia or cancer (AIN II and above)</a:t>
                      </a:r>
                    </a:p>
                    <a:p>
                      <a:r>
                        <a:rPr lang="en-GB" sz="1400" dirty="0" smtClean="0">
                          <a:latin typeface="Corbel" panose="020B0503020204020204" pitchFamily="34" charset="0"/>
                        </a:rPr>
                        <a:t>Primary lung cancer</a:t>
                      </a:r>
                    </a:p>
                  </a:txBody>
                  <a:tcPr>
                    <a:solidFill>
                      <a:srgbClr val="E9EDF4"/>
                    </a:solidFill>
                  </a:tcPr>
                </a:tc>
              </a:tr>
              <a:tr h="1079235">
                <a:tc>
                  <a:txBody>
                    <a:bodyPr/>
                    <a:lstStyle/>
                    <a:p>
                      <a:r>
                        <a:rPr lang="en-GB" sz="1400" dirty="0" smtClean="0">
                          <a:latin typeface="Corbel" panose="020B0503020204020204" pitchFamily="34" charset="0"/>
                        </a:rPr>
                        <a:t>Viral infections</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Hepatitis B infection</a:t>
                      </a:r>
                    </a:p>
                    <a:p>
                      <a:r>
                        <a:rPr lang="en-GB" sz="1400" dirty="0" smtClean="0">
                          <a:latin typeface="Corbel" panose="020B0503020204020204" pitchFamily="34" charset="0"/>
                        </a:rPr>
                        <a:t>Hepatitis C infection</a:t>
                      </a:r>
                    </a:p>
                    <a:p>
                      <a:r>
                        <a:rPr lang="en-GB" sz="1400" dirty="0" smtClean="0">
                          <a:latin typeface="Corbel" panose="020B0503020204020204" pitchFamily="34" charset="0"/>
                        </a:rPr>
                        <a:t>Hepatitis B &amp; C co-infection</a:t>
                      </a:r>
                    </a:p>
                    <a:p>
                      <a:r>
                        <a:rPr lang="en-GB" sz="1400" dirty="0" smtClean="0">
                          <a:latin typeface="Corbel" panose="020B0503020204020204" pitchFamily="34" charset="0"/>
                        </a:rPr>
                        <a:t>Ongoing mononucleosis-like illness</a:t>
                      </a:r>
                    </a:p>
                  </a:txBody>
                  <a:tcPr>
                    <a:solidFill>
                      <a:srgbClr val="E9EDF4"/>
                    </a:solidFill>
                  </a:tcPr>
                </a:tc>
              </a:tr>
              <a:tr h="808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orbel" panose="020B0503020204020204" pitchFamily="34" charset="0"/>
                        </a:rPr>
                        <a:t>Haematological disorders</a:t>
                      </a:r>
                    </a:p>
                    <a:p>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Leucocytopaenia and / or thrombocytopaenia </a:t>
                      </a:r>
                    </a:p>
                    <a:p>
                      <a:r>
                        <a:rPr lang="en-GB" sz="1400" dirty="0" smtClean="0">
                          <a:latin typeface="Corbel" panose="020B0503020204020204" pitchFamily="34" charset="0"/>
                        </a:rPr>
                        <a:t>Lymphadenopathy</a:t>
                      </a:r>
                    </a:p>
                  </a:txBody>
                  <a:tcPr>
                    <a:solidFill>
                      <a:srgbClr val="E9EDF4"/>
                    </a:solidFill>
                  </a:tcPr>
                </a:tc>
              </a:tr>
              <a:tr h="588673">
                <a:tc>
                  <a:txBody>
                    <a:bodyPr/>
                    <a:lstStyle/>
                    <a:p>
                      <a:r>
                        <a:rPr lang="en-GB" sz="1400" dirty="0" smtClean="0">
                          <a:latin typeface="Corbel" panose="020B0503020204020204" pitchFamily="34" charset="0"/>
                        </a:rPr>
                        <a:t>Dermatological</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Severe psoriasis</a:t>
                      </a:r>
                    </a:p>
                    <a:p>
                      <a:r>
                        <a:rPr lang="en-GB" sz="1400" dirty="0" smtClean="0">
                          <a:latin typeface="Corbel" panose="020B0503020204020204" pitchFamily="34" charset="0"/>
                        </a:rPr>
                        <a:t>Seborrhoeic dermatitis</a:t>
                      </a:r>
                    </a:p>
                  </a:txBody>
                  <a:tcPr>
                    <a:solidFill>
                      <a:srgbClr val="E9EDF4"/>
                    </a:solidFill>
                  </a:tcPr>
                </a:tc>
              </a:tr>
              <a:tr h="588673">
                <a:tc>
                  <a:txBody>
                    <a:bodyPr/>
                    <a:lstStyle/>
                    <a:p>
                      <a:r>
                        <a:rPr lang="en-GB" sz="1400" dirty="0" smtClean="0">
                          <a:latin typeface="Corbel" panose="020B0503020204020204" pitchFamily="34" charset="0"/>
                        </a:rPr>
                        <a:t>Other</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Pneumonia</a:t>
                      </a:r>
                      <a:r>
                        <a:rPr lang="en-GB" sz="1400" baseline="0" dirty="0" smtClean="0">
                          <a:latin typeface="Corbel" panose="020B0503020204020204" pitchFamily="34" charset="0"/>
                        </a:rPr>
                        <a:t> (hospitalised)</a:t>
                      </a:r>
                    </a:p>
                    <a:p>
                      <a:r>
                        <a:rPr lang="en-GB" sz="1400" dirty="0" smtClean="0">
                          <a:latin typeface="Corbel" panose="020B0503020204020204" pitchFamily="34" charset="0"/>
                        </a:rPr>
                        <a:t>Peripheral neuropathy</a:t>
                      </a:r>
                    </a:p>
                  </a:txBody>
                  <a:tcPr>
                    <a:solidFill>
                      <a:srgbClr val="E9EDF4"/>
                    </a:solidFill>
                  </a:tcPr>
                </a:tc>
              </a:tr>
            </a:tbl>
          </a:graphicData>
        </a:graphic>
      </p:graphicFrame>
      <p:pic>
        <p:nvPicPr>
          <p:cNvPr id="5" name="Picture 4"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3587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14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32848" cy="648072"/>
          </a:xfrm>
        </p:spPr>
        <p:txBody>
          <a:bodyPr>
            <a:normAutofit/>
          </a:bodyPr>
          <a:lstStyle/>
          <a:p>
            <a:pPr algn="l"/>
            <a:r>
              <a:rPr lang="en-GB" sz="2400" dirty="0" smtClean="0"/>
              <a:t>Enrolment</a:t>
            </a:r>
            <a:endParaRPr lang="en-GB" sz="2400" dirty="0"/>
          </a:p>
        </p:txBody>
      </p:sp>
      <p:sp>
        <p:nvSpPr>
          <p:cNvPr id="3" name="Content Placeholder 2"/>
          <p:cNvSpPr>
            <a:spLocks noGrp="1"/>
          </p:cNvSpPr>
          <p:nvPr>
            <p:ph idx="1"/>
          </p:nvPr>
        </p:nvSpPr>
        <p:spPr>
          <a:xfrm>
            <a:off x="467544" y="1340768"/>
            <a:ext cx="8229600" cy="2476872"/>
          </a:xfrm>
        </p:spPr>
        <p:txBody>
          <a:bodyPr>
            <a:normAutofit/>
          </a:bodyPr>
          <a:lstStyle/>
          <a:p>
            <a:pPr marL="0" indent="0">
              <a:buNone/>
            </a:pPr>
            <a:r>
              <a:rPr lang="en-GB" sz="2000" dirty="0" smtClean="0">
                <a:solidFill>
                  <a:schemeClr val="tx1">
                    <a:lumMod val="75000"/>
                    <a:lumOff val="25000"/>
                  </a:schemeClr>
                </a:solidFill>
              </a:rPr>
              <a:t>150 surveys were performed, across 42 clinical centres in 20 countries across four regions of Europe</a:t>
            </a:r>
          </a:p>
          <a:p>
            <a:pPr marL="0" indent="0">
              <a:buNone/>
            </a:pPr>
            <a:r>
              <a:rPr lang="en-GB" sz="2000" dirty="0" smtClean="0">
                <a:solidFill>
                  <a:schemeClr val="tx1">
                    <a:lumMod val="75000"/>
                    <a:lumOff val="25000"/>
                  </a:schemeClr>
                </a:solidFill>
              </a:rPr>
              <a:t>10,139 patients were enrolled</a:t>
            </a:r>
          </a:p>
          <a:p>
            <a:pPr marL="0" indent="0">
              <a:buNone/>
            </a:pPr>
            <a:r>
              <a:rPr lang="en-GB" sz="2000" dirty="0" smtClean="0">
                <a:solidFill>
                  <a:schemeClr val="tx1">
                    <a:lumMod val="75000"/>
                    <a:lumOff val="25000"/>
                  </a:schemeClr>
                </a:solidFill>
              </a:rPr>
              <a:t>668 participants were excluded </a:t>
            </a:r>
          </a:p>
          <a:p>
            <a:pPr marL="0" indent="0">
              <a:buNone/>
            </a:pPr>
            <a:r>
              <a:rPr lang="en-GB" sz="2000" dirty="0" smtClean="0">
                <a:solidFill>
                  <a:schemeClr val="tx1">
                    <a:lumMod val="75000"/>
                    <a:lumOff val="25000"/>
                  </a:schemeClr>
                </a:solidFill>
              </a:rPr>
              <a:t>Total of </a:t>
            </a:r>
            <a:r>
              <a:rPr lang="en-GB" sz="2000" b="1" dirty="0" smtClean="0">
                <a:solidFill>
                  <a:schemeClr val="tx2"/>
                </a:solidFill>
              </a:rPr>
              <a:t>9471</a:t>
            </a:r>
            <a:r>
              <a:rPr lang="en-GB" sz="2000" dirty="0" smtClean="0">
                <a:solidFill>
                  <a:schemeClr val="tx2"/>
                </a:solidFill>
              </a:rPr>
              <a:t> </a:t>
            </a:r>
            <a:r>
              <a:rPr lang="en-GB" sz="2000" dirty="0" smtClean="0">
                <a:solidFill>
                  <a:schemeClr val="tx1">
                    <a:lumMod val="75000"/>
                    <a:lumOff val="25000"/>
                  </a:schemeClr>
                </a:solidFill>
              </a:rPr>
              <a:t>participants</a:t>
            </a:r>
            <a:endParaRPr lang="en-GB" sz="2000" dirty="0">
              <a:solidFill>
                <a:schemeClr val="tx1">
                  <a:lumMod val="75000"/>
                  <a:lumOff val="25000"/>
                </a:schemeClr>
              </a:solidFill>
            </a:endParaRPr>
          </a:p>
        </p:txBody>
      </p:sp>
      <p:graphicFrame>
        <p:nvGraphicFramePr>
          <p:cNvPr id="4" name="Group 217"/>
          <p:cNvGraphicFramePr>
            <a:graphicFrameLocks noGrp="1"/>
          </p:cNvGraphicFramePr>
          <p:nvPr>
            <p:extLst>
              <p:ext uri="{D42A27DB-BD31-4B8C-83A1-F6EECF244321}">
                <p14:modId xmlns:p14="http://schemas.microsoft.com/office/powerpoint/2010/main" val="3407124692"/>
              </p:ext>
            </p:extLst>
          </p:nvPr>
        </p:nvGraphicFramePr>
        <p:xfrm>
          <a:off x="2123728" y="3212976"/>
          <a:ext cx="5328592" cy="2662040"/>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2304256"/>
                <a:gridCol w="2160240"/>
                <a:gridCol w="864096"/>
              </a:tblGrid>
              <a:tr h="50405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Recruitment by region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Number enrolled</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Total</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9471</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100</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South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5.3</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Central</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942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North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2297</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24.3</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East</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5732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60.5</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76680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45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algn="l"/>
            <a:r>
              <a:rPr lang="en-GB" sz="2400" dirty="0" smtClean="0"/>
              <a:t>Characteristics of participants</a:t>
            </a:r>
            <a:endParaRPr lang="en-GB" sz="2400" dirty="0"/>
          </a:p>
        </p:txBody>
      </p:sp>
      <p:sp>
        <p:nvSpPr>
          <p:cNvPr id="8" name="Content Placeholder 7"/>
          <p:cNvSpPr>
            <a:spLocks noGrp="1"/>
          </p:cNvSpPr>
          <p:nvPr>
            <p:ph idx="1"/>
          </p:nvPr>
        </p:nvSpPr>
        <p:spPr>
          <a:xfrm>
            <a:off x="539552" y="1340768"/>
            <a:ext cx="8229600" cy="3168352"/>
          </a:xfrm>
        </p:spPr>
        <p:txBody>
          <a:bodyPr>
            <a:normAutofit/>
          </a:bodyPr>
          <a:lstStyle/>
          <a:p>
            <a:pPr marL="0" indent="0">
              <a:buNone/>
            </a:pPr>
            <a:r>
              <a:rPr lang="en-GB" sz="2000" dirty="0"/>
              <a:t>Participants		9471</a:t>
            </a:r>
          </a:p>
          <a:p>
            <a:pPr marL="0" indent="0">
              <a:buNone/>
            </a:pPr>
            <a:r>
              <a:rPr lang="en-GB" sz="2000" dirty="0"/>
              <a:t>Male			54%</a:t>
            </a:r>
          </a:p>
          <a:p>
            <a:pPr marL="0" indent="0">
              <a:buNone/>
            </a:pPr>
            <a:r>
              <a:rPr lang="en-GB" sz="2000" dirty="0"/>
              <a:t>Median age		37 years	</a:t>
            </a:r>
            <a:r>
              <a:rPr lang="en-GB" sz="2000" dirty="0" smtClean="0"/>
              <a:t> (</a:t>
            </a:r>
            <a:r>
              <a:rPr lang="en-GB" sz="2000" dirty="0"/>
              <a:t>IQR 29-49 </a:t>
            </a:r>
            <a:r>
              <a:rPr lang="en-GB" sz="2000" dirty="0" smtClean="0"/>
              <a:t>years</a:t>
            </a:r>
            <a:r>
              <a:rPr lang="en-GB" sz="2000" dirty="0"/>
              <a:t>)</a:t>
            </a:r>
          </a:p>
          <a:p>
            <a:pPr marL="0" indent="0">
              <a:buNone/>
            </a:pPr>
            <a:r>
              <a:rPr lang="en-GB" sz="2000" dirty="0"/>
              <a:t>White			87%</a:t>
            </a:r>
          </a:p>
          <a:p>
            <a:pPr marL="0" indent="0">
              <a:buNone/>
            </a:pPr>
            <a:r>
              <a:rPr lang="en-GB" sz="2000" dirty="0"/>
              <a:t>Previous HIV test	</a:t>
            </a:r>
            <a:r>
              <a:rPr lang="en-GB" sz="2000" dirty="0" smtClean="0"/>
              <a:t>14%</a:t>
            </a:r>
          </a:p>
          <a:p>
            <a:pPr marL="0" indent="0">
              <a:buNone/>
            </a:pPr>
            <a:r>
              <a:rPr lang="en-GB" sz="2000" dirty="0" smtClean="0"/>
              <a:t> - median </a:t>
            </a:r>
            <a:r>
              <a:rPr lang="en-GB" sz="2000" dirty="0"/>
              <a:t>time since last </a:t>
            </a:r>
            <a:r>
              <a:rPr lang="en-GB" sz="2000" dirty="0" smtClean="0"/>
              <a:t>test: 1.3 years </a:t>
            </a:r>
            <a:r>
              <a:rPr lang="en-GB" sz="2000" dirty="0"/>
              <a:t>[IQR 0.4 – 3.2 </a:t>
            </a:r>
            <a:r>
              <a:rPr lang="en-GB" sz="2000" dirty="0" smtClean="0"/>
              <a:t>years</a:t>
            </a:r>
            <a:r>
              <a:rPr lang="en-GB" sz="2000" dirty="0"/>
              <a:t>])</a:t>
            </a:r>
          </a:p>
          <a:p>
            <a:pPr marL="0" indent="0">
              <a:buNone/>
            </a:pPr>
            <a:endParaRPr lang="en-GB" sz="2400" dirty="0" smtClean="0"/>
          </a:p>
          <a:p>
            <a:pPr marL="0" indent="0">
              <a:buNone/>
            </a:pPr>
            <a:r>
              <a:rPr lang="en-GB" sz="2000" dirty="0" smtClean="0"/>
              <a:t>Setting:</a:t>
            </a:r>
          </a:p>
          <a:p>
            <a:pPr marL="0" indent="0">
              <a:buNone/>
            </a:pPr>
            <a:endParaRPr lang="en-GB" sz="2000" dirty="0"/>
          </a:p>
        </p:txBody>
      </p:sp>
      <p:graphicFrame>
        <p:nvGraphicFramePr>
          <p:cNvPr id="5" name="Group 217"/>
          <p:cNvGraphicFramePr>
            <a:graphicFrameLocks noGrp="1"/>
          </p:cNvGraphicFramePr>
          <p:nvPr>
            <p:extLst>
              <p:ext uri="{D42A27DB-BD31-4B8C-83A1-F6EECF244321}">
                <p14:modId xmlns:p14="http://schemas.microsoft.com/office/powerpoint/2010/main" val="1928194176"/>
              </p:ext>
            </p:extLst>
          </p:nvPr>
        </p:nvGraphicFramePr>
        <p:xfrm>
          <a:off x="1835696" y="3573016"/>
          <a:ext cx="5184575" cy="2546470"/>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512168"/>
                <a:gridCol w="2250830"/>
                <a:gridCol w="1421577"/>
              </a:tblGrid>
              <a:tr h="38848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Number enrolled</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r>
              <a:tr h="36317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rgbClr val="002060"/>
                          </a:solidFill>
                          <a:effectLst/>
                          <a:latin typeface="Calibri" panose="020F0502020204030204" pitchFamily="34" charset="0"/>
                          <a:ea typeface="ＭＳ Ｐゴシック" charset="-128"/>
                        </a:rPr>
                        <a:t>Total</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rgbClr val="002060"/>
                          </a:solidFill>
                          <a:effectLst/>
                          <a:latin typeface="Calibri" panose="020F0502020204030204" pitchFamily="34" charset="0"/>
                          <a:ea typeface="ＭＳ Ｐゴシック" charset="-128"/>
                        </a:rPr>
                        <a:t>9471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rgbClr val="002060"/>
                          </a:solidFill>
                          <a:effectLst/>
                          <a:latin typeface="Calibri" panose="020F0502020204030204" pitchFamily="34" charset="0"/>
                          <a:ea typeface="ＭＳ Ｐゴシック" charset="-128"/>
                        </a:rPr>
                        <a:t>100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Outpatient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4500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47.5</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Inpatient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3564</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37.6</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Primary Care</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270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2.9</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Unknown</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1137</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12.0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694361"/>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413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635080" cy="850106"/>
          </a:xfrm>
        </p:spPr>
        <p:txBody>
          <a:bodyPr>
            <a:normAutofit/>
          </a:bodyPr>
          <a:lstStyle/>
          <a:p>
            <a:pPr algn="l"/>
            <a:r>
              <a:rPr lang="en-GB" sz="2400" dirty="0" smtClean="0"/>
              <a:t>HIV test positivity (overall)</a:t>
            </a:r>
            <a:endParaRPr lang="en-GB" sz="2400" dirty="0"/>
          </a:p>
        </p:txBody>
      </p:sp>
      <p:sp>
        <p:nvSpPr>
          <p:cNvPr id="3" name="Content Placeholder 2"/>
          <p:cNvSpPr>
            <a:spLocks noGrp="1"/>
          </p:cNvSpPr>
          <p:nvPr>
            <p:ph idx="1"/>
          </p:nvPr>
        </p:nvSpPr>
        <p:spPr>
          <a:xfrm>
            <a:off x="467544" y="1196752"/>
            <a:ext cx="8352928" cy="2016224"/>
          </a:xfrm>
        </p:spPr>
        <p:txBody>
          <a:bodyPr>
            <a:noAutofit/>
          </a:bodyPr>
          <a:lstStyle/>
          <a:p>
            <a:pPr marL="0" indent="0">
              <a:buNone/>
            </a:pPr>
            <a:r>
              <a:rPr lang="en-GB" sz="2000" b="1" dirty="0" smtClean="0">
                <a:solidFill>
                  <a:schemeClr val="tx2"/>
                </a:solidFill>
              </a:rPr>
              <a:t>235/9471 individuals tested HIV positive </a:t>
            </a:r>
          </a:p>
          <a:p>
            <a:pPr marL="0" indent="0">
              <a:buNone/>
            </a:pPr>
            <a:r>
              <a:rPr lang="en-GB" sz="2000" b="1" dirty="0" smtClean="0">
                <a:solidFill>
                  <a:schemeClr val="tx2"/>
                </a:solidFill>
              </a:rPr>
              <a:t>HIV prevalence: 2.5% [95%CI 2.2 – 2.8]</a:t>
            </a:r>
          </a:p>
          <a:p>
            <a:pPr marL="0" indent="0">
              <a:buNone/>
            </a:pPr>
            <a:endParaRPr lang="en-GB" sz="2400" b="1" dirty="0" smtClean="0">
              <a:solidFill>
                <a:schemeClr val="tx2"/>
              </a:solidFill>
            </a:endParaRPr>
          </a:p>
          <a:p>
            <a:pPr marL="0" indent="0">
              <a:buNone/>
            </a:pPr>
            <a:r>
              <a:rPr lang="en-GB" sz="2000" dirty="0" smtClean="0">
                <a:solidFill>
                  <a:schemeClr val="tx1">
                    <a:lumMod val="75000"/>
                    <a:lumOff val="25000"/>
                  </a:schemeClr>
                </a:solidFill>
              </a:rPr>
              <a:t>Marked variation by region:</a:t>
            </a:r>
            <a:endParaRPr lang="en-GB" sz="2000"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pPr algn="r"/>
            <a:fld id="{0CFEC368-1D7A-4F81-ABF6-AE0E36BAF64C}" type="slidenum">
              <a:rPr lang="en-US" smtClean="0"/>
              <a:pPr algn="r"/>
              <a:t>73</a:t>
            </a:fld>
            <a:endParaRPr lang="en-US" dirty="0"/>
          </a:p>
        </p:txBody>
      </p:sp>
      <p:graphicFrame>
        <p:nvGraphicFramePr>
          <p:cNvPr id="4" name="Group 217"/>
          <p:cNvGraphicFramePr>
            <a:graphicFrameLocks noGrp="1"/>
          </p:cNvGraphicFramePr>
          <p:nvPr>
            <p:extLst>
              <p:ext uri="{D42A27DB-BD31-4B8C-83A1-F6EECF244321}">
                <p14:modId xmlns:p14="http://schemas.microsoft.com/office/powerpoint/2010/main" val="2983184199"/>
              </p:ext>
            </p:extLst>
          </p:nvPr>
        </p:nvGraphicFramePr>
        <p:xfrm>
          <a:off x="1273150" y="2996952"/>
          <a:ext cx="6480721" cy="309160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152128"/>
                <a:gridCol w="1800200"/>
                <a:gridCol w="1224136"/>
                <a:gridCol w="792088"/>
                <a:gridCol w="1512169"/>
              </a:tblGrid>
              <a:tr h="640080">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Region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Number enrolled</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Number HIV+</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95%CI</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All</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9471</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235</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rPr>
                        <a:t>2.5</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rPr>
                        <a:t>2.2 – 2.8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South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25</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5.0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3.1 – 6.9</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Central</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942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1.1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0.4 – 1.7</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North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2297</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31</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1.4</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0.9 – 1.8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East</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5732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169</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3.0</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2.5 – 3.4</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r>
            </a:tbl>
          </a:graphicData>
        </a:graphic>
      </p:graphicFrame>
      <p:pic>
        <p:nvPicPr>
          <p:cNvPr id="7"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52" y="5805065"/>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4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90" y="274069"/>
            <a:ext cx="8229600" cy="703984"/>
          </a:xfrm>
        </p:spPr>
        <p:txBody>
          <a:bodyPr anchor="t">
            <a:normAutofit/>
          </a:bodyPr>
          <a:lstStyle/>
          <a:p>
            <a:pPr algn="l"/>
            <a:r>
              <a:rPr lang="en-GB" sz="2400" dirty="0" smtClean="0"/>
              <a:t>HIDES Phase 2 - HIV </a:t>
            </a:r>
            <a:r>
              <a:rPr lang="en-GB" sz="2400" dirty="0"/>
              <a:t>prevalence by indicator condition</a:t>
            </a:r>
          </a:p>
        </p:txBody>
      </p:sp>
      <p:graphicFrame>
        <p:nvGraphicFramePr>
          <p:cNvPr id="6" name="Chart 4"/>
          <p:cNvGraphicFramePr>
            <a:graphicFrameLocks noGrp="1"/>
          </p:cNvGraphicFramePr>
          <p:nvPr>
            <p:ph idx="1"/>
            <p:extLst>
              <p:ext uri="{D42A27DB-BD31-4B8C-83A1-F6EECF244321}">
                <p14:modId xmlns:p14="http://schemas.microsoft.com/office/powerpoint/2010/main" val="3597344148"/>
              </p:ext>
            </p:extLst>
          </p:nvPr>
        </p:nvGraphicFramePr>
        <p:xfrm>
          <a:off x="715760" y="1148069"/>
          <a:ext cx="7879750" cy="4465366"/>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pPr algn="r"/>
            <a:r>
              <a:rPr lang="en-US" dirty="0" smtClean="0">
                <a:solidFill>
                  <a:srgbClr val="292934"/>
                </a:solidFill>
              </a:rPr>
              <a:t> </a:t>
            </a:r>
            <a:endParaRPr lang="en-US" dirty="0">
              <a:solidFill>
                <a:srgbClr val="292934"/>
              </a:solidFill>
            </a:endParaRPr>
          </a:p>
        </p:txBody>
      </p:sp>
      <p:sp>
        <p:nvSpPr>
          <p:cNvPr id="10" name="Tekstboks 4"/>
          <p:cNvSpPr txBox="1"/>
          <p:nvPr/>
        </p:nvSpPr>
        <p:spPr>
          <a:xfrm>
            <a:off x="6805706" y="1372911"/>
            <a:ext cx="1800200" cy="584775"/>
          </a:xfrm>
          <a:prstGeom prst="rect">
            <a:avLst/>
          </a:prstGeom>
          <a:solidFill>
            <a:schemeClr val="bg1"/>
          </a:solidFill>
        </p:spPr>
        <p:txBody>
          <a:bodyPr wrap="square" lIns="91238" tIns="45619" rIns="91238" bIns="45619" rtlCol="0">
            <a:spAutoFit/>
          </a:bodyPr>
          <a:lstStyle/>
          <a:p>
            <a:r>
              <a:rPr lang="da-DK" sz="1600" dirty="0">
                <a:solidFill>
                  <a:srgbClr val="292934"/>
                </a:solidFill>
                <a:latin typeface="Corbel" panose="020B0503020204020204" pitchFamily="34" charset="0"/>
              </a:rPr>
              <a:t>         95% CI &gt; 0.1</a:t>
            </a:r>
          </a:p>
          <a:p>
            <a:r>
              <a:rPr lang="da-DK" sz="1600" dirty="0">
                <a:solidFill>
                  <a:srgbClr val="292934"/>
                </a:solidFill>
                <a:latin typeface="Corbel" panose="020B0503020204020204" pitchFamily="34" charset="0"/>
              </a:rPr>
              <a:t>         95% CI &lt; 0.1</a:t>
            </a:r>
            <a:endParaRPr lang="en-GB" sz="1600" dirty="0">
              <a:solidFill>
                <a:srgbClr val="292934"/>
              </a:solidFill>
              <a:latin typeface="Corbel" panose="020B0503020204020204" pitchFamily="34" charset="0"/>
            </a:endParaRPr>
          </a:p>
        </p:txBody>
      </p:sp>
      <p:sp>
        <p:nvSpPr>
          <p:cNvPr id="11" name="Oval 28"/>
          <p:cNvSpPr/>
          <p:nvPr/>
        </p:nvSpPr>
        <p:spPr>
          <a:xfrm>
            <a:off x="6927945" y="1493912"/>
            <a:ext cx="144016" cy="134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sp>
        <p:nvSpPr>
          <p:cNvPr id="12" name="Oval 29"/>
          <p:cNvSpPr/>
          <p:nvPr/>
        </p:nvSpPr>
        <p:spPr>
          <a:xfrm>
            <a:off x="6927945" y="1772816"/>
            <a:ext cx="144016" cy="1348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55475880"/>
              </p:ext>
            </p:extLst>
          </p:nvPr>
        </p:nvGraphicFramePr>
        <p:xfrm>
          <a:off x="614976" y="5498534"/>
          <a:ext cx="7056783" cy="771859"/>
        </p:xfrm>
        <a:graphic>
          <a:graphicData uri="http://schemas.openxmlformats.org/drawingml/2006/table">
            <a:tbl>
              <a:tblPr firstRow="1" bandRow="1">
                <a:tableStyleId>{68D230F3-CF80-4859-8CE7-A43EE81993B5}</a:tableStyleId>
              </a:tblPr>
              <a:tblGrid>
                <a:gridCol w="583337"/>
                <a:gridCol w="462389"/>
                <a:gridCol w="462389"/>
                <a:gridCol w="462389"/>
                <a:gridCol w="462389"/>
                <a:gridCol w="462389"/>
                <a:gridCol w="462389"/>
                <a:gridCol w="462389"/>
                <a:gridCol w="462389"/>
                <a:gridCol w="462389"/>
                <a:gridCol w="462389"/>
                <a:gridCol w="462389"/>
                <a:gridCol w="462389"/>
                <a:gridCol w="462389"/>
                <a:gridCol w="462389"/>
              </a:tblGrid>
              <a:tr h="360379">
                <a:tc>
                  <a:txBody>
                    <a:bodyPr/>
                    <a:lstStyle/>
                    <a:p>
                      <a:r>
                        <a:rPr lang="en-GB" sz="1050" dirty="0" smtClean="0">
                          <a:latin typeface="Corbel" panose="020B0503020204020204" pitchFamily="34" charset="0"/>
                        </a:rPr>
                        <a:t>Tested</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73</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734</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401</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722</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1881</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84</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1751</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299</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1126</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1339</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588</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276</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53</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144</a:t>
                      </a:r>
                      <a:endParaRPr lang="en-GB" sz="1050" dirty="0">
                        <a:latin typeface="Corbel" panose="020B0503020204020204" pitchFamily="34" charset="0"/>
                      </a:endParaRPr>
                    </a:p>
                  </a:txBody>
                  <a:tcPr>
                    <a:noFill/>
                  </a:tcPr>
                </a:tc>
              </a:tr>
              <a:tr h="360379">
                <a:tc>
                  <a:txBody>
                    <a:bodyPr/>
                    <a:lstStyle/>
                    <a:p>
                      <a:r>
                        <a:rPr lang="en-GB" sz="1050" b="1" dirty="0" smtClean="0">
                          <a:latin typeface="Corbel" panose="020B0503020204020204" pitchFamily="34" charset="0"/>
                        </a:rPr>
                        <a:t>HIV+</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7</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39</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16</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32</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61</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2</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41</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6</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13</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13</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4</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0</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0</a:t>
                      </a:r>
                      <a:endParaRPr lang="en-GB" sz="1050" b="1" dirty="0">
                        <a:latin typeface="Corbel" panose="020B0503020204020204" pitchFamily="34" charset="0"/>
                      </a:endParaRPr>
                    </a:p>
                  </a:txBody>
                  <a:tcPr>
                    <a:solidFill>
                      <a:srgbClr val="D1E8FF"/>
                    </a:solidFill>
                  </a:tcPr>
                </a:tc>
              </a:tr>
            </a:tbl>
          </a:graphicData>
        </a:graphic>
      </p:graphicFrame>
      <p:grpSp>
        <p:nvGrpSpPr>
          <p:cNvPr id="7" name="Group 6"/>
          <p:cNvGrpSpPr/>
          <p:nvPr/>
        </p:nvGrpSpPr>
        <p:grpSpPr>
          <a:xfrm>
            <a:off x="5211429" y="765043"/>
            <a:ext cx="2053767" cy="5852393"/>
            <a:chOff x="4563619" y="888975"/>
            <a:chExt cx="2053767" cy="5852393"/>
          </a:xfrm>
        </p:grpSpPr>
        <p:cxnSp>
          <p:nvCxnSpPr>
            <p:cNvPr id="4" name="Straight Connector 3"/>
            <p:cNvCxnSpPr/>
            <p:nvPr/>
          </p:nvCxnSpPr>
          <p:spPr>
            <a:xfrm>
              <a:off x="5590503" y="1196752"/>
              <a:ext cx="0" cy="554461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563619" y="888975"/>
              <a:ext cx="2053767" cy="307777"/>
            </a:xfrm>
            <a:prstGeom prst="rect">
              <a:avLst/>
            </a:prstGeom>
            <a:noFill/>
          </p:spPr>
          <p:txBody>
            <a:bodyPr wrap="none" rtlCol="0">
              <a:spAutoFit/>
            </a:bodyPr>
            <a:lstStyle/>
            <a:p>
              <a:r>
                <a:rPr lang="en-GB" sz="1400" dirty="0">
                  <a:solidFill>
                    <a:srgbClr val="292934"/>
                  </a:solidFill>
                  <a:latin typeface="Corbel" panose="020B0503020204020204" pitchFamily="34" charset="0"/>
                </a:rPr>
                <a:t>0.1% and LL 95%CI&gt;0.1%</a:t>
              </a:r>
            </a:p>
          </p:txBody>
        </p:sp>
      </p:grpSp>
      <p:sp useBgFill="1">
        <p:nvSpPr>
          <p:cNvPr id="8" name="Rectangle 7"/>
          <p:cNvSpPr/>
          <p:nvPr/>
        </p:nvSpPr>
        <p:spPr>
          <a:xfrm>
            <a:off x="7525786" y="2093616"/>
            <a:ext cx="1080120" cy="3600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4"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78" y="567072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576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08912" cy="864096"/>
          </a:xfrm>
        </p:spPr>
        <p:txBody>
          <a:bodyPr anchor="t">
            <a:noAutofit/>
          </a:bodyPr>
          <a:lstStyle/>
          <a:p>
            <a:pPr algn="l"/>
            <a:r>
              <a:rPr lang="en-GB" sz="2400" dirty="0" smtClean="0"/>
              <a:t>HIDES Phase 2 - Odds </a:t>
            </a:r>
            <a:r>
              <a:rPr lang="en-GB" sz="2400" dirty="0"/>
              <a:t>of testing HIV+ by indicator condition (adjusted)</a:t>
            </a:r>
          </a:p>
        </p:txBody>
      </p:sp>
      <p:graphicFrame>
        <p:nvGraphicFramePr>
          <p:cNvPr id="6" name="Chart 32"/>
          <p:cNvGraphicFramePr>
            <a:graphicFrameLocks/>
          </p:cNvGraphicFramePr>
          <p:nvPr>
            <p:extLst>
              <p:ext uri="{D42A27DB-BD31-4B8C-83A1-F6EECF244321}">
                <p14:modId xmlns:p14="http://schemas.microsoft.com/office/powerpoint/2010/main" val="839354204"/>
              </p:ext>
            </p:extLst>
          </p:nvPr>
        </p:nvGraphicFramePr>
        <p:xfrm>
          <a:off x="683570" y="1185862"/>
          <a:ext cx="6624290" cy="5672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56297524"/>
              </p:ext>
            </p:extLst>
          </p:nvPr>
        </p:nvGraphicFramePr>
        <p:xfrm>
          <a:off x="395536" y="1196754"/>
          <a:ext cx="2520280" cy="4721263"/>
        </p:xfrm>
        <a:graphic>
          <a:graphicData uri="http://schemas.openxmlformats.org/drawingml/2006/table">
            <a:tbl>
              <a:tblPr firstRow="1" bandRow="1">
                <a:tableStyleId>{2D5ABB26-0587-4C30-8999-92F81FD0307C}</a:tableStyleId>
              </a:tblPr>
              <a:tblGrid>
                <a:gridCol w="2520280"/>
              </a:tblGrid>
              <a:tr h="495561">
                <a:tc>
                  <a:txBody>
                    <a:bodyPr/>
                    <a:lstStyle/>
                    <a:p>
                      <a:r>
                        <a:rPr lang="en-GB" sz="1400" b="1" dirty="0" smtClean="0">
                          <a:latin typeface="Corbel" panose="020B0503020204020204" pitchFamily="34" charset="0"/>
                        </a:rPr>
                        <a:t>Indicator Condition:</a:t>
                      </a:r>
                      <a:endParaRPr lang="en-GB" sz="1400" b="1" dirty="0">
                        <a:latin typeface="Corbel" panose="020B0503020204020204" pitchFamily="34" charset="0"/>
                      </a:endParaRPr>
                    </a:p>
                  </a:txBody>
                  <a:tcPr/>
                </a:tc>
              </a:tr>
              <a:tr h="736899">
                <a:tc>
                  <a:txBody>
                    <a:bodyPr/>
                    <a:lstStyle/>
                    <a:p>
                      <a:r>
                        <a:rPr lang="en-GB" sz="1400" dirty="0" smtClean="0">
                          <a:latin typeface="Corbel" panose="020B0503020204020204" pitchFamily="34" charset="0"/>
                        </a:rPr>
                        <a:t>Pneumonia</a:t>
                      </a:r>
                    </a:p>
                    <a:p>
                      <a:endParaRPr lang="en-GB" sz="1400" dirty="0" smtClean="0">
                        <a:latin typeface="Corbel" panose="020B0503020204020204" pitchFamily="34" charset="0"/>
                      </a:endParaRPr>
                    </a:p>
                    <a:p>
                      <a:endParaRPr lang="en-GB" sz="1400" dirty="0">
                        <a:latin typeface="Corbel" panose="020B0503020204020204" pitchFamily="34" charset="0"/>
                      </a:endParaRPr>
                    </a:p>
                  </a:txBody>
                  <a:tcPr/>
                </a:tc>
              </a:tr>
              <a:tr h="495561">
                <a:tc>
                  <a:txBody>
                    <a:bodyPr/>
                    <a:lstStyle/>
                    <a:p>
                      <a:r>
                        <a:rPr lang="en-GB" sz="1400" dirty="0" smtClean="0">
                          <a:latin typeface="Corbel" panose="020B0503020204020204" pitchFamily="34" charset="0"/>
                        </a:rPr>
                        <a:t>Cervical dysplasia</a:t>
                      </a:r>
                      <a:endParaRPr lang="en-GB" sz="1400" dirty="0">
                        <a:latin typeface="Corbel" panose="020B0503020204020204" pitchFamily="34" charset="0"/>
                      </a:endParaRPr>
                    </a:p>
                  </a:txBody>
                  <a:tcPr/>
                </a:tc>
              </a:tr>
              <a:tr h="365590">
                <a:tc>
                  <a:txBody>
                    <a:bodyPr/>
                    <a:lstStyle/>
                    <a:p>
                      <a:r>
                        <a:rPr lang="en-GB" sz="1400" dirty="0" smtClean="0">
                          <a:latin typeface="Corbel" panose="020B0503020204020204" pitchFamily="34" charset="0"/>
                        </a:rPr>
                        <a:t>Hepatitis B</a:t>
                      </a:r>
                      <a:endParaRPr lang="en-GB" sz="1400" dirty="0">
                        <a:latin typeface="Corbel" panose="020B0503020204020204" pitchFamily="34" charset="0"/>
                      </a:endParaRPr>
                    </a:p>
                  </a:txBody>
                  <a:tcPr/>
                </a:tc>
              </a:tr>
              <a:tr h="432048">
                <a:tc>
                  <a:txBody>
                    <a:bodyPr/>
                    <a:lstStyle/>
                    <a:p>
                      <a:r>
                        <a:rPr lang="en-GB" sz="1400" dirty="0" smtClean="0">
                          <a:latin typeface="Corbel" panose="020B0503020204020204" pitchFamily="34" charset="0"/>
                        </a:rPr>
                        <a:t>Hepatitis</a:t>
                      </a:r>
                      <a:r>
                        <a:rPr lang="en-GB" sz="1400" baseline="0" dirty="0" smtClean="0">
                          <a:latin typeface="Corbel" panose="020B0503020204020204" pitchFamily="34" charset="0"/>
                        </a:rPr>
                        <a:t> C</a:t>
                      </a:r>
                      <a:endParaRPr lang="en-GB" sz="1400" dirty="0">
                        <a:latin typeface="Corbel" panose="020B0503020204020204" pitchFamily="34" charset="0"/>
                      </a:endParaRPr>
                    </a:p>
                  </a:txBody>
                  <a:tcPr/>
                </a:tc>
              </a:tr>
              <a:tr h="418003">
                <a:tc>
                  <a:txBody>
                    <a:bodyPr/>
                    <a:lstStyle/>
                    <a:p>
                      <a:r>
                        <a:rPr lang="en-GB" sz="1400" dirty="0" smtClean="0">
                          <a:latin typeface="Corbel" panose="020B0503020204020204" pitchFamily="34" charset="0"/>
                        </a:rPr>
                        <a:t>Mononucleosis-like</a:t>
                      </a:r>
                      <a:r>
                        <a:rPr lang="en-GB" sz="1400" baseline="0" dirty="0" smtClean="0">
                          <a:latin typeface="Corbel" panose="020B0503020204020204" pitchFamily="34" charset="0"/>
                        </a:rPr>
                        <a:t> illness</a:t>
                      </a:r>
                      <a:endParaRPr lang="en-GB" sz="1400" dirty="0">
                        <a:latin typeface="Corbel" panose="020B0503020204020204" pitchFamily="34" charset="0"/>
                      </a:endParaRPr>
                    </a:p>
                  </a:txBody>
                  <a:tcPr/>
                </a:tc>
              </a:tr>
              <a:tr h="432048">
                <a:tc>
                  <a:txBody>
                    <a:bodyPr/>
                    <a:lstStyle/>
                    <a:p>
                      <a:r>
                        <a:rPr lang="en-GB" sz="1400" dirty="0" smtClean="0">
                          <a:latin typeface="Corbel" panose="020B0503020204020204" pitchFamily="34" charset="0"/>
                        </a:rPr>
                        <a:t>Leuco / thrombocytopaenia</a:t>
                      </a:r>
                      <a:endParaRPr lang="en-GB" sz="1400" dirty="0">
                        <a:latin typeface="Corbel" panose="020B0503020204020204" pitchFamily="34" charset="0"/>
                      </a:endParaRPr>
                    </a:p>
                  </a:txBody>
                  <a:tcPr/>
                </a:tc>
              </a:tr>
              <a:tr h="849992">
                <a:tc>
                  <a:txBody>
                    <a:bodyPr/>
                    <a:lstStyle/>
                    <a:p>
                      <a:r>
                        <a:rPr lang="en-GB" sz="1400" dirty="0" smtClean="0">
                          <a:latin typeface="Corbel" panose="020B0503020204020204" pitchFamily="34" charset="0"/>
                        </a:rPr>
                        <a:t>Lymphadenopathy</a:t>
                      </a:r>
                    </a:p>
                    <a:p>
                      <a:endParaRPr lang="en-GB" sz="1400" dirty="0" smtClean="0">
                        <a:latin typeface="Corbel" panose="020B0503020204020204" pitchFamily="34" charset="0"/>
                      </a:endParaRPr>
                    </a:p>
                    <a:p>
                      <a:endParaRPr lang="en-GB" sz="1400" dirty="0" smtClean="0">
                        <a:latin typeface="Corbel" panose="020B0503020204020204" pitchFamily="34" charset="0"/>
                      </a:endParaRPr>
                    </a:p>
                  </a:txBody>
                  <a:tcPr/>
                </a:tc>
              </a:tr>
              <a:tr h="495561">
                <a:tc>
                  <a:txBody>
                    <a:bodyPr/>
                    <a:lstStyle/>
                    <a:p>
                      <a:r>
                        <a:rPr lang="en-GB" sz="1400" dirty="0" smtClean="0">
                          <a:latin typeface="Corbel" panose="020B0503020204020204" pitchFamily="34" charset="0"/>
                        </a:rPr>
                        <a:t>All others</a:t>
                      </a:r>
                      <a:endParaRPr lang="en-GB" sz="1400" dirty="0">
                        <a:latin typeface="Corbel" panose="020B0503020204020204" pitchFamily="34" charset="0"/>
                      </a:endParaRPr>
                    </a:p>
                  </a:txBody>
                  <a:tcPr/>
                </a:tc>
              </a:tr>
            </a:tbl>
          </a:graphicData>
        </a:graphic>
      </p:graphicFrame>
      <p:sp>
        <p:nvSpPr>
          <p:cNvPr id="9" name="Text Box 4"/>
          <p:cNvSpPr txBox="1">
            <a:spLocks noChangeArrowheads="1"/>
          </p:cNvSpPr>
          <p:nvPr/>
        </p:nvSpPr>
        <p:spPr bwMode="auto">
          <a:xfrm>
            <a:off x="1835696" y="6361587"/>
            <a:ext cx="44644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38" tIns="45619" rIns="91238" bIns="4561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1400" dirty="0">
                <a:solidFill>
                  <a:srgbClr val="292934"/>
                </a:solidFill>
                <a:latin typeface="Corbel" panose="020B0503020204020204" pitchFamily="34" charset="0"/>
              </a:rPr>
              <a:t>Adjusted odds of testing HIV+ (95% CI)</a:t>
            </a:r>
            <a:endParaRPr lang="en-US" altLang="en-US" sz="1400" dirty="0">
              <a:solidFill>
                <a:srgbClr val="292934"/>
              </a:solidFill>
              <a:latin typeface="Corbel" panose="020B0503020204020204" pitchFamily="34" charset="0"/>
            </a:endParaRPr>
          </a:p>
        </p:txBody>
      </p:sp>
      <p:sp>
        <p:nvSpPr>
          <p:cNvPr id="10" name="TextBox 9"/>
          <p:cNvSpPr txBox="1"/>
          <p:nvPr/>
        </p:nvSpPr>
        <p:spPr>
          <a:xfrm>
            <a:off x="5436096" y="1268760"/>
            <a:ext cx="2592288" cy="1323439"/>
          </a:xfrm>
          <a:prstGeom prst="rect">
            <a:avLst/>
          </a:prstGeom>
          <a:noFill/>
        </p:spPr>
        <p:txBody>
          <a:bodyPr wrap="square" lIns="91238" tIns="45619" rIns="91238" bIns="45619" rtlCol="0">
            <a:spAutoFit/>
          </a:bodyPr>
          <a:lstStyle/>
          <a:p>
            <a:r>
              <a:rPr lang="en-GB" sz="1600" dirty="0">
                <a:solidFill>
                  <a:srgbClr val="292934"/>
                </a:solidFill>
                <a:latin typeface="Corbel" panose="020B0503020204020204" pitchFamily="34" charset="0"/>
              </a:rPr>
              <a:t>Model adjusted for gender, ethnicity, previous HIV testing history, European region, setting, age, date, and number from centre</a:t>
            </a:r>
          </a:p>
        </p:txBody>
      </p:sp>
      <p:sp>
        <p:nvSpPr>
          <p:cNvPr id="11" name="Rounded Rectangle 10"/>
          <p:cNvSpPr/>
          <p:nvPr/>
        </p:nvSpPr>
        <p:spPr>
          <a:xfrm>
            <a:off x="3851920" y="3717032"/>
            <a:ext cx="2160240" cy="720080"/>
          </a:xfrm>
          <a:prstGeom prst="roundRect">
            <a:avLst>
              <a:gd name="adj" fmla="val 6331"/>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2"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521" y="569436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734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9079"/>
            <a:ext cx="8229600" cy="1143000"/>
          </a:xfrm>
        </p:spPr>
        <p:txBody>
          <a:bodyPr/>
          <a:lstStyle/>
          <a:p>
            <a:r>
              <a:rPr lang="en-GB" dirty="0" smtClean="0"/>
              <a:t> </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0266743"/>
              </p:ext>
            </p:extLst>
          </p:nvPr>
        </p:nvGraphicFramePr>
        <p:xfrm>
          <a:off x="683568" y="1224846"/>
          <a:ext cx="777621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323528" y="404664"/>
            <a:ext cx="8640960" cy="791939"/>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anose="020F0502020204030204" pitchFamily="34" charset="0"/>
                <a:cs typeface="Calibri" panose="020F0502020204030204" pitchFamily="34" charset="0"/>
              </a:rPr>
              <a:t>HIDES Phase 2 - Characteristics of newly diagnosed participants </a:t>
            </a:r>
            <a:endParaRPr lang="en-GB" altLang="en-US" sz="2400" dirty="0" smtClean="0">
              <a:latin typeface="Calibri" panose="020F0502020204030204" pitchFamily="34" charset="0"/>
              <a:cs typeface="Calibri" panose="020F0502020204030204" pitchFamily="34" charset="0"/>
            </a:endParaRPr>
          </a:p>
        </p:txBody>
      </p:sp>
      <p:pic>
        <p:nvPicPr>
          <p:cNvPr id="7" name="Picture 5" descr="HIDES l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0293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5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dirty="0" smtClean="0"/>
              <a:t>Conclusion</a:t>
            </a:r>
            <a:endParaRPr lang="en-GB" sz="2400" dirty="0"/>
          </a:p>
        </p:txBody>
      </p:sp>
      <p:sp>
        <p:nvSpPr>
          <p:cNvPr id="3" name="Content Placeholder 2"/>
          <p:cNvSpPr>
            <a:spLocks noGrp="1"/>
          </p:cNvSpPr>
          <p:nvPr>
            <p:ph idx="1"/>
          </p:nvPr>
        </p:nvSpPr>
        <p:spPr/>
        <p:txBody>
          <a:bodyPr>
            <a:normAutofit/>
          </a:bodyPr>
          <a:lstStyle/>
          <a:p>
            <a:pPr marL="0" indent="0">
              <a:buNone/>
            </a:pPr>
            <a:r>
              <a:rPr lang="en-GB" sz="2000" dirty="0" smtClean="0"/>
              <a:t>There is an urgent need to increase HIV testing and diagnosis, so as to decrease both late presentation and the number of individuals with HIV infection who remain unaware of their status. </a:t>
            </a:r>
          </a:p>
          <a:p>
            <a:pPr marL="0" indent="0">
              <a:buNone/>
            </a:pPr>
            <a:endParaRPr lang="en-GB" sz="2000" dirty="0" smtClean="0"/>
          </a:p>
          <a:p>
            <a:pPr marL="0" indent="0">
              <a:buNone/>
            </a:pPr>
            <a:r>
              <a:rPr lang="en-GB" sz="2000" dirty="0" smtClean="0"/>
              <a:t>This will decrease morbidity, mortality, transmissions and healthcare costs.</a:t>
            </a:r>
          </a:p>
          <a:p>
            <a:pPr marL="0" indent="0">
              <a:buNone/>
            </a:pPr>
            <a:endParaRPr lang="en-GB" sz="2000" dirty="0" smtClean="0"/>
          </a:p>
          <a:p>
            <a:pPr marL="0" indent="0">
              <a:buNone/>
            </a:pPr>
            <a:r>
              <a:rPr lang="en-GB" sz="2000" dirty="0" smtClean="0"/>
              <a:t>Indicator condition based testing is an effective and efficient strategy within healthcare settings to expand HIV testing and more timely diagnosis</a:t>
            </a:r>
            <a:endParaRPr lang="en-GB" sz="2000" dirty="0"/>
          </a:p>
        </p:txBody>
      </p:sp>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727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4814" y="332656"/>
            <a:ext cx="8724219" cy="1152128"/>
          </a:xfrm>
        </p:spPr>
        <p:txBody>
          <a:bodyPr anchor="t">
            <a:noAutofit/>
          </a:bodyPr>
          <a:lstStyle/>
          <a:p>
            <a:pPr algn="l"/>
            <a:r>
              <a:rPr lang="en-GB" sz="2400" dirty="0">
                <a:latin typeface="+mn-lt"/>
              </a:rPr>
              <a:t>Rate of reported HIV diagnoses, by year of diagnosis</a:t>
            </a:r>
            <a:br>
              <a:rPr lang="en-GB" sz="2400" dirty="0">
                <a:latin typeface="+mn-lt"/>
              </a:rPr>
            </a:br>
            <a:r>
              <a:rPr lang="en-GB" sz="2400" dirty="0">
                <a:latin typeface="+mn-lt"/>
              </a:rPr>
              <a:t>EU/EEA, 1984–2013</a:t>
            </a:r>
          </a:p>
        </p:txBody>
      </p:sp>
      <p:sp>
        <p:nvSpPr>
          <p:cNvPr id="5" name="Text Box 83"/>
          <p:cNvSpPr txBox="1">
            <a:spLocks noChangeArrowheads="1"/>
          </p:cNvSpPr>
          <p:nvPr/>
        </p:nvSpPr>
        <p:spPr bwMode="auto">
          <a:xfrm>
            <a:off x="328612" y="6561138"/>
            <a:ext cx="4243388" cy="152349"/>
          </a:xfrm>
          <a:prstGeom prst="rect">
            <a:avLst/>
          </a:prstGeom>
          <a:noFill/>
          <a:ln w="9525">
            <a:noFill/>
            <a:miter lim="800000"/>
            <a:headEnd/>
            <a:tailEnd/>
          </a:ln>
        </p:spPr>
        <p:txBody>
          <a:bodyPr lIns="0" tIns="0" rIns="0" bIns="0">
            <a:spAutoFit/>
          </a:bodyPr>
          <a:lstStyle/>
          <a:p>
            <a:pPr>
              <a:lnSpc>
                <a:spcPct val="90000"/>
              </a:lnSpc>
            </a:pPr>
            <a:r>
              <a:rPr lang="en-GB" sz="1100" dirty="0">
                <a:solidFill>
                  <a:srgbClr val="FFFFFF"/>
                </a:solidFill>
                <a:latin typeface="Calibri" panose="020F0502020204030204" pitchFamily="34" charset="0"/>
                <a:ea typeface="ＭＳ Ｐゴシック" pitchFamily="20" charset="-128"/>
              </a:rPr>
              <a:t>Source: ECDC/WHO (2014). HIV/AIDS Surveillance in Europe, 2013</a:t>
            </a:r>
          </a:p>
        </p:txBody>
      </p:sp>
      <p:graphicFrame>
        <p:nvGraphicFramePr>
          <p:cNvPr id="7" name="Chart 6"/>
          <p:cNvGraphicFramePr>
            <a:graphicFrameLocks/>
          </p:cNvGraphicFramePr>
          <p:nvPr>
            <p:extLst>
              <p:ext uri="{D42A27DB-BD31-4B8C-83A1-F6EECF244321}">
                <p14:modId xmlns:p14="http://schemas.microsoft.com/office/powerpoint/2010/main" val="1384086621"/>
              </p:ext>
            </p:extLst>
          </p:nvPr>
        </p:nvGraphicFramePr>
        <p:xfrm>
          <a:off x="640257" y="1628800"/>
          <a:ext cx="7863523" cy="409545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630"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88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850106"/>
          </a:xfrm>
        </p:spPr>
        <p:txBody>
          <a:bodyPr>
            <a:normAutofit/>
          </a:bodyPr>
          <a:lstStyle/>
          <a:p>
            <a:pPr algn="l"/>
            <a:r>
              <a:rPr lang="en-GB" sz="2400" dirty="0" smtClean="0"/>
              <a:t>Annual new </a:t>
            </a:r>
            <a:r>
              <a:rPr lang="en-GB" sz="2400" dirty="0"/>
              <a:t>HIV </a:t>
            </a:r>
            <a:r>
              <a:rPr lang="en-GB" sz="2400" dirty="0" smtClean="0"/>
              <a:t>diagnoses, UK, 1999-2014</a:t>
            </a:r>
            <a:endParaRPr lang="en-GB" sz="2400" b="1" dirty="0">
              <a:solidFill>
                <a:srgbClr val="FF0000"/>
              </a:solidFill>
            </a:endParaRPr>
          </a:p>
        </p:txBody>
      </p:sp>
      <p:sp>
        <p:nvSpPr>
          <p:cNvPr id="3" name="Content Placeholder 2"/>
          <p:cNvSpPr>
            <a:spLocks noGrp="1"/>
          </p:cNvSpPr>
          <p:nvPr>
            <p:ph idx="1"/>
          </p:nvPr>
        </p:nvSpPr>
        <p:spPr>
          <a:xfrm>
            <a:off x="420512" y="980728"/>
            <a:ext cx="8229600" cy="4525963"/>
          </a:xfrm>
        </p:spPr>
        <p:txBody>
          <a:bodyPr>
            <a:normAutofit/>
          </a:bodyPr>
          <a:lstStyle/>
          <a:p>
            <a:pPr marL="0" indent="0">
              <a:buNone/>
            </a:pPr>
            <a:endParaRPr lang="en-GB" sz="2000" dirty="0">
              <a:solidFill>
                <a:srgbClr val="FF0000"/>
              </a:solidFill>
            </a:endParaRPr>
          </a:p>
          <a:p>
            <a:pPr marL="0" indent="0">
              <a:buNone/>
            </a:pPr>
            <a:endParaRPr lang="en-GB" sz="2000" dirty="0" smtClean="0">
              <a:solidFill>
                <a:srgbClr val="FF0000"/>
              </a:solidFill>
            </a:endParaRPr>
          </a:p>
          <a:p>
            <a:pPr marL="0" indent="0">
              <a:buNone/>
            </a:pPr>
            <a:endParaRPr lang="en-GB" sz="2000" dirty="0" smtClean="0"/>
          </a:p>
        </p:txBody>
      </p:sp>
      <p:sp>
        <p:nvSpPr>
          <p:cNvPr id="5" name="Rectangle 4"/>
          <p:cNvSpPr/>
          <p:nvPr/>
        </p:nvSpPr>
        <p:spPr>
          <a:xfrm>
            <a:off x="5959325" y="1911810"/>
            <a:ext cx="1584176" cy="573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23728" y="4797152"/>
            <a:ext cx="5918129"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156176" y="5661248"/>
            <a:ext cx="720080" cy="184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1340768"/>
            <a:ext cx="7070257" cy="483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9881" b="83848"/>
          <a:stretch/>
        </p:blipFill>
        <p:spPr bwMode="auto">
          <a:xfrm>
            <a:off x="7920553" y="5661248"/>
            <a:ext cx="1147393" cy="68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7812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8163</TotalTime>
  <Words>9497</Words>
  <Application>Microsoft Office PowerPoint</Application>
  <PresentationFormat>On-screen Show (4:3)</PresentationFormat>
  <Paragraphs>1146</Paragraphs>
  <Slides>77</Slides>
  <Notes>77</Notes>
  <HiddenSlides>45</HiddenSlides>
  <MMClips>0</MMClips>
  <ScaleCrop>false</ScaleCrop>
  <HeadingPairs>
    <vt:vector size="4" baseType="variant">
      <vt:variant>
        <vt:lpstr>Theme</vt:lpstr>
      </vt:variant>
      <vt:variant>
        <vt:i4>16</vt:i4>
      </vt:variant>
      <vt:variant>
        <vt:lpstr>Slide Titles</vt:lpstr>
      </vt:variant>
      <vt:variant>
        <vt:i4>77</vt:i4>
      </vt:variant>
    </vt:vector>
  </HeadingPairs>
  <TitlesOfParts>
    <vt:vector size="93" baseType="lpstr">
      <vt:lpstr>7_Custom Design</vt:lpstr>
      <vt:lpstr>CfI Review - HIV &amp; STI Dept Nov 2005</vt:lpstr>
      <vt:lpstr>6_Custom Design</vt:lpstr>
      <vt:lpstr>ECDC_PowerPoint_Template_2009_rev_1_4</vt:lpstr>
      <vt:lpstr>Theme2</vt:lpstr>
      <vt:lpstr>8_Custom Design</vt:lpstr>
      <vt:lpstr>3_Office Theme</vt:lpstr>
      <vt:lpstr>10_Office Theme</vt:lpstr>
      <vt:lpstr>11_Office Theme</vt:lpstr>
      <vt:lpstr>12_Office Theme</vt:lpstr>
      <vt:lpstr>13_Office Theme</vt:lpstr>
      <vt:lpstr>18_Office Theme</vt:lpstr>
      <vt:lpstr>1_CfI Review - HIV &amp; STI Dept Nov 2005</vt:lpstr>
      <vt:lpstr>9_Custom Design</vt:lpstr>
      <vt:lpstr>2_Default Design</vt:lpstr>
      <vt:lpstr>1_ECDC_PowerPoint_Template_2009_rev_1_4</vt:lpstr>
      <vt:lpstr>HIV Testing</vt:lpstr>
      <vt:lpstr> </vt:lpstr>
      <vt:lpstr> </vt:lpstr>
      <vt:lpstr>Number of adults and children living with HIV, 2014</vt:lpstr>
      <vt:lpstr>New HIV diagnoses per 100 000 population, 2014,  WHO European Region</vt:lpstr>
      <vt:lpstr>New HIV diagnoses, 2014, EU/EEA </vt:lpstr>
      <vt:lpstr>Rate of reported HIV diagnoses, by year of diagnosis WHO European Region, 2005-2014</vt:lpstr>
      <vt:lpstr>Rate of reported HIV diagnoses, by year of diagnosis EU/EEA, 1984–2013</vt:lpstr>
      <vt:lpstr>Annual new HIV diagnoses, UK, 1999-2014</vt:lpstr>
      <vt:lpstr>HIV prevalence, 2014, EU/EAA</vt:lpstr>
      <vt:lpstr>Prevalence of diagnosed HIV infection by area of residence among population aged 15-59 years: UK, 2014 </vt:lpstr>
      <vt:lpstr>HIV diagnoses, by mode of transmission, 2005-2014,  WHO European Region</vt:lpstr>
      <vt:lpstr>HIV diagnoses, by mode of transmission,  2005-2014, EU/EEA </vt:lpstr>
      <vt:lpstr>PowerPoint Presentation</vt:lpstr>
      <vt:lpstr>Percentage of new HIV diagnoses with known mode of transmission, by transmission route and country, EU/EEA, 2014 (n = 24,083)</vt:lpstr>
      <vt:lpstr>New HIV diagnoses by exposure group, United Kingdom, 2005-2014 </vt:lpstr>
      <vt:lpstr> </vt:lpstr>
      <vt:lpstr> </vt:lpstr>
      <vt:lpstr>Why test for HIV?</vt:lpstr>
      <vt:lpstr>Why test for HIV?</vt:lpstr>
      <vt:lpstr>Reducing the number of people living with undiagnosed HIV </vt:lpstr>
      <vt:lpstr> </vt:lpstr>
      <vt:lpstr>PowerPoint Presentation</vt:lpstr>
      <vt:lpstr>PowerPoint Presentation</vt:lpstr>
      <vt:lpstr>Proportion of HIV cases diagnosed late (CD4&lt;350 cells/mm3)  2014, EU/EEA</vt:lpstr>
      <vt:lpstr>Late Diagnosis in Europe: Late presentation and CD4 count at HIV diagnosis 2000 – 2011 (COHERE) </vt:lpstr>
      <vt:lpstr>PowerPoint Presentation</vt:lpstr>
      <vt:lpstr>New HIV diagnoses, by CD4 cell count at diagnosis  and transmission mode, EU/EEA, 2014</vt:lpstr>
      <vt:lpstr>Late HIV diagnosis by exposure category: United Kingdom  2004-2014   </vt:lpstr>
      <vt:lpstr>PowerPoint Presentation</vt:lpstr>
      <vt:lpstr>Late diagnosis in &lt;COUNTRY&gt;, &lt;YEAR&gt; </vt:lpstr>
      <vt:lpstr>PowerPoint Presentation</vt:lpstr>
      <vt:lpstr> </vt:lpstr>
      <vt:lpstr> </vt:lpstr>
      <vt:lpstr>Consequences of late diagnosis</vt:lpstr>
      <vt:lpstr>PowerPoint Presentation</vt:lpstr>
      <vt:lpstr>Cumulative probability of death of people with HIV  according to timing of diagnosis  </vt:lpstr>
      <vt:lpstr>PowerPoint Presentation</vt:lpstr>
      <vt:lpstr>PowerPoint Presentation</vt:lpstr>
      <vt:lpstr>Undiagnosed HIV and onward transmission USA modelling data</vt:lpstr>
      <vt:lpstr>Increased healthcare costs</vt:lpstr>
      <vt:lpstr> </vt:lpstr>
      <vt:lpstr>Benefits of early diagnosis: access to treatment and care</vt:lpstr>
      <vt:lpstr> </vt:lpstr>
      <vt:lpstr>Adjusted relative risk of AIDS or death during the pre-HAART, early-HAART and late-HAART eras from the EuroSIDA Study</vt:lpstr>
      <vt:lpstr> </vt:lpstr>
      <vt:lpstr>PowerPoint Presentation</vt:lpstr>
      <vt:lpstr> </vt:lpstr>
      <vt:lpstr> </vt:lpstr>
      <vt:lpstr>Missed opportunities for diagnosis - UK data</vt:lpstr>
      <vt:lpstr> </vt:lpstr>
      <vt:lpstr>Frequently raised concerns about HIV testing </vt:lpstr>
      <vt:lpstr>Patient level: potential barriers</vt:lpstr>
      <vt:lpstr>Patient attitudes towards  HIV testing (HINTS  Study)   </vt:lpstr>
      <vt:lpstr>Healthcare provider level: potential barriers and concerns </vt:lpstr>
      <vt:lpstr>Staff attitudes towards HIV testing (HINTS Study, n=146) </vt:lpstr>
      <vt:lpstr> </vt:lpstr>
      <vt:lpstr>Policy and regulatory barriers</vt:lpstr>
      <vt:lpstr> </vt:lpstr>
      <vt:lpstr> </vt:lpstr>
      <vt:lpstr>HIV Testing Strategies </vt:lpstr>
      <vt:lpstr>HIV Testing Strategies </vt:lpstr>
      <vt:lpstr>PowerPoint Presentation</vt:lpstr>
      <vt:lpstr>PowerPoint Presentation</vt:lpstr>
      <vt:lpstr>BHIVA/BASHH/BIS UK National Guidelines for HIV Testing, September 2008</vt:lpstr>
      <vt:lpstr>PowerPoint Presentation</vt:lpstr>
      <vt:lpstr> </vt:lpstr>
      <vt:lpstr>What is indicator condition guided HIV testing?</vt:lpstr>
      <vt:lpstr>Indicator Conditions</vt:lpstr>
      <vt:lpstr>HIDES – Phase 2, 2012-2014</vt:lpstr>
      <vt:lpstr>Enrolment</vt:lpstr>
      <vt:lpstr>Characteristics of participants</vt:lpstr>
      <vt:lpstr>HIV test positivity (overall)</vt:lpstr>
      <vt:lpstr>HIDES Phase 2 - HIV prevalence by indicator condition</vt:lpstr>
      <vt:lpstr>HIDES Phase 2 - Odds of testing HIV+ by indicator condition (adjusted)</vt:lpstr>
      <vt:lpstr> </vt:lpstr>
      <vt:lpstr>Conclusion</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Lauren Combs</cp:lastModifiedBy>
  <cp:revision>898</cp:revision>
  <cp:lastPrinted>2016-01-18T14:43:28Z</cp:lastPrinted>
  <dcterms:created xsi:type="dcterms:W3CDTF">2015-10-06T09:45:17Z</dcterms:created>
  <dcterms:modified xsi:type="dcterms:W3CDTF">2016-12-12T09:39:15Z</dcterms:modified>
</cp:coreProperties>
</file>