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9.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0.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1.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3.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4.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notesSlides/notesSlide75.xml" ContentType="application/vnd.openxmlformats-officedocument.presentationml.notesSlide+xml"/>
  <Override PartName="/ppt/charts/chart7.xml" ContentType="application/vnd.openxmlformats-officedocument.drawingml.chart+xml"/>
  <Override PartName="/ppt/notesSlides/notesSlide7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4004" r:id="rId2"/>
    <p:sldMasterId id="2147484071" r:id="rId3"/>
    <p:sldMasterId id="2147484096" r:id="rId4"/>
    <p:sldMasterId id="2147484111" r:id="rId5"/>
    <p:sldMasterId id="2147484128" r:id="rId6"/>
    <p:sldMasterId id="2147484141" r:id="rId7"/>
    <p:sldMasterId id="2147484165" r:id="rId8"/>
    <p:sldMasterId id="2147484189" r:id="rId9"/>
    <p:sldMasterId id="2147484204" r:id="rId10"/>
    <p:sldMasterId id="2147484234" r:id="rId11"/>
    <p:sldMasterId id="2147484247" r:id="rId12"/>
  </p:sldMasterIdLst>
  <p:notesMasterIdLst>
    <p:notesMasterId r:id="rId90"/>
  </p:notesMasterIdLst>
  <p:handoutMasterIdLst>
    <p:handoutMasterId r:id="rId91"/>
  </p:handoutMasterIdLst>
  <p:sldIdLst>
    <p:sldId id="551" r:id="rId13"/>
    <p:sldId id="552" r:id="rId14"/>
    <p:sldId id="556" r:id="rId15"/>
    <p:sldId id="296" r:id="rId16"/>
    <p:sldId id="464" r:id="rId17"/>
    <p:sldId id="439" r:id="rId18"/>
    <p:sldId id="531" r:id="rId19"/>
    <p:sldId id="309" r:id="rId20"/>
    <p:sldId id="827" r:id="rId21"/>
    <p:sldId id="828" r:id="rId22"/>
    <p:sldId id="820" r:id="rId23"/>
    <p:sldId id="829" r:id="rId24"/>
    <p:sldId id="830" r:id="rId25"/>
    <p:sldId id="831" r:id="rId26"/>
    <p:sldId id="519" r:id="rId27"/>
    <p:sldId id="440" r:id="rId28"/>
    <p:sldId id="441" r:id="rId29"/>
    <p:sldId id="530" r:id="rId30"/>
    <p:sldId id="832" r:id="rId31"/>
    <p:sldId id="502" r:id="rId32"/>
    <p:sldId id="557" r:id="rId33"/>
    <p:sldId id="821" r:id="rId34"/>
    <p:sldId id="532" r:id="rId35"/>
    <p:sldId id="511" r:id="rId36"/>
    <p:sldId id="537" r:id="rId37"/>
    <p:sldId id="833" r:id="rId38"/>
    <p:sldId id="834" r:id="rId39"/>
    <p:sldId id="533" r:id="rId40"/>
    <p:sldId id="516" r:id="rId41"/>
    <p:sldId id="264" r:id="rId42"/>
    <p:sldId id="445" r:id="rId43"/>
    <p:sldId id="835" r:id="rId44"/>
    <p:sldId id="822" r:id="rId45"/>
    <p:sldId id="448" r:id="rId46"/>
    <p:sldId id="501" r:id="rId47"/>
    <p:sldId id="558" r:id="rId48"/>
    <p:sldId id="449" r:id="rId49"/>
    <p:sldId id="823" r:id="rId50"/>
    <p:sldId id="386" r:id="rId51"/>
    <p:sldId id="836" r:id="rId52"/>
    <p:sldId id="837" r:id="rId53"/>
    <p:sldId id="332" r:id="rId54"/>
    <p:sldId id="825" r:id="rId55"/>
    <p:sldId id="391" r:id="rId56"/>
    <p:sldId id="435" r:id="rId57"/>
    <p:sldId id="510" r:id="rId58"/>
    <p:sldId id="714" r:id="rId59"/>
    <p:sldId id="826" r:id="rId60"/>
    <p:sldId id="838" r:id="rId61"/>
    <p:sldId id="451" r:id="rId62"/>
    <p:sldId id="500" r:id="rId63"/>
    <p:sldId id="452" r:id="rId64"/>
    <p:sldId id="499" r:id="rId65"/>
    <p:sldId id="486" r:id="rId66"/>
    <p:sldId id="547" r:id="rId67"/>
    <p:sldId id="715" r:id="rId68"/>
    <p:sldId id="839" r:id="rId69"/>
    <p:sldId id="548" r:id="rId70"/>
    <p:sldId id="545" r:id="rId71"/>
    <p:sldId id="498" r:id="rId72"/>
    <p:sldId id="559" r:id="rId73"/>
    <p:sldId id="436" r:id="rId74"/>
    <p:sldId id="419" r:id="rId75"/>
    <p:sldId id="420" r:id="rId76"/>
    <p:sldId id="840" r:id="rId77"/>
    <p:sldId id="397" r:id="rId78"/>
    <p:sldId id="549" r:id="rId79"/>
    <p:sldId id="484" r:id="rId80"/>
    <p:sldId id="485" r:id="rId81"/>
    <p:sldId id="301" r:id="rId82"/>
    <p:sldId id="553" r:id="rId83"/>
    <p:sldId id="554" r:id="rId84"/>
    <p:sldId id="555" r:id="rId85"/>
    <p:sldId id="303" r:id="rId86"/>
    <p:sldId id="304" r:id="rId87"/>
    <p:sldId id="540" r:id="rId88"/>
    <p:sldId id="550" r:id="rId89"/>
  </p:sldIdLst>
  <p:sldSz cx="9144000" cy="6858000" type="screen4x3"/>
  <p:notesSz cx="6797675" cy="9928225"/>
  <p:defaultText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da Sperle" initials="IS" lastIdx="6" clrIdx="0"/>
  <p:cmAuthor id="1" name="Rae, Caroline" initials="CR"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99CCFF"/>
    <a:srgbClr val="0C1B2E"/>
    <a:srgbClr val="D1E8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09" autoAdjust="0"/>
    <p:restoredTop sz="64442" autoAdjust="0"/>
  </p:normalViewPr>
  <p:slideViewPr>
    <p:cSldViewPr>
      <p:cViewPr varScale="1">
        <p:scale>
          <a:sx n="77" d="100"/>
          <a:sy n="77" d="100"/>
        </p:scale>
        <p:origin x="-2604" y="-102"/>
      </p:cViewPr>
      <p:guideLst>
        <p:guide orient="horz" pos="2160"/>
        <p:guide pos="2880"/>
      </p:guideLst>
    </p:cSldViewPr>
  </p:slideViewPr>
  <p:outlineViewPr>
    <p:cViewPr>
      <p:scale>
        <a:sx n="33" d="100"/>
        <a:sy n="33" d="100"/>
      </p:scale>
      <p:origin x="0" y="20130"/>
    </p:cViewPr>
  </p:outlineViewPr>
  <p:notesTextViewPr>
    <p:cViewPr>
      <p:scale>
        <a:sx n="1" d="1"/>
        <a:sy n="1" d="1"/>
      </p:scale>
      <p:origin x="0" y="0"/>
    </p:cViewPr>
  </p:notesTextViewPr>
  <p:sorterViewPr>
    <p:cViewPr>
      <p:scale>
        <a:sx n="170" d="100"/>
        <a:sy n="170" d="100"/>
      </p:scale>
      <p:origin x="0" y="0"/>
    </p:cViewPr>
  </p:sorterViewPr>
  <p:notesViewPr>
    <p:cSldViewPr>
      <p:cViewPr>
        <p:scale>
          <a:sx n="90" d="100"/>
          <a:sy n="90" d="100"/>
        </p:scale>
        <p:origin x="-3714"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slide" Target="slides/slide77.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notesMaster" Target="notesMasters/notesMaster1.xml"/><Relationship Id="rId95" Type="http://schemas.openxmlformats.org/officeDocument/2006/relationships/theme" Target="theme/theme1.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1831901694106418E-2"/>
          <c:y val="9.8517098186934118E-2"/>
          <c:w val="0.93301658315437841"/>
          <c:h val="0.75993124418525493"/>
        </c:manualLayout>
      </c:layout>
      <c:lineChart>
        <c:grouping val="standard"/>
        <c:varyColors val="0"/>
        <c:ser>
          <c:idx val="0"/>
          <c:order val="0"/>
          <c:tx>
            <c:strRef>
              <c:f>'Figure A-Adj'!$R$2</c:f>
              <c:strCache>
                <c:ptCount val="1"/>
                <c:pt idx="0">
                  <c:v>Adjusted for reporting delay</c:v>
                </c:pt>
              </c:strCache>
            </c:strRef>
          </c:tx>
          <c:spPr>
            <a:ln>
              <a:solidFill>
                <a:schemeClr val="accent3"/>
              </a:solidFill>
              <a:prstDash val="sysDash"/>
            </a:ln>
          </c:spPr>
          <c:marker>
            <c:symbol val="none"/>
          </c:marker>
          <c:cat>
            <c:numRef>
              <c:f>'Figure A-Adj'!$Q$3:$Q$32</c:f>
              <c:numCache>
                <c:formatCode>General</c:formatCode>
                <c:ptCount val="30"/>
                <c:pt idx="0">
                  <c:v>1984</c:v>
                </c:pt>
                <c:pt idx="6">
                  <c:v>1990</c:v>
                </c:pt>
                <c:pt idx="11">
                  <c:v>1995</c:v>
                </c:pt>
                <c:pt idx="16">
                  <c:v>2000</c:v>
                </c:pt>
                <c:pt idx="21">
                  <c:v>2005</c:v>
                </c:pt>
                <c:pt idx="26">
                  <c:v>2010</c:v>
                </c:pt>
                <c:pt idx="29">
                  <c:v>2013</c:v>
                </c:pt>
              </c:numCache>
            </c:numRef>
          </c:cat>
          <c:val>
            <c:numRef>
              <c:f>'Figure A-Adj'!$R$3:$R$32</c:f>
              <c:numCache>
                <c:formatCode>General</c:formatCode>
                <c:ptCount val="30"/>
                <c:pt idx="0">
                  <c:v>0.68979057591623028</c:v>
                </c:pt>
                <c:pt idx="1">
                  <c:v>2.7021927587965324</c:v>
                </c:pt>
                <c:pt idx="2">
                  <c:v>2.4433040078201369</c:v>
                </c:pt>
                <c:pt idx="3">
                  <c:v>2.1212378126324714</c:v>
                </c:pt>
                <c:pt idx="4">
                  <c:v>1.8825411334552102</c:v>
                </c:pt>
                <c:pt idx="5">
                  <c:v>2.0873455475074563</c:v>
                </c:pt>
                <c:pt idx="6">
                  <c:v>2.4764207980652961</c:v>
                </c:pt>
                <c:pt idx="7">
                  <c:v>2.6047446722959386</c:v>
                </c:pt>
                <c:pt idx="8">
                  <c:v>2.875</c:v>
                </c:pt>
                <c:pt idx="9">
                  <c:v>2.8059339993944898</c:v>
                </c:pt>
                <c:pt idx="10">
                  <c:v>2.7093268940537278</c:v>
                </c:pt>
                <c:pt idx="11">
                  <c:v>2.8855421686746987</c:v>
                </c:pt>
                <c:pt idx="12">
                  <c:v>2.8781954887218046</c:v>
                </c:pt>
                <c:pt idx="13">
                  <c:v>3.0967257434665068</c:v>
                </c:pt>
                <c:pt idx="14">
                  <c:v>3.142214221422142</c:v>
                </c:pt>
                <c:pt idx="15">
                  <c:v>3.4342223554090499</c:v>
                </c:pt>
                <c:pt idx="16">
                  <c:v>4.3052726183343317</c:v>
                </c:pt>
                <c:pt idx="17">
                  <c:v>4.9022713687985657</c:v>
                </c:pt>
                <c:pt idx="18">
                  <c:v>5.1986834230999408</c:v>
                </c:pt>
                <c:pt idx="19">
                  <c:v>5.687200547570157</c:v>
                </c:pt>
                <c:pt idx="20">
                  <c:v>6.5</c:v>
                </c:pt>
                <c:pt idx="21">
                  <c:v>6.6</c:v>
                </c:pt>
                <c:pt idx="22">
                  <c:v>6.5</c:v>
                </c:pt>
                <c:pt idx="23">
                  <c:v>6.7</c:v>
                </c:pt>
                <c:pt idx="24">
                  <c:v>6.8</c:v>
                </c:pt>
                <c:pt idx="25">
                  <c:v>6.4</c:v>
                </c:pt>
                <c:pt idx="26">
                  <c:v>6.6</c:v>
                </c:pt>
                <c:pt idx="27">
                  <c:v>6.5</c:v>
                </c:pt>
                <c:pt idx="28">
                  <c:v>6.7</c:v>
                </c:pt>
                <c:pt idx="29">
                  <c:v>6.2</c:v>
                </c:pt>
              </c:numCache>
            </c:numRef>
          </c:val>
          <c:smooth val="0"/>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0-48A1-4028-8F10-CD075EA44725}"/>
            </c:ext>
          </c:extLst>
        </c:ser>
        <c:ser>
          <c:idx val="1"/>
          <c:order val="1"/>
          <c:tx>
            <c:strRef>
              <c:f>'Figure A-Adj'!$S$2</c:f>
              <c:strCache>
                <c:ptCount val="1"/>
                <c:pt idx="0">
                  <c:v>Reported</c:v>
                </c:pt>
              </c:strCache>
            </c:strRef>
          </c:tx>
          <c:spPr>
            <a:ln>
              <a:solidFill>
                <a:schemeClr val="accent3">
                  <a:lumMod val="75000"/>
                </a:schemeClr>
              </a:solidFill>
            </a:ln>
          </c:spPr>
          <c:marker>
            <c:symbol val="none"/>
          </c:marker>
          <c:cat>
            <c:numRef>
              <c:f>'Figure A-Adj'!$Q$3:$Q$32</c:f>
              <c:numCache>
                <c:formatCode>General</c:formatCode>
                <c:ptCount val="30"/>
                <c:pt idx="0">
                  <c:v>1984</c:v>
                </c:pt>
                <c:pt idx="6">
                  <c:v>1990</c:v>
                </c:pt>
                <c:pt idx="11">
                  <c:v>1995</c:v>
                </c:pt>
                <c:pt idx="16">
                  <c:v>2000</c:v>
                </c:pt>
                <c:pt idx="21">
                  <c:v>2005</c:v>
                </c:pt>
                <c:pt idx="26">
                  <c:v>2010</c:v>
                </c:pt>
                <c:pt idx="29">
                  <c:v>2013</c:v>
                </c:pt>
              </c:numCache>
            </c:numRef>
          </c:cat>
          <c:val>
            <c:numRef>
              <c:f>'Figure A-Adj'!$S$3:$S$32</c:f>
              <c:numCache>
                <c:formatCode>General</c:formatCode>
                <c:ptCount val="30"/>
                <c:pt idx="0">
                  <c:v>0.68979057591623028</c:v>
                </c:pt>
                <c:pt idx="1">
                  <c:v>2.7021927587965324</c:v>
                </c:pt>
                <c:pt idx="2">
                  <c:v>2.4433040078201369</c:v>
                </c:pt>
                <c:pt idx="3">
                  <c:v>2.1212378126324714</c:v>
                </c:pt>
                <c:pt idx="4">
                  <c:v>1.8825411334552102</c:v>
                </c:pt>
                <c:pt idx="5">
                  <c:v>2.0873455475074563</c:v>
                </c:pt>
                <c:pt idx="6">
                  <c:v>2.4764207980652961</c:v>
                </c:pt>
                <c:pt idx="7">
                  <c:v>2.6047446722959386</c:v>
                </c:pt>
                <c:pt idx="8">
                  <c:v>2.875</c:v>
                </c:pt>
                <c:pt idx="9">
                  <c:v>2.8059339993944898</c:v>
                </c:pt>
                <c:pt idx="10">
                  <c:v>2.7093268940537278</c:v>
                </c:pt>
                <c:pt idx="11">
                  <c:v>2.8855421686746987</c:v>
                </c:pt>
                <c:pt idx="12">
                  <c:v>2.8781954887218046</c:v>
                </c:pt>
                <c:pt idx="13">
                  <c:v>3.0967257434665068</c:v>
                </c:pt>
                <c:pt idx="14">
                  <c:v>3.142214221422142</c:v>
                </c:pt>
                <c:pt idx="15">
                  <c:v>3.4342223554090499</c:v>
                </c:pt>
                <c:pt idx="16">
                  <c:v>4.3052726183343317</c:v>
                </c:pt>
                <c:pt idx="17">
                  <c:v>4.9022713687985657</c:v>
                </c:pt>
                <c:pt idx="18">
                  <c:v>5.1986834230999408</c:v>
                </c:pt>
                <c:pt idx="19">
                  <c:v>5.687200547570157</c:v>
                </c:pt>
                <c:pt idx="20" formatCode="0.00E+00">
                  <c:v>6.5</c:v>
                </c:pt>
                <c:pt idx="21" formatCode="0.00E+00">
                  <c:v>6.6</c:v>
                </c:pt>
                <c:pt idx="22" formatCode="0.00E+00">
                  <c:v>6.5</c:v>
                </c:pt>
                <c:pt idx="23" formatCode="0.00E+00">
                  <c:v>6.7</c:v>
                </c:pt>
                <c:pt idx="24" formatCode="0.00E+00">
                  <c:v>6.8</c:v>
                </c:pt>
                <c:pt idx="25" formatCode="0.00E+00">
                  <c:v>6.4</c:v>
                </c:pt>
                <c:pt idx="26" formatCode="0.00E+00">
                  <c:v>6.4</c:v>
                </c:pt>
                <c:pt idx="27" formatCode="0.00E+00">
                  <c:v>6.3</c:v>
                </c:pt>
                <c:pt idx="28" formatCode="0.00E+00">
                  <c:v>6.5</c:v>
                </c:pt>
                <c:pt idx="29" formatCode="0.00E+00">
                  <c:v>5.7</c:v>
                </c:pt>
              </c:numCache>
            </c:numRef>
          </c:val>
          <c:smooth val="0"/>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1-48A1-4028-8F10-CD075EA44725}"/>
            </c:ext>
          </c:extLst>
        </c:ser>
        <c:dLbls>
          <c:showLegendKey val="0"/>
          <c:showVal val="0"/>
          <c:showCatName val="0"/>
          <c:showSerName val="0"/>
          <c:showPercent val="0"/>
          <c:showBubbleSize val="0"/>
        </c:dLbls>
        <c:marker val="1"/>
        <c:smooth val="0"/>
        <c:axId val="188667008"/>
        <c:axId val="188668928"/>
      </c:lineChart>
      <c:catAx>
        <c:axId val="188667008"/>
        <c:scaling>
          <c:orientation val="minMax"/>
        </c:scaling>
        <c:delete val="0"/>
        <c:axPos val="b"/>
        <c:title>
          <c:tx>
            <c:rich>
              <a:bodyPr/>
              <a:lstStyle/>
              <a:p>
                <a:pPr>
                  <a:defRPr sz="1400"/>
                </a:pPr>
                <a:r>
                  <a:rPr lang="en-GB" sz="1400" dirty="0"/>
                  <a:t>Rok diagnozy</a:t>
                </a:r>
              </a:p>
            </c:rich>
          </c:tx>
          <c:layout>
            <c:manualLayout>
              <c:xMode val="edge"/>
              <c:yMode val="edge"/>
              <c:x val="0.42167834988343672"/>
              <c:y val="0.91826776618869765"/>
            </c:manualLayout>
          </c:layout>
          <c:overlay val="0"/>
        </c:title>
        <c:numFmt formatCode="General" sourceLinked="1"/>
        <c:majorTickMark val="out"/>
        <c:minorTickMark val="none"/>
        <c:tickLblPos val="nextTo"/>
        <c:txPr>
          <a:bodyPr/>
          <a:lstStyle/>
          <a:p>
            <a:pPr>
              <a:defRPr sz="900"/>
            </a:pPr>
            <a:endParaRPr lang="da-DK"/>
          </a:p>
        </c:txPr>
        <c:crossAx val="188668928"/>
        <c:crosses val="autoZero"/>
        <c:auto val="1"/>
        <c:lblAlgn val="ctr"/>
        <c:lblOffset val="100"/>
        <c:noMultiLvlLbl val="0"/>
      </c:catAx>
      <c:valAx>
        <c:axId val="188668928"/>
        <c:scaling>
          <c:orientation val="minMax"/>
        </c:scaling>
        <c:delete val="0"/>
        <c:axPos val="l"/>
        <c:majorGridlines>
          <c:spPr>
            <a:ln>
              <a:noFill/>
            </a:ln>
          </c:spPr>
        </c:majorGridlines>
        <c:title>
          <c:tx>
            <c:rich>
              <a:bodyPr rot="-5400000" vert="horz"/>
              <a:lstStyle/>
              <a:p>
                <a:pPr>
                  <a:defRPr sz="1200"/>
                </a:pPr>
                <a:r>
                  <a:rPr lang="en-US" sz="1200" dirty="0"/>
                  <a:t>Liczba przypadków na 100 000 osób</a:t>
                </a:r>
              </a:p>
            </c:rich>
          </c:tx>
          <c:layout/>
          <c:overlay val="0"/>
        </c:title>
        <c:numFmt formatCode="General" sourceLinked="1"/>
        <c:majorTickMark val="out"/>
        <c:minorTickMark val="none"/>
        <c:tickLblPos val="nextTo"/>
        <c:crossAx val="188667008"/>
        <c:crosses val="autoZero"/>
        <c:crossBetween val="between"/>
      </c:valAx>
    </c:plotArea>
    <c:legend>
      <c:legendPos val="t"/>
      <c:layout>
        <c:manualLayout>
          <c:xMode val="edge"/>
          <c:yMode val="edge"/>
          <c:x val="7.8671474397756389E-2"/>
          <c:y val="0.10198353472202316"/>
          <c:w val="0.32680456136164804"/>
          <c:h val="0.16781042821676964"/>
        </c:manualLayout>
      </c:layout>
      <c:overlay val="0"/>
      <c:txPr>
        <a:bodyPr/>
        <a:lstStyle/>
        <a:p>
          <a:pPr>
            <a:defRPr sz="1200"/>
          </a:pPr>
          <a:endParaRPr lang="da-DK"/>
        </a:p>
      </c:txPr>
    </c:legend>
    <c:plotVisOnly val="1"/>
    <c:dispBlanksAs val="gap"/>
    <c:showDLblsOverMax val="0"/>
  </c:chart>
  <c:spPr>
    <a:ln>
      <a:noFill/>
    </a:ln>
  </c:spPr>
  <c:txPr>
    <a:bodyPr/>
    <a:lstStyle/>
    <a:p>
      <a:pPr>
        <a:defRPr sz="1100">
          <a:latin typeface="Calibri" panose="020F0502020204030204" pitchFamily="34" charset="0"/>
        </a:defRPr>
      </a:pPr>
      <a:endParaRPr lang="da-DK"/>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r>
              <a:rPr lang="pl-PL" sz="2000" b="0" baseline="0" dirty="0">
                <a:solidFill>
                  <a:schemeClr val="tx1"/>
                </a:solidFill>
              </a:rPr>
              <a:t>Odsetek pacjentów z CD4+&lt;350 przy zgłoszeniu do opieki w grupach wiekowych </a:t>
            </a:r>
          </a:p>
        </c:rich>
      </c:tx>
      <c:layout/>
      <c:overlay val="0"/>
      <c:spPr>
        <a:noFill/>
        <a:ln>
          <a:noFill/>
        </a:ln>
        <a:effectLst/>
      </c:spPr>
    </c:title>
    <c:autoTitleDeleted val="0"/>
    <c:plotArea>
      <c:layout/>
      <c:barChart>
        <c:barDir val="col"/>
        <c:grouping val="clustered"/>
        <c:varyColors val="0"/>
        <c:ser>
          <c:idx val="0"/>
          <c:order val="0"/>
          <c:tx>
            <c:strRef>
              <c:f>Arkusz1!$B$1</c:f>
              <c:strCache>
                <c:ptCount val="1"/>
                <c:pt idx="0">
                  <c:v>CD4+&lt;350 przy zgłoszeniu do opieki</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Arkusz1!$A$2:$A$4</c:f>
              <c:strCache>
                <c:ptCount val="3"/>
                <c:pt idx="0">
                  <c:v>&lt;30 r.ż.</c:v>
                </c:pt>
                <c:pt idx="1">
                  <c:v>30-50 r.ż.</c:v>
                </c:pt>
                <c:pt idx="2">
                  <c:v>&gt;50 r.ż.</c:v>
                </c:pt>
              </c:strCache>
            </c:strRef>
          </c:cat>
          <c:val>
            <c:numRef>
              <c:f>Arkusz1!$B$2:$B$4</c:f>
              <c:numCache>
                <c:formatCode>General</c:formatCode>
                <c:ptCount val="3"/>
                <c:pt idx="0">
                  <c:v>42</c:v>
                </c:pt>
                <c:pt idx="1">
                  <c:v>55</c:v>
                </c:pt>
                <c:pt idx="2">
                  <c:v>64</c:v>
                </c:pt>
              </c:numCache>
            </c:numRef>
          </c:val>
          <c:extLst xmlns:c16r2="http://schemas.microsoft.com/office/drawing/2015/06/chart">
            <c:ext xmlns:c16="http://schemas.microsoft.com/office/drawing/2014/chart" uri="{C3380CC4-5D6E-409C-BE32-E72D297353CC}">
              <c16:uniqueId val="{00000000-343A-45AF-BC97-CD4EC03893D3}"/>
            </c:ext>
          </c:extLst>
        </c:ser>
        <c:dLbls>
          <c:showLegendKey val="0"/>
          <c:showVal val="0"/>
          <c:showCatName val="0"/>
          <c:showSerName val="0"/>
          <c:showPercent val="0"/>
          <c:showBubbleSize val="0"/>
        </c:dLbls>
        <c:gapWidth val="100"/>
        <c:overlap val="-24"/>
        <c:axId val="192629376"/>
        <c:axId val="192631168"/>
      </c:barChart>
      <c:catAx>
        <c:axId val="19262937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da-DK"/>
          </a:p>
        </c:txPr>
        <c:crossAx val="192631168"/>
        <c:crosses val="autoZero"/>
        <c:auto val="1"/>
        <c:lblAlgn val="ctr"/>
        <c:lblOffset val="100"/>
        <c:noMultiLvlLbl val="0"/>
      </c:catAx>
      <c:valAx>
        <c:axId val="192631168"/>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da-DK"/>
          </a:p>
        </c:txPr>
        <c:crossAx val="192629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pl-PL" sz="2160" b="1" i="0" u="none" strike="noStrike" baseline="0" dirty="0">
                <a:effectLst/>
              </a:rPr>
              <a:t>Zgony związane z HIV</a:t>
            </a:r>
            <a:endParaRPr lang="en-GB" dirty="0"/>
          </a:p>
        </c:rich>
      </c:tx>
      <c:layout>
        <c:manualLayout>
          <c:xMode val="edge"/>
          <c:yMode val="edge"/>
          <c:x val="0.34098544606154874"/>
          <c:y val="1.6280242366232812E-2"/>
        </c:manualLayout>
      </c:layout>
      <c:overlay val="0"/>
    </c:title>
    <c:autoTitleDeleted val="0"/>
    <c:plotArea>
      <c:layout/>
      <c:pieChart>
        <c:varyColors val="1"/>
        <c:ser>
          <c:idx val="0"/>
          <c:order val="0"/>
          <c:tx>
            <c:strRef>
              <c:f>Sheet1!$B$1</c:f>
              <c:strCache>
                <c:ptCount val="1"/>
                <c:pt idx="0">
                  <c:v>HIV related deaths</c:v>
                </c:pt>
              </c:strCache>
            </c:strRef>
          </c:tx>
          <c:dPt>
            <c:idx val="1"/>
            <c:bubble3D val="0"/>
            <c:explosion val="1"/>
            <c:extLst xmlns:c16r2="http://schemas.microsoft.com/office/drawing/2015/06/chart">
              <c:ext xmlns:c16="http://schemas.microsoft.com/office/drawing/2014/chart" uri="{C3380CC4-5D6E-409C-BE32-E72D297353CC}">
                <c16:uniqueId val="{00000000-00D1-4AF3-95E8-00BB2E073C87}"/>
              </c:ext>
            </c:extLst>
          </c:dPt>
          <c:dLbls>
            <c:dLbl>
              <c:idx val="0"/>
              <c:delete val="1"/>
              <c:extLst xmlns:c16r2="http://schemas.microsoft.com/office/drawing/2015/06/chart">
                <c:ext xmlns:c16="http://schemas.microsoft.com/office/drawing/2014/chart" uri="{C3380CC4-5D6E-409C-BE32-E72D297353CC}">
                  <c16:uniqueId val="{00000001-00D1-4AF3-95E8-00BB2E073C87}"/>
                </c:ext>
                <c:ext xmlns:c15="http://schemas.microsoft.com/office/drawing/2012/chart" uri="{CE6537A1-D6FC-4f65-9D91-7224C49458BB}"/>
              </c:extLst>
            </c:dLbl>
            <c:dLbl>
              <c:idx val="1"/>
              <c:layout>
                <c:manualLayout>
                  <c:x val="1.3976919231196533E-2"/>
                  <c:y val="6.2451394289523385E-2"/>
                </c:manualLayout>
              </c:layout>
              <c:tx>
                <c:rich>
                  <a:bodyPr/>
                  <a:lstStyle/>
                  <a:p>
                    <a:r>
                      <a:rPr lang="pl-PL" sz="1800" b="1" i="0" u="none" strike="noStrike" baseline="0" dirty="0">
                        <a:solidFill>
                          <a:schemeClr val="tx1"/>
                        </a:solidFill>
                        <a:effectLst/>
                      </a:rPr>
                      <a:t>33% zgonów związanych z HIV stanowi konsekwencję </a:t>
                    </a:r>
                    <a:r>
                      <a:rPr lang="pl-PL" sz="1800" b="1" i="0" u="none" strike="noStrike" baseline="0" dirty="0" smtClean="0">
                        <a:solidFill>
                          <a:schemeClr val="tx1"/>
                        </a:solidFill>
                        <a:effectLst/>
                      </a:rPr>
                      <a:t>późnego </a:t>
                    </a:r>
                    <a:r>
                      <a:rPr lang="pl-PL" sz="1800" b="1" i="0" u="none" strike="noStrike" baseline="0" dirty="0">
                        <a:solidFill>
                          <a:schemeClr val="tx1"/>
                        </a:solidFill>
                        <a:effectLst/>
                      </a:rPr>
                      <a:t>rozpoznania</a:t>
                    </a:r>
                    <a:endParaRPr lang="pl-PL" sz="2000" b="1" strike="noStrike" dirty="0">
                      <a:solidFill>
                        <a:schemeClr val="tx1"/>
                      </a:solidFill>
                    </a:endParaRPr>
                  </a:p>
                </c:rich>
              </c:tx>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0-00D1-4AF3-95E8-00BB2E073C87}"/>
                </c:ext>
                <c:ext xmlns:c15="http://schemas.microsoft.com/office/drawing/2012/chart" uri="{CE6537A1-D6FC-4f65-9D91-7224C49458BB}">
                  <c15:layout/>
                </c:ext>
              </c:extLst>
            </c:dLbl>
            <c:spPr>
              <a:noFill/>
              <a:ln>
                <a:noFill/>
              </a:ln>
              <a:effectLst/>
            </c:spPr>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Sheet1!$A$2:$A$3</c:f>
              <c:strCache>
                <c:ptCount val="2"/>
                <c:pt idx="0">
                  <c:v>All HIV-related Deaths</c:v>
                </c:pt>
                <c:pt idx="1">
                  <c:v>HIV-related death due to late diagnosis</c:v>
                </c:pt>
              </c:strCache>
            </c:strRef>
          </c:cat>
          <c:val>
            <c:numRef>
              <c:f>Sheet1!$B$2:$B$3</c:f>
              <c:numCache>
                <c:formatCode>General</c:formatCode>
                <c:ptCount val="2"/>
                <c:pt idx="0">
                  <c:v>0.67</c:v>
                </c:pt>
                <c:pt idx="1">
                  <c:v>0.33</c:v>
                </c:pt>
              </c:numCache>
            </c:numRef>
          </c:val>
          <c:extLst xmlns:c16r2="http://schemas.microsoft.com/office/drawing/2015/06/chart">
            <c:ext xmlns:c16="http://schemas.microsoft.com/office/drawing/2014/chart" uri="{C3380CC4-5D6E-409C-BE32-E72D297353CC}">
              <c16:uniqueId val="{00000002-00D1-4AF3-95E8-00BB2E073C87}"/>
            </c:ext>
          </c:extLst>
        </c:ser>
        <c:dLbls>
          <c:showLegendKey val="0"/>
          <c:showVal val="0"/>
          <c:showCatName val="1"/>
          <c:showSerName val="0"/>
          <c:showPercent val="1"/>
          <c:showBubbleSize val="0"/>
          <c:showLeaderLines val="0"/>
        </c:dLbls>
        <c:firstSliceAng val="0"/>
      </c:pieChart>
    </c:plotArea>
    <c:plotVisOnly val="1"/>
    <c:dispBlanksAs val="gap"/>
    <c:showDLblsOverMax val="0"/>
  </c:chart>
  <c:txPr>
    <a:bodyPr/>
    <a:lstStyle/>
    <a:p>
      <a:pPr>
        <a:defRPr sz="1800"/>
      </a:pPr>
      <a:endParaRPr lang="da-DK"/>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333333333333334E-2"/>
          <c:y val="5.1896207584830337E-2"/>
          <c:w val="0.875"/>
          <c:h val="0.85029940119760483"/>
        </c:manualLayout>
      </c:layout>
      <c:lineChart>
        <c:grouping val="standard"/>
        <c:varyColors val="0"/>
        <c:ser>
          <c:idx val="0"/>
          <c:order val="0"/>
          <c:tx>
            <c:v>crude mortality of all deaths</c:v>
          </c:tx>
          <c:spPr>
            <a:ln w="38100">
              <a:solidFill>
                <a:srgbClr val="000080"/>
              </a:solidFill>
              <a:prstDash val="solid"/>
            </a:ln>
          </c:spPr>
          <c:marker>
            <c:symbol val="diamond"/>
            <c:size val="6"/>
            <c:spPr>
              <a:solidFill>
                <a:srgbClr val="000080"/>
              </a:solidFill>
              <a:ln w="25400">
                <a:solidFill>
                  <a:srgbClr val="000080"/>
                </a:solidFill>
                <a:prstDash val="solid"/>
              </a:ln>
            </c:spPr>
          </c:marker>
          <c:cat>
            <c:numRef>
              <c:f>Arkusz1!$B$4:$L$4</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Arkusz1!$B$5:$L$5</c:f>
              <c:numCache>
                <c:formatCode>General</c:formatCode>
                <c:ptCount val="11"/>
                <c:pt idx="0">
                  <c:v>14.6</c:v>
                </c:pt>
                <c:pt idx="1">
                  <c:v>17.7</c:v>
                </c:pt>
                <c:pt idx="2">
                  <c:v>21</c:v>
                </c:pt>
                <c:pt idx="3">
                  <c:v>17.5</c:v>
                </c:pt>
                <c:pt idx="4">
                  <c:v>12.6</c:v>
                </c:pt>
                <c:pt idx="5">
                  <c:v>11.8</c:v>
                </c:pt>
                <c:pt idx="6">
                  <c:v>15.9</c:v>
                </c:pt>
                <c:pt idx="7">
                  <c:v>10.7</c:v>
                </c:pt>
                <c:pt idx="8">
                  <c:v>14.9</c:v>
                </c:pt>
                <c:pt idx="9">
                  <c:v>7.1</c:v>
                </c:pt>
                <c:pt idx="10">
                  <c:v>9.4</c:v>
                </c:pt>
              </c:numCache>
            </c:numRef>
          </c:val>
          <c:smooth val="0"/>
        </c:ser>
        <c:ser>
          <c:idx val="1"/>
          <c:order val="1"/>
          <c:tx>
            <c:v>crude mortality of hospital deaths</c:v>
          </c:tx>
          <c:spPr>
            <a:ln w="24199">
              <a:solidFill>
                <a:srgbClr val="FF00FF"/>
              </a:solidFill>
              <a:prstDash val="solid"/>
            </a:ln>
          </c:spPr>
          <c:marker>
            <c:symbol val="square"/>
            <c:size val="6"/>
            <c:spPr>
              <a:solidFill>
                <a:srgbClr val="FF00FF"/>
              </a:solidFill>
              <a:ln w="25400">
                <a:solidFill>
                  <a:srgbClr val="FF00FF"/>
                </a:solidFill>
                <a:prstDash val="solid"/>
              </a:ln>
            </c:spPr>
          </c:marker>
          <c:dPt>
            <c:idx val="8"/>
            <c:bubble3D val="0"/>
            <c:spPr>
              <a:ln w="38100">
                <a:solidFill>
                  <a:srgbClr val="FF00FF"/>
                </a:solidFill>
                <a:prstDash val="solid"/>
              </a:ln>
            </c:spPr>
          </c:dPt>
          <c:cat>
            <c:numRef>
              <c:f>Arkusz1!$B$4:$L$4</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Arkusz1!$B$6:$L$6</c:f>
              <c:numCache>
                <c:formatCode>General</c:formatCode>
                <c:ptCount val="11"/>
                <c:pt idx="0">
                  <c:v>1.3</c:v>
                </c:pt>
                <c:pt idx="1">
                  <c:v>3.1</c:v>
                </c:pt>
                <c:pt idx="2">
                  <c:v>4.8</c:v>
                </c:pt>
                <c:pt idx="3">
                  <c:v>7.4</c:v>
                </c:pt>
                <c:pt idx="4">
                  <c:v>3</c:v>
                </c:pt>
                <c:pt idx="5">
                  <c:v>5.5</c:v>
                </c:pt>
                <c:pt idx="6">
                  <c:v>3.7</c:v>
                </c:pt>
                <c:pt idx="7">
                  <c:v>3.7</c:v>
                </c:pt>
                <c:pt idx="8">
                  <c:v>4.5999999999999996</c:v>
                </c:pt>
                <c:pt idx="9">
                  <c:v>1.5</c:v>
                </c:pt>
                <c:pt idx="10">
                  <c:v>1.4</c:v>
                </c:pt>
              </c:numCache>
            </c:numRef>
          </c:val>
          <c:smooth val="0"/>
        </c:ser>
        <c:dLbls>
          <c:showLegendKey val="0"/>
          <c:showVal val="0"/>
          <c:showCatName val="0"/>
          <c:showSerName val="0"/>
          <c:showPercent val="0"/>
          <c:showBubbleSize val="0"/>
        </c:dLbls>
        <c:marker val="1"/>
        <c:smooth val="0"/>
        <c:axId val="193253376"/>
        <c:axId val="193254912"/>
      </c:lineChart>
      <c:catAx>
        <c:axId val="193253376"/>
        <c:scaling>
          <c:orientation val="minMax"/>
        </c:scaling>
        <c:delete val="0"/>
        <c:axPos val="b"/>
        <c:numFmt formatCode="General" sourceLinked="1"/>
        <c:majorTickMark val="out"/>
        <c:minorTickMark val="none"/>
        <c:tickLblPos val="nextTo"/>
        <c:spPr>
          <a:ln w="3025">
            <a:solidFill>
              <a:srgbClr val="000000"/>
            </a:solidFill>
            <a:prstDash val="solid"/>
          </a:ln>
        </c:spPr>
        <c:txPr>
          <a:bodyPr rot="0" vert="horz"/>
          <a:lstStyle/>
          <a:p>
            <a:pPr>
              <a:defRPr sz="1239" b="0" i="0" u="none" strike="noStrike" baseline="0">
                <a:solidFill>
                  <a:srgbClr val="000000"/>
                </a:solidFill>
                <a:latin typeface="Arial"/>
                <a:ea typeface="Arial"/>
                <a:cs typeface="Arial"/>
              </a:defRPr>
            </a:pPr>
            <a:endParaRPr lang="da-DK"/>
          </a:p>
        </c:txPr>
        <c:crossAx val="193254912"/>
        <c:crosses val="autoZero"/>
        <c:auto val="1"/>
        <c:lblAlgn val="ctr"/>
        <c:lblOffset val="100"/>
        <c:tickLblSkip val="1"/>
        <c:tickMarkSkip val="1"/>
        <c:noMultiLvlLbl val="0"/>
      </c:catAx>
      <c:valAx>
        <c:axId val="193254912"/>
        <c:scaling>
          <c:orientation val="minMax"/>
        </c:scaling>
        <c:delete val="0"/>
        <c:axPos val="l"/>
        <c:majorGridlines>
          <c:spPr>
            <a:ln w="3025">
              <a:noFill/>
              <a:prstDash val="solid"/>
            </a:ln>
          </c:spPr>
        </c:majorGridlines>
        <c:numFmt formatCode="General" sourceLinked="1"/>
        <c:majorTickMark val="out"/>
        <c:minorTickMark val="none"/>
        <c:tickLblPos val="nextTo"/>
        <c:spPr>
          <a:ln w="3025">
            <a:solidFill>
              <a:srgbClr val="000000"/>
            </a:solidFill>
            <a:prstDash val="solid"/>
          </a:ln>
        </c:spPr>
        <c:txPr>
          <a:bodyPr rot="0" vert="horz"/>
          <a:lstStyle/>
          <a:p>
            <a:pPr>
              <a:defRPr sz="1262" b="1" i="0" u="none" strike="noStrike" baseline="0">
                <a:solidFill>
                  <a:srgbClr val="000000"/>
                </a:solidFill>
                <a:latin typeface="Arial"/>
                <a:ea typeface="Arial"/>
                <a:cs typeface="Arial"/>
              </a:defRPr>
            </a:pPr>
            <a:endParaRPr lang="da-DK"/>
          </a:p>
        </c:txPr>
        <c:crossAx val="193253376"/>
        <c:crosses val="autoZero"/>
        <c:crossBetween val="between"/>
      </c:valAx>
      <c:spPr>
        <a:noFill/>
        <a:ln w="12099">
          <a:noFill/>
          <a:prstDash val="solid"/>
        </a:ln>
      </c:spPr>
    </c:plotArea>
    <c:legend>
      <c:legendPos val="r"/>
      <c:layout>
        <c:manualLayout>
          <c:xMode val="edge"/>
          <c:yMode val="edge"/>
          <c:x val="0.67553179539843944"/>
          <c:y val="3.902884950995103E-2"/>
          <c:w val="0.28690476190476188"/>
          <c:h val="0.22954091816367264"/>
        </c:manualLayout>
      </c:layout>
      <c:overlay val="0"/>
      <c:spPr>
        <a:solidFill>
          <a:srgbClr val="FFFFFF"/>
        </a:solidFill>
        <a:ln w="3025">
          <a:noFill/>
          <a:prstDash val="solid"/>
        </a:ln>
      </c:spPr>
      <c:txPr>
        <a:bodyPr/>
        <a:lstStyle/>
        <a:p>
          <a:pPr>
            <a:defRPr sz="1443" b="0" i="0" u="none" strike="noStrike" baseline="0">
              <a:solidFill>
                <a:srgbClr val="000000"/>
              </a:solidFill>
              <a:latin typeface="Arial"/>
              <a:ea typeface="Arial"/>
              <a:cs typeface="Arial"/>
            </a:defRPr>
          </a:pPr>
          <a:endParaRPr lang="da-DK"/>
        </a:p>
      </c:txPr>
    </c:legend>
    <c:plotVisOnly val="1"/>
    <c:dispBlanksAs val="gap"/>
    <c:showDLblsOverMax val="0"/>
  </c:chart>
  <c:spPr>
    <a:solidFill>
      <a:srgbClr val="FFFFFF"/>
    </a:solidFill>
    <a:ln w="3025">
      <a:noFill/>
      <a:prstDash val="solid"/>
    </a:ln>
  </c:spPr>
  <c:txPr>
    <a:bodyPr/>
    <a:lstStyle/>
    <a:p>
      <a:pPr>
        <a:defRPr sz="1572" b="0" i="0" u="none" strike="noStrike" baseline="0">
          <a:solidFill>
            <a:srgbClr val="000000"/>
          </a:solidFill>
          <a:latin typeface="Arial"/>
          <a:ea typeface="Arial"/>
          <a:cs typeface="Arial"/>
        </a:defRPr>
      </a:pPr>
      <a:endParaRPr lang="da-DK"/>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Series 1</c:v>
                </c:pt>
              </c:strCache>
            </c:strRef>
          </c:tx>
          <c:spP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effectLst>
              <a:outerShdw blurRad="50800" dist="38100" dir="2700000" algn="tl" rotWithShape="0">
                <a:prstClr val="black">
                  <a:alpha val="40000"/>
                </a:prstClr>
              </a:outerShdw>
            </a:effectLst>
            <a:scene3d>
              <a:camera prst="orthographicFront"/>
              <a:lightRig rig="threePt" dir="t"/>
            </a:scene3d>
            <a:sp3d/>
          </c:spPr>
          <c:invertIfNegative val="0"/>
          <c:dLbls>
            <c:dLbl>
              <c:idx val="0"/>
              <c:layout>
                <c:manualLayout>
                  <c:x val="3.3915836274601967E-3"/>
                  <c:y val="-4.4103539135379635E-2"/>
                </c:manualLayout>
              </c:layout>
              <c:showLegendKey val="0"/>
              <c:showVal val="1"/>
              <c:showCatName val="0"/>
              <c:showSerName val="0"/>
              <c:showPercent val="0"/>
              <c:showBubbleSize val="0"/>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0-A3A9-4252-BC20-7E0BA3A4B692}"/>
                </c:ext>
                <c:ext xmlns:c15="http://schemas.microsoft.com/office/drawing/2012/chart" uri="{CE6537A1-D6FC-4f65-9D91-7224C49458BB}">
                  <c15:layout/>
                </c:ext>
              </c:extLst>
            </c:dLbl>
            <c:dLbl>
              <c:idx val="1"/>
              <c:layout>
                <c:manualLayout>
                  <c:x val="0"/>
                  <c:y val="-1.1025884783844909E-2"/>
                </c:manualLayout>
              </c:layout>
              <c:numFmt formatCode="0%" sourceLinked="0"/>
              <c:spPr>
                <a:noFill/>
              </c:spPr>
              <c:txPr>
                <a:bodyPr/>
                <a:lstStyle/>
                <a:p>
                  <a:pPr>
                    <a:defRPr sz="3600" b="1">
                      <a:solidFill>
                        <a:schemeClr val="bg1"/>
                      </a:solidFill>
                    </a:defRPr>
                  </a:pPr>
                  <a:endParaRPr lang="da-DK"/>
                </a:p>
              </c:txPr>
              <c:showLegendKey val="0"/>
              <c:showVal val="1"/>
              <c:showCatName val="0"/>
              <c:showSerName val="0"/>
              <c:showPercent val="0"/>
              <c:showBubbleSize val="0"/>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1-A3A9-4252-BC20-7E0BA3A4B692}"/>
                </c:ext>
                <c:ext xmlns:c15="http://schemas.microsoft.com/office/drawing/2012/chart" uri="{CE6537A1-D6FC-4f65-9D91-7224C49458BB}">
                  <c15:layout/>
                </c:ext>
              </c:extLst>
            </c:dLbl>
            <c:numFmt formatCode="0%" sourceLinked="0"/>
            <c:spPr>
              <a:noFill/>
            </c:spPr>
            <c:txPr>
              <a:bodyPr/>
              <a:lstStyle/>
              <a:p>
                <a:pPr>
                  <a:defRPr sz="2400" b="1">
                    <a:solidFill>
                      <a:schemeClr val="bg1"/>
                    </a:solidFill>
                  </a:defRPr>
                </a:pPr>
                <a:endParaRPr lang="da-DK"/>
              </a:p>
            </c:txPr>
            <c:showLegendKey val="0"/>
            <c:showVal val="1"/>
            <c:showCatName val="0"/>
            <c:showSerName val="0"/>
            <c:showPercent val="0"/>
            <c:showBubbleSize val="0"/>
            <c:showLeaderLines val="0"/>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5="http://schemas.microsoft.com/office/drawing/2012/chart" uri="{CE6537A1-D6FC-4f65-9D91-7224C49458BB}">
                <c15:showLeaderLines val="0"/>
              </c:ext>
            </c:extLst>
          </c:dLbls>
          <c:cat>
            <c:strRef>
              <c:f>Sheet1!$A$2:$A$3</c:f>
              <c:strCache>
                <c:ptCount val="2"/>
                <c:pt idx="0">
                  <c:v>Osoby żyjące z HIV/AIDS: 1 039 000-1 185 000</c:v>
                </c:pt>
                <c:pt idx="1">
                  <c:v>Nowe zakażenia w wyniku kontaktów seksualnych co roku: ~32 000</c:v>
                </c:pt>
              </c:strCache>
            </c:strRef>
          </c:cat>
          <c:val>
            <c:numRef>
              <c:f>Sheet1!$B$2:$B$3</c:f>
              <c:numCache>
                <c:formatCode>General</c:formatCode>
                <c:ptCount val="2"/>
                <c:pt idx="0">
                  <c:v>0.25</c:v>
                </c:pt>
                <c:pt idx="1">
                  <c:v>0.54</c:v>
                </c:pt>
              </c:numCache>
            </c:numRef>
          </c:val>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2-A3A9-4252-BC20-7E0BA3A4B692}"/>
            </c:ext>
          </c:extLst>
        </c:ser>
        <c:ser>
          <c:idx val="1"/>
          <c:order val="1"/>
          <c:tx>
            <c:strRef>
              <c:f>Sheet1!$C$1</c:f>
              <c:strCache>
                <c:ptCount val="1"/>
                <c:pt idx="0">
                  <c:v>Series 2</c:v>
                </c:pt>
              </c:strCache>
            </c:strRef>
          </c:tx>
          <c:spP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effectLst>
              <a:outerShdw blurRad="50800" dist="38100" dir="2700000" algn="tl" rotWithShape="0">
                <a:prstClr val="black">
                  <a:alpha val="40000"/>
                </a:prstClr>
              </a:outerShdw>
            </a:effectLst>
            <a:scene3d>
              <a:camera prst="orthographicFront"/>
              <a:lightRig rig="threePt" dir="t"/>
            </a:scene3d>
            <a:sp3d/>
          </c:spPr>
          <c:invertIfNegative val="0"/>
          <c:dLbls>
            <c:dLbl>
              <c:idx val="0"/>
              <c:layout>
                <c:manualLayout>
                  <c:x val="0"/>
                  <c:y val="-0.13782355979806135"/>
                </c:manualLayout>
              </c:layout>
              <c:showLegendKey val="0"/>
              <c:showVal val="1"/>
              <c:showCatName val="0"/>
              <c:showSerName val="0"/>
              <c:showPercent val="0"/>
              <c:showBubbleSize val="0"/>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3-A3A9-4252-BC20-7E0BA3A4B692}"/>
                </c:ext>
                <c:ext xmlns:c15="http://schemas.microsoft.com/office/drawing/2012/chart" uri="{CE6537A1-D6FC-4f65-9D91-7224C49458BB}">
                  <c15:layout/>
                </c:ext>
              </c:extLst>
            </c:dLbl>
            <c:dLbl>
              <c:idx val="1"/>
              <c:layout>
                <c:manualLayout>
                  <c:x val="0"/>
                  <c:y val="5.5129423919224796E-3"/>
                </c:manualLayout>
              </c:layout>
              <c:showLegendKey val="0"/>
              <c:showVal val="1"/>
              <c:showCatName val="0"/>
              <c:showSerName val="0"/>
              <c:showPercent val="0"/>
              <c:showBubbleSize val="0"/>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4-A3A9-4252-BC20-7E0BA3A4B692}"/>
                </c:ext>
                <c:ext xmlns:c15="http://schemas.microsoft.com/office/drawing/2012/chart" uri="{CE6537A1-D6FC-4f65-9D91-7224C49458BB}">
                  <c15:layout/>
                </c:ext>
              </c:extLst>
            </c:dLbl>
            <c:numFmt formatCode="0%" sourceLinked="0"/>
            <c:spPr>
              <a:noFill/>
              <a:ln>
                <a:noFill/>
              </a:ln>
              <a:effectLst/>
            </c:spPr>
            <c:txPr>
              <a:bodyPr/>
              <a:lstStyle/>
              <a:p>
                <a:pPr>
                  <a:defRPr sz="3600" b="1">
                    <a:solidFill>
                      <a:schemeClr val="bg1"/>
                    </a:solidFill>
                  </a:defRPr>
                </a:pPr>
                <a:endParaRPr lang="da-DK"/>
              </a:p>
            </c:txPr>
            <c:showLegendKey val="0"/>
            <c:showVal val="1"/>
            <c:showCatName val="0"/>
            <c:showSerName val="0"/>
            <c:showPercent val="0"/>
            <c:showBubbleSize val="0"/>
            <c:showLeaderLines val="0"/>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5="http://schemas.microsoft.com/office/drawing/2012/chart" uri="{CE6537A1-D6FC-4f65-9D91-7224C49458BB}">
                <c15:showLeaderLines val="0"/>
              </c:ext>
            </c:extLst>
          </c:dLbls>
          <c:cat>
            <c:strRef>
              <c:f>Sheet1!$A$2:$A$3</c:f>
              <c:strCache>
                <c:ptCount val="2"/>
                <c:pt idx="0">
                  <c:v>Osoby żyjące z HIV/AIDS: 1 039 000-1 185 000</c:v>
                </c:pt>
                <c:pt idx="1">
                  <c:v>Nowe zakażenia w wyniku kontaktów seksualnych co roku: ~32 000</c:v>
                </c:pt>
              </c:strCache>
            </c:strRef>
          </c:cat>
          <c:val>
            <c:numRef>
              <c:f>Sheet1!$C$2:$C$3</c:f>
              <c:numCache>
                <c:formatCode>General</c:formatCode>
                <c:ptCount val="2"/>
                <c:pt idx="0">
                  <c:v>0.75</c:v>
                </c:pt>
                <c:pt idx="1">
                  <c:v>0.46</c:v>
                </c:pt>
              </c:numCache>
            </c:numRef>
          </c:val>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5-A3A9-4252-BC20-7E0BA3A4B692}"/>
            </c:ext>
          </c:extLst>
        </c:ser>
        <c:dLbls>
          <c:showLegendKey val="0"/>
          <c:showVal val="1"/>
          <c:showCatName val="0"/>
          <c:showSerName val="0"/>
          <c:showPercent val="0"/>
          <c:showBubbleSize val="0"/>
        </c:dLbls>
        <c:gapWidth val="150"/>
        <c:overlap val="100"/>
        <c:axId val="193480576"/>
        <c:axId val="193482112"/>
      </c:barChart>
      <c:catAx>
        <c:axId val="193480576"/>
        <c:scaling>
          <c:orientation val="minMax"/>
        </c:scaling>
        <c:delete val="0"/>
        <c:axPos val="b"/>
        <c:numFmt formatCode="General" sourceLinked="0"/>
        <c:majorTickMark val="out"/>
        <c:minorTickMark val="none"/>
        <c:tickLblPos val="nextTo"/>
        <c:txPr>
          <a:bodyPr/>
          <a:lstStyle/>
          <a:p>
            <a:pPr>
              <a:defRPr b="0"/>
            </a:pPr>
            <a:endParaRPr lang="da-DK"/>
          </a:p>
        </c:txPr>
        <c:crossAx val="193482112"/>
        <c:crosses val="autoZero"/>
        <c:auto val="1"/>
        <c:lblAlgn val="ctr"/>
        <c:lblOffset val="100"/>
        <c:noMultiLvlLbl val="0"/>
      </c:catAx>
      <c:valAx>
        <c:axId val="193482112"/>
        <c:scaling>
          <c:orientation val="minMax"/>
        </c:scaling>
        <c:delete val="1"/>
        <c:axPos val="l"/>
        <c:numFmt formatCode="0%" sourceLinked="1"/>
        <c:majorTickMark val="out"/>
        <c:minorTickMark val="none"/>
        <c:tickLblPos val="none"/>
        <c:crossAx val="193480576"/>
        <c:crosses val="autoZero"/>
        <c:crossBetween val="between"/>
      </c:valAx>
    </c:plotArea>
    <c:plotVisOnly val="1"/>
    <c:dispBlanksAs val="gap"/>
    <c:showDLblsOverMax val="0"/>
  </c:chart>
  <c:txPr>
    <a:bodyPr/>
    <a:lstStyle/>
    <a:p>
      <a:pPr>
        <a:defRPr sz="1800"/>
      </a:pPr>
      <a:endParaRPr lang="da-DK"/>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094990323297051E-2"/>
          <c:y val="2.5419192962010281E-2"/>
          <c:w val="0.94046753750524881"/>
          <c:h val="0.64553342324011065"/>
        </c:manualLayout>
      </c:layout>
      <c:lineChart>
        <c:grouping val="standard"/>
        <c:varyColors val="0"/>
        <c:ser>
          <c:idx val="0"/>
          <c:order val="0"/>
          <c:tx>
            <c:strRef>
              <c:f>Sheet1!$B$1</c:f>
              <c:strCache>
                <c:ptCount val="1"/>
                <c:pt idx="0">
                  <c:v>Column1</c:v>
                </c:pt>
              </c:strCache>
            </c:strRef>
          </c:tx>
          <c:spPr>
            <a:ln>
              <a:noFill/>
            </a:ln>
          </c:spPr>
          <c:marker>
            <c:symbol val="dash"/>
            <c:size val="10"/>
            <c:spPr>
              <a:solidFill>
                <a:schemeClr val="tx1"/>
              </a:solidFill>
              <a:ln>
                <a:solidFill>
                  <a:schemeClr val="tx1"/>
                </a:solidFill>
              </a:ln>
            </c:spPr>
          </c:marker>
          <c:cat>
            <c:strRef>
              <c:f>Sheet1!$A$2:$A$17</c:f>
              <c:strCache>
                <c:ptCount val="15"/>
                <c:pt idx="0">
                  <c:v>Hep B &amp; C</c:v>
                </c:pt>
                <c:pt idx="1">
                  <c:v>Mononucleosis</c:v>
                </c:pt>
                <c:pt idx="2">
                  <c:v>Lymphadenopathy</c:v>
                </c:pt>
                <c:pt idx="3">
                  <c:v>Leuco / thrombocytopenia</c:v>
                </c:pt>
                <c:pt idx="4">
                  <c:v>Pneumonia</c:v>
                </c:pt>
                <c:pt idx="5">
                  <c:v>Neuropathy</c:v>
                </c:pt>
                <c:pt idx="6">
                  <c:v>Hep C</c:v>
                </c:pt>
                <c:pt idx="7">
                  <c:v>Seborrhoeic dermatitis</c:v>
                </c:pt>
                <c:pt idx="8">
                  <c:v>Hep B </c:v>
                </c:pt>
                <c:pt idx="9">
                  <c:v>Cervical dysplasia / cancer</c:v>
                </c:pt>
                <c:pt idx="10">
                  <c:v>Lymphoma</c:v>
                </c:pt>
                <c:pt idx="11">
                  <c:v>Psoriasis</c:v>
                </c:pt>
                <c:pt idx="12">
                  <c:v>Anal dysplasia / cancer</c:v>
                </c:pt>
                <c:pt idx="13">
                  <c:v>Lung cancer</c:v>
                </c:pt>
                <c:pt idx="14">
                  <c:v> </c:v>
                </c:pt>
              </c:strCache>
            </c:strRef>
          </c:cat>
          <c:val>
            <c:numRef>
              <c:f>Sheet1!$B$2:$B$17</c:f>
              <c:numCache>
                <c:formatCode>General</c:formatCode>
                <c:ptCount val="16"/>
                <c:pt idx="0">
                  <c:v>2.8</c:v>
                </c:pt>
                <c:pt idx="1">
                  <c:v>3.7</c:v>
                </c:pt>
                <c:pt idx="2">
                  <c:v>2.9</c:v>
                </c:pt>
                <c:pt idx="3">
                  <c:v>2.1</c:v>
                </c:pt>
                <c:pt idx="4">
                  <c:v>2.4</c:v>
                </c:pt>
                <c:pt idx="5">
                  <c:v>0</c:v>
                </c:pt>
                <c:pt idx="6">
                  <c:v>1.6</c:v>
                </c:pt>
                <c:pt idx="7">
                  <c:v>0.4</c:v>
                </c:pt>
                <c:pt idx="8">
                  <c:v>0.5</c:v>
                </c:pt>
                <c:pt idx="9">
                  <c:v>0.5</c:v>
                </c:pt>
                <c:pt idx="10">
                  <c:v>0.02</c:v>
                </c:pt>
                <c:pt idx="11">
                  <c:v>0</c:v>
                </c:pt>
                <c:pt idx="12">
                  <c:v>0</c:v>
                </c:pt>
                <c:pt idx="13">
                  <c:v>0</c:v>
                </c:pt>
              </c:numCache>
            </c:numRef>
          </c:val>
          <c:smooth val="0"/>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0-3F84-4C9E-B0C9-841735066EE4}"/>
            </c:ext>
          </c:extLst>
        </c:ser>
        <c:ser>
          <c:idx val="1"/>
          <c:order val="1"/>
          <c:tx>
            <c:strRef>
              <c:f>Sheet1!$C$1</c:f>
              <c:strCache>
                <c:ptCount val="1"/>
                <c:pt idx="0">
                  <c:v>Column2</c:v>
                </c:pt>
              </c:strCache>
            </c:strRef>
          </c:tx>
          <c:spPr>
            <a:ln>
              <a:noFill/>
            </a:ln>
          </c:spPr>
          <c:marker>
            <c:symbol val="circle"/>
            <c:size val="10"/>
            <c:spPr>
              <a:solidFill>
                <a:schemeClr val="tx1"/>
              </a:solidFill>
              <a:ln>
                <a:solidFill>
                  <a:schemeClr val="tx1"/>
                </a:solidFill>
              </a:ln>
            </c:spPr>
          </c:marker>
          <c:dPt>
            <c:idx val="5"/>
            <c:marker>
              <c:spPr>
                <a:solidFill>
                  <a:schemeClr val="bg1"/>
                </a:solidFill>
                <a:ln>
                  <a:solidFill>
                    <a:schemeClr val="tx1"/>
                  </a:solidFill>
                </a:ln>
              </c:spPr>
            </c:marker>
            <c:bubble3D val="0"/>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1-3F84-4C9E-B0C9-841735066EE4}"/>
              </c:ext>
            </c:extLst>
          </c:dPt>
          <c:dPt>
            <c:idx val="10"/>
            <c:bubble3D val="0"/>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2-3F84-4C9E-B0C9-841735066EE4}"/>
              </c:ext>
            </c:extLst>
          </c:dPt>
          <c:dPt>
            <c:idx val="11"/>
            <c:marker>
              <c:spPr>
                <a:solidFill>
                  <a:schemeClr val="bg1"/>
                </a:solidFill>
                <a:ln>
                  <a:solidFill>
                    <a:schemeClr val="tx1"/>
                  </a:solidFill>
                </a:ln>
              </c:spPr>
            </c:marker>
            <c:bubble3D val="0"/>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3-3F84-4C9E-B0C9-841735066EE4}"/>
              </c:ext>
            </c:extLst>
          </c:dPt>
          <c:dPt>
            <c:idx val="12"/>
            <c:marker>
              <c:spPr>
                <a:solidFill>
                  <a:schemeClr val="bg1"/>
                </a:solidFill>
                <a:ln>
                  <a:solidFill>
                    <a:schemeClr val="tx1"/>
                  </a:solidFill>
                </a:ln>
              </c:spPr>
            </c:marker>
            <c:bubble3D val="0"/>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4-3F84-4C9E-B0C9-841735066EE4}"/>
              </c:ext>
            </c:extLst>
          </c:dPt>
          <c:dPt>
            <c:idx val="13"/>
            <c:marker>
              <c:spPr>
                <a:solidFill>
                  <a:schemeClr val="bg1"/>
                </a:solidFill>
                <a:ln>
                  <a:solidFill>
                    <a:schemeClr val="tx1"/>
                  </a:solidFill>
                </a:ln>
              </c:spPr>
            </c:marker>
            <c:bubble3D val="0"/>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5-3F84-4C9E-B0C9-841735066EE4}"/>
              </c:ext>
            </c:extLst>
          </c:dPt>
          <c:dLbls>
            <c:dLbl>
              <c:idx val="0"/>
              <c:layout>
                <c:manualLayout>
                  <c:x val="-1.705307669874599E-3"/>
                  <c:y val="-7.9312402686455896E-2"/>
                </c:manualLayout>
              </c:layout>
              <c:dLblPos val="r"/>
              <c:showLegendKey val="0"/>
              <c:showVal val="1"/>
              <c:showCatName val="0"/>
              <c:showSerName val="0"/>
              <c:showPercent val="0"/>
              <c:showBubbleSize val="0"/>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6-3F84-4C9E-B0C9-841735066EE4}"/>
                </c:ext>
                <c:ext xmlns:c15="http://schemas.microsoft.com/office/drawing/2012/chart" uri="{CE6537A1-D6FC-4f65-9D91-7224C49458BB}"/>
              </c:extLst>
            </c:dLbl>
            <c:dLbl>
              <c:idx val="1"/>
              <c:layout>
                <c:manualLayout>
                  <c:x val="-3.2569505200738799E-2"/>
                  <c:y val="-0.12420892526076771"/>
                </c:manualLayout>
              </c:layout>
              <c:dLblPos val="r"/>
              <c:showLegendKey val="0"/>
              <c:showVal val="1"/>
              <c:showCatName val="0"/>
              <c:showSerName val="0"/>
              <c:showPercent val="0"/>
              <c:showBubbleSize val="0"/>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7-3F84-4C9E-B0C9-841735066EE4}"/>
                </c:ext>
                <c:ext xmlns:c15="http://schemas.microsoft.com/office/drawing/2012/chart" uri="{CE6537A1-D6FC-4f65-9D91-7224C49458BB}"/>
              </c:extLst>
            </c:dLbl>
            <c:dLbl>
              <c:idx val="2"/>
              <c:layout>
                <c:manualLayout>
                  <c:x val="-3.1026295324195586E-2"/>
                  <c:y val="-0.10737272929540077"/>
                </c:manualLayout>
              </c:layout>
              <c:dLblPos val="r"/>
              <c:showLegendKey val="0"/>
              <c:showVal val="1"/>
              <c:showCatName val="0"/>
              <c:showSerName val="0"/>
              <c:showPercent val="0"/>
              <c:showBubbleSize val="0"/>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8-3F84-4C9E-B0C9-841735066EE4}"/>
                </c:ext>
                <c:ext xmlns:c15="http://schemas.microsoft.com/office/drawing/2012/chart" uri="{CE6537A1-D6FC-4f65-9D91-7224C49458BB}"/>
              </c:extLst>
            </c:dLbl>
            <c:dLbl>
              <c:idx val="3"/>
              <c:layout>
                <c:manualLayout>
                  <c:x val="-2.014666569456593E-2"/>
                  <c:y val="-0.12420892526076771"/>
                </c:manualLayout>
              </c:layout>
              <c:dLblPos val="r"/>
              <c:showLegendKey val="0"/>
              <c:showVal val="1"/>
              <c:showCatName val="0"/>
              <c:showSerName val="0"/>
              <c:showPercent val="0"/>
              <c:showBubbleSize val="0"/>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9-3F84-4C9E-B0C9-841735066EE4}"/>
                </c:ext>
                <c:ext xmlns:c15="http://schemas.microsoft.com/office/drawing/2012/chart" uri="{CE6537A1-D6FC-4f65-9D91-7224C49458BB}"/>
              </c:extLst>
            </c:dLbl>
            <c:dLbl>
              <c:idx val="4"/>
              <c:layout>
                <c:manualLayout>
                  <c:x val="-3.4112715077282009E-2"/>
                  <c:y val="-7.6506370025561404E-2"/>
                </c:manualLayout>
              </c:layout>
              <c:dLblPos val="r"/>
              <c:showLegendKey val="0"/>
              <c:showVal val="1"/>
              <c:showCatName val="0"/>
              <c:showSerName val="0"/>
              <c:showPercent val="0"/>
              <c:showBubbleSize val="0"/>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A-3F84-4C9E-B0C9-841735066EE4}"/>
                </c:ext>
                <c:ext xmlns:c15="http://schemas.microsoft.com/office/drawing/2012/chart" uri="{CE6537A1-D6FC-4f65-9D91-7224C49458BB}"/>
              </c:extLst>
            </c:dLbl>
            <c:dLbl>
              <c:idx val="5"/>
              <c:layout>
                <c:manualLayout>
                  <c:x val="-3.2569505200738799E-2"/>
                  <c:y val="-0.15788131719150156"/>
                </c:manualLayout>
              </c:layout>
              <c:dLblPos val="r"/>
              <c:showLegendKey val="0"/>
              <c:showVal val="1"/>
              <c:showCatName val="0"/>
              <c:showSerName val="0"/>
              <c:showPercent val="0"/>
              <c:showBubbleSize val="0"/>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1-3F84-4C9E-B0C9-841735066EE4}"/>
                </c:ext>
                <c:ext xmlns:c15="http://schemas.microsoft.com/office/drawing/2012/chart" uri="{CE6537A1-D6FC-4f65-9D91-7224C49458BB}"/>
              </c:extLst>
            </c:dLbl>
            <c:dLbl>
              <c:idx val="6"/>
              <c:layout>
                <c:manualLayout>
                  <c:x val="-3.1026295324195645E-2"/>
                  <c:y val="-8.492446800824488E-2"/>
                </c:manualLayout>
              </c:layout>
              <c:dLblPos val="r"/>
              <c:showLegendKey val="0"/>
              <c:showVal val="1"/>
              <c:showCatName val="0"/>
              <c:showSerName val="0"/>
              <c:showPercent val="0"/>
              <c:showBubbleSize val="0"/>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B-3F84-4C9E-B0C9-841735066EE4}"/>
                </c:ext>
                <c:ext xmlns:c15="http://schemas.microsoft.com/office/drawing/2012/chart" uri="{CE6537A1-D6FC-4f65-9D91-7224C49458BB}"/>
              </c:extLst>
            </c:dLbl>
            <c:dLbl>
              <c:idx val="7"/>
              <c:layout>
                <c:manualLayout>
                  <c:x val="-2.4776295324195587E-2"/>
                  <c:y val="-0.11298479461718976"/>
                </c:manualLayout>
              </c:layout>
              <c:dLblPos val="r"/>
              <c:showLegendKey val="0"/>
              <c:showVal val="1"/>
              <c:showCatName val="0"/>
              <c:showSerName val="0"/>
              <c:showPercent val="0"/>
              <c:showBubbleSize val="0"/>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C-3F84-4C9E-B0C9-841735066EE4}"/>
                </c:ext>
                <c:ext xmlns:c15="http://schemas.microsoft.com/office/drawing/2012/chart" uri="{CE6537A1-D6FC-4f65-9D91-7224C49458BB}"/>
              </c:extLst>
            </c:dLbl>
            <c:dLbl>
              <c:idx val="8"/>
              <c:layout>
                <c:manualLayout>
                  <c:x val="-3.2569505200738799E-2"/>
                  <c:y val="-6.8088272042877943E-2"/>
                </c:manualLayout>
              </c:layout>
              <c:dLblPos val="r"/>
              <c:showLegendKey val="0"/>
              <c:showVal val="1"/>
              <c:showCatName val="0"/>
              <c:showSerName val="0"/>
              <c:showPercent val="0"/>
              <c:showBubbleSize val="0"/>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D-3F84-4C9E-B0C9-841735066EE4}"/>
                </c:ext>
                <c:ext xmlns:c15="http://schemas.microsoft.com/office/drawing/2012/chart" uri="{CE6537A1-D6FC-4f65-9D91-7224C49458BB}"/>
              </c:extLst>
            </c:dLbl>
            <c:dLbl>
              <c:idx val="9"/>
              <c:layout>
                <c:manualLayout>
                  <c:x val="-2.3289444462070496E-2"/>
                  <c:y val="-6.2387346679556331E-2"/>
                </c:manualLayout>
              </c:layout>
              <c:dLblPos val="r"/>
              <c:showLegendKey val="0"/>
              <c:showVal val="1"/>
              <c:showCatName val="0"/>
              <c:showSerName val="0"/>
              <c:showPercent val="0"/>
              <c:showBubbleSize val="0"/>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E-3F84-4C9E-B0C9-841735066EE4}"/>
                </c:ext>
                <c:ext xmlns:c15="http://schemas.microsoft.com/office/drawing/2012/chart" uri="{CE6537A1-D6FC-4f65-9D91-7224C49458BB}"/>
              </c:extLst>
            </c:dLbl>
            <c:dLbl>
              <c:idx val="10"/>
              <c:layout>
                <c:manualLayout>
                  <c:x val="-3.5655445921507663E-2"/>
                  <c:y val="-5.9754969182528643E-2"/>
                </c:manualLayout>
              </c:layout>
              <c:dLblPos val="r"/>
              <c:showLegendKey val="0"/>
              <c:showVal val="1"/>
              <c:showCatName val="0"/>
              <c:showSerName val="0"/>
              <c:showPercent val="0"/>
              <c:showBubbleSize val="0"/>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2-3F84-4C9E-B0C9-841735066EE4}"/>
                </c:ext>
                <c:ext xmlns:c15="http://schemas.microsoft.com/office/drawing/2012/chart" uri="{CE6537A1-D6FC-4f65-9D91-7224C49458BB}"/>
              </c:extLst>
            </c:dLbl>
            <c:dLbl>
              <c:idx val="11"/>
              <c:layout>
                <c:manualLayout>
                  <c:x val="-3.4043719661156761E-2"/>
                  <c:y val="-6.7652101673611728E-2"/>
                </c:manualLayout>
              </c:layout>
              <c:dLblPos val="r"/>
              <c:showLegendKey val="0"/>
              <c:showVal val="1"/>
              <c:showCatName val="0"/>
              <c:showSerName val="0"/>
              <c:showPercent val="0"/>
              <c:showBubbleSize val="0"/>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3-3F84-4C9E-B0C9-841735066EE4}"/>
                </c:ext>
                <c:ext xmlns:c15="http://schemas.microsoft.com/office/drawing/2012/chart" uri="{CE6537A1-D6FC-4f65-9D91-7224C49458BB}"/>
              </c:extLst>
            </c:dLbl>
            <c:spPr>
              <a:solidFill>
                <a:srgbClr val="D1E8FF"/>
              </a:solidFill>
              <a:ln>
                <a:noFill/>
              </a:ln>
            </c:spPr>
            <c:txPr>
              <a:bodyPr/>
              <a:lstStyle/>
              <a:p>
                <a:pPr>
                  <a:defRPr sz="1200"/>
                </a:pPr>
                <a:endParaRPr lang="da-DK"/>
              </a:p>
            </c:txPr>
            <c:dLblPos val="t"/>
            <c:showLegendKey val="0"/>
            <c:showVal val="1"/>
            <c:showCatName val="0"/>
            <c:showSerName val="0"/>
            <c:showPercent val="0"/>
            <c:showBubbleSize val="0"/>
            <c:showLeaderLines val="0"/>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5="http://schemas.microsoft.com/office/drawing/2012/chart" uri="{CE6537A1-D6FC-4f65-9D91-7224C49458BB}">
                <c15:showLeaderLines val="0"/>
              </c:ext>
            </c:extLst>
          </c:dLbls>
          <c:cat>
            <c:strRef>
              <c:f>Sheet1!$A$2:$A$17</c:f>
              <c:strCache>
                <c:ptCount val="15"/>
                <c:pt idx="0">
                  <c:v>Hep B &amp; C</c:v>
                </c:pt>
                <c:pt idx="1">
                  <c:v>Mononucleosis</c:v>
                </c:pt>
                <c:pt idx="2">
                  <c:v>Lymphadenopathy</c:v>
                </c:pt>
                <c:pt idx="3">
                  <c:v>Leuco / thrombocytopenia</c:v>
                </c:pt>
                <c:pt idx="4">
                  <c:v>Pneumonia</c:v>
                </c:pt>
                <c:pt idx="5">
                  <c:v>Neuropathy</c:v>
                </c:pt>
                <c:pt idx="6">
                  <c:v>Hep C</c:v>
                </c:pt>
                <c:pt idx="7">
                  <c:v>Seborrhoeic dermatitis</c:v>
                </c:pt>
                <c:pt idx="8">
                  <c:v>Hep B </c:v>
                </c:pt>
                <c:pt idx="9">
                  <c:v>Cervical dysplasia / cancer</c:v>
                </c:pt>
                <c:pt idx="10">
                  <c:v>Lymphoma</c:v>
                </c:pt>
                <c:pt idx="11">
                  <c:v>Psoriasis</c:v>
                </c:pt>
                <c:pt idx="12">
                  <c:v>Anal dysplasia / cancer</c:v>
                </c:pt>
                <c:pt idx="13">
                  <c:v>Lung cancer</c:v>
                </c:pt>
                <c:pt idx="14">
                  <c:v> </c:v>
                </c:pt>
              </c:strCache>
            </c:strRef>
          </c:cat>
          <c:val>
            <c:numRef>
              <c:f>Sheet1!$C$2:$C$17</c:f>
              <c:numCache>
                <c:formatCode>General</c:formatCode>
                <c:ptCount val="16"/>
                <c:pt idx="0">
                  <c:v>9.6</c:v>
                </c:pt>
                <c:pt idx="1">
                  <c:v>5.3</c:v>
                </c:pt>
                <c:pt idx="2">
                  <c:v>4.4000000000000004</c:v>
                </c:pt>
                <c:pt idx="3">
                  <c:v>4</c:v>
                </c:pt>
                <c:pt idx="4">
                  <c:v>3.2</c:v>
                </c:pt>
                <c:pt idx="5">
                  <c:v>2.4</c:v>
                </c:pt>
                <c:pt idx="6">
                  <c:v>2.2999999999999998</c:v>
                </c:pt>
                <c:pt idx="7">
                  <c:v>2</c:v>
                </c:pt>
                <c:pt idx="8">
                  <c:v>1.2</c:v>
                </c:pt>
                <c:pt idx="9">
                  <c:v>1</c:v>
                </c:pt>
                <c:pt idx="10">
                  <c:v>0.7</c:v>
                </c:pt>
                <c:pt idx="11">
                  <c:v>0.4</c:v>
                </c:pt>
                <c:pt idx="12">
                  <c:v>0</c:v>
                </c:pt>
                <c:pt idx="13">
                  <c:v>0</c:v>
                </c:pt>
              </c:numCache>
            </c:numRef>
          </c:val>
          <c:smooth val="0"/>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0F-3F84-4C9E-B0C9-841735066EE4}"/>
            </c:ext>
          </c:extLst>
        </c:ser>
        <c:ser>
          <c:idx val="2"/>
          <c:order val="2"/>
          <c:tx>
            <c:strRef>
              <c:f>Sheet1!$D$1</c:f>
              <c:strCache>
                <c:ptCount val="1"/>
                <c:pt idx="0">
                  <c:v>Column3</c:v>
                </c:pt>
              </c:strCache>
            </c:strRef>
          </c:tx>
          <c:spPr>
            <a:ln w="28575">
              <a:noFill/>
            </a:ln>
          </c:spPr>
          <c:marker>
            <c:symbol val="dash"/>
            <c:size val="7"/>
            <c:spPr>
              <a:solidFill>
                <a:schemeClr val="accent1"/>
              </a:solidFill>
              <a:ln>
                <a:solidFill>
                  <a:schemeClr val="tx1"/>
                </a:solidFill>
              </a:ln>
            </c:spPr>
          </c:marker>
          <c:cat>
            <c:strRef>
              <c:f>Sheet1!$A$2:$A$17</c:f>
              <c:strCache>
                <c:ptCount val="15"/>
                <c:pt idx="0">
                  <c:v>Hep B &amp; C</c:v>
                </c:pt>
                <c:pt idx="1">
                  <c:v>Mononucleosis</c:v>
                </c:pt>
                <c:pt idx="2">
                  <c:v>Lymphadenopathy</c:v>
                </c:pt>
                <c:pt idx="3">
                  <c:v>Leuco / thrombocytopenia</c:v>
                </c:pt>
                <c:pt idx="4">
                  <c:v>Pneumonia</c:v>
                </c:pt>
                <c:pt idx="5">
                  <c:v>Neuropathy</c:v>
                </c:pt>
                <c:pt idx="6">
                  <c:v>Hep C</c:v>
                </c:pt>
                <c:pt idx="7">
                  <c:v>Seborrhoeic dermatitis</c:v>
                </c:pt>
                <c:pt idx="8">
                  <c:v>Hep B </c:v>
                </c:pt>
                <c:pt idx="9">
                  <c:v>Cervical dysplasia / cancer</c:v>
                </c:pt>
                <c:pt idx="10">
                  <c:v>Lymphoma</c:v>
                </c:pt>
                <c:pt idx="11">
                  <c:v>Psoriasis</c:v>
                </c:pt>
                <c:pt idx="12">
                  <c:v>Anal dysplasia / cancer</c:v>
                </c:pt>
                <c:pt idx="13">
                  <c:v>Lung cancer</c:v>
                </c:pt>
                <c:pt idx="14">
                  <c:v> </c:v>
                </c:pt>
              </c:strCache>
            </c:strRef>
          </c:cat>
          <c:val>
            <c:numRef>
              <c:f>Sheet1!$D$2:$D$17</c:f>
              <c:numCache>
                <c:formatCode>General</c:formatCode>
                <c:ptCount val="16"/>
                <c:pt idx="0">
                  <c:v>16.3</c:v>
                </c:pt>
                <c:pt idx="1">
                  <c:v>6.9</c:v>
                </c:pt>
                <c:pt idx="2">
                  <c:v>5.9</c:v>
                </c:pt>
                <c:pt idx="3">
                  <c:v>5.9</c:v>
                </c:pt>
                <c:pt idx="4">
                  <c:v>4</c:v>
                </c:pt>
                <c:pt idx="5">
                  <c:v>5.0999999999999996</c:v>
                </c:pt>
                <c:pt idx="6">
                  <c:v>3.1</c:v>
                </c:pt>
                <c:pt idx="7">
                  <c:v>3.6</c:v>
                </c:pt>
                <c:pt idx="8">
                  <c:v>1.8</c:v>
                </c:pt>
                <c:pt idx="9">
                  <c:v>1.5</c:v>
                </c:pt>
                <c:pt idx="10">
                  <c:v>1.3</c:v>
                </c:pt>
                <c:pt idx="11">
                  <c:v>1.1000000000000001</c:v>
                </c:pt>
                <c:pt idx="12">
                  <c:v>0</c:v>
                </c:pt>
                <c:pt idx="13">
                  <c:v>0</c:v>
                </c:pt>
              </c:numCache>
            </c:numRef>
          </c:val>
          <c:smooth val="0"/>
          <c:extLst xmlns:c16r2="http://schemas.microsoft.com/office/drawing/2015/06/char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c:ext xmlns:c16="http://schemas.microsoft.com/office/drawing/2014/chart" uri="{C3380CC4-5D6E-409C-BE32-E72D297353CC}">
              <c16:uniqueId val="{00000010-3F84-4C9E-B0C9-841735066EE4}"/>
            </c:ext>
          </c:extLst>
        </c:ser>
        <c:dLbls>
          <c:showLegendKey val="0"/>
          <c:showVal val="0"/>
          <c:showCatName val="0"/>
          <c:showSerName val="0"/>
          <c:showPercent val="0"/>
          <c:showBubbleSize val="0"/>
        </c:dLbls>
        <c:hiLowLines>
          <c:spPr>
            <a:ln w="25400">
              <a:solidFill>
                <a:schemeClr val="tx1"/>
              </a:solidFill>
            </a:ln>
          </c:spPr>
        </c:hiLowLines>
        <c:marker val="1"/>
        <c:smooth val="0"/>
        <c:axId val="199887488"/>
        <c:axId val="199917952"/>
      </c:lineChart>
      <c:catAx>
        <c:axId val="199887488"/>
        <c:scaling>
          <c:orientation val="minMax"/>
        </c:scaling>
        <c:delete val="0"/>
        <c:axPos val="b"/>
        <c:numFmt formatCode="General" sourceLinked="1"/>
        <c:majorTickMark val="out"/>
        <c:minorTickMark val="none"/>
        <c:tickLblPos val="nextTo"/>
        <c:txPr>
          <a:bodyPr rot="-5400000" vert="horz"/>
          <a:lstStyle/>
          <a:p>
            <a:pPr>
              <a:defRPr sz="1200"/>
            </a:pPr>
            <a:endParaRPr lang="da-DK"/>
          </a:p>
        </c:txPr>
        <c:crossAx val="199917952"/>
        <c:crosses val="autoZero"/>
        <c:auto val="1"/>
        <c:lblAlgn val="ctr"/>
        <c:lblOffset val="100"/>
        <c:noMultiLvlLbl val="0"/>
      </c:catAx>
      <c:valAx>
        <c:axId val="199917952"/>
        <c:scaling>
          <c:orientation val="minMax"/>
        </c:scaling>
        <c:delete val="0"/>
        <c:axPos val="l"/>
        <c:majorGridlines/>
        <c:numFmt formatCode="General" sourceLinked="1"/>
        <c:majorTickMark val="out"/>
        <c:minorTickMark val="none"/>
        <c:tickLblPos val="nextTo"/>
        <c:crossAx val="199887488"/>
        <c:crosses val="autoZero"/>
        <c:crossBetween val="between"/>
      </c:valAx>
    </c:plotArea>
    <c:plotVisOnly val="1"/>
    <c:dispBlanksAs val="gap"/>
    <c:showDLblsOverMax val="0"/>
  </c:chart>
  <c:txPr>
    <a:bodyPr/>
    <a:lstStyle/>
    <a:p>
      <a:pPr>
        <a:defRPr sz="1320" baseline="0">
          <a:latin typeface="Corbel" panose="020B0503020204020204" pitchFamily="34" charset="0"/>
        </a:defRPr>
      </a:pPr>
      <a:endParaRPr lang="da-DK"/>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180306115825244E-2"/>
          <c:y val="2.4282907080187401E-2"/>
          <c:w val="0.93541873921582541"/>
          <c:h val="0.89391199517781794"/>
        </c:manualLayout>
      </c:layout>
      <c:scatterChart>
        <c:scatterStyle val="lineMarker"/>
        <c:varyColors val="0"/>
        <c:ser>
          <c:idx val="0"/>
          <c:order val="0"/>
          <c:spPr>
            <a:ln w="28546">
              <a:noFill/>
            </a:ln>
          </c:spPr>
          <c:marker>
            <c:symbol val="square"/>
            <c:size val="5"/>
            <c:spPr>
              <a:solidFill>
                <a:schemeClr val="tx1"/>
              </a:solidFill>
              <a:ln>
                <a:solidFill>
                  <a:schemeClr val="tx1"/>
                </a:solidFill>
              </a:ln>
            </c:spPr>
          </c:marker>
          <c:errBars>
            <c:errDir val="x"/>
            <c:errBarType val="both"/>
            <c:errValType val="cust"/>
            <c:noEndCap val="0"/>
            <c:plus>
              <c:numRef>
                <c:f>Sheet1!$H$4:$H$25</c:f>
                <c:numCache>
                  <c:formatCode>General</c:formatCode>
                  <c:ptCount val="22"/>
                  <c:pt idx="14">
                    <c:v>0</c:v>
                  </c:pt>
                  <c:pt idx="15">
                    <c:v>0.47</c:v>
                  </c:pt>
                  <c:pt idx="16">
                    <c:v>0.42</c:v>
                  </c:pt>
                  <c:pt idx="17">
                    <c:v>0.49</c:v>
                  </c:pt>
                  <c:pt idx="18">
                    <c:v>1.1099999999999999</c:v>
                  </c:pt>
                  <c:pt idx="19">
                    <c:v>1.5199999999999998</c:v>
                  </c:pt>
                  <c:pt idx="20">
                    <c:v>1.1099999999999999</c:v>
                  </c:pt>
                  <c:pt idx="21">
                    <c:v>0.37</c:v>
                  </c:pt>
                </c:numCache>
              </c:numRef>
            </c:plus>
            <c:minus>
              <c:numRef>
                <c:f>Sheet1!$G$4:$G$25</c:f>
                <c:numCache>
                  <c:formatCode>General</c:formatCode>
                  <c:ptCount val="22"/>
                  <c:pt idx="14">
                    <c:v>0</c:v>
                  </c:pt>
                  <c:pt idx="15">
                    <c:v>0.24</c:v>
                  </c:pt>
                  <c:pt idx="16">
                    <c:v>0.21</c:v>
                  </c:pt>
                  <c:pt idx="17">
                    <c:v>0.31000000000000005</c:v>
                  </c:pt>
                  <c:pt idx="18">
                    <c:v>0.7</c:v>
                  </c:pt>
                  <c:pt idx="19">
                    <c:v>0.84000000000000008</c:v>
                  </c:pt>
                  <c:pt idx="20">
                    <c:v>0.64</c:v>
                  </c:pt>
                  <c:pt idx="21">
                    <c:v>0.21000000000000002</c:v>
                  </c:pt>
                </c:numCache>
              </c:numRef>
            </c:minus>
            <c:spPr>
              <a:ln w="3173">
                <a:solidFill>
                  <a:srgbClr val="000000"/>
                </a:solidFill>
                <a:prstDash val="solid"/>
              </a:ln>
            </c:spPr>
          </c:errBars>
          <c:xVal>
            <c:numRef>
              <c:f>Sheet1!$C$4:$C$25</c:f>
              <c:numCache>
                <c:formatCode>General</c:formatCode>
                <c:ptCount val="22"/>
                <c:pt idx="14">
                  <c:v>1</c:v>
                </c:pt>
                <c:pt idx="15">
                  <c:v>0.48</c:v>
                </c:pt>
                <c:pt idx="16">
                  <c:v>0.43</c:v>
                </c:pt>
                <c:pt idx="17">
                  <c:v>0.81</c:v>
                </c:pt>
                <c:pt idx="18">
                  <c:v>1.9</c:v>
                </c:pt>
                <c:pt idx="19">
                  <c:v>1.84</c:v>
                </c:pt>
                <c:pt idx="20">
                  <c:v>1.52</c:v>
                </c:pt>
                <c:pt idx="21">
                  <c:v>0.5</c:v>
                </c:pt>
              </c:numCache>
            </c:numRef>
          </c:xVal>
          <c:yVal>
            <c:numRef>
              <c:f>Sheet1!$D$4:$D$25</c:f>
              <c:numCache>
                <c:formatCode>General</c:formatCode>
                <c:ptCount val="22"/>
                <c:pt idx="14">
                  <c:v>10</c:v>
                </c:pt>
                <c:pt idx="15">
                  <c:v>8</c:v>
                </c:pt>
                <c:pt idx="16">
                  <c:v>7</c:v>
                </c:pt>
                <c:pt idx="17">
                  <c:v>6</c:v>
                </c:pt>
                <c:pt idx="18">
                  <c:v>5</c:v>
                </c:pt>
                <c:pt idx="19">
                  <c:v>4</c:v>
                </c:pt>
                <c:pt idx="20">
                  <c:v>3</c:v>
                </c:pt>
                <c:pt idx="21">
                  <c:v>1</c:v>
                </c:pt>
              </c:numCache>
            </c:numRef>
          </c:yVal>
          <c:smooth val="0"/>
          <c:extLst xmlns:c16r2="http://schemas.microsoft.com/office/drawing/2015/06/chart">
            <c:ext xmlns:c16="http://schemas.microsoft.com/office/drawing/2014/chart" uri="{C3380CC4-5D6E-409C-BE32-E72D297353CC}">
              <c16:uniqueId val="{00000000-CF7B-4E60-BB62-AB1E5022DBFC}"/>
            </c:ext>
          </c:extLst>
        </c:ser>
        <c:dLbls>
          <c:showLegendKey val="0"/>
          <c:showVal val="0"/>
          <c:showCatName val="0"/>
          <c:showSerName val="0"/>
          <c:showPercent val="0"/>
          <c:showBubbleSize val="0"/>
        </c:dLbls>
        <c:axId val="199220608"/>
        <c:axId val="199222400"/>
      </c:scatterChart>
      <c:valAx>
        <c:axId val="199220608"/>
        <c:scaling>
          <c:logBase val="10"/>
          <c:orientation val="minMax"/>
          <c:max val="10"/>
          <c:min val="0.1"/>
        </c:scaling>
        <c:delete val="0"/>
        <c:axPos val="b"/>
        <c:numFmt formatCode="General" sourceLinked="1"/>
        <c:majorTickMark val="out"/>
        <c:minorTickMark val="out"/>
        <c:tickLblPos val="nextTo"/>
        <c:txPr>
          <a:bodyPr rot="0" vert="horz"/>
          <a:lstStyle/>
          <a:p>
            <a:pPr>
              <a:defRPr sz="1399" b="0" i="0" u="none" strike="noStrike" baseline="0">
                <a:solidFill>
                  <a:srgbClr val="000000"/>
                </a:solidFill>
                <a:latin typeface="Corbel" panose="020B0503020204020204" pitchFamily="34" charset="0"/>
                <a:ea typeface="Calibri"/>
                <a:cs typeface="Calibri"/>
              </a:defRPr>
            </a:pPr>
            <a:endParaRPr lang="da-DK"/>
          </a:p>
        </c:txPr>
        <c:crossAx val="199222400"/>
        <c:crosses val="autoZero"/>
        <c:crossBetween val="midCat"/>
        <c:majorUnit val="10"/>
        <c:minorUnit val="10"/>
      </c:valAx>
      <c:valAx>
        <c:axId val="199222400"/>
        <c:scaling>
          <c:orientation val="minMax"/>
          <c:max val="11"/>
          <c:min val="-1"/>
        </c:scaling>
        <c:delete val="0"/>
        <c:axPos val="l"/>
        <c:numFmt formatCode="General" sourceLinked="1"/>
        <c:majorTickMark val="none"/>
        <c:minorTickMark val="none"/>
        <c:tickLblPos val="none"/>
        <c:txPr>
          <a:bodyPr/>
          <a:lstStyle/>
          <a:p>
            <a:pPr>
              <a:defRPr lang="en-US"/>
            </a:pPr>
            <a:endParaRPr lang="da-DK"/>
          </a:p>
        </c:txPr>
        <c:crossAx val="199220608"/>
        <c:crossesAt val="1"/>
        <c:crossBetween val="midCat"/>
        <c:minorUnit val="1"/>
      </c:valAx>
      <c:spPr>
        <a:noFill/>
        <a:ln w="25384">
          <a:noFill/>
        </a:ln>
      </c:spPr>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chemeClr val="accent1">
            <a:lumMod val="40000"/>
            <a:lumOff val="60000"/>
          </a:schemeClr>
        </a:solidFill>
      </dgm:spPr>
      <dgm:t>
        <a:bodyPr/>
        <a:lstStyle/>
        <a:p>
          <a:pPr rtl="0"/>
          <a:r>
            <a:rPr lang="en-GB" sz="2000" b="1" dirty="0">
              <a:solidFill>
                <a:schemeClr val="tx1"/>
              </a:solidFill>
            </a:rPr>
            <a:t>1. Ogólny profil epidemii HIV na terenie Europy</a:t>
          </a: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a:solidFill>
                <a:schemeClr val="tx1"/>
              </a:solidFill>
            </a:rPr>
            <a:t>2. Po co wykonywać badania w kierunku HIV? </a:t>
          </a: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en-GB" sz="2000" dirty="0">
              <a:solidFill>
                <a:schemeClr val="tx1"/>
              </a:solidFill>
            </a:rPr>
            <a:t>3. Konsekwencje późnej diagnozy</a:t>
          </a: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C078F39B-ABCC-4031-88AE-54B7143D90E1}">
      <dgm:prSet custT="1"/>
      <dgm:spPr>
        <a:solidFill>
          <a:srgbClr val="E9EDF4"/>
        </a:solidFill>
      </dgm:spPr>
      <dgm:t>
        <a:bodyPr/>
        <a:lstStyle/>
        <a:p>
          <a:pPr rtl="0"/>
          <a:r>
            <a:rPr lang="en-GB" sz="2000" dirty="0">
              <a:solidFill>
                <a:schemeClr val="tx1"/>
              </a:solidFill>
            </a:rPr>
            <a:t>4. Niewykorzystane możliwości</a:t>
          </a:r>
        </a:p>
      </dgm:t>
    </dgm:pt>
    <dgm:pt modelId="{6C4966BD-2E32-42CF-9ACC-6EDE9E2EC19C}" type="parTrans" cxnId="{14E42C59-8FDA-4C55-8EDE-E1BA0704EAFC}">
      <dgm:prSet/>
      <dgm:spPr/>
      <dgm:t>
        <a:bodyPr/>
        <a:lstStyle/>
        <a:p>
          <a:endParaRPr lang="en-GB"/>
        </a:p>
      </dgm:t>
    </dgm:pt>
    <dgm:pt modelId="{F8542C47-662B-48EB-83EA-408B39DF7589}" type="sibTrans" cxnId="{14E42C59-8FDA-4C55-8EDE-E1BA0704EAFC}">
      <dgm:prSet/>
      <dgm:spPr/>
      <dgm:t>
        <a:bodyPr/>
        <a:lstStyle/>
        <a:p>
          <a:endParaRPr lang="en-GB"/>
        </a:p>
      </dgm:t>
    </dgm:pt>
    <dgm:pt modelId="{7ADBD254-F3A8-45BA-97A2-B10099EAF300}">
      <dgm:prSet custT="1"/>
      <dgm:spPr>
        <a:solidFill>
          <a:srgbClr val="E9EDF4"/>
        </a:solidFill>
      </dgm:spPr>
      <dgm:t>
        <a:bodyPr/>
        <a:lstStyle/>
        <a:p>
          <a:pPr rtl="0"/>
          <a:r>
            <a:rPr lang="en-GB" sz="2000" dirty="0">
              <a:solidFill>
                <a:schemeClr val="tx1"/>
              </a:solidFill>
            </a:rPr>
            <a:t>6. Strategie wykonywania badań w kierunku HIV — w tym wykonywanie badań w kierunku HIV w oparciu o występujące schorzenia wskaźnikowe</a:t>
          </a: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878F4850-5941-4A3C-9129-2ECFE0B32ED5}">
      <dgm:prSet custT="1"/>
      <dgm:spPr>
        <a:solidFill>
          <a:srgbClr val="E9EDF4"/>
        </a:solidFill>
      </dgm:spPr>
      <dgm:t>
        <a:bodyPr/>
        <a:lstStyle/>
        <a:p>
          <a:pPr rtl="0"/>
          <a:r>
            <a:rPr lang="en-GB" sz="2000" dirty="0">
              <a:solidFill>
                <a:schemeClr val="tx1"/>
              </a:solidFill>
            </a:rPr>
            <a:t>5. Bariery w podejściu do testów / Często zgłaszane obawy</a:t>
          </a:r>
        </a:p>
      </dgm:t>
    </dgm:pt>
    <dgm:pt modelId="{632BB5FA-C52A-4CF8-96A8-8717A4E2A1A6}" type="parTrans" cxnId="{1658E4CF-C173-46C6-B4DE-F995AAF31B7B}">
      <dgm:prSet/>
      <dgm:spPr/>
      <dgm:t>
        <a:bodyPr/>
        <a:lstStyle/>
        <a:p>
          <a:endParaRPr lang="en-GB"/>
        </a:p>
      </dgm:t>
    </dgm:pt>
    <dgm:pt modelId="{E7987764-A999-4E74-81FA-1C220AAA9805}" type="sibTrans" cxnId="{1658E4CF-C173-46C6-B4DE-F995AAF31B7B}">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pl-PL"/>
        </a:p>
      </dgm:t>
    </dgm:pt>
    <dgm:pt modelId="{27D53F48-8A9E-4AF0-93B2-8CEBDE1BB97C}" type="pres">
      <dgm:prSet presAssocID="{76EB3F9B-2E05-4C7C-8DE6-4ABBB04CB700}" presName="parentText" presStyleLbl="node1" presStyleIdx="0" presStyleCnt="6">
        <dgm:presLayoutVars>
          <dgm:chMax val="0"/>
          <dgm:bulletEnabled val="1"/>
        </dgm:presLayoutVars>
      </dgm:prSet>
      <dgm:spPr/>
      <dgm:t>
        <a:bodyPr/>
        <a:lstStyle/>
        <a:p>
          <a:endParaRPr lang="pl-PL"/>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6">
        <dgm:presLayoutVars>
          <dgm:chMax val="0"/>
          <dgm:bulletEnabled val="1"/>
        </dgm:presLayoutVars>
      </dgm:prSet>
      <dgm:spPr/>
      <dgm:t>
        <a:bodyPr/>
        <a:lstStyle/>
        <a:p>
          <a:endParaRPr lang="pl-PL"/>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6">
        <dgm:presLayoutVars>
          <dgm:chMax val="0"/>
          <dgm:bulletEnabled val="1"/>
        </dgm:presLayoutVars>
      </dgm:prSet>
      <dgm:spPr/>
      <dgm:t>
        <a:bodyPr/>
        <a:lstStyle/>
        <a:p>
          <a:endParaRPr lang="pl-PL"/>
        </a:p>
      </dgm:t>
    </dgm:pt>
    <dgm:pt modelId="{6F6B4B09-981E-4FEF-863F-8026D8B0BDFF}" type="pres">
      <dgm:prSet presAssocID="{5149B0F2-B325-4410-B48F-2CAA44C0CA71}" presName="spacer" presStyleCnt="0"/>
      <dgm:spPr/>
    </dgm:pt>
    <dgm:pt modelId="{C60C5F13-BC11-46BA-86A0-E8C8DEBDFD2D}" type="pres">
      <dgm:prSet presAssocID="{C078F39B-ABCC-4031-88AE-54B7143D90E1}" presName="parentText" presStyleLbl="node1" presStyleIdx="3" presStyleCnt="6">
        <dgm:presLayoutVars>
          <dgm:chMax val="0"/>
          <dgm:bulletEnabled val="1"/>
        </dgm:presLayoutVars>
      </dgm:prSet>
      <dgm:spPr/>
      <dgm:t>
        <a:bodyPr/>
        <a:lstStyle/>
        <a:p>
          <a:endParaRPr lang="pl-PL"/>
        </a:p>
      </dgm:t>
    </dgm:pt>
    <dgm:pt modelId="{51223976-9EDD-44DB-B904-276081631982}" type="pres">
      <dgm:prSet presAssocID="{F8542C47-662B-48EB-83EA-408B39DF7589}" presName="spacer" presStyleCnt="0"/>
      <dgm:spPr/>
    </dgm:pt>
    <dgm:pt modelId="{8DEC646D-C5DB-4FE2-AC56-684A2AB5DB0E}" type="pres">
      <dgm:prSet presAssocID="{7ADBD254-F3A8-45BA-97A2-B10099EAF300}" presName="parentText" presStyleLbl="node1" presStyleIdx="4" presStyleCnt="6" custLinFactY="100000" custLinFactNeighborY="158051">
        <dgm:presLayoutVars>
          <dgm:chMax val="0"/>
          <dgm:bulletEnabled val="1"/>
        </dgm:presLayoutVars>
      </dgm:prSet>
      <dgm:spPr/>
      <dgm:t>
        <a:bodyPr/>
        <a:lstStyle/>
        <a:p>
          <a:endParaRPr lang="pl-PL"/>
        </a:p>
      </dgm:t>
    </dgm:pt>
    <dgm:pt modelId="{4922431F-3D46-4906-93E0-CF5BE3C812E5}" type="pres">
      <dgm:prSet presAssocID="{C54172BD-B7AE-4237-A2D6-CBE22CEA6D8E}" presName="spacer" presStyleCnt="0"/>
      <dgm:spPr/>
    </dgm:pt>
    <dgm:pt modelId="{7B30A21E-1790-47E3-9E16-169E73C13270}" type="pres">
      <dgm:prSet presAssocID="{878F4850-5941-4A3C-9129-2ECFE0B32ED5}" presName="parentText" presStyleLbl="node1" presStyleIdx="5" presStyleCnt="6" custLinFactY="-94385" custLinFactNeighborY="-100000">
        <dgm:presLayoutVars>
          <dgm:chMax val="0"/>
          <dgm:bulletEnabled val="1"/>
        </dgm:presLayoutVars>
      </dgm:prSet>
      <dgm:spPr/>
      <dgm:t>
        <a:bodyPr/>
        <a:lstStyle/>
        <a:p>
          <a:endParaRPr lang="pl-PL"/>
        </a:p>
      </dgm:t>
    </dgm:pt>
  </dgm:ptLst>
  <dgm:cxnLst>
    <dgm:cxn modelId="{5EE282C3-F707-44AE-AA9F-0B49C4C4D9F6}" type="presOf" srcId="{878F4850-5941-4A3C-9129-2ECFE0B32ED5}" destId="{7B30A21E-1790-47E3-9E16-169E73C13270}" srcOrd="0" destOrd="0" presId="urn:microsoft.com/office/officeart/2005/8/layout/vList2"/>
    <dgm:cxn modelId="{6696B444-67EE-403E-976F-A6E3B289E818}" type="presOf" srcId="{7ADBD254-F3A8-45BA-97A2-B10099EAF300}" destId="{8DEC646D-C5DB-4FE2-AC56-684A2AB5DB0E}" srcOrd="0" destOrd="0" presId="urn:microsoft.com/office/officeart/2005/8/layout/vList2"/>
    <dgm:cxn modelId="{1658E4CF-C173-46C6-B4DE-F995AAF31B7B}" srcId="{334B3551-664B-4334-BF1F-E23996D41D35}" destId="{878F4850-5941-4A3C-9129-2ECFE0B32ED5}" srcOrd="5" destOrd="0" parTransId="{632BB5FA-C52A-4CF8-96A8-8717A4E2A1A6}" sibTransId="{E7987764-A999-4E74-81FA-1C220AAA9805}"/>
    <dgm:cxn modelId="{56209C46-9996-439E-9D36-CFFD22D4989F}" srcId="{334B3551-664B-4334-BF1F-E23996D41D35}" destId="{4EA625BF-1FAA-4074-975F-44FFB7629D05}" srcOrd="2" destOrd="0" parTransId="{8CFDCCA7-4C6F-4D65-B99A-CB3E7F75D66B}" sibTransId="{5149B0F2-B325-4410-B48F-2CAA44C0CA71}"/>
    <dgm:cxn modelId="{8B5ADD31-B4AC-43E7-810F-452963552CB2}" type="presOf" srcId="{C078F39B-ABCC-4031-88AE-54B7143D90E1}" destId="{C60C5F13-BC11-46BA-86A0-E8C8DEBDFD2D}" srcOrd="0" destOrd="0" presId="urn:microsoft.com/office/officeart/2005/8/layout/vList2"/>
    <dgm:cxn modelId="{0263B555-D34B-44E7-8E6E-FE4F7C7AB801}" srcId="{334B3551-664B-4334-BF1F-E23996D41D35}" destId="{DC5626C3-89EC-42E9-A8A5-2C4033403F44}" srcOrd="1" destOrd="0" parTransId="{53EBF0CD-8EAD-4982-B8DE-6E0351C0CAB9}" sibTransId="{7E72F3AA-96AB-4BDA-966A-77F428A16813}"/>
    <dgm:cxn modelId="{A8ADF656-2C71-4CFB-BDB6-2312B82CB34C}" type="presOf" srcId="{DC5626C3-89EC-42E9-A8A5-2C4033403F44}" destId="{0363741D-5522-44EE-BA48-7952B8DF3484}" srcOrd="0" destOrd="0" presId="urn:microsoft.com/office/officeart/2005/8/layout/vList2"/>
    <dgm:cxn modelId="{4CEF7F8E-2B59-40EE-A992-5C4D3E8A17CD}" type="presOf" srcId="{4EA625BF-1FAA-4074-975F-44FFB7629D05}" destId="{3C1371A6-360D-4628-B6B6-D0DCC663AD7A}" srcOrd="0" destOrd="0" presId="urn:microsoft.com/office/officeart/2005/8/layout/vList2"/>
    <dgm:cxn modelId="{14E42C59-8FDA-4C55-8EDE-E1BA0704EAFC}" srcId="{334B3551-664B-4334-BF1F-E23996D41D35}" destId="{C078F39B-ABCC-4031-88AE-54B7143D90E1}" srcOrd="3" destOrd="0" parTransId="{6C4966BD-2E32-42CF-9ACC-6EDE9E2EC19C}" sibTransId="{F8542C47-662B-48EB-83EA-408B39DF7589}"/>
    <dgm:cxn modelId="{0B5032CC-6C4A-4462-96F7-B9B3ED484B19}" type="presOf" srcId="{334B3551-664B-4334-BF1F-E23996D41D35}" destId="{3C98A23B-9912-4DFC-94DE-9675821665F5}" srcOrd="0" destOrd="0" presId="urn:microsoft.com/office/officeart/2005/8/layout/vList2"/>
    <dgm:cxn modelId="{F6A48313-160C-4A82-9EB4-8FFD50B63029}" srcId="{334B3551-664B-4334-BF1F-E23996D41D35}" destId="{7ADBD254-F3A8-45BA-97A2-B10099EAF300}" srcOrd="4" destOrd="0" parTransId="{F030D52B-33C9-4CF2-BE55-4168E6C52F5E}" sibTransId="{C54172BD-B7AE-4237-A2D6-CBE22CEA6D8E}"/>
    <dgm:cxn modelId="{5B0F4E01-CCCE-4A74-A665-490717D913A9}" srcId="{334B3551-664B-4334-BF1F-E23996D41D35}" destId="{76EB3F9B-2E05-4C7C-8DE6-4ABBB04CB700}" srcOrd="0" destOrd="0" parTransId="{DE2C285B-3357-4DDB-9318-9CA4EA74D859}" sibTransId="{8DB55BB1-F7B5-4D74-B5A4-831CBA86F5E9}"/>
    <dgm:cxn modelId="{BAB21073-86D3-4BBD-B3A4-EB116454FB9E}" type="presOf" srcId="{76EB3F9B-2E05-4C7C-8DE6-4ABBB04CB700}" destId="{27D53F48-8A9E-4AF0-93B2-8CEBDE1BB97C}" srcOrd="0" destOrd="0" presId="urn:microsoft.com/office/officeart/2005/8/layout/vList2"/>
    <dgm:cxn modelId="{A8350D2B-7E50-4D7F-86C5-E8944A76B7D2}" type="presParOf" srcId="{3C98A23B-9912-4DFC-94DE-9675821665F5}" destId="{27D53F48-8A9E-4AF0-93B2-8CEBDE1BB97C}" srcOrd="0" destOrd="0" presId="urn:microsoft.com/office/officeart/2005/8/layout/vList2"/>
    <dgm:cxn modelId="{0967C14B-CF61-4868-A5C3-27B629CCE081}" type="presParOf" srcId="{3C98A23B-9912-4DFC-94DE-9675821665F5}" destId="{B59A89EE-9D55-421F-8567-5EBE4D230955}" srcOrd="1" destOrd="0" presId="urn:microsoft.com/office/officeart/2005/8/layout/vList2"/>
    <dgm:cxn modelId="{2837CDAF-C9A3-484D-826F-6ACD4E5BE8C8}" type="presParOf" srcId="{3C98A23B-9912-4DFC-94DE-9675821665F5}" destId="{0363741D-5522-44EE-BA48-7952B8DF3484}" srcOrd="2" destOrd="0" presId="urn:microsoft.com/office/officeart/2005/8/layout/vList2"/>
    <dgm:cxn modelId="{21B714EE-D9AF-4D80-90EF-1EF9E84793D2}" type="presParOf" srcId="{3C98A23B-9912-4DFC-94DE-9675821665F5}" destId="{0BF2AA6C-D6FE-42AE-B985-92A0D12CF2D4}" srcOrd="3" destOrd="0" presId="urn:microsoft.com/office/officeart/2005/8/layout/vList2"/>
    <dgm:cxn modelId="{09C6EE83-6752-495E-A011-FA2E490BEB9A}" type="presParOf" srcId="{3C98A23B-9912-4DFC-94DE-9675821665F5}" destId="{3C1371A6-360D-4628-B6B6-D0DCC663AD7A}" srcOrd="4" destOrd="0" presId="urn:microsoft.com/office/officeart/2005/8/layout/vList2"/>
    <dgm:cxn modelId="{5B4C2699-3B54-4C39-AAD2-5B4344C69417}" type="presParOf" srcId="{3C98A23B-9912-4DFC-94DE-9675821665F5}" destId="{6F6B4B09-981E-4FEF-863F-8026D8B0BDFF}" srcOrd="5" destOrd="0" presId="urn:microsoft.com/office/officeart/2005/8/layout/vList2"/>
    <dgm:cxn modelId="{42B80A40-0E5A-4707-BB9D-13271C5AD12F}" type="presParOf" srcId="{3C98A23B-9912-4DFC-94DE-9675821665F5}" destId="{C60C5F13-BC11-46BA-86A0-E8C8DEBDFD2D}" srcOrd="6" destOrd="0" presId="urn:microsoft.com/office/officeart/2005/8/layout/vList2"/>
    <dgm:cxn modelId="{0701A734-5113-45B5-ACB2-68910D55A801}" type="presParOf" srcId="{3C98A23B-9912-4DFC-94DE-9675821665F5}" destId="{51223976-9EDD-44DB-B904-276081631982}" srcOrd="7" destOrd="0" presId="urn:microsoft.com/office/officeart/2005/8/layout/vList2"/>
    <dgm:cxn modelId="{207C6B1A-2067-462D-BF56-7D2AA95C948F}" type="presParOf" srcId="{3C98A23B-9912-4DFC-94DE-9675821665F5}" destId="{8DEC646D-C5DB-4FE2-AC56-684A2AB5DB0E}" srcOrd="8" destOrd="0" presId="urn:microsoft.com/office/officeart/2005/8/layout/vList2"/>
    <dgm:cxn modelId="{F7F118A5-4931-4E0B-BCA6-CEAC562ED291}" type="presParOf" srcId="{3C98A23B-9912-4DFC-94DE-9675821665F5}" destId="{4922431F-3D46-4906-93E0-CF5BE3C812E5}" srcOrd="9" destOrd="0" presId="urn:microsoft.com/office/officeart/2005/8/layout/vList2"/>
    <dgm:cxn modelId="{E8C43D75-66B1-4653-8A23-F814A6380642}" type="presParOf" srcId="{3C98A23B-9912-4DFC-94DE-9675821665F5}" destId="{7B30A21E-1790-47E3-9E16-169E73C1327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CA44655-23BC-426B-A1D3-DBA21A5E06C1}" type="doc">
      <dgm:prSet loTypeId="urn:microsoft.com/office/officeart/2005/8/layout/default" loCatId="list" qsTypeId="urn:microsoft.com/office/officeart/2005/8/quickstyle/simple4" qsCatId="simple" csTypeId="urn:microsoft.com/office/officeart/2005/8/colors/accent1_1" csCatId="accent1" phldr="1"/>
      <dgm:spPr/>
      <dgm:t>
        <a:bodyPr/>
        <a:lstStyle/>
        <a:p>
          <a:endParaRPr lang="en-GB"/>
        </a:p>
      </dgm:t>
    </dgm:pt>
    <dgm:pt modelId="{83F6E7FD-70E1-4A76-A1AF-FCC388D52460}">
      <dgm:prSet custT="1"/>
      <dgm:spPr>
        <a:solidFill>
          <a:srgbClr val="E9EDF4"/>
        </a:solidFill>
      </dgm:spPr>
      <dgm:t>
        <a:bodyPr/>
        <a:lstStyle/>
        <a:p>
          <a:pPr rtl="0"/>
          <a:r>
            <a:rPr lang="en-GB" sz="2000" dirty="0"/>
            <a:t>Niedostateczne możliwości czasowe personelu</a:t>
          </a:r>
        </a:p>
      </dgm:t>
    </dgm:pt>
    <dgm:pt modelId="{4294D75C-FF6A-490B-89E0-D784BD5FE566}" type="parTrans" cxnId="{66506CC1-0D4F-4396-9923-C30BD11E9731}">
      <dgm:prSet/>
      <dgm:spPr/>
      <dgm:t>
        <a:bodyPr/>
        <a:lstStyle/>
        <a:p>
          <a:endParaRPr lang="en-GB"/>
        </a:p>
      </dgm:t>
    </dgm:pt>
    <dgm:pt modelId="{AB1D09F3-042E-4720-8E8A-FE010213911B}" type="sibTrans" cxnId="{66506CC1-0D4F-4396-9923-C30BD11E9731}">
      <dgm:prSet/>
      <dgm:spPr/>
      <dgm:t>
        <a:bodyPr/>
        <a:lstStyle/>
        <a:p>
          <a:endParaRPr lang="en-GB"/>
        </a:p>
      </dgm:t>
    </dgm:pt>
    <dgm:pt modelId="{B7D542DC-DCC0-41DC-80C7-9A69FEA289D3}">
      <dgm:prSet custT="1"/>
      <dgm:spPr>
        <a:solidFill>
          <a:srgbClr val="E9EDF4"/>
        </a:solidFill>
      </dgm:spPr>
      <dgm:t>
        <a:bodyPr/>
        <a:lstStyle/>
        <a:p>
          <a:pPr rtl="0"/>
          <a:r>
            <a:rPr lang="en-GB" sz="2000" dirty="0"/>
            <a:t>Konkurencyjne priorytety kliniczne</a:t>
          </a:r>
        </a:p>
      </dgm:t>
    </dgm:pt>
    <dgm:pt modelId="{FCAEBAE7-AC45-4F00-927E-BE62BF0017BC}" type="parTrans" cxnId="{844BDDF2-E511-4CA0-9D03-A1EBA106C7CE}">
      <dgm:prSet/>
      <dgm:spPr/>
      <dgm:t>
        <a:bodyPr/>
        <a:lstStyle/>
        <a:p>
          <a:endParaRPr lang="en-GB"/>
        </a:p>
      </dgm:t>
    </dgm:pt>
    <dgm:pt modelId="{E9F4B001-4EA5-4C05-8F49-4723F7DBCE17}" type="sibTrans" cxnId="{844BDDF2-E511-4CA0-9D03-A1EBA106C7CE}">
      <dgm:prSet/>
      <dgm:spPr/>
      <dgm:t>
        <a:bodyPr/>
        <a:lstStyle/>
        <a:p>
          <a:endParaRPr lang="en-GB"/>
        </a:p>
      </dgm:t>
    </dgm:pt>
    <dgm:pt modelId="{E9709261-A308-46C1-9C43-9678B5B6E0B5}">
      <dgm:prSet custT="1"/>
      <dgm:spPr>
        <a:solidFill>
          <a:srgbClr val="E9EDF4"/>
        </a:solidFill>
      </dgm:spPr>
      <dgm:t>
        <a:bodyPr/>
        <a:lstStyle/>
        <a:p>
          <a:pPr rtl="0"/>
          <a:r>
            <a:rPr lang="en-GB" sz="2000" dirty="0"/>
            <a:t>Uciążliwy proces uzyskania zgody</a:t>
          </a:r>
        </a:p>
      </dgm:t>
    </dgm:pt>
    <dgm:pt modelId="{18ECF3B5-3EED-4F2D-841F-93E1E441882C}" type="parTrans" cxnId="{BD371075-5CC8-4094-96E7-5A1B665F13BE}">
      <dgm:prSet/>
      <dgm:spPr/>
      <dgm:t>
        <a:bodyPr/>
        <a:lstStyle/>
        <a:p>
          <a:endParaRPr lang="en-GB"/>
        </a:p>
      </dgm:t>
    </dgm:pt>
    <dgm:pt modelId="{175838A2-69DE-4CA1-820E-641778B6B45C}" type="sibTrans" cxnId="{BD371075-5CC8-4094-96E7-5A1B665F13BE}">
      <dgm:prSet/>
      <dgm:spPr/>
      <dgm:t>
        <a:bodyPr/>
        <a:lstStyle/>
        <a:p>
          <a:endParaRPr lang="en-GB"/>
        </a:p>
      </dgm:t>
    </dgm:pt>
    <dgm:pt modelId="{51AC771A-A265-4CC6-A2C0-1EFF4DB8AE92}">
      <dgm:prSet custT="1"/>
      <dgm:spPr>
        <a:solidFill>
          <a:srgbClr val="E9EDF4"/>
        </a:solidFill>
      </dgm:spPr>
      <dgm:t>
        <a:bodyPr/>
        <a:lstStyle/>
        <a:p>
          <a:pPr rtl="0"/>
          <a:r>
            <a:rPr lang="en-GB" sz="2000" dirty="0"/>
            <a:t>Przekonanie o wymogu porady psychologicznej przed wykonaniem testu</a:t>
          </a:r>
        </a:p>
      </dgm:t>
    </dgm:pt>
    <dgm:pt modelId="{B3E120A2-95F8-4954-916B-533A0875E9CF}" type="parTrans" cxnId="{CC4850EA-AF77-4380-8929-2225B6E161A0}">
      <dgm:prSet/>
      <dgm:spPr/>
      <dgm:t>
        <a:bodyPr/>
        <a:lstStyle/>
        <a:p>
          <a:endParaRPr lang="en-GB"/>
        </a:p>
      </dgm:t>
    </dgm:pt>
    <dgm:pt modelId="{80FE0A50-E53E-426D-B8B7-14A9428094C5}" type="sibTrans" cxnId="{CC4850EA-AF77-4380-8929-2225B6E161A0}">
      <dgm:prSet/>
      <dgm:spPr/>
      <dgm:t>
        <a:bodyPr/>
        <a:lstStyle/>
        <a:p>
          <a:endParaRPr lang="en-GB"/>
        </a:p>
      </dgm:t>
    </dgm:pt>
    <dgm:pt modelId="{60BD4D27-092D-45F9-A848-E24C9EEE12DD}">
      <dgm:prSet custT="1"/>
      <dgm:spPr>
        <a:solidFill>
          <a:srgbClr val="E9EDF4"/>
        </a:solidFill>
      </dgm:spPr>
      <dgm:t>
        <a:bodyPr/>
        <a:lstStyle/>
        <a:p>
          <a:pPr rtl="0"/>
          <a:r>
            <a:rPr lang="en-GB" sz="2000" dirty="0"/>
            <a:t>Niedostateczna wiedza personelu i brak szkoleń</a:t>
          </a:r>
        </a:p>
      </dgm:t>
    </dgm:pt>
    <dgm:pt modelId="{43506FD8-3732-4B0C-AFEB-C928D2A05786}" type="parTrans" cxnId="{64AE5A37-FD82-4C89-AF69-1BBDF67C0847}">
      <dgm:prSet/>
      <dgm:spPr/>
      <dgm:t>
        <a:bodyPr/>
        <a:lstStyle/>
        <a:p>
          <a:endParaRPr lang="en-GB"/>
        </a:p>
      </dgm:t>
    </dgm:pt>
    <dgm:pt modelId="{8F576213-9A82-4DF0-BAC6-648624AEDB73}" type="sibTrans" cxnId="{64AE5A37-FD82-4C89-AF69-1BBDF67C0847}">
      <dgm:prSet/>
      <dgm:spPr/>
      <dgm:t>
        <a:bodyPr/>
        <a:lstStyle/>
        <a:p>
          <a:endParaRPr lang="en-GB"/>
        </a:p>
      </dgm:t>
    </dgm:pt>
    <dgm:pt modelId="{401BFFEE-AD8F-4523-802F-D9A62BF2E289}">
      <dgm:prSet custT="1"/>
      <dgm:spPr>
        <a:solidFill>
          <a:srgbClr val="E9EDF4"/>
        </a:solidFill>
      </dgm:spPr>
      <dgm:t>
        <a:bodyPr/>
        <a:lstStyle/>
        <a:p>
          <a:pPr rtl="0"/>
          <a:r>
            <a:rPr lang="en-GB" sz="2000" dirty="0"/>
            <a:t>Przekonanie o braku kompetencji</a:t>
          </a:r>
        </a:p>
      </dgm:t>
    </dgm:pt>
    <dgm:pt modelId="{50071CDB-6593-4A39-8351-CBCA5313442A}" type="parTrans" cxnId="{2B64DD90-257D-418C-BF30-E31ACBD08AB5}">
      <dgm:prSet/>
      <dgm:spPr/>
      <dgm:t>
        <a:bodyPr/>
        <a:lstStyle/>
        <a:p>
          <a:endParaRPr lang="en-GB"/>
        </a:p>
      </dgm:t>
    </dgm:pt>
    <dgm:pt modelId="{ADED49C6-A8A2-499C-8E37-CBF14233B64C}" type="sibTrans" cxnId="{2B64DD90-257D-418C-BF30-E31ACBD08AB5}">
      <dgm:prSet/>
      <dgm:spPr/>
      <dgm:t>
        <a:bodyPr/>
        <a:lstStyle/>
        <a:p>
          <a:endParaRPr lang="en-GB"/>
        </a:p>
      </dgm:t>
    </dgm:pt>
    <dgm:pt modelId="{ED65AC40-0811-421A-9709-1B5F72B29F41}">
      <dgm:prSet custT="1"/>
      <dgm:spPr>
        <a:solidFill>
          <a:srgbClr val="E9EDF4"/>
        </a:solidFill>
      </dgm:spPr>
      <dgm:t>
        <a:bodyPr/>
        <a:lstStyle/>
        <a:p>
          <a:pPr rtl="0"/>
          <a:r>
            <a:rPr lang="en-GB" sz="2000" dirty="0"/>
            <a:t>Niepostrzeganie pacjenta jako narażonego na ryzyko</a:t>
          </a:r>
        </a:p>
      </dgm:t>
    </dgm:pt>
    <dgm:pt modelId="{C98B3752-FAAA-4E50-9F90-FD7E97327F99}" type="parTrans" cxnId="{3617BE7D-CD22-4FAE-93C6-6251CDD0D3AA}">
      <dgm:prSet/>
      <dgm:spPr/>
      <dgm:t>
        <a:bodyPr/>
        <a:lstStyle/>
        <a:p>
          <a:endParaRPr lang="en-GB"/>
        </a:p>
      </dgm:t>
    </dgm:pt>
    <dgm:pt modelId="{330E3C11-FEC5-477A-82B2-3DE291E78E65}" type="sibTrans" cxnId="{3617BE7D-CD22-4FAE-93C6-6251CDD0D3AA}">
      <dgm:prSet/>
      <dgm:spPr/>
      <dgm:t>
        <a:bodyPr/>
        <a:lstStyle/>
        <a:p>
          <a:endParaRPr lang="en-GB"/>
        </a:p>
      </dgm:t>
    </dgm:pt>
    <dgm:pt modelId="{CFF76408-F633-4FE3-98B8-27643D5179FC}">
      <dgm:prSet custT="1"/>
      <dgm:spPr>
        <a:solidFill>
          <a:srgbClr val="E9EDF4"/>
        </a:solidFill>
      </dgm:spPr>
      <dgm:t>
        <a:bodyPr/>
        <a:lstStyle/>
        <a:p>
          <a:pPr rtl="0"/>
          <a:r>
            <a:rPr lang="en-GB" sz="2000" dirty="0"/>
            <a:t>Obawy o reakcję pacjenta (zdenerwowanie/obraza)</a:t>
          </a:r>
        </a:p>
      </dgm:t>
    </dgm:pt>
    <dgm:pt modelId="{02C19CDD-A66C-452F-899B-21DB3EEBC21E}" type="parTrans" cxnId="{75E523DD-2A0C-402A-837B-5253BCB65958}">
      <dgm:prSet/>
      <dgm:spPr/>
      <dgm:t>
        <a:bodyPr/>
        <a:lstStyle/>
        <a:p>
          <a:endParaRPr lang="en-GB"/>
        </a:p>
      </dgm:t>
    </dgm:pt>
    <dgm:pt modelId="{449C83D1-B356-4DE0-955C-19BD781D3D27}" type="sibTrans" cxnId="{75E523DD-2A0C-402A-837B-5253BCB65958}">
      <dgm:prSet/>
      <dgm:spPr/>
      <dgm:t>
        <a:bodyPr/>
        <a:lstStyle/>
        <a:p>
          <a:endParaRPr lang="en-GB"/>
        </a:p>
      </dgm:t>
    </dgm:pt>
    <dgm:pt modelId="{A9ACFE0A-A192-462C-B105-864296622DDF}">
      <dgm:prSet custT="1"/>
      <dgm:spPr>
        <a:solidFill>
          <a:srgbClr val="E9EDF4"/>
        </a:solidFill>
      </dgm:spPr>
      <dgm:t>
        <a:bodyPr/>
        <a:lstStyle/>
        <a:p>
          <a:pPr rtl="0"/>
          <a:r>
            <a:rPr lang="en-GB" sz="2000" dirty="0"/>
            <a:t>Niedostateczny zwrot kosztów</a:t>
          </a:r>
        </a:p>
      </dgm:t>
    </dgm:pt>
    <dgm:pt modelId="{63DCC565-0EDB-45BF-9D69-E489DDD5309E}" type="parTrans" cxnId="{7A944F0E-3BA7-4B86-B159-3CE4CA0CA103}">
      <dgm:prSet/>
      <dgm:spPr/>
      <dgm:t>
        <a:bodyPr/>
        <a:lstStyle/>
        <a:p>
          <a:endParaRPr lang="en-GB"/>
        </a:p>
      </dgm:t>
    </dgm:pt>
    <dgm:pt modelId="{206555FF-2C17-4C83-A198-916177E76717}" type="sibTrans" cxnId="{7A944F0E-3BA7-4B86-B159-3CE4CA0CA103}">
      <dgm:prSet/>
      <dgm:spPr/>
      <dgm:t>
        <a:bodyPr/>
        <a:lstStyle/>
        <a:p>
          <a:endParaRPr lang="en-GB"/>
        </a:p>
      </dgm:t>
    </dgm:pt>
    <dgm:pt modelId="{C543961F-9724-4356-93D6-7CA7C548C28E}" type="pres">
      <dgm:prSet presAssocID="{3CA44655-23BC-426B-A1D3-DBA21A5E06C1}" presName="diagram" presStyleCnt="0">
        <dgm:presLayoutVars>
          <dgm:dir/>
          <dgm:resizeHandles val="exact"/>
        </dgm:presLayoutVars>
      </dgm:prSet>
      <dgm:spPr/>
      <dgm:t>
        <a:bodyPr/>
        <a:lstStyle/>
        <a:p>
          <a:endParaRPr lang="pl-PL"/>
        </a:p>
      </dgm:t>
    </dgm:pt>
    <dgm:pt modelId="{F1123189-F143-497B-B2C8-45A6C08A1A18}" type="pres">
      <dgm:prSet presAssocID="{83F6E7FD-70E1-4A76-A1AF-FCC388D52460}" presName="node" presStyleLbl="node1" presStyleIdx="0" presStyleCnt="9">
        <dgm:presLayoutVars>
          <dgm:bulletEnabled val="1"/>
        </dgm:presLayoutVars>
      </dgm:prSet>
      <dgm:spPr/>
      <dgm:t>
        <a:bodyPr/>
        <a:lstStyle/>
        <a:p>
          <a:endParaRPr lang="pl-PL"/>
        </a:p>
      </dgm:t>
    </dgm:pt>
    <dgm:pt modelId="{A04AE286-7F55-4021-9D1F-DC6AD27FC575}" type="pres">
      <dgm:prSet presAssocID="{AB1D09F3-042E-4720-8E8A-FE010213911B}" presName="sibTrans" presStyleCnt="0"/>
      <dgm:spPr/>
    </dgm:pt>
    <dgm:pt modelId="{6FC90B51-8B25-45E6-BE39-E3F93F9669F8}" type="pres">
      <dgm:prSet presAssocID="{B7D542DC-DCC0-41DC-80C7-9A69FEA289D3}" presName="node" presStyleLbl="node1" presStyleIdx="1" presStyleCnt="9">
        <dgm:presLayoutVars>
          <dgm:bulletEnabled val="1"/>
        </dgm:presLayoutVars>
      </dgm:prSet>
      <dgm:spPr/>
      <dgm:t>
        <a:bodyPr/>
        <a:lstStyle/>
        <a:p>
          <a:endParaRPr lang="pl-PL"/>
        </a:p>
      </dgm:t>
    </dgm:pt>
    <dgm:pt modelId="{A4BBACE6-26EA-418E-91AD-CEF3CB1A1D83}" type="pres">
      <dgm:prSet presAssocID="{E9F4B001-4EA5-4C05-8F49-4723F7DBCE17}" presName="sibTrans" presStyleCnt="0"/>
      <dgm:spPr/>
    </dgm:pt>
    <dgm:pt modelId="{757094CE-6C80-4F0E-9665-8BC2B2AD35BA}" type="pres">
      <dgm:prSet presAssocID="{E9709261-A308-46C1-9C43-9678B5B6E0B5}" presName="node" presStyleLbl="node1" presStyleIdx="2" presStyleCnt="9">
        <dgm:presLayoutVars>
          <dgm:bulletEnabled val="1"/>
        </dgm:presLayoutVars>
      </dgm:prSet>
      <dgm:spPr/>
      <dgm:t>
        <a:bodyPr/>
        <a:lstStyle/>
        <a:p>
          <a:endParaRPr lang="pl-PL"/>
        </a:p>
      </dgm:t>
    </dgm:pt>
    <dgm:pt modelId="{880EC16C-9F87-432A-BA0F-2D5EC4AE71F8}" type="pres">
      <dgm:prSet presAssocID="{175838A2-69DE-4CA1-820E-641778B6B45C}" presName="sibTrans" presStyleCnt="0"/>
      <dgm:spPr/>
    </dgm:pt>
    <dgm:pt modelId="{1A4DEC29-3A0A-486F-84CF-402990314DD1}" type="pres">
      <dgm:prSet presAssocID="{51AC771A-A265-4CC6-A2C0-1EFF4DB8AE92}" presName="node" presStyleLbl="node1" presStyleIdx="3" presStyleCnt="9">
        <dgm:presLayoutVars>
          <dgm:bulletEnabled val="1"/>
        </dgm:presLayoutVars>
      </dgm:prSet>
      <dgm:spPr/>
      <dgm:t>
        <a:bodyPr/>
        <a:lstStyle/>
        <a:p>
          <a:endParaRPr lang="pl-PL"/>
        </a:p>
      </dgm:t>
    </dgm:pt>
    <dgm:pt modelId="{0F37904F-73E1-4D83-88FF-85BE02BD85E0}" type="pres">
      <dgm:prSet presAssocID="{80FE0A50-E53E-426D-B8B7-14A9428094C5}" presName="sibTrans" presStyleCnt="0"/>
      <dgm:spPr/>
    </dgm:pt>
    <dgm:pt modelId="{6BEB5A50-E3F4-45FF-A79B-13AE80EF0E70}" type="pres">
      <dgm:prSet presAssocID="{60BD4D27-092D-45F9-A848-E24C9EEE12DD}" presName="node" presStyleLbl="node1" presStyleIdx="4" presStyleCnt="9">
        <dgm:presLayoutVars>
          <dgm:bulletEnabled val="1"/>
        </dgm:presLayoutVars>
      </dgm:prSet>
      <dgm:spPr/>
      <dgm:t>
        <a:bodyPr/>
        <a:lstStyle/>
        <a:p>
          <a:endParaRPr lang="pl-PL"/>
        </a:p>
      </dgm:t>
    </dgm:pt>
    <dgm:pt modelId="{2C8E0883-8B27-4FF0-9BFD-1E60B78951A1}" type="pres">
      <dgm:prSet presAssocID="{8F576213-9A82-4DF0-BAC6-648624AEDB73}" presName="sibTrans" presStyleCnt="0"/>
      <dgm:spPr/>
    </dgm:pt>
    <dgm:pt modelId="{2A5C8191-C99A-4A7E-B82D-7872A4AC7765}" type="pres">
      <dgm:prSet presAssocID="{401BFFEE-AD8F-4523-802F-D9A62BF2E289}" presName="node" presStyleLbl="node1" presStyleIdx="5" presStyleCnt="9">
        <dgm:presLayoutVars>
          <dgm:bulletEnabled val="1"/>
        </dgm:presLayoutVars>
      </dgm:prSet>
      <dgm:spPr/>
      <dgm:t>
        <a:bodyPr/>
        <a:lstStyle/>
        <a:p>
          <a:endParaRPr lang="pl-PL"/>
        </a:p>
      </dgm:t>
    </dgm:pt>
    <dgm:pt modelId="{AFA8A886-DA4D-46A6-88FB-D420E6A544FD}" type="pres">
      <dgm:prSet presAssocID="{ADED49C6-A8A2-499C-8E37-CBF14233B64C}" presName="sibTrans" presStyleCnt="0"/>
      <dgm:spPr/>
    </dgm:pt>
    <dgm:pt modelId="{9F11AC9B-08BE-4414-94F3-7DACA09C5625}" type="pres">
      <dgm:prSet presAssocID="{ED65AC40-0811-421A-9709-1B5F72B29F41}" presName="node" presStyleLbl="node1" presStyleIdx="6" presStyleCnt="9">
        <dgm:presLayoutVars>
          <dgm:bulletEnabled val="1"/>
        </dgm:presLayoutVars>
      </dgm:prSet>
      <dgm:spPr/>
      <dgm:t>
        <a:bodyPr/>
        <a:lstStyle/>
        <a:p>
          <a:endParaRPr lang="pl-PL"/>
        </a:p>
      </dgm:t>
    </dgm:pt>
    <dgm:pt modelId="{50127BF1-FA9D-40FF-9788-E4435CB38B5D}" type="pres">
      <dgm:prSet presAssocID="{330E3C11-FEC5-477A-82B2-3DE291E78E65}" presName="sibTrans" presStyleCnt="0"/>
      <dgm:spPr/>
    </dgm:pt>
    <dgm:pt modelId="{17103DD4-DD83-4FB1-ACF9-6AE406429A74}" type="pres">
      <dgm:prSet presAssocID="{CFF76408-F633-4FE3-98B8-27643D5179FC}" presName="node" presStyleLbl="node1" presStyleIdx="7" presStyleCnt="9">
        <dgm:presLayoutVars>
          <dgm:bulletEnabled val="1"/>
        </dgm:presLayoutVars>
      </dgm:prSet>
      <dgm:spPr/>
      <dgm:t>
        <a:bodyPr/>
        <a:lstStyle/>
        <a:p>
          <a:endParaRPr lang="pl-PL"/>
        </a:p>
      </dgm:t>
    </dgm:pt>
    <dgm:pt modelId="{FE932FFF-DF40-4442-8A55-8D625FABDF99}" type="pres">
      <dgm:prSet presAssocID="{449C83D1-B356-4DE0-955C-19BD781D3D27}" presName="sibTrans" presStyleCnt="0"/>
      <dgm:spPr/>
    </dgm:pt>
    <dgm:pt modelId="{64532116-9E00-4FA9-A95D-A740105CDBE4}" type="pres">
      <dgm:prSet presAssocID="{A9ACFE0A-A192-462C-B105-864296622DDF}" presName="node" presStyleLbl="node1" presStyleIdx="8" presStyleCnt="9">
        <dgm:presLayoutVars>
          <dgm:bulletEnabled val="1"/>
        </dgm:presLayoutVars>
      </dgm:prSet>
      <dgm:spPr/>
      <dgm:t>
        <a:bodyPr/>
        <a:lstStyle/>
        <a:p>
          <a:endParaRPr lang="pl-PL"/>
        </a:p>
      </dgm:t>
    </dgm:pt>
  </dgm:ptLst>
  <dgm:cxnLst>
    <dgm:cxn modelId="{75E523DD-2A0C-402A-837B-5253BCB65958}" srcId="{3CA44655-23BC-426B-A1D3-DBA21A5E06C1}" destId="{CFF76408-F633-4FE3-98B8-27643D5179FC}" srcOrd="7" destOrd="0" parTransId="{02C19CDD-A66C-452F-899B-21DB3EEBC21E}" sibTransId="{449C83D1-B356-4DE0-955C-19BD781D3D27}"/>
    <dgm:cxn modelId="{A0452CBF-54CE-4D6C-9D3E-A2A47D802346}" type="presOf" srcId="{B7D542DC-DCC0-41DC-80C7-9A69FEA289D3}" destId="{6FC90B51-8B25-45E6-BE39-E3F93F9669F8}" srcOrd="0" destOrd="0" presId="urn:microsoft.com/office/officeart/2005/8/layout/default"/>
    <dgm:cxn modelId="{4EA37E63-4ECB-48F2-B772-24D3C50CDB3A}" type="presOf" srcId="{83F6E7FD-70E1-4A76-A1AF-FCC388D52460}" destId="{F1123189-F143-497B-B2C8-45A6C08A1A18}" srcOrd="0" destOrd="0" presId="urn:microsoft.com/office/officeart/2005/8/layout/default"/>
    <dgm:cxn modelId="{5A338639-916F-4182-B333-B0C29DD83E33}" type="presOf" srcId="{CFF76408-F633-4FE3-98B8-27643D5179FC}" destId="{17103DD4-DD83-4FB1-ACF9-6AE406429A74}" srcOrd="0" destOrd="0" presId="urn:microsoft.com/office/officeart/2005/8/layout/default"/>
    <dgm:cxn modelId="{3617BE7D-CD22-4FAE-93C6-6251CDD0D3AA}" srcId="{3CA44655-23BC-426B-A1D3-DBA21A5E06C1}" destId="{ED65AC40-0811-421A-9709-1B5F72B29F41}" srcOrd="6" destOrd="0" parTransId="{C98B3752-FAAA-4E50-9F90-FD7E97327F99}" sibTransId="{330E3C11-FEC5-477A-82B2-3DE291E78E65}"/>
    <dgm:cxn modelId="{94C2A209-928A-44F2-BBE6-32FEB3BBE125}" type="presOf" srcId="{51AC771A-A265-4CC6-A2C0-1EFF4DB8AE92}" destId="{1A4DEC29-3A0A-486F-84CF-402990314DD1}" srcOrd="0" destOrd="0" presId="urn:microsoft.com/office/officeart/2005/8/layout/default"/>
    <dgm:cxn modelId="{23E8AF8E-0B1E-4727-BA60-EB7F1E17B851}" type="presOf" srcId="{ED65AC40-0811-421A-9709-1B5F72B29F41}" destId="{9F11AC9B-08BE-4414-94F3-7DACA09C5625}" srcOrd="0" destOrd="0" presId="urn:microsoft.com/office/officeart/2005/8/layout/default"/>
    <dgm:cxn modelId="{C3A0F3AA-578A-4DC4-AC22-45919E4AC291}" type="presOf" srcId="{60BD4D27-092D-45F9-A848-E24C9EEE12DD}" destId="{6BEB5A50-E3F4-45FF-A79B-13AE80EF0E70}" srcOrd="0" destOrd="0" presId="urn:microsoft.com/office/officeart/2005/8/layout/default"/>
    <dgm:cxn modelId="{2A469341-CEA0-41A7-B25B-A29047ABAE64}" type="presOf" srcId="{E9709261-A308-46C1-9C43-9678B5B6E0B5}" destId="{757094CE-6C80-4F0E-9665-8BC2B2AD35BA}" srcOrd="0" destOrd="0" presId="urn:microsoft.com/office/officeart/2005/8/layout/default"/>
    <dgm:cxn modelId="{2B64DD90-257D-418C-BF30-E31ACBD08AB5}" srcId="{3CA44655-23BC-426B-A1D3-DBA21A5E06C1}" destId="{401BFFEE-AD8F-4523-802F-D9A62BF2E289}" srcOrd="5" destOrd="0" parTransId="{50071CDB-6593-4A39-8351-CBCA5313442A}" sibTransId="{ADED49C6-A8A2-499C-8E37-CBF14233B64C}"/>
    <dgm:cxn modelId="{CC4850EA-AF77-4380-8929-2225B6E161A0}" srcId="{3CA44655-23BC-426B-A1D3-DBA21A5E06C1}" destId="{51AC771A-A265-4CC6-A2C0-1EFF4DB8AE92}" srcOrd="3" destOrd="0" parTransId="{B3E120A2-95F8-4954-916B-533A0875E9CF}" sibTransId="{80FE0A50-E53E-426D-B8B7-14A9428094C5}"/>
    <dgm:cxn modelId="{7E2D5D5C-4AF2-4AC4-9953-C1083A835120}" type="presOf" srcId="{A9ACFE0A-A192-462C-B105-864296622DDF}" destId="{64532116-9E00-4FA9-A95D-A740105CDBE4}" srcOrd="0" destOrd="0" presId="urn:microsoft.com/office/officeart/2005/8/layout/default"/>
    <dgm:cxn modelId="{64AE5A37-FD82-4C89-AF69-1BBDF67C0847}" srcId="{3CA44655-23BC-426B-A1D3-DBA21A5E06C1}" destId="{60BD4D27-092D-45F9-A848-E24C9EEE12DD}" srcOrd="4" destOrd="0" parTransId="{43506FD8-3732-4B0C-AFEB-C928D2A05786}" sibTransId="{8F576213-9A82-4DF0-BAC6-648624AEDB73}"/>
    <dgm:cxn modelId="{7A944F0E-3BA7-4B86-B159-3CE4CA0CA103}" srcId="{3CA44655-23BC-426B-A1D3-DBA21A5E06C1}" destId="{A9ACFE0A-A192-462C-B105-864296622DDF}" srcOrd="8" destOrd="0" parTransId="{63DCC565-0EDB-45BF-9D69-E489DDD5309E}" sibTransId="{206555FF-2C17-4C83-A198-916177E76717}"/>
    <dgm:cxn modelId="{844BDDF2-E511-4CA0-9D03-A1EBA106C7CE}" srcId="{3CA44655-23BC-426B-A1D3-DBA21A5E06C1}" destId="{B7D542DC-DCC0-41DC-80C7-9A69FEA289D3}" srcOrd="1" destOrd="0" parTransId="{FCAEBAE7-AC45-4F00-927E-BE62BF0017BC}" sibTransId="{E9F4B001-4EA5-4C05-8F49-4723F7DBCE17}"/>
    <dgm:cxn modelId="{94C85F08-E42B-4C95-B71A-1E1B86D5D6EC}" type="presOf" srcId="{3CA44655-23BC-426B-A1D3-DBA21A5E06C1}" destId="{C543961F-9724-4356-93D6-7CA7C548C28E}" srcOrd="0" destOrd="0" presId="urn:microsoft.com/office/officeart/2005/8/layout/default"/>
    <dgm:cxn modelId="{BD371075-5CC8-4094-96E7-5A1B665F13BE}" srcId="{3CA44655-23BC-426B-A1D3-DBA21A5E06C1}" destId="{E9709261-A308-46C1-9C43-9678B5B6E0B5}" srcOrd="2" destOrd="0" parTransId="{18ECF3B5-3EED-4F2D-841F-93E1E441882C}" sibTransId="{175838A2-69DE-4CA1-820E-641778B6B45C}"/>
    <dgm:cxn modelId="{66506CC1-0D4F-4396-9923-C30BD11E9731}" srcId="{3CA44655-23BC-426B-A1D3-DBA21A5E06C1}" destId="{83F6E7FD-70E1-4A76-A1AF-FCC388D52460}" srcOrd="0" destOrd="0" parTransId="{4294D75C-FF6A-490B-89E0-D784BD5FE566}" sibTransId="{AB1D09F3-042E-4720-8E8A-FE010213911B}"/>
    <dgm:cxn modelId="{BDBF7FB8-EB96-4ABD-B4E7-1FCDC0B75747}" type="presOf" srcId="{401BFFEE-AD8F-4523-802F-D9A62BF2E289}" destId="{2A5C8191-C99A-4A7E-B82D-7872A4AC7765}" srcOrd="0" destOrd="0" presId="urn:microsoft.com/office/officeart/2005/8/layout/default"/>
    <dgm:cxn modelId="{A5C5A397-264D-4496-A699-0414C00B44C5}" type="presParOf" srcId="{C543961F-9724-4356-93D6-7CA7C548C28E}" destId="{F1123189-F143-497B-B2C8-45A6C08A1A18}" srcOrd="0" destOrd="0" presId="urn:microsoft.com/office/officeart/2005/8/layout/default"/>
    <dgm:cxn modelId="{E059714B-B2C7-4737-BF13-C77FA9AFB2B3}" type="presParOf" srcId="{C543961F-9724-4356-93D6-7CA7C548C28E}" destId="{A04AE286-7F55-4021-9D1F-DC6AD27FC575}" srcOrd="1" destOrd="0" presId="urn:microsoft.com/office/officeart/2005/8/layout/default"/>
    <dgm:cxn modelId="{5A436A11-6151-4D1B-9DED-2156CCC7C940}" type="presParOf" srcId="{C543961F-9724-4356-93D6-7CA7C548C28E}" destId="{6FC90B51-8B25-45E6-BE39-E3F93F9669F8}" srcOrd="2" destOrd="0" presId="urn:microsoft.com/office/officeart/2005/8/layout/default"/>
    <dgm:cxn modelId="{22219083-611C-4162-BFA7-457645C58FC8}" type="presParOf" srcId="{C543961F-9724-4356-93D6-7CA7C548C28E}" destId="{A4BBACE6-26EA-418E-91AD-CEF3CB1A1D83}" srcOrd="3" destOrd="0" presId="urn:microsoft.com/office/officeart/2005/8/layout/default"/>
    <dgm:cxn modelId="{23792F06-AAA0-4669-BBC4-E5DCD4C79642}" type="presParOf" srcId="{C543961F-9724-4356-93D6-7CA7C548C28E}" destId="{757094CE-6C80-4F0E-9665-8BC2B2AD35BA}" srcOrd="4" destOrd="0" presId="urn:microsoft.com/office/officeart/2005/8/layout/default"/>
    <dgm:cxn modelId="{A9C0A418-9980-4AF0-A37E-7BD3DFA0DECB}" type="presParOf" srcId="{C543961F-9724-4356-93D6-7CA7C548C28E}" destId="{880EC16C-9F87-432A-BA0F-2D5EC4AE71F8}" srcOrd="5" destOrd="0" presId="urn:microsoft.com/office/officeart/2005/8/layout/default"/>
    <dgm:cxn modelId="{8BDE5A66-FD18-4783-A1E6-EF78014EC866}" type="presParOf" srcId="{C543961F-9724-4356-93D6-7CA7C548C28E}" destId="{1A4DEC29-3A0A-486F-84CF-402990314DD1}" srcOrd="6" destOrd="0" presId="urn:microsoft.com/office/officeart/2005/8/layout/default"/>
    <dgm:cxn modelId="{2A240F05-4369-4DC9-888D-3D6B787D5D58}" type="presParOf" srcId="{C543961F-9724-4356-93D6-7CA7C548C28E}" destId="{0F37904F-73E1-4D83-88FF-85BE02BD85E0}" srcOrd="7" destOrd="0" presId="urn:microsoft.com/office/officeart/2005/8/layout/default"/>
    <dgm:cxn modelId="{08A344EB-13D8-49B8-BD6F-3C4C3444EB82}" type="presParOf" srcId="{C543961F-9724-4356-93D6-7CA7C548C28E}" destId="{6BEB5A50-E3F4-45FF-A79B-13AE80EF0E70}" srcOrd="8" destOrd="0" presId="urn:microsoft.com/office/officeart/2005/8/layout/default"/>
    <dgm:cxn modelId="{4A108427-83C2-4DC3-8C61-A5E6D75BFDA8}" type="presParOf" srcId="{C543961F-9724-4356-93D6-7CA7C548C28E}" destId="{2C8E0883-8B27-4FF0-9BFD-1E60B78951A1}" srcOrd="9" destOrd="0" presId="urn:microsoft.com/office/officeart/2005/8/layout/default"/>
    <dgm:cxn modelId="{7029AFC0-365D-407B-BA75-D7CF5915C18F}" type="presParOf" srcId="{C543961F-9724-4356-93D6-7CA7C548C28E}" destId="{2A5C8191-C99A-4A7E-B82D-7872A4AC7765}" srcOrd="10" destOrd="0" presId="urn:microsoft.com/office/officeart/2005/8/layout/default"/>
    <dgm:cxn modelId="{94EF3FCF-70D1-460F-B3CA-4DBE29BE3A85}" type="presParOf" srcId="{C543961F-9724-4356-93D6-7CA7C548C28E}" destId="{AFA8A886-DA4D-46A6-88FB-D420E6A544FD}" srcOrd="11" destOrd="0" presId="urn:microsoft.com/office/officeart/2005/8/layout/default"/>
    <dgm:cxn modelId="{C1CEF29A-FEEA-40D7-B77C-2935F84E66B3}" type="presParOf" srcId="{C543961F-9724-4356-93D6-7CA7C548C28E}" destId="{9F11AC9B-08BE-4414-94F3-7DACA09C5625}" srcOrd="12" destOrd="0" presId="urn:microsoft.com/office/officeart/2005/8/layout/default"/>
    <dgm:cxn modelId="{3EC28A64-C16C-4260-9B6C-50D78A5825B1}" type="presParOf" srcId="{C543961F-9724-4356-93D6-7CA7C548C28E}" destId="{50127BF1-FA9D-40FF-9788-E4435CB38B5D}" srcOrd="13" destOrd="0" presId="urn:microsoft.com/office/officeart/2005/8/layout/default"/>
    <dgm:cxn modelId="{85D049EF-3D44-47AA-9F0D-B25A26AA3552}" type="presParOf" srcId="{C543961F-9724-4356-93D6-7CA7C548C28E}" destId="{17103DD4-DD83-4FB1-ACF9-6AE406429A74}" srcOrd="14" destOrd="0" presId="urn:microsoft.com/office/officeart/2005/8/layout/default"/>
    <dgm:cxn modelId="{5E6399CE-2363-43EA-A61D-872962D98E05}" type="presParOf" srcId="{C543961F-9724-4356-93D6-7CA7C548C28E}" destId="{FE932FFF-DF40-4442-8A55-8D625FABDF99}" srcOrd="15" destOrd="0" presId="urn:microsoft.com/office/officeart/2005/8/layout/default"/>
    <dgm:cxn modelId="{8D7AC930-F221-4DDA-B60A-3A1A1373C637}" type="presParOf" srcId="{C543961F-9724-4356-93D6-7CA7C548C28E}" destId="{64532116-9E00-4FA9-A95D-A740105CDBE4}"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1800" b="0" dirty="0">
              <a:solidFill>
                <a:schemeClr val="tx1"/>
              </a:solidFill>
            </a:rPr>
            <a:t>1. Ogólny profil epidemii HIV na terenie Europy</a:t>
          </a:r>
        </a:p>
      </dgm:t>
    </dgm:pt>
    <dgm:pt modelId="{DE2C285B-3357-4DDB-9318-9CA4EA74D859}" type="parTrans" cxnId="{5B0F4E01-CCCE-4A74-A665-490717D913A9}">
      <dgm:prSet/>
      <dgm:spPr/>
      <dgm:t>
        <a:bodyPr/>
        <a:lstStyle/>
        <a:p>
          <a:endParaRPr lang="en-GB" sz="1600"/>
        </a:p>
      </dgm:t>
    </dgm:pt>
    <dgm:pt modelId="{8DB55BB1-F7B5-4D74-B5A4-831CBA86F5E9}" type="sibTrans" cxnId="{5B0F4E01-CCCE-4A74-A665-490717D913A9}">
      <dgm:prSet/>
      <dgm:spPr/>
      <dgm:t>
        <a:bodyPr/>
        <a:lstStyle/>
        <a:p>
          <a:endParaRPr lang="en-GB" sz="1600"/>
        </a:p>
      </dgm:t>
    </dgm:pt>
    <dgm:pt modelId="{DC5626C3-89EC-42E9-A8A5-2C4033403F44}">
      <dgm:prSet custT="1"/>
      <dgm:spPr>
        <a:solidFill>
          <a:srgbClr val="E9EDF4"/>
        </a:solidFill>
      </dgm:spPr>
      <dgm:t>
        <a:bodyPr/>
        <a:lstStyle/>
        <a:p>
          <a:pPr rtl="0"/>
          <a:r>
            <a:rPr lang="en-GB" sz="1800" dirty="0">
              <a:solidFill>
                <a:schemeClr val="tx1"/>
              </a:solidFill>
            </a:rPr>
            <a:t>2. Po co wykonywać badania w kierunku HIV? </a:t>
          </a:r>
        </a:p>
      </dgm:t>
    </dgm:pt>
    <dgm:pt modelId="{53EBF0CD-8EAD-4982-B8DE-6E0351C0CAB9}" type="parTrans" cxnId="{0263B555-D34B-44E7-8E6E-FE4F7C7AB801}">
      <dgm:prSet/>
      <dgm:spPr/>
      <dgm:t>
        <a:bodyPr/>
        <a:lstStyle/>
        <a:p>
          <a:endParaRPr lang="en-GB" sz="1600"/>
        </a:p>
      </dgm:t>
    </dgm:pt>
    <dgm:pt modelId="{7E72F3AA-96AB-4BDA-966A-77F428A16813}" type="sibTrans" cxnId="{0263B555-D34B-44E7-8E6E-FE4F7C7AB801}">
      <dgm:prSet/>
      <dgm:spPr/>
      <dgm:t>
        <a:bodyPr/>
        <a:lstStyle/>
        <a:p>
          <a:endParaRPr lang="en-GB" sz="1600"/>
        </a:p>
      </dgm:t>
    </dgm:pt>
    <dgm:pt modelId="{4EA625BF-1FAA-4074-975F-44FFB7629D05}">
      <dgm:prSet custT="1"/>
      <dgm:spPr>
        <a:solidFill>
          <a:srgbClr val="E9EDF4"/>
        </a:solidFill>
      </dgm:spPr>
      <dgm:t>
        <a:bodyPr/>
        <a:lstStyle/>
        <a:p>
          <a:pPr rtl="0"/>
          <a:r>
            <a:rPr lang="en-GB" sz="1800" dirty="0">
              <a:solidFill>
                <a:schemeClr val="tx1"/>
              </a:solidFill>
            </a:rPr>
            <a:t>3. Konsekwencje późnej diagnozy</a:t>
          </a:r>
        </a:p>
      </dgm:t>
    </dgm:pt>
    <dgm:pt modelId="{8CFDCCA7-4C6F-4D65-B99A-CB3E7F75D66B}" type="parTrans" cxnId="{56209C46-9996-439E-9D36-CFFD22D4989F}">
      <dgm:prSet/>
      <dgm:spPr/>
      <dgm:t>
        <a:bodyPr/>
        <a:lstStyle/>
        <a:p>
          <a:endParaRPr lang="en-GB" sz="1600"/>
        </a:p>
      </dgm:t>
    </dgm:pt>
    <dgm:pt modelId="{5149B0F2-B325-4410-B48F-2CAA44C0CA71}" type="sibTrans" cxnId="{56209C46-9996-439E-9D36-CFFD22D4989F}">
      <dgm:prSet/>
      <dgm:spPr/>
      <dgm:t>
        <a:bodyPr/>
        <a:lstStyle/>
        <a:p>
          <a:endParaRPr lang="en-GB" sz="1600"/>
        </a:p>
      </dgm:t>
    </dgm:pt>
    <dgm:pt modelId="{C078F39B-ABCC-4031-88AE-54B7143D90E1}">
      <dgm:prSet custT="1"/>
      <dgm:spPr>
        <a:solidFill>
          <a:srgbClr val="E9EDF4"/>
        </a:solidFill>
      </dgm:spPr>
      <dgm:t>
        <a:bodyPr/>
        <a:lstStyle/>
        <a:p>
          <a:pPr rtl="0"/>
          <a:r>
            <a:rPr lang="en-GB" sz="1800" dirty="0">
              <a:solidFill>
                <a:schemeClr val="tx1"/>
              </a:solidFill>
            </a:rPr>
            <a:t>4. Niewykorzystane możliwości</a:t>
          </a:r>
        </a:p>
      </dgm:t>
    </dgm:pt>
    <dgm:pt modelId="{6C4966BD-2E32-42CF-9ACC-6EDE9E2EC19C}" type="parTrans" cxnId="{14E42C59-8FDA-4C55-8EDE-E1BA0704EAFC}">
      <dgm:prSet/>
      <dgm:spPr/>
      <dgm:t>
        <a:bodyPr/>
        <a:lstStyle/>
        <a:p>
          <a:endParaRPr lang="en-GB" sz="1600"/>
        </a:p>
      </dgm:t>
    </dgm:pt>
    <dgm:pt modelId="{F8542C47-662B-48EB-83EA-408B39DF7589}" type="sibTrans" cxnId="{14E42C59-8FDA-4C55-8EDE-E1BA0704EAFC}">
      <dgm:prSet/>
      <dgm:spPr/>
      <dgm:t>
        <a:bodyPr/>
        <a:lstStyle/>
        <a:p>
          <a:endParaRPr lang="en-GB" sz="1600"/>
        </a:p>
      </dgm:t>
    </dgm:pt>
    <dgm:pt modelId="{7ADBD254-F3A8-45BA-97A2-B10099EAF300}">
      <dgm:prSet custT="1"/>
      <dgm:spPr>
        <a:solidFill>
          <a:schemeClr val="accent1">
            <a:lumMod val="40000"/>
            <a:lumOff val="60000"/>
          </a:schemeClr>
        </a:solidFill>
      </dgm:spPr>
      <dgm:t>
        <a:bodyPr/>
        <a:lstStyle/>
        <a:p>
          <a:pPr rtl="0"/>
          <a:r>
            <a:rPr lang="en-GB" sz="1800" b="1" dirty="0">
              <a:solidFill>
                <a:schemeClr val="tx1"/>
              </a:solidFill>
            </a:rPr>
            <a:t>6. Strategie wykonywania badań w kierunku HIV — w tym wykonywanie badań w kierunku HIV w oparciu o występujące schorzenia wskaźnikowe</a:t>
          </a:r>
        </a:p>
      </dgm:t>
    </dgm:pt>
    <dgm:pt modelId="{F030D52B-33C9-4CF2-BE55-4168E6C52F5E}" type="parTrans" cxnId="{F6A48313-160C-4A82-9EB4-8FFD50B63029}">
      <dgm:prSet/>
      <dgm:spPr/>
      <dgm:t>
        <a:bodyPr/>
        <a:lstStyle/>
        <a:p>
          <a:endParaRPr lang="en-GB" sz="1600"/>
        </a:p>
      </dgm:t>
    </dgm:pt>
    <dgm:pt modelId="{C54172BD-B7AE-4237-A2D6-CBE22CEA6D8E}" type="sibTrans" cxnId="{F6A48313-160C-4A82-9EB4-8FFD50B63029}">
      <dgm:prSet/>
      <dgm:spPr/>
      <dgm:t>
        <a:bodyPr/>
        <a:lstStyle/>
        <a:p>
          <a:endParaRPr lang="en-GB" sz="1600"/>
        </a:p>
      </dgm:t>
    </dgm:pt>
    <dgm:pt modelId="{878F4850-5941-4A3C-9129-2ECFE0B32ED5}">
      <dgm:prSet custT="1"/>
      <dgm:spPr>
        <a:solidFill>
          <a:srgbClr val="E9EDF4"/>
        </a:solidFill>
      </dgm:spPr>
      <dgm:t>
        <a:bodyPr/>
        <a:lstStyle/>
        <a:p>
          <a:pPr rtl="0"/>
          <a:r>
            <a:rPr lang="en-GB" sz="1800" dirty="0">
              <a:solidFill>
                <a:schemeClr val="tx1"/>
              </a:solidFill>
            </a:rPr>
            <a:t>5. Bariery w podejściu do testów / Często zgłaszane obawy</a:t>
          </a:r>
        </a:p>
      </dgm:t>
    </dgm:pt>
    <dgm:pt modelId="{632BB5FA-C52A-4CF8-96A8-8717A4E2A1A6}" type="parTrans" cxnId="{1658E4CF-C173-46C6-B4DE-F995AAF31B7B}">
      <dgm:prSet/>
      <dgm:spPr/>
      <dgm:t>
        <a:bodyPr/>
        <a:lstStyle/>
        <a:p>
          <a:endParaRPr lang="en-GB" sz="1600"/>
        </a:p>
      </dgm:t>
    </dgm:pt>
    <dgm:pt modelId="{E7987764-A999-4E74-81FA-1C220AAA9805}" type="sibTrans" cxnId="{1658E4CF-C173-46C6-B4DE-F995AAF31B7B}">
      <dgm:prSet/>
      <dgm:spPr/>
      <dgm:t>
        <a:bodyPr/>
        <a:lstStyle/>
        <a:p>
          <a:endParaRPr lang="en-GB" sz="1600"/>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pl-PL"/>
        </a:p>
      </dgm:t>
    </dgm:pt>
    <dgm:pt modelId="{27D53F48-8A9E-4AF0-93B2-8CEBDE1BB97C}" type="pres">
      <dgm:prSet presAssocID="{76EB3F9B-2E05-4C7C-8DE6-4ABBB04CB700}" presName="parentText" presStyleLbl="node1" presStyleIdx="0" presStyleCnt="6">
        <dgm:presLayoutVars>
          <dgm:chMax val="0"/>
          <dgm:bulletEnabled val="1"/>
        </dgm:presLayoutVars>
      </dgm:prSet>
      <dgm:spPr/>
      <dgm:t>
        <a:bodyPr/>
        <a:lstStyle/>
        <a:p>
          <a:endParaRPr lang="pl-PL"/>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6">
        <dgm:presLayoutVars>
          <dgm:chMax val="0"/>
          <dgm:bulletEnabled val="1"/>
        </dgm:presLayoutVars>
      </dgm:prSet>
      <dgm:spPr/>
      <dgm:t>
        <a:bodyPr/>
        <a:lstStyle/>
        <a:p>
          <a:endParaRPr lang="pl-PL"/>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6">
        <dgm:presLayoutVars>
          <dgm:chMax val="0"/>
          <dgm:bulletEnabled val="1"/>
        </dgm:presLayoutVars>
      </dgm:prSet>
      <dgm:spPr/>
      <dgm:t>
        <a:bodyPr/>
        <a:lstStyle/>
        <a:p>
          <a:endParaRPr lang="pl-PL"/>
        </a:p>
      </dgm:t>
    </dgm:pt>
    <dgm:pt modelId="{6F6B4B09-981E-4FEF-863F-8026D8B0BDFF}" type="pres">
      <dgm:prSet presAssocID="{5149B0F2-B325-4410-B48F-2CAA44C0CA71}" presName="spacer" presStyleCnt="0"/>
      <dgm:spPr/>
    </dgm:pt>
    <dgm:pt modelId="{C60C5F13-BC11-46BA-86A0-E8C8DEBDFD2D}" type="pres">
      <dgm:prSet presAssocID="{C078F39B-ABCC-4031-88AE-54B7143D90E1}" presName="parentText" presStyleLbl="node1" presStyleIdx="3" presStyleCnt="6">
        <dgm:presLayoutVars>
          <dgm:chMax val="0"/>
          <dgm:bulletEnabled val="1"/>
        </dgm:presLayoutVars>
      </dgm:prSet>
      <dgm:spPr/>
      <dgm:t>
        <a:bodyPr/>
        <a:lstStyle/>
        <a:p>
          <a:endParaRPr lang="pl-PL"/>
        </a:p>
      </dgm:t>
    </dgm:pt>
    <dgm:pt modelId="{51223976-9EDD-44DB-B904-276081631982}" type="pres">
      <dgm:prSet presAssocID="{F8542C47-662B-48EB-83EA-408B39DF7589}" presName="spacer" presStyleCnt="0"/>
      <dgm:spPr/>
    </dgm:pt>
    <dgm:pt modelId="{8DEC646D-C5DB-4FE2-AC56-684A2AB5DB0E}" type="pres">
      <dgm:prSet presAssocID="{7ADBD254-F3A8-45BA-97A2-B10099EAF300}" presName="parentText" presStyleLbl="node1" presStyleIdx="4" presStyleCnt="6" custLinFactY="100000" custLinFactNeighborY="158051">
        <dgm:presLayoutVars>
          <dgm:chMax val="0"/>
          <dgm:bulletEnabled val="1"/>
        </dgm:presLayoutVars>
      </dgm:prSet>
      <dgm:spPr/>
      <dgm:t>
        <a:bodyPr/>
        <a:lstStyle/>
        <a:p>
          <a:endParaRPr lang="pl-PL"/>
        </a:p>
      </dgm:t>
    </dgm:pt>
    <dgm:pt modelId="{4922431F-3D46-4906-93E0-CF5BE3C812E5}" type="pres">
      <dgm:prSet presAssocID="{C54172BD-B7AE-4237-A2D6-CBE22CEA6D8E}" presName="spacer" presStyleCnt="0"/>
      <dgm:spPr/>
    </dgm:pt>
    <dgm:pt modelId="{7B30A21E-1790-47E3-9E16-169E73C13270}" type="pres">
      <dgm:prSet presAssocID="{878F4850-5941-4A3C-9129-2ECFE0B32ED5}" presName="parentText" presStyleLbl="node1" presStyleIdx="5" presStyleCnt="6" custLinFactY="-94385" custLinFactNeighborY="-100000">
        <dgm:presLayoutVars>
          <dgm:chMax val="0"/>
          <dgm:bulletEnabled val="1"/>
        </dgm:presLayoutVars>
      </dgm:prSet>
      <dgm:spPr/>
      <dgm:t>
        <a:bodyPr/>
        <a:lstStyle/>
        <a:p>
          <a:endParaRPr lang="pl-PL"/>
        </a:p>
      </dgm:t>
    </dgm:pt>
  </dgm:ptLst>
  <dgm:cxnLst>
    <dgm:cxn modelId="{D8B9A6CB-F0AC-428D-A469-D1DF07E5382C}" type="presOf" srcId="{C078F39B-ABCC-4031-88AE-54B7143D90E1}" destId="{C60C5F13-BC11-46BA-86A0-E8C8DEBDFD2D}" srcOrd="0" destOrd="0" presId="urn:microsoft.com/office/officeart/2005/8/layout/vList2"/>
    <dgm:cxn modelId="{646C84FF-A95D-47AA-B4EE-874E3ABC744F}" type="presOf" srcId="{76EB3F9B-2E05-4C7C-8DE6-4ABBB04CB700}" destId="{27D53F48-8A9E-4AF0-93B2-8CEBDE1BB97C}" srcOrd="0" destOrd="0" presId="urn:microsoft.com/office/officeart/2005/8/layout/vList2"/>
    <dgm:cxn modelId="{1658E4CF-C173-46C6-B4DE-F995AAF31B7B}" srcId="{334B3551-664B-4334-BF1F-E23996D41D35}" destId="{878F4850-5941-4A3C-9129-2ECFE0B32ED5}" srcOrd="5" destOrd="0" parTransId="{632BB5FA-C52A-4CF8-96A8-8717A4E2A1A6}" sibTransId="{E7987764-A999-4E74-81FA-1C220AAA9805}"/>
    <dgm:cxn modelId="{56209C46-9996-439E-9D36-CFFD22D4989F}" srcId="{334B3551-664B-4334-BF1F-E23996D41D35}" destId="{4EA625BF-1FAA-4074-975F-44FFB7629D05}" srcOrd="2" destOrd="0" parTransId="{8CFDCCA7-4C6F-4D65-B99A-CB3E7F75D66B}" sibTransId="{5149B0F2-B325-4410-B48F-2CAA44C0CA71}"/>
    <dgm:cxn modelId="{8305DCC2-F79B-46E0-8039-370E6096811A}" type="presOf" srcId="{4EA625BF-1FAA-4074-975F-44FFB7629D05}" destId="{3C1371A6-360D-4628-B6B6-D0DCC663AD7A}" srcOrd="0" destOrd="0" presId="urn:microsoft.com/office/officeart/2005/8/layout/vList2"/>
    <dgm:cxn modelId="{0263B555-D34B-44E7-8E6E-FE4F7C7AB801}" srcId="{334B3551-664B-4334-BF1F-E23996D41D35}" destId="{DC5626C3-89EC-42E9-A8A5-2C4033403F44}" srcOrd="1" destOrd="0" parTransId="{53EBF0CD-8EAD-4982-B8DE-6E0351C0CAB9}" sibTransId="{7E72F3AA-96AB-4BDA-966A-77F428A16813}"/>
    <dgm:cxn modelId="{AF9EBEDE-696B-4CFC-8CC2-E189F4154D9C}" type="presOf" srcId="{7ADBD254-F3A8-45BA-97A2-B10099EAF300}" destId="{8DEC646D-C5DB-4FE2-AC56-684A2AB5DB0E}" srcOrd="0" destOrd="0" presId="urn:microsoft.com/office/officeart/2005/8/layout/vList2"/>
    <dgm:cxn modelId="{71E66578-23E0-4C51-8B9A-07BA45D33CA6}" type="presOf" srcId="{334B3551-664B-4334-BF1F-E23996D41D35}" destId="{3C98A23B-9912-4DFC-94DE-9675821665F5}" srcOrd="0" destOrd="0" presId="urn:microsoft.com/office/officeart/2005/8/layout/vList2"/>
    <dgm:cxn modelId="{14E42C59-8FDA-4C55-8EDE-E1BA0704EAFC}" srcId="{334B3551-664B-4334-BF1F-E23996D41D35}" destId="{C078F39B-ABCC-4031-88AE-54B7143D90E1}" srcOrd="3" destOrd="0" parTransId="{6C4966BD-2E32-42CF-9ACC-6EDE9E2EC19C}" sibTransId="{F8542C47-662B-48EB-83EA-408B39DF7589}"/>
    <dgm:cxn modelId="{046E03E8-E537-4968-A838-1C99C2E54EA9}" type="presOf" srcId="{DC5626C3-89EC-42E9-A8A5-2C4033403F44}" destId="{0363741D-5522-44EE-BA48-7952B8DF3484}" srcOrd="0" destOrd="0" presId="urn:microsoft.com/office/officeart/2005/8/layout/vList2"/>
    <dgm:cxn modelId="{F6A48313-160C-4A82-9EB4-8FFD50B63029}" srcId="{334B3551-664B-4334-BF1F-E23996D41D35}" destId="{7ADBD254-F3A8-45BA-97A2-B10099EAF300}" srcOrd="4" destOrd="0" parTransId="{F030D52B-33C9-4CF2-BE55-4168E6C52F5E}" sibTransId="{C54172BD-B7AE-4237-A2D6-CBE22CEA6D8E}"/>
    <dgm:cxn modelId="{5B0F4E01-CCCE-4A74-A665-490717D913A9}" srcId="{334B3551-664B-4334-BF1F-E23996D41D35}" destId="{76EB3F9B-2E05-4C7C-8DE6-4ABBB04CB700}" srcOrd="0" destOrd="0" parTransId="{DE2C285B-3357-4DDB-9318-9CA4EA74D859}" sibTransId="{8DB55BB1-F7B5-4D74-B5A4-831CBA86F5E9}"/>
    <dgm:cxn modelId="{A978EC5D-587E-49A7-9B8D-3CA76AB7F065}" type="presOf" srcId="{878F4850-5941-4A3C-9129-2ECFE0B32ED5}" destId="{7B30A21E-1790-47E3-9E16-169E73C13270}" srcOrd="0" destOrd="0" presId="urn:microsoft.com/office/officeart/2005/8/layout/vList2"/>
    <dgm:cxn modelId="{0C63661D-21FB-45DD-BB01-317D83A6B9C3}" type="presParOf" srcId="{3C98A23B-9912-4DFC-94DE-9675821665F5}" destId="{27D53F48-8A9E-4AF0-93B2-8CEBDE1BB97C}" srcOrd="0" destOrd="0" presId="urn:microsoft.com/office/officeart/2005/8/layout/vList2"/>
    <dgm:cxn modelId="{A0F0F79C-EA8C-49CA-815C-9FDEDF6FED5D}" type="presParOf" srcId="{3C98A23B-9912-4DFC-94DE-9675821665F5}" destId="{B59A89EE-9D55-421F-8567-5EBE4D230955}" srcOrd="1" destOrd="0" presId="urn:microsoft.com/office/officeart/2005/8/layout/vList2"/>
    <dgm:cxn modelId="{BA1BD5ED-BA6F-45B8-8AC7-8FA39754071A}" type="presParOf" srcId="{3C98A23B-9912-4DFC-94DE-9675821665F5}" destId="{0363741D-5522-44EE-BA48-7952B8DF3484}" srcOrd="2" destOrd="0" presId="urn:microsoft.com/office/officeart/2005/8/layout/vList2"/>
    <dgm:cxn modelId="{22A8D9EF-231D-43FC-B833-18FFE92C17DD}" type="presParOf" srcId="{3C98A23B-9912-4DFC-94DE-9675821665F5}" destId="{0BF2AA6C-D6FE-42AE-B985-92A0D12CF2D4}" srcOrd="3" destOrd="0" presId="urn:microsoft.com/office/officeart/2005/8/layout/vList2"/>
    <dgm:cxn modelId="{770D1C51-F1F9-43F2-AFE3-EA84658C64AC}" type="presParOf" srcId="{3C98A23B-9912-4DFC-94DE-9675821665F5}" destId="{3C1371A6-360D-4628-B6B6-D0DCC663AD7A}" srcOrd="4" destOrd="0" presId="urn:microsoft.com/office/officeart/2005/8/layout/vList2"/>
    <dgm:cxn modelId="{D807B4BE-E64D-4878-B8D7-1FCEBBABCE96}" type="presParOf" srcId="{3C98A23B-9912-4DFC-94DE-9675821665F5}" destId="{6F6B4B09-981E-4FEF-863F-8026D8B0BDFF}" srcOrd="5" destOrd="0" presId="urn:microsoft.com/office/officeart/2005/8/layout/vList2"/>
    <dgm:cxn modelId="{0C5D6A4C-1A02-4A9C-81D8-0F2F1C765352}" type="presParOf" srcId="{3C98A23B-9912-4DFC-94DE-9675821665F5}" destId="{C60C5F13-BC11-46BA-86A0-E8C8DEBDFD2D}" srcOrd="6" destOrd="0" presId="urn:microsoft.com/office/officeart/2005/8/layout/vList2"/>
    <dgm:cxn modelId="{EE26608B-DA97-4A0A-9943-7B21CF214EAA}" type="presParOf" srcId="{3C98A23B-9912-4DFC-94DE-9675821665F5}" destId="{51223976-9EDD-44DB-B904-276081631982}" srcOrd="7" destOrd="0" presId="urn:microsoft.com/office/officeart/2005/8/layout/vList2"/>
    <dgm:cxn modelId="{B593DA69-00EA-444D-8F9E-AF3D27DB33C9}" type="presParOf" srcId="{3C98A23B-9912-4DFC-94DE-9675821665F5}" destId="{8DEC646D-C5DB-4FE2-AC56-684A2AB5DB0E}" srcOrd="8" destOrd="0" presId="urn:microsoft.com/office/officeart/2005/8/layout/vList2"/>
    <dgm:cxn modelId="{2A4A4ACA-2E5A-4659-9273-F29CE515DCB0}" type="presParOf" srcId="{3C98A23B-9912-4DFC-94DE-9675821665F5}" destId="{4922431F-3D46-4906-93E0-CF5BE3C812E5}" srcOrd="9" destOrd="0" presId="urn:microsoft.com/office/officeart/2005/8/layout/vList2"/>
    <dgm:cxn modelId="{749C4C05-C31B-445A-B0E0-D361A1B42155}" type="presParOf" srcId="{3C98A23B-9912-4DFC-94DE-9675821665F5}" destId="{7B30A21E-1790-47E3-9E16-169E73C1327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a:solidFill>
                <a:schemeClr val="tx1"/>
              </a:solidFill>
            </a:rPr>
            <a:t>1. Ogólny profil epidemii HIV na terenie Europy</a:t>
          </a: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a:solidFill>
                <a:schemeClr val="tx1"/>
              </a:solidFill>
            </a:rPr>
            <a:t>2. Po co wykonywać badania w kierunku HIV? </a:t>
          </a: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en-GB" sz="2000" dirty="0">
              <a:solidFill>
                <a:schemeClr val="tx1"/>
              </a:solidFill>
            </a:rPr>
            <a:t>3. Konsekwencje późnej diagnozy</a:t>
          </a: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7ADBD254-F3A8-45BA-97A2-B10099EAF300}">
      <dgm:prSet custT="1"/>
      <dgm:spPr>
        <a:solidFill>
          <a:schemeClr val="accent1">
            <a:lumMod val="40000"/>
            <a:lumOff val="60000"/>
          </a:schemeClr>
        </a:solidFill>
      </dgm:spPr>
      <dgm:t>
        <a:bodyPr/>
        <a:lstStyle/>
        <a:p>
          <a:pPr rtl="0"/>
          <a:r>
            <a:rPr lang="en-GB" sz="2000" b="1" dirty="0">
              <a:solidFill>
                <a:schemeClr val="tx1"/>
              </a:solidFill>
            </a:rPr>
            <a:t>6. Strategie wykonywania badań w kierunku HIV — w tym wykonywanie badań w kierunku HIV w oparciu o występujące schorzenia wskaźnikowe</a:t>
          </a: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pl-PL"/>
        </a:p>
      </dgm:t>
    </dgm:pt>
    <dgm:pt modelId="{27D53F48-8A9E-4AF0-93B2-8CEBDE1BB97C}" type="pres">
      <dgm:prSet presAssocID="{76EB3F9B-2E05-4C7C-8DE6-4ABBB04CB700}" presName="parentText" presStyleLbl="node1" presStyleIdx="0" presStyleCnt="4">
        <dgm:presLayoutVars>
          <dgm:chMax val="0"/>
          <dgm:bulletEnabled val="1"/>
        </dgm:presLayoutVars>
      </dgm:prSet>
      <dgm:spPr/>
      <dgm:t>
        <a:bodyPr/>
        <a:lstStyle/>
        <a:p>
          <a:endParaRPr lang="pl-PL"/>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4">
        <dgm:presLayoutVars>
          <dgm:chMax val="0"/>
          <dgm:bulletEnabled val="1"/>
        </dgm:presLayoutVars>
      </dgm:prSet>
      <dgm:spPr/>
      <dgm:t>
        <a:bodyPr/>
        <a:lstStyle/>
        <a:p>
          <a:endParaRPr lang="pl-PL"/>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4">
        <dgm:presLayoutVars>
          <dgm:chMax val="0"/>
          <dgm:bulletEnabled val="1"/>
        </dgm:presLayoutVars>
      </dgm:prSet>
      <dgm:spPr/>
      <dgm:t>
        <a:bodyPr/>
        <a:lstStyle/>
        <a:p>
          <a:endParaRPr lang="pl-PL"/>
        </a:p>
      </dgm:t>
    </dgm:pt>
    <dgm:pt modelId="{6F6B4B09-981E-4FEF-863F-8026D8B0BDFF}" type="pres">
      <dgm:prSet presAssocID="{5149B0F2-B325-4410-B48F-2CAA44C0CA71}" presName="spacer" presStyleCnt="0"/>
      <dgm:spPr/>
    </dgm:pt>
    <dgm:pt modelId="{8DEC646D-C5DB-4FE2-AC56-684A2AB5DB0E}" type="pres">
      <dgm:prSet presAssocID="{7ADBD254-F3A8-45BA-97A2-B10099EAF300}" presName="parentText" presStyleLbl="node1" presStyleIdx="3" presStyleCnt="4" custLinFactY="100000" custLinFactNeighborY="158051">
        <dgm:presLayoutVars>
          <dgm:chMax val="0"/>
          <dgm:bulletEnabled val="1"/>
        </dgm:presLayoutVars>
      </dgm:prSet>
      <dgm:spPr/>
      <dgm:t>
        <a:bodyPr/>
        <a:lstStyle/>
        <a:p>
          <a:endParaRPr lang="pl-PL"/>
        </a:p>
      </dgm:t>
    </dgm:pt>
  </dgm:ptLst>
  <dgm:cxnLst>
    <dgm:cxn modelId="{F6A48313-160C-4A82-9EB4-8FFD50B63029}" srcId="{334B3551-664B-4334-BF1F-E23996D41D35}" destId="{7ADBD254-F3A8-45BA-97A2-B10099EAF300}" srcOrd="3" destOrd="0" parTransId="{F030D52B-33C9-4CF2-BE55-4168E6C52F5E}" sibTransId="{C54172BD-B7AE-4237-A2D6-CBE22CEA6D8E}"/>
    <dgm:cxn modelId="{CF530295-F19F-495E-9F29-954F8C7732BA}" type="presOf" srcId="{DC5626C3-89EC-42E9-A8A5-2C4033403F44}" destId="{0363741D-5522-44EE-BA48-7952B8DF3484}" srcOrd="0" destOrd="0" presId="urn:microsoft.com/office/officeart/2005/8/layout/vList2"/>
    <dgm:cxn modelId="{5B0F4E01-CCCE-4A74-A665-490717D913A9}" srcId="{334B3551-664B-4334-BF1F-E23996D41D35}" destId="{76EB3F9B-2E05-4C7C-8DE6-4ABBB04CB700}" srcOrd="0" destOrd="0" parTransId="{DE2C285B-3357-4DDB-9318-9CA4EA74D859}" sibTransId="{8DB55BB1-F7B5-4D74-B5A4-831CBA86F5E9}"/>
    <dgm:cxn modelId="{56209C46-9996-439E-9D36-CFFD22D4989F}" srcId="{334B3551-664B-4334-BF1F-E23996D41D35}" destId="{4EA625BF-1FAA-4074-975F-44FFB7629D05}" srcOrd="2" destOrd="0" parTransId="{8CFDCCA7-4C6F-4D65-B99A-CB3E7F75D66B}" sibTransId="{5149B0F2-B325-4410-B48F-2CAA44C0CA71}"/>
    <dgm:cxn modelId="{0263B555-D34B-44E7-8E6E-FE4F7C7AB801}" srcId="{334B3551-664B-4334-BF1F-E23996D41D35}" destId="{DC5626C3-89EC-42E9-A8A5-2C4033403F44}" srcOrd="1" destOrd="0" parTransId="{53EBF0CD-8EAD-4982-B8DE-6E0351C0CAB9}" sibTransId="{7E72F3AA-96AB-4BDA-966A-77F428A16813}"/>
    <dgm:cxn modelId="{BB0A50FE-1559-4ACD-B21E-CAA905167A58}" type="presOf" srcId="{4EA625BF-1FAA-4074-975F-44FFB7629D05}" destId="{3C1371A6-360D-4628-B6B6-D0DCC663AD7A}" srcOrd="0" destOrd="0" presId="urn:microsoft.com/office/officeart/2005/8/layout/vList2"/>
    <dgm:cxn modelId="{3AEE062D-4786-4AFC-A141-2FFB0ED2803E}" type="presOf" srcId="{7ADBD254-F3A8-45BA-97A2-B10099EAF300}" destId="{8DEC646D-C5DB-4FE2-AC56-684A2AB5DB0E}" srcOrd="0" destOrd="0" presId="urn:microsoft.com/office/officeart/2005/8/layout/vList2"/>
    <dgm:cxn modelId="{DB005C2E-503F-4C6F-A0C1-BF7A44D96735}" type="presOf" srcId="{334B3551-664B-4334-BF1F-E23996D41D35}" destId="{3C98A23B-9912-4DFC-94DE-9675821665F5}" srcOrd="0" destOrd="0" presId="urn:microsoft.com/office/officeart/2005/8/layout/vList2"/>
    <dgm:cxn modelId="{F89B7407-D180-4EDD-BE27-CFC4768CAB20}" type="presOf" srcId="{76EB3F9B-2E05-4C7C-8DE6-4ABBB04CB700}" destId="{27D53F48-8A9E-4AF0-93B2-8CEBDE1BB97C}" srcOrd="0" destOrd="0" presId="urn:microsoft.com/office/officeart/2005/8/layout/vList2"/>
    <dgm:cxn modelId="{843725B8-64BD-4F48-A2F6-D8A4F2B2A548}" type="presParOf" srcId="{3C98A23B-9912-4DFC-94DE-9675821665F5}" destId="{27D53F48-8A9E-4AF0-93B2-8CEBDE1BB97C}" srcOrd="0" destOrd="0" presId="urn:microsoft.com/office/officeart/2005/8/layout/vList2"/>
    <dgm:cxn modelId="{62C919D1-D92A-4009-82F3-A137F84B106A}" type="presParOf" srcId="{3C98A23B-9912-4DFC-94DE-9675821665F5}" destId="{B59A89EE-9D55-421F-8567-5EBE4D230955}" srcOrd="1" destOrd="0" presId="urn:microsoft.com/office/officeart/2005/8/layout/vList2"/>
    <dgm:cxn modelId="{3EFB7936-350B-4206-A0DA-72412BAB99D1}" type="presParOf" srcId="{3C98A23B-9912-4DFC-94DE-9675821665F5}" destId="{0363741D-5522-44EE-BA48-7952B8DF3484}" srcOrd="2" destOrd="0" presId="urn:microsoft.com/office/officeart/2005/8/layout/vList2"/>
    <dgm:cxn modelId="{E051E876-1649-422C-B8BD-F9D15825E397}" type="presParOf" srcId="{3C98A23B-9912-4DFC-94DE-9675821665F5}" destId="{0BF2AA6C-D6FE-42AE-B985-92A0D12CF2D4}" srcOrd="3" destOrd="0" presId="urn:microsoft.com/office/officeart/2005/8/layout/vList2"/>
    <dgm:cxn modelId="{CD14E090-3D1D-415B-A1C0-D9793A98A024}" type="presParOf" srcId="{3C98A23B-9912-4DFC-94DE-9675821665F5}" destId="{3C1371A6-360D-4628-B6B6-D0DCC663AD7A}" srcOrd="4" destOrd="0" presId="urn:microsoft.com/office/officeart/2005/8/layout/vList2"/>
    <dgm:cxn modelId="{BD904530-E765-48F1-A6A3-0DF9859C8FD8}" type="presParOf" srcId="{3C98A23B-9912-4DFC-94DE-9675821665F5}" destId="{6F6B4B09-981E-4FEF-863F-8026D8B0BDFF}" srcOrd="5" destOrd="0" presId="urn:microsoft.com/office/officeart/2005/8/layout/vList2"/>
    <dgm:cxn modelId="{CFE328F1-FEDC-408C-98CE-D9CCBEB763F7}" type="presParOf" srcId="{3C98A23B-9912-4DFC-94DE-9675821665F5}" destId="{8DEC646D-C5DB-4FE2-AC56-684A2AB5DB0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1898F7F-7F93-4866-9E03-53064EFA80E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442921E1-9BC3-4F52-B432-FCF7CB474708}">
      <dgm:prSet/>
      <dgm:spPr>
        <a:solidFill>
          <a:srgbClr val="E9EDF4"/>
        </a:solidFill>
        <a:ln>
          <a:solidFill>
            <a:schemeClr val="bg1">
              <a:lumMod val="75000"/>
            </a:schemeClr>
          </a:solidFill>
        </a:ln>
        <a:scene3d>
          <a:camera prst="orthographicFront"/>
          <a:lightRig rig="threePt" dir="t"/>
        </a:scene3d>
        <a:sp3d>
          <a:bevelT/>
        </a:sp3d>
      </dgm:spPr>
      <dgm:t>
        <a:bodyPr/>
        <a:lstStyle/>
        <a:p>
          <a:pPr rtl="0"/>
          <a:r>
            <a:rPr lang="en-GB" dirty="0">
              <a:solidFill>
                <a:schemeClr val="tx1">
                  <a:lumMod val="50000"/>
                  <a:lumOff val="50000"/>
                </a:schemeClr>
              </a:solidFill>
            </a:rPr>
            <a:t>Usługi przerwania ciąży</a:t>
          </a:r>
        </a:p>
      </dgm:t>
    </dgm:pt>
    <dgm:pt modelId="{DB8286FE-F803-4161-87F1-FC548823EB05}" type="parTrans" cxnId="{FF3AC39D-9929-49EE-B6C5-A53C9C87F8F4}">
      <dgm:prSet/>
      <dgm:spPr/>
      <dgm:t>
        <a:bodyPr/>
        <a:lstStyle/>
        <a:p>
          <a:endParaRPr lang="en-GB"/>
        </a:p>
      </dgm:t>
    </dgm:pt>
    <dgm:pt modelId="{C25D8C7B-7F75-4D8F-9E4D-9E3980398718}" type="sibTrans" cxnId="{FF3AC39D-9929-49EE-B6C5-A53C9C87F8F4}">
      <dgm:prSet/>
      <dgm:spPr/>
      <dgm:t>
        <a:bodyPr/>
        <a:lstStyle/>
        <a:p>
          <a:endParaRPr lang="en-GB"/>
        </a:p>
      </dgm:t>
    </dgm:pt>
    <dgm:pt modelId="{832C2865-E8AA-4263-A07D-ECFF6332113C}">
      <dgm:prSet/>
      <dgm:spPr>
        <a:solidFill>
          <a:srgbClr val="E9EDF4"/>
        </a:solidFill>
        <a:ln>
          <a:solidFill>
            <a:schemeClr val="bg1">
              <a:lumMod val="75000"/>
            </a:schemeClr>
          </a:solidFill>
        </a:ln>
        <a:scene3d>
          <a:camera prst="orthographicFront"/>
          <a:lightRig rig="threePt" dir="t"/>
        </a:scene3d>
        <a:sp3d>
          <a:bevelT/>
        </a:sp3d>
      </dgm:spPr>
      <dgm:t>
        <a:bodyPr/>
        <a:lstStyle/>
        <a:p>
          <a:pPr rtl="0"/>
          <a:r>
            <a:rPr lang="en-GB" dirty="0">
              <a:solidFill>
                <a:schemeClr val="tx1">
                  <a:lumMod val="50000"/>
                  <a:lumOff val="50000"/>
                </a:schemeClr>
              </a:solidFill>
            </a:rPr>
            <a:t>Poradnie leczenia uzależnień</a:t>
          </a:r>
        </a:p>
      </dgm:t>
    </dgm:pt>
    <dgm:pt modelId="{54D9DB59-2E7E-44FD-B07E-6EBEC9A357AC}" type="parTrans" cxnId="{1D6D8BCD-08DD-4558-A69F-FD8949C7BFFB}">
      <dgm:prSet/>
      <dgm:spPr/>
      <dgm:t>
        <a:bodyPr/>
        <a:lstStyle/>
        <a:p>
          <a:endParaRPr lang="en-GB"/>
        </a:p>
      </dgm:t>
    </dgm:pt>
    <dgm:pt modelId="{38C82827-A4E4-4B8F-83D8-486E3623638D}" type="sibTrans" cxnId="{1D6D8BCD-08DD-4558-A69F-FD8949C7BFFB}">
      <dgm:prSet/>
      <dgm:spPr/>
      <dgm:t>
        <a:bodyPr/>
        <a:lstStyle/>
        <a:p>
          <a:endParaRPr lang="en-GB"/>
        </a:p>
      </dgm:t>
    </dgm:pt>
    <dgm:pt modelId="{2B1180F8-9B5B-4875-A9AA-03CDF4D8273E}">
      <dgm:prSet/>
      <dgm:spPr>
        <a:solidFill>
          <a:srgbClr val="E9EDF4"/>
        </a:solidFill>
        <a:ln>
          <a:solidFill>
            <a:schemeClr val="bg1">
              <a:lumMod val="75000"/>
            </a:schemeClr>
          </a:solidFill>
        </a:ln>
        <a:scene3d>
          <a:camera prst="orthographicFront"/>
          <a:lightRig rig="threePt" dir="t"/>
        </a:scene3d>
        <a:sp3d>
          <a:bevelT/>
        </a:sp3d>
      </dgm:spPr>
      <dgm:t>
        <a:bodyPr/>
        <a:lstStyle/>
        <a:p>
          <a:pPr rtl="0"/>
          <a:r>
            <a:rPr lang="en-GB" dirty="0">
              <a:solidFill>
                <a:schemeClr val="tx1">
                  <a:lumMod val="50000"/>
                  <a:lumOff val="50000"/>
                </a:schemeClr>
              </a:solidFill>
            </a:rPr>
            <a:t>Poradnie zdrowia seksualnego</a:t>
          </a:r>
        </a:p>
      </dgm:t>
    </dgm:pt>
    <dgm:pt modelId="{925CB40B-AA0F-4752-95FE-11BC0E8A6F11}" type="parTrans" cxnId="{BDA07EED-4FEB-48BA-A900-E23B34B346C5}">
      <dgm:prSet/>
      <dgm:spPr/>
      <dgm:t>
        <a:bodyPr/>
        <a:lstStyle/>
        <a:p>
          <a:endParaRPr lang="en-GB"/>
        </a:p>
      </dgm:t>
    </dgm:pt>
    <dgm:pt modelId="{76D6C3A4-C192-4F00-A7AB-5BA6A0018B77}" type="sibTrans" cxnId="{BDA07EED-4FEB-48BA-A900-E23B34B346C5}">
      <dgm:prSet/>
      <dgm:spPr/>
      <dgm:t>
        <a:bodyPr/>
        <a:lstStyle/>
        <a:p>
          <a:endParaRPr lang="en-GB"/>
        </a:p>
      </dgm:t>
    </dgm:pt>
    <dgm:pt modelId="{44CE99B7-83E6-43C4-A486-287D6B309B21}">
      <dgm:prSet/>
      <dgm:spPr>
        <a:solidFill>
          <a:srgbClr val="E9EDF4"/>
        </a:solidFill>
        <a:ln>
          <a:solidFill>
            <a:schemeClr val="bg1">
              <a:lumMod val="75000"/>
            </a:schemeClr>
          </a:solidFill>
        </a:ln>
        <a:scene3d>
          <a:camera prst="orthographicFront"/>
          <a:lightRig rig="threePt" dir="t"/>
        </a:scene3d>
        <a:sp3d>
          <a:bevelT/>
        </a:sp3d>
      </dgm:spPr>
      <dgm:t>
        <a:bodyPr/>
        <a:lstStyle/>
        <a:p>
          <a:pPr rtl="0"/>
          <a:r>
            <a:rPr lang="en-GB" dirty="0">
              <a:solidFill>
                <a:schemeClr val="tx1">
                  <a:lumMod val="50000"/>
                  <a:lumOff val="50000"/>
                </a:schemeClr>
              </a:solidFill>
            </a:rPr>
            <a:t>Kliniki prenatalne</a:t>
          </a:r>
        </a:p>
      </dgm:t>
    </dgm:pt>
    <dgm:pt modelId="{B7140597-6772-4448-93C7-82C64D6C986C}" type="parTrans" cxnId="{1FB838FB-A791-4AA8-9D2B-BED7DEC503C8}">
      <dgm:prSet/>
      <dgm:spPr/>
      <dgm:t>
        <a:bodyPr/>
        <a:lstStyle/>
        <a:p>
          <a:endParaRPr lang="en-GB"/>
        </a:p>
      </dgm:t>
    </dgm:pt>
    <dgm:pt modelId="{A41D66EA-8129-41B6-B2A0-06DC2378F6CE}" type="sibTrans" cxnId="{1FB838FB-A791-4AA8-9D2B-BED7DEC503C8}">
      <dgm:prSet/>
      <dgm:spPr/>
      <dgm:t>
        <a:bodyPr/>
        <a:lstStyle/>
        <a:p>
          <a:endParaRPr lang="en-GB"/>
        </a:p>
      </dgm:t>
    </dgm:pt>
    <dgm:pt modelId="{9BDF9915-0CF8-489D-9B01-20609993CC57}" type="pres">
      <dgm:prSet presAssocID="{E1898F7F-7F93-4866-9E03-53064EFA80EF}" presName="diagram" presStyleCnt="0">
        <dgm:presLayoutVars>
          <dgm:dir/>
          <dgm:resizeHandles val="exact"/>
        </dgm:presLayoutVars>
      </dgm:prSet>
      <dgm:spPr/>
      <dgm:t>
        <a:bodyPr/>
        <a:lstStyle/>
        <a:p>
          <a:endParaRPr lang="pl-PL"/>
        </a:p>
      </dgm:t>
    </dgm:pt>
    <dgm:pt modelId="{DB05EEB8-ADE2-41E1-87CC-CA8832A7A9A1}" type="pres">
      <dgm:prSet presAssocID="{442921E1-9BC3-4F52-B432-FCF7CB474708}" presName="node" presStyleLbl="node1" presStyleIdx="0" presStyleCnt="4">
        <dgm:presLayoutVars>
          <dgm:bulletEnabled val="1"/>
        </dgm:presLayoutVars>
      </dgm:prSet>
      <dgm:spPr/>
      <dgm:t>
        <a:bodyPr/>
        <a:lstStyle/>
        <a:p>
          <a:endParaRPr lang="pl-PL"/>
        </a:p>
      </dgm:t>
    </dgm:pt>
    <dgm:pt modelId="{0B08FA54-F5CB-4035-BBD2-C2E617DCFC43}" type="pres">
      <dgm:prSet presAssocID="{C25D8C7B-7F75-4D8F-9E4D-9E3980398718}" presName="sibTrans" presStyleCnt="0"/>
      <dgm:spPr/>
    </dgm:pt>
    <dgm:pt modelId="{50465869-4390-4CAE-84E5-87CDD5DBB3D8}" type="pres">
      <dgm:prSet presAssocID="{832C2865-E8AA-4263-A07D-ECFF6332113C}" presName="node" presStyleLbl="node1" presStyleIdx="1" presStyleCnt="4">
        <dgm:presLayoutVars>
          <dgm:bulletEnabled val="1"/>
        </dgm:presLayoutVars>
      </dgm:prSet>
      <dgm:spPr/>
      <dgm:t>
        <a:bodyPr/>
        <a:lstStyle/>
        <a:p>
          <a:endParaRPr lang="pl-PL"/>
        </a:p>
      </dgm:t>
    </dgm:pt>
    <dgm:pt modelId="{D7568DF7-7F93-4EDC-9D84-CD9A9C1F933E}" type="pres">
      <dgm:prSet presAssocID="{38C82827-A4E4-4B8F-83D8-486E3623638D}" presName="sibTrans" presStyleCnt="0"/>
      <dgm:spPr/>
    </dgm:pt>
    <dgm:pt modelId="{3D73785E-725D-4B0B-954D-35A381697236}" type="pres">
      <dgm:prSet presAssocID="{2B1180F8-9B5B-4875-A9AA-03CDF4D8273E}" presName="node" presStyleLbl="node1" presStyleIdx="2" presStyleCnt="4">
        <dgm:presLayoutVars>
          <dgm:bulletEnabled val="1"/>
        </dgm:presLayoutVars>
      </dgm:prSet>
      <dgm:spPr/>
      <dgm:t>
        <a:bodyPr/>
        <a:lstStyle/>
        <a:p>
          <a:endParaRPr lang="pl-PL"/>
        </a:p>
      </dgm:t>
    </dgm:pt>
    <dgm:pt modelId="{277925A7-D27D-4CFB-AD43-E4FD38939C98}" type="pres">
      <dgm:prSet presAssocID="{76D6C3A4-C192-4F00-A7AB-5BA6A0018B77}" presName="sibTrans" presStyleCnt="0"/>
      <dgm:spPr/>
    </dgm:pt>
    <dgm:pt modelId="{C31EC26E-8FF5-4667-83B3-8EDDD8E99BE9}" type="pres">
      <dgm:prSet presAssocID="{44CE99B7-83E6-43C4-A486-287D6B309B21}" presName="node" presStyleLbl="node1" presStyleIdx="3" presStyleCnt="4">
        <dgm:presLayoutVars>
          <dgm:bulletEnabled val="1"/>
        </dgm:presLayoutVars>
      </dgm:prSet>
      <dgm:spPr/>
      <dgm:t>
        <a:bodyPr/>
        <a:lstStyle/>
        <a:p>
          <a:endParaRPr lang="pl-PL"/>
        </a:p>
      </dgm:t>
    </dgm:pt>
  </dgm:ptLst>
  <dgm:cxnLst>
    <dgm:cxn modelId="{1FB838FB-A791-4AA8-9D2B-BED7DEC503C8}" srcId="{E1898F7F-7F93-4866-9E03-53064EFA80EF}" destId="{44CE99B7-83E6-43C4-A486-287D6B309B21}" srcOrd="3" destOrd="0" parTransId="{B7140597-6772-4448-93C7-82C64D6C986C}" sibTransId="{A41D66EA-8129-41B6-B2A0-06DC2378F6CE}"/>
    <dgm:cxn modelId="{1D6D8BCD-08DD-4558-A69F-FD8949C7BFFB}" srcId="{E1898F7F-7F93-4866-9E03-53064EFA80EF}" destId="{832C2865-E8AA-4263-A07D-ECFF6332113C}" srcOrd="1" destOrd="0" parTransId="{54D9DB59-2E7E-44FD-B07E-6EBEC9A357AC}" sibTransId="{38C82827-A4E4-4B8F-83D8-486E3623638D}"/>
    <dgm:cxn modelId="{9794C234-66D0-4A3D-9832-2BD93D05C3AF}" type="presOf" srcId="{E1898F7F-7F93-4866-9E03-53064EFA80EF}" destId="{9BDF9915-0CF8-489D-9B01-20609993CC57}" srcOrd="0" destOrd="0" presId="urn:microsoft.com/office/officeart/2005/8/layout/default"/>
    <dgm:cxn modelId="{41364DCE-9182-412F-A269-52324CC30455}" type="presOf" srcId="{2B1180F8-9B5B-4875-A9AA-03CDF4D8273E}" destId="{3D73785E-725D-4B0B-954D-35A381697236}" srcOrd="0" destOrd="0" presId="urn:microsoft.com/office/officeart/2005/8/layout/default"/>
    <dgm:cxn modelId="{1CAF6412-DC65-4F8E-9025-E51D0BE2F042}" type="presOf" srcId="{442921E1-9BC3-4F52-B432-FCF7CB474708}" destId="{DB05EEB8-ADE2-41E1-87CC-CA8832A7A9A1}" srcOrd="0" destOrd="0" presId="urn:microsoft.com/office/officeart/2005/8/layout/default"/>
    <dgm:cxn modelId="{DAE00C7C-B61D-40C2-A92B-73E32FB51C49}" type="presOf" srcId="{832C2865-E8AA-4263-A07D-ECFF6332113C}" destId="{50465869-4390-4CAE-84E5-87CDD5DBB3D8}" srcOrd="0" destOrd="0" presId="urn:microsoft.com/office/officeart/2005/8/layout/default"/>
    <dgm:cxn modelId="{FF3AC39D-9929-49EE-B6C5-A53C9C87F8F4}" srcId="{E1898F7F-7F93-4866-9E03-53064EFA80EF}" destId="{442921E1-9BC3-4F52-B432-FCF7CB474708}" srcOrd="0" destOrd="0" parTransId="{DB8286FE-F803-4161-87F1-FC548823EB05}" sibTransId="{C25D8C7B-7F75-4D8F-9E4D-9E3980398718}"/>
    <dgm:cxn modelId="{BDA07EED-4FEB-48BA-A900-E23B34B346C5}" srcId="{E1898F7F-7F93-4866-9E03-53064EFA80EF}" destId="{2B1180F8-9B5B-4875-A9AA-03CDF4D8273E}" srcOrd="2" destOrd="0" parTransId="{925CB40B-AA0F-4752-95FE-11BC0E8A6F11}" sibTransId="{76D6C3A4-C192-4F00-A7AB-5BA6A0018B77}"/>
    <dgm:cxn modelId="{5F5C8417-A8FC-48E2-AC84-EA543D44A3EF}" type="presOf" srcId="{44CE99B7-83E6-43C4-A486-287D6B309B21}" destId="{C31EC26E-8FF5-4667-83B3-8EDDD8E99BE9}" srcOrd="0" destOrd="0" presId="urn:microsoft.com/office/officeart/2005/8/layout/default"/>
    <dgm:cxn modelId="{FD0402EE-316A-43EA-B196-B44CD9472286}" type="presParOf" srcId="{9BDF9915-0CF8-489D-9B01-20609993CC57}" destId="{DB05EEB8-ADE2-41E1-87CC-CA8832A7A9A1}" srcOrd="0" destOrd="0" presId="urn:microsoft.com/office/officeart/2005/8/layout/default"/>
    <dgm:cxn modelId="{D4EEC44E-052D-4606-BFF9-7D49B2B73FE8}" type="presParOf" srcId="{9BDF9915-0CF8-489D-9B01-20609993CC57}" destId="{0B08FA54-F5CB-4035-BBD2-C2E617DCFC43}" srcOrd="1" destOrd="0" presId="urn:microsoft.com/office/officeart/2005/8/layout/default"/>
    <dgm:cxn modelId="{F1804D43-D8C0-471E-ACE1-C4F6839CF2DA}" type="presParOf" srcId="{9BDF9915-0CF8-489D-9B01-20609993CC57}" destId="{50465869-4390-4CAE-84E5-87CDD5DBB3D8}" srcOrd="2" destOrd="0" presId="urn:microsoft.com/office/officeart/2005/8/layout/default"/>
    <dgm:cxn modelId="{50AC1F7F-4235-40BF-A502-64C394B911B3}" type="presParOf" srcId="{9BDF9915-0CF8-489D-9B01-20609993CC57}" destId="{D7568DF7-7F93-4EDC-9D84-CD9A9C1F933E}" srcOrd="3" destOrd="0" presId="urn:microsoft.com/office/officeart/2005/8/layout/default"/>
    <dgm:cxn modelId="{7313D24C-5374-4597-8049-D398636C98CF}" type="presParOf" srcId="{9BDF9915-0CF8-489D-9B01-20609993CC57}" destId="{3D73785E-725D-4B0B-954D-35A381697236}" srcOrd="4" destOrd="0" presId="urn:microsoft.com/office/officeart/2005/8/layout/default"/>
    <dgm:cxn modelId="{8DA910B5-1678-4906-BC92-E30AA4C3C35F}" type="presParOf" srcId="{9BDF9915-0CF8-489D-9B01-20609993CC57}" destId="{277925A7-D27D-4CFB-AD43-E4FD38939C98}" srcOrd="5" destOrd="0" presId="urn:microsoft.com/office/officeart/2005/8/layout/default"/>
    <dgm:cxn modelId="{39C9F84D-1663-4D5A-BA45-B6F1EB8E325B}" type="presParOf" srcId="{9BDF9915-0CF8-489D-9B01-20609993CC57}" destId="{C31EC26E-8FF5-4667-83B3-8EDDD8E99BE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AB830A6-E172-43F8-BFFA-8140B15616D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3D562572-08F8-47E5-88C3-DA3A23F59CB9}">
      <dgm:prSet custT="1"/>
      <dgm:spPr>
        <a:solidFill>
          <a:srgbClr val="E9EDF4"/>
        </a:solidFill>
      </dgm:spPr>
      <dgm:t>
        <a:bodyPr/>
        <a:lstStyle/>
        <a:p>
          <a:pPr rtl="0"/>
          <a:r>
            <a:rPr lang="en-GB" sz="1400" dirty="0">
              <a:solidFill>
                <a:schemeClr val="tx1"/>
              </a:solidFill>
            </a:rPr>
            <a:t>Średnia liczba komórek CD4</a:t>
          </a:r>
          <a:r>
            <a:rPr lang="en-US" sz="1400" dirty="0">
              <a:solidFill>
                <a:schemeClr val="tx1"/>
              </a:solidFill>
            </a:rPr>
            <a:t>		</a:t>
          </a:r>
          <a:r>
            <a:rPr lang="en-GB" sz="1400" dirty="0">
              <a:solidFill>
                <a:schemeClr val="tx1"/>
              </a:solidFill>
            </a:rPr>
            <a:t>200 komórek/</a:t>
          </a:r>
          <a:r>
            <a:rPr lang="en-GB" sz="1400" dirty="0">
              <a:solidFill>
                <a:schemeClr val="tx1"/>
              </a:solidFill>
              <a:sym typeface="Symbol"/>
            </a:rPr>
            <a:t></a:t>
          </a:r>
          <a:r>
            <a:rPr lang="en-GB" sz="1400" dirty="0">
              <a:solidFill>
                <a:schemeClr val="tx1"/>
              </a:solidFill>
            </a:rPr>
            <a:t>l</a:t>
          </a:r>
          <a:r>
            <a:rPr lang="en-US" sz="1400" dirty="0">
              <a:solidFill>
                <a:schemeClr val="tx1"/>
              </a:solidFill>
            </a:rPr>
            <a:t>	</a:t>
          </a:r>
          <a:r>
            <a:rPr lang="en-GB" sz="1400" dirty="0">
              <a:solidFill>
                <a:schemeClr val="tx1"/>
              </a:solidFill>
            </a:rPr>
            <a:t>(rozstęp międzykwartylowy 65 – 390)</a:t>
          </a:r>
        </a:p>
      </dgm:t>
    </dgm:pt>
    <dgm:pt modelId="{5E1B19D9-A916-48C9-99F6-C8A154FDD6C6}" type="parTrans" cxnId="{B6533FF3-E9C0-4781-BFA4-E3AE58455AA5}">
      <dgm:prSet/>
      <dgm:spPr/>
      <dgm:t>
        <a:bodyPr/>
        <a:lstStyle/>
        <a:p>
          <a:endParaRPr lang="en-GB"/>
        </a:p>
      </dgm:t>
    </dgm:pt>
    <dgm:pt modelId="{42ACA19D-DD8D-4E46-9D98-73AB4B514130}" type="sibTrans" cxnId="{B6533FF3-E9C0-4781-BFA4-E3AE58455AA5}">
      <dgm:prSet/>
      <dgm:spPr/>
      <dgm:t>
        <a:bodyPr/>
        <a:lstStyle/>
        <a:p>
          <a:endParaRPr lang="en-GB"/>
        </a:p>
      </dgm:t>
    </dgm:pt>
    <dgm:pt modelId="{045657F7-AF34-4906-BDA5-0F97413F6D3E}">
      <dgm:prSet custT="1"/>
      <dgm:spPr>
        <a:solidFill>
          <a:srgbClr val="E9EDF4"/>
        </a:solidFill>
      </dgm:spPr>
      <dgm:t>
        <a:bodyPr/>
        <a:lstStyle/>
        <a:p>
          <a:pPr rtl="0"/>
          <a:r>
            <a:rPr lang="en-GB" sz="1400" dirty="0">
              <a:solidFill>
                <a:schemeClr val="tx1"/>
              </a:solidFill>
            </a:rPr>
            <a:t>Osoby późno zgłaszające się na leczenie</a:t>
          </a:r>
          <a:r>
            <a:rPr lang="en-US" sz="1400" dirty="0">
              <a:solidFill>
                <a:schemeClr val="tx1"/>
              </a:solidFill>
            </a:rPr>
            <a:t>		</a:t>
          </a:r>
          <a:r>
            <a:rPr lang="en-GB" sz="1400" dirty="0">
              <a:solidFill>
                <a:schemeClr val="tx1"/>
              </a:solidFill>
            </a:rPr>
            <a:t>143</a:t>
          </a:r>
          <a:r>
            <a:rPr lang="en-US" sz="1400" dirty="0">
              <a:solidFill>
                <a:schemeClr val="tx1"/>
              </a:solidFill>
            </a:rPr>
            <a:t>	</a:t>
          </a:r>
          <a:r>
            <a:rPr lang="en-GB" sz="1400" dirty="0">
              <a:solidFill>
                <a:schemeClr val="tx1"/>
              </a:solidFill>
            </a:rPr>
            <a:t>71,9%</a:t>
          </a:r>
        </a:p>
      </dgm:t>
    </dgm:pt>
    <dgm:pt modelId="{23742B1E-AC5C-4C18-9EDF-4C4A141EE7FB}" type="parTrans" cxnId="{D7A9826B-F47D-45C4-8493-4CC59F9BD606}">
      <dgm:prSet/>
      <dgm:spPr/>
      <dgm:t>
        <a:bodyPr/>
        <a:lstStyle/>
        <a:p>
          <a:endParaRPr lang="en-GB"/>
        </a:p>
      </dgm:t>
    </dgm:pt>
    <dgm:pt modelId="{532972B6-3565-4C4D-9B7E-B7B623EB74C8}" type="sibTrans" cxnId="{D7A9826B-F47D-45C4-8493-4CC59F9BD606}">
      <dgm:prSet/>
      <dgm:spPr/>
      <dgm:t>
        <a:bodyPr/>
        <a:lstStyle/>
        <a:p>
          <a:endParaRPr lang="en-GB"/>
        </a:p>
      </dgm:t>
    </dgm:pt>
    <dgm:pt modelId="{8358E8E1-D5B9-4BF6-953E-891F6D9EE3C0}">
      <dgm:prSet custT="1"/>
      <dgm:spPr>
        <a:solidFill>
          <a:srgbClr val="E9EDF4"/>
        </a:solidFill>
      </dgm:spPr>
      <dgm:t>
        <a:bodyPr/>
        <a:lstStyle/>
        <a:p>
          <a:pPr rtl="0">
            <a:lnSpc>
              <a:spcPct val="100000"/>
            </a:lnSpc>
            <a:spcAft>
              <a:spcPts val="0"/>
            </a:spcAft>
          </a:pPr>
          <a:r>
            <a:rPr lang="en-GB" sz="1400" dirty="0">
              <a:solidFill>
                <a:schemeClr val="tx1"/>
              </a:solidFill>
            </a:rPr>
            <a:t>Objawy związane z HIV</a:t>
          </a:r>
          <a:r>
            <a:rPr lang="en-US" sz="1400" dirty="0">
              <a:solidFill>
                <a:schemeClr val="tx1"/>
              </a:solidFill>
            </a:rPr>
            <a:t>				</a:t>
          </a:r>
          <a:r>
            <a:rPr lang="en-GB" sz="1400" dirty="0">
              <a:solidFill>
                <a:schemeClr val="tx1"/>
              </a:solidFill>
            </a:rPr>
            <a:t>61</a:t>
          </a:r>
          <a:r>
            <a:rPr lang="en-US" sz="1400" dirty="0">
              <a:solidFill>
                <a:schemeClr val="tx1"/>
              </a:solidFill>
            </a:rPr>
            <a:t>	</a:t>
          </a:r>
          <a:r>
            <a:rPr lang="en-GB" sz="1400" dirty="0">
              <a:solidFill>
                <a:schemeClr val="tx1"/>
              </a:solidFill>
            </a:rPr>
            <a:t>28,2%</a:t>
          </a:r>
        </a:p>
        <a:p>
          <a:pPr rtl="0">
            <a:lnSpc>
              <a:spcPct val="100000"/>
            </a:lnSpc>
            <a:spcAft>
              <a:spcPts val="0"/>
            </a:spcAft>
          </a:pPr>
          <a:r>
            <a:rPr lang="en-GB" sz="1400" dirty="0">
              <a:solidFill>
                <a:schemeClr val="tx1"/>
              </a:solidFill>
            </a:rPr>
            <a:t>w wywiadzie </a:t>
          </a:r>
          <a:r>
            <a:rPr lang="en-US" sz="1400" dirty="0"/>
            <a:t>					</a:t>
          </a:r>
        </a:p>
      </dgm:t>
    </dgm:pt>
    <dgm:pt modelId="{AA7ECC0A-D913-4C62-9F66-241514DA2BBB}" type="parTrans" cxnId="{6AF34D7D-825A-424D-B05D-3FD0B9BC0EF1}">
      <dgm:prSet/>
      <dgm:spPr/>
      <dgm:t>
        <a:bodyPr/>
        <a:lstStyle/>
        <a:p>
          <a:endParaRPr lang="en-GB"/>
        </a:p>
      </dgm:t>
    </dgm:pt>
    <dgm:pt modelId="{03744F41-572C-4CAF-993F-D394CB4728E2}" type="sibTrans" cxnId="{6AF34D7D-825A-424D-B05D-3FD0B9BC0EF1}">
      <dgm:prSet/>
      <dgm:spPr/>
      <dgm:t>
        <a:bodyPr/>
        <a:lstStyle/>
        <a:p>
          <a:endParaRPr lang="en-GB"/>
        </a:p>
      </dgm:t>
    </dgm:pt>
    <dgm:pt modelId="{F1D94A8B-5426-4CAF-B2BB-BCC57C2F52A0}" type="pres">
      <dgm:prSet presAssocID="{6AB830A6-E172-43F8-BFFA-8140B15616DC}" presName="linear" presStyleCnt="0">
        <dgm:presLayoutVars>
          <dgm:animLvl val="lvl"/>
          <dgm:resizeHandles val="exact"/>
        </dgm:presLayoutVars>
      </dgm:prSet>
      <dgm:spPr/>
      <dgm:t>
        <a:bodyPr/>
        <a:lstStyle/>
        <a:p>
          <a:endParaRPr lang="pl-PL"/>
        </a:p>
      </dgm:t>
    </dgm:pt>
    <dgm:pt modelId="{A60E8EA9-89F3-4812-AEA8-923A3CBBCFBD}" type="pres">
      <dgm:prSet presAssocID="{3D562572-08F8-47E5-88C3-DA3A23F59CB9}" presName="parentText" presStyleLbl="node1" presStyleIdx="0" presStyleCnt="3">
        <dgm:presLayoutVars>
          <dgm:chMax val="0"/>
          <dgm:bulletEnabled val="1"/>
        </dgm:presLayoutVars>
      </dgm:prSet>
      <dgm:spPr/>
      <dgm:t>
        <a:bodyPr/>
        <a:lstStyle/>
        <a:p>
          <a:endParaRPr lang="pl-PL"/>
        </a:p>
      </dgm:t>
    </dgm:pt>
    <dgm:pt modelId="{E5A5780D-96F6-4312-898B-D76096B38B3F}" type="pres">
      <dgm:prSet presAssocID="{42ACA19D-DD8D-4E46-9D98-73AB4B514130}" presName="spacer" presStyleCnt="0"/>
      <dgm:spPr/>
    </dgm:pt>
    <dgm:pt modelId="{63EEEA91-0816-477C-9825-92816DA84ED4}" type="pres">
      <dgm:prSet presAssocID="{045657F7-AF34-4906-BDA5-0F97413F6D3E}" presName="parentText" presStyleLbl="node1" presStyleIdx="1" presStyleCnt="3">
        <dgm:presLayoutVars>
          <dgm:chMax val="0"/>
          <dgm:bulletEnabled val="1"/>
        </dgm:presLayoutVars>
      </dgm:prSet>
      <dgm:spPr/>
      <dgm:t>
        <a:bodyPr/>
        <a:lstStyle/>
        <a:p>
          <a:endParaRPr lang="pl-PL"/>
        </a:p>
      </dgm:t>
    </dgm:pt>
    <dgm:pt modelId="{05F5F58D-D686-43E6-BE60-EAC2D25B1390}" type="pres">
      <dgm:prSet presAssocID="{532972B6-3565-4C4D-9B7E-B7B623EB74C8}" presName="spacer" presStyleCnt="0"/>
      <dgm:spPr/>
    </dgm:pt>
    <dgm:pt modelId="{BA528F18-3511-4BAB-8F16-AE4DEBAA1B90}" type="pres">
      <dgm:prSet presAssocID="{8358E8E1-D5B9-4BF6-953E-891F6D9EE3C0}" presName="parentText" presStyleLbl="node1" presStyleIdx="2" presStyleCnt="3">
        <dgm:presLayoutVars>
          <dgm:chMax val="0"/>
          <dgm:bulletEnabled val="1"/>
        </dgm:presLayoutVars>
      </dgm:prSet>
      <dgm:spPr/>
      <dgm:t>
        <a:bodyPr/>
        <a:lstStyle/>
        <a:p>
          <a:endParaRPr lang="pl-PL"/>
        </a:p>
      </dgm:t>
    </dgm:pt>
  </dgm:ptLst>
  <dgm:cxnLst>
    <dgm:cxn modelId="{D7A9826B-F47D-45C4-8493-4CC59F9BD606}" srcId="{6AB830A6-E172-43F8-BFFA-8140B15616DC}" destId="{045657F7-AF34-4906-BDA5-0F97413F6D3E}" srcOrd="1" destOrd="0" parTransId="{23742B1E-AC5C-4C18-9EDF-4C4A141EE7FB}" sibTransId="{532972B6-3565-4C4D-9B7E-B7B623EB74C8}"/>
    <dgm:cxn modelId="{D1500815-3EF7-4577-A220-84BA478D957A}" type="presOf" srcId="{8358E8E1-D5B9-4BF6-953E-891F6D9EE3C0}" destId="{BA528F18-3511-4BAB-8F16-AE4DEBAA1B90}" srcOrd="0" destOrd="0" presId="urn:microsoft.com/office/officeart/2005/8/layout/vList2"/>
    <dgm:cxn modelId="{B6533FF3-E9C0-4781-BFA4-E3AE58455AA5}" srcId="{6AB830A6-E172-43F8-BFFA-8140B15616DC}" destId="{3D562572-08F8-47E5-88C3-DA3A23F59CB9}" srcOrd="0" destOrd="0" parTransId="{5E1B19D9-A916-48C9-99F6-C8A154FDD6C6}" sibTransId="{42ACA19D-DD8D-4E46-9D98-73AB4B514130}"/>
    <dgm:cxn modelId="{D8201222-6A6F-4455-A01A-2D85B651BA2E}" type="presOf" srcId="{045657F7-AF34-4906-BDA5-0F97413F6D3E}" destId="{63EEEA91-0816-477C-9825-92816DA84ED4}" srcOrd="0" destOrd="0" presId="urn:microsoft.com/office/officeart/2005/8/layout/vList2"/>
    <dgm:cxn modelId="{6AF34D7D-825A-424D-B05D-3FD0B9BC0EF1}" srcId="{6AB830A6-E172-43F8-BFFA-8140B15616DC}" destId="{8358E8E1-D5B9-4BF6-953E-891F6D9EE3C0}" srcOrd="2" destOrd="0" parTransId="{AA7ECC0A-D913-4C62-9F66-241514DA2BBB}" sibTransId="{03744F41-572C-4CAF-993F-D394CB4728E2}"/>
    <dgm:cxn modelId="{ACC1D4D3-7C39-45D5-8915-6A9E91BD0EEE}" type="presOf" srcId="{3D562572-08F8-47E5-88C3-DA3A23F59CB9}" destId="{A60E8EA9-89F3-4812-AEA8-923A3CBBCFBD}" srcOrd="0" destOrd="0" presId="urn:microsoft.com/office/officeart/2005/8/layout/vList2"/>
    <dgm:cxn modelId="{F74072E4-7D0E-4D39-8707-58203552739C}" type="presOf" srcId="{6AB830A6-E172-43F8-BFFA-8140B15616DC}" destId="{F1D94A8B-5426-4CAF-B2BB-BCC57C2F52A0}" srcOrd="0" destOrd="0" presId="urn:microsoft.com/office/officeart/2005/8/layout/vList2"/>
    <dgm:cxn modelId="{A17BEF8D-8550-4FAD-92BE-A7450AB0400B}" type="presParOf" srcId="{F1D94A8B-5426-4CAF-B2BB-BCC57C2F52A0}" destId="{A60E8EA9-89F3-4812-AEA8-923A3CBBCFBD}" srcOrd="0" destOrd="0" presId="urn:microsoft.com/office/officeart/2005/8/layout/vList2"/>
    <dgm:cxn modelId="{43716972-E875-41BC-8067-C0A6C0501F88}" type="presParOf" srcId="{F1D94A8B-5426-4CAF-B2BB-BCC57C2F52A0}" destId="{E5A5780D-96F6-4312-898B-D76096B38B3F}" srcOrd="1" destOrd="0" presId="urn:microsoft.com/office/officeart/2005/8/layout/vList2"/>
    <dgm:cxn modelId="{19E4FA4B-2BE1-4EC8-A76B-8A2D720B66BE}" type="presParOf" srcId="{F1D94A8B-5426-4CAF-B2BB-BCC57C2F52A0}" destId="{63EEEA91-0816-477C-9825-92816DA84ED4}" srcOrd="2" destOrd="0" presId="urn:microsoft.com/office/officeart/2005/8/layout/vList2"/>
    <dgm:cxn modelId="{31D0E346-A8F7-49B6-9CBD-CFFFE15D1522}" type="presParOf" srcId="{F1D94A8B-5426-4CAF-B2BB-BCC57C2F52A0}" destId="{05F5F58D-D686-43E6-BE60-EAC2D25B1390}" srcOrd="3" destOrd="0" presId="urn:microsoft.com/office/officeart/2005/8/layout/vList2"/>
    <dgm:cxn modelId="{C301F17C-CA7F-4A62-A3DE-5C29EF292AB1}" type="presParOf" srcId="{F1D94A8B-5426-4CAF-B2BB-BCC57C2F52A0}" destId="{BA528F18-3511-4BAB-8F16-AE4DEBAA1B9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chemeClr val="accent1">
            <a:lumMod val="40000"/>
            <a:lumOff val="60000"/>
          </a:schemeClr>
        </a:solidFill>
      </dgm:spPr>
      <dgm:t>
        <a:bodyPr/>
        <a:lstStyle/>
        <a:p>
          <a:pPr rtl="0"/>
          <a:r>
            <a:rPr lang="en-GB" sz="2000" b="1" dirty="0">
              <a:solidFill>
                <a:schemeClr val="tx1"/>
              </a:solidFill>
            </a:rPr>
            <a:t>1. Ogólny profil epidemii HIV na terenie Europy</a:t>
          </a: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a:solidFill>
                <a:schemeClr val="tx1"/>
              </a:solidFill>
            </a:rPr>
            <a:t>2. Po co wykonywać badania w kierunku HIV? </a:t>
          </a: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en-GB" sz="2000" dirty="0">
              <a:solidFill>
                <a:schemeClr val="tx1"/>
              </a:solidFill>
            </a:rPr>
            <a:t>3. </a:t>
          </a:r>
          <a:r>
            <a:rPr lang="en-GB" sz="2000" dirty="0" err="1">
              <a:solidFill>
                <a:schemeClr val="tx1"/>
              </a:solidFill>
            </a:rPr>
            <a:t>Konsekwencje</a:t>
          </a:r>
          <a:r>
            <a:rPr lang="en-GB" sz="2000" dirty="0">
              <a:solidFill>
                <a:schemeClr val="tx1"/>
              </a:solidFill>
            </a:rPr>
            <a:t> </a:t>
          </a:r>
          <a:r>
            <a:rPr lang="pl-PL" sz="2000" strike="noStrike" dirty="0" smtClean="0">
              <a:solidFill>
                <a:schemeClr val="tx1"/>
              </a:solidFill>
            </a:rPr>
            <a:t>późnego rozpoznania</a:t>
          </a:r>
          <a:endParaRPr lang="en-GB" sz="2000" strike="noStrike" dirty="0">
            <a:solidFill>
              <a:schemeClr val="tx1"/>
            </a:solidFill>
          </a:endParaRP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7ADBD254-F3A8-45BA-97A2-B10099EAF300}">
      <dgm:prSet custT="1"/>
      <dgm:spPr>
        <a:solidFill>
          <a:srgbClr val="E9EDF4"/>
        </a:solidFill>
      </dgm:spPr>
      <dgm:t>
        <a:bodyPr/>
        <a:lstStyle/>
        <a:p>
          <a:pPr rtl="0"/>
          <a:r>
            <a:rPr lang="en-GB" sz="2000" dirty="0">
              <a:solidFill>
                <a:schemeClr val="tx1"/>
              </a:solidFill>
            </a:rPr>
            <a:t>4. Strategie wykonywania badań w kierunku HIV — w tym wykonywanie badań w kierunku HIV w oparciu o występujące schorzenia wskaźnikowe</a:t>
          </a: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pl-PL"/>
        </a:p>
      </dgm:t>
    </dgm:pt>
    <dgm:pt modelId="{27D53F48-8A9E-4AF0-93B2-8CEBDE1BB97C}" type="pres">
      <dgm:prSet presAssocID="{76EB3F9B-2E05-4C7C-8DE6-4ABBB04CB700}" presName="parentText" presStyleLbl="node1" presStyleIdx="0" presStyleCnt="4">
        <dgm:presLayoutVars>
          <dgm:chMax val="0"/>
          <dgm:bulletEnabled val="1"/>
        </dgm:presLayoutVars>
      </dgm:prSet>
      <dgm:spPr/>
      <dgm:t>
        <a:bodyPr/>
        <a:lstStyle/>
        <a:p>
          <a:endParaRPr lang="pl-PL"/>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4">
        <dgm:presLayoutVars>
          <dgm:chMax val="0"/>
          <dgm:bulletEnabled val="1"/>
        </dgm:presLayoutVars>
      </dgm:prSet>
      <dgm:spPr/>
      <dgm:t>
        <a:bodyPr/>
        <a:lstStyle/>
        <a:p>
          <a:endParaRPr lang="pl-PL"/>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4" custLinFactNeighborY="-45600">
        <dgm:presLayoutVars>
          <dgm:chMax val="0"/>
          <dgm:bulletEnabled val="1"/>
        </dgm:presLayoutVars>
      </dgm:prSet>
      <dgm:spPr/>
      <dgm:t>
        <a:bodyPr/>
        <a:lstStyle/>
        <a:p>
          <a:endParaRPr lang="pl-PL"/>
        </a:p>
      </dgm:t>
    </dgm:pt>
    <dgm:pt modelId="{6F6B4B09-981E-4FEF-863F-8026D8B0BDFF}" type="pres">
      <dgm:prSet presAssocID="{5149B0F2-B325-4410-B48F-2CAA44C0CA71}" presName="spacer" presStyleCnt="0"/>
      <dgm:spPr/>
    </dgm:pt>
    <dgm:pt modelId="{8DEC646D-C5DB-4FE2-AC56-684A2AB5DB0E}" type="pres">
      <dgm:prSet presAssocID="{7ADBD254-F3A8-45BA-97A2-B10099EAF300}" presName="parentText" presStyleLbl="node1" presStyleIdx="3" presStyleCnt="4" custLinFactY="100000" custLinFactNeighborY="158051">
        <dgm:presLayoutVars>
          <dgm:chMax val="0"/>
          <dgm:bulletEnabled val="1"/>
        </dgm:presLayoutVars>
      </dgm:prSet>
      <dgm:spPr/>
      <dgm:t>
        <a:bodyPr/>
        <a:lstStyle/>
        <a:p>
          <a:endParaRPr lang="pl-PL"/>
        </a:p>
      </dgm:t>
    </dgm:pt>
  </dgm:ptLst>
  <dgm:cxnLst>
    <dgm:cxn modelId="{F6A48313-160C-4A82-9EB4-8FFD50B63029}" srcId="{334B3551-664B-4334-BF1F-E23996D41D35}" destId="{7ADBD254-F3A8-45BA-97A2-B10099EAF300}" srcOrd="3" destOrd="0" parTransId="{F030D52B-33C9-4CF2-BE55-4168E6C52F5E}" sibTransId="{C54172BD-B7AE-4237-A2D6-CBE22CEA6D8E}"/>
    <dgm:cxn modelId="{5B0F4E01-CCCE-4A74-A665-490717D913A9}" srcId="{334B3551-664B-4334-BF1F-E23996D41D35}" destId="{76EB3F9B-2E05-4C7C-8DE6-4ABBB04CB700}" srcOrd="0" destOrd="0" parTransId="{DE2C285B-3357-4DDB-9318-9CA4EA74D859}" sibTransId="{8DB55BB1-F7B5-4D74-B5A4-831CBA86F5E9}"/>
    <dgm:cxn modelId="{9AD35881-513B-48E7-AD31-ADC587EE2F1F}" type="presOf" srcId="{76EB3F9B-2E05-4C7C-8DE6-4ABBB04CB700}" destId="{27D53F48-8A9E-4AF0-93B2-8CEBDE1BB97C}" srcOrd="0" destOrd="0" presId="urn:microsoft.com/office/officeart/2005/8/layout/vList2"/>
    <dgm:cxn modelId="{56209C46-9996-439E-9D36-CFFD22D4989F}" srcId="{334B3551-664B-4334-BF1F-E23996D41D35}" destId="{4EA625BF-1FAA-4074-975F-44FFB7629D05}" srcOrd="2" destOrd="0" parTransId="{8CFDCCA7-4C6F-4D65-B99A-CB3E7F75D66B}" sibTransId="{5149B0F2-B325-4410-B48F-2CAA44C0CA71}"/>
    <dgm:cxn modelId="{0263B555-D34B-44E7-8E6E-FE4F7C7AB801}" srcId="{334B3551-664B-4334-BF1F-E23996D41D35}" destId="{DC5626C3-89EC-42E9-A8A5-2C4033403F44}" srcOrd="1" destOrd="0" parTransId="{53EBF0CD-8EAD-4982-B8DE-6E0351C0CAB9}" sibTransId="{7E72F3AA-96AB-4BDA-966A-77F428A16813}"/>
    <dgm:cxn modelId="{AE9C046D-6E45-4297-AB9F-28EF262FE3E8}" type="presOf" srcId="{7ADBD254-F3A8-45BA-97A2-B10099EAF300}" destId="{8DEC646D-C5DB-4FE2-AC56-684A2AB5DB0E}" srcOrd="0" destOrd="0" presId="urn:microsoft.com/office/officeart/2005/8/layout/vList2"/>
    <dgm:cxn modelId="{13823B13-23B1-4272-917E-AD9663C025DE}" type="presOf" srcId="{4EA625BF-1FAA-4074-975F-44FFB7629D05}" destId="{3C1371A6-360D-4628-B6B6-D0DCC663AD7A}" srcOrd="0" destOrd="0" presId="urn:microsoft.com/office/officeart/2005/8/layout/vList2"/>
    <dgm:cxn modelId="{C572823A-CD49-4649-A7A1-136593A4DA79}" type="presOf" srcId="{DC5626C3-89EC-42E9-A8A5-2C4033403F44}" destId="{0363741D-5522-44EE-BA48-7952B8DF3484}" srcOrd="0" destOrd="0" presId="urn:microsoft.com/office/officeart/2005/8/layout/vList2"/>
    <dgm:cxn modelId="{A40CAE43-5ADB-469B-A802-8F3E94E3F2F7}" type="presOf" srcId="{334B3551-664B-4334-BF1F-E23996D41D35}" destId="{3C98A23B-9912-4DFC-94DE-9675821665F5}" srcOrd="0" destOrd="0" presId="urn:microsoft.com/office/officeart/2005/8/layout/vList2"/>
    <dgm:cxn modelId="{09EB414C-C8A4-4AB0-892C-7926522167AC}" type="presParOf" srcId="{3C98A23B-9912-4DFC-94DE-9675821665F5}" destId="{27D53F48-8A9E-4AF0-93B2-8CEBDE1BB97C}" srcOrd="0" destOrd="0" presId="urn:microsoft.com/office/officeart/2005/8/layout/vList2"/>
    <dgm:cxn modelId="{55991BAF-C4D2-400A-9CB8-B3B9F5E3A12D}" type="presParOf" srcId="{3C98A23B-9912-4DFC-94DE-9675821665F5}" destId="{B59A89EE-9D55-421F-8567-5EBE4D230955}" srcOrd="1" destOrd="0" presId="urn:microsoft.com/office/officeart/2005/8/layout/vList2"/>
    <dgm:cxn modelId="{8549F14F-6AB8-4D16-B75C-B5E1B48CF963}" type="presParOf" srcId="{3C98A23B-9912-4DFC-94DE-9675821665F5}" destId="{0363741D-5522-44EE-BA48-7952B8DF3484}" srcOrd="2" destOrd="0" presId="urn:microsoft.com/office/officeart/2005/8/layout/vList2"/>
    <dgm:cxn modelId="{CD252E57-1CF8-47E3-A50F-B032DC9832F0}" type="presParOf" srcId="{3C98A23B-9912-4DFC-94DE-9675821665F5}" destId="{0BF2AA6C-D6FE-42AE-B985-92A0D12CF2D4}" srcOrd="3" destOrd="0" presId="urn:microsoft.com/office/officeart/2005/8/layout/vList2"/>
    <dgm:cxn modelId="{413B907C-CF25-41E8-9A1C-CA41F91A5C7D}" type="presParOf" srcId="{3C98A23B-9912-4DFC-94DE-9675821665F5}" destId="{3C1371A6-360D-4628-B6B6-D0DCC663AD7A}" srcOrd="4" destOrd="0" presId="urn:microsoft.com/office/officeart/2005/8/layout/vList2"/>
    <dgm:cxn modelId="{27C1B92A-BE85-42A9-B78F-9AC6C3E7AA0D}" type="presParOf" srcId="{3C98A23B-9912-4DFC-94DE-9675821665F5}" destId="{6F6B4B09-981E-4FEF-863F-8026D8B0BDFF}" srcOrd="5" destOrd="0" presId="urn:microsoft.com/office/officeart/2005/8/layout/vList2"/>
    <dgm:cxn modelId="{DF2A3191-D619-4101-BB7B-59E26EADDFA0}" type="presParOf" srcId="{3C98A23B-9912-4DFC-94DE-9675821665F5}" destId="{8DEC646D-C5DB-4FE2-AC56-684A2AB5DB0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a:solidFill>
                <a:schemeClr val="tx1"/>
              </a:solidFill>
            </a:rPr>
            <a:t>1. </a:t>
          </a:r>
          <a:r>
            <a:rPr lang="pl-PL" sz="2000" b="0" dirty="0">
              <a:solidFill>
                <a:schemeClr val="tx1"/>
              </a:solidFill>
              <a:latin typeface="Calibri" panose="020F0502020204030204" pitchFamily="34" charset="0"/>
            </a:rPr>
            <a:t>Ogólny profil epidemii HIV na terenie Europy</a:t>
          </a: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99CCFF"/>
        </a:solidFill>
      </dgm:spPr>
      <dgm:t>
        <a:bodyPr/>
        <a:lstStyle/>
        <a:p>
          <a:pPr rtl="0"/>
          <a:r>
            <a:rPr lang="pl-PL" sz="2000" b="1" dirty="0">
              <a:solidFill>
                <a:schemeClr val="tx1"/>
              </a:solidFill>
              <a:latin typeface="Calibri" panose="020F0502020204030204" pitchFamily="34" charset="0"/>
            </a:rPr>
            <a:t>2. Po co wykonywać badania w kierunku HIV? </a:t>
          </a: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pl-PL" sz="2000" dirty="0">
              <a:solidFill>
                <a:schemeClr val="tx1"/>
              </a:solidFill>
              <a:latin typeface="Calibri" panose="020F0502020204030204" pitchFamily="34" charset="0"/>
            </a:rPr>
            <a:t>3. Konsekwencje późnej diagnozy</a:t>
          </a: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C078F39B-ABCC-4031-88AE-54B7143D90E1}">
      <dgm:prSet custT="1"/>
      <dgm:spPr>
        <a:solidFill>
          <a:srgbClr val="E9EDF4"/>
        </a:solidFill>
      </dgm:spPr>
      <dgm:t>
        <a:bodyPr/>
        <a:lstStyle/>
        <a:p>
          <a:pPr rtl="0"/>
          <a:r>
            <a:rPr lang="pl-PL" sz="2000" dirty="0">
              <a:solidFill>
                <a:schemeClr val="tx1"/>
              </a:solidFill>
              <a:latin typeface="Calibri" panose="020F0502020204030204" pitchFamily="34" charset="0"/>
            </a:rPr>
            <a:t>4. Niewykorzystane możliwości</a:t>
          </a:r>
        </a:p>
      </dgm:t>
    </dgm:pt>
    <dgm:pt modelId="{6C4966BD-2E32-42CF-9ACC-6EDE9E2EC19C}" type="parTrans" cxnId="{14E42C59-8FDA-4C55-8EDE-E1BA0704EAFC}">
      <dgm:prSet/>
      <dgm:spPr/>
      <dgm:t>
        <a:bodyPr/>
        <a:lstStyle/>
        <a:p>
          <a:endParaRPr lang="en-GB"/>
        </a:p>
      </dgm:t>
    </dgm:pt>
    <dgm:pt modelId="{F8542C47-662B-48EB-83EA-408B39DF7589}" type="sibTrans" cxnId="{14E42C59-8FDA-4C55-8EDE-E1BA0704EAFC}">
      <dgm:prSet/>
      <dgm:spPr/>
      <dgm:t>
        <a:bodyPr/>
        <a:lstStyle/>
        <a:p>
          <a:endParaRPr lang="en-GB"/>
        </a:p>
      </dgm:t>
    </dgm:pt>
    <dgm:pt modelId="{7ADBD254-F3A8-45BA-97A2-B10099EAF300}">
      <dgm:prSet custT="1"/>
      <dgm:spPr>
        <a:solidFill>
          <a:srgbClr val="E9EDF4"/>
        </a:solidFill>
      </dgm:spPr>
      <dgm:t>
        <a:bodyPr/>
        <a:lstStyle/>
        <a:p>
          <a:pPr rtl="0"/>
          <a:r>
            <a:rPr lang="pl-PL" sz="2000" dirty="0">
              <a:solidFill>
                <a:schemeClr val="tx1"/>
              </a:solidFill>
              <a:latin typeface="Calibri" panose="020F0502020204030204" pitchFamily="34" charset="0"/>
            </a:rPr>
            <a:t>6. Strategie wykonywania badań w kierunku HIV — w tym wykonywanie badań w kierunku HIV w oparciu o występujące schorzenia wskaźnikowe</a:t>
          </a: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878F4850-5941-4A3C-9129-2ECFE0B32ED5}">
      <dgm:prSet custT="1"/>
      <dgm:spPr>
        <a:solidFill>
          <a:srgbClr val="E9EDF4"/>
        </a:solidFill>
      </dgm:spPr>
      <dgm:t>
        <a:bodyPr/>
        <a:lstStyle/>
        <a:p>
          <a:pPr rtl="0"/>
          <a:r>
            <a:rPr lang="pl-PL" sz="2000" dirty="0">
              <a:solidFill>
                <a:schemeClr val="tx1"/>
              </a:solidFill>
              <a:latin typeface="Calibri" panose="020F0502020204030204" pitchFamily="34" charset="0"/>
            </a:rPr>
            <a:t>5. Bariery w podejściu do testów / Często zgłaszane obawy</a:t>
          </a:r>
        </a:p>
      </dgm:t>
    </dgm:pt>
    <dgm:pt modelId="{632BB5FA-C52A-4CF8-96A8-8717A4E2A1A6}" type="parTrans" cxnId="{1658E4CF-C173-46C6-B4DE-F995AAF31B7B}">
      <dgm:prSet/>
      <dgm:spPr/>
      <dgm:t>
        <a:bodyPr/>
        <a:lstStyle/>
        <a:p>
          <a:endParaRPr lang="en-GB"/>
        </a:p>
      </dgm:t>
    </dgm:pt>
    <dgm:pt modelId="{E7987764-A999-4E74-81FA-1C220AAA9805}" type="sibTrans" cxnId="{1658E4CF-C173-46C6-B4DE-F995AAF31B7B}">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pl-PL"/>
        </a:p>
      </dgm:t>
    </dgm:pt>
    <dgm:pt modelId="{27D53F48-8A9E-4AF0-93B2-8CEBDE1BB97C}" type="pres">
      <dgm:prSet presAssocID="{76EB3F9B-2E05-4C7C-8DE6-4ABBB04CB700}" presName="parentText" presStyleLbl="node1" presStyleIdx="0" presStyleCnt="6">
        <dgm:presLayoutVars>
          <dgm:chMax val="0"/>
          <dgm:bulletEnabled val="1"/>
        </dgm:presLayoutVars>
      </dgm:prSet>
      <dgm:spPr/>
      <dgm:t>
        <a:bodyPr/>
        <a:lstStyle/>
        <a:p>
          <a:endParaRPr lang="pl-PL"/>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6">
        <dgm:presLayoutVars>
          <dgm:chMax val="0"/>
          <dgm:bulletEnabled val="1"/>
        </dgm:presLayoutVars>
      </dgm:prSet>
      <dgm:spPr/>
      <dgm:t>
        <a:bodyPr/>
        <a:lstStyle/>
        <a:p>
          <a:endParaRPr lang="pl-PL"/>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6">
        <dgm:presLayoutVars>
          <dgm:chMax val="0"/>
          <dgm:bulletEnabled val="1"/>
        </dgm:presLayoutVars>
      </dgm:prSet>
      <dgm:spPr/>
      <dgm:t>
        <a:bodyPr/>
        <a:lstStyle/>
        <a:p>
          <a:endParaRPr lang="pl-PL"/>
        </a:p>
      </dgm:t>
    </dgm:pt>
    <dgm:pt modelId="{6F6B4B09-981E-4FEF-863F-8026D8B0BDFF}" type="pres">
      <dgm:prSet presAssocID="{5149B0F2-B325-4410-B48F-2CAA44C0CA71}" presName="spacer" presStyleCnt="0"/>
      <dgm:spPr/>
    </dgm:pt>
    <dgm:pt modelId="{C60C5F13-BC11-46BA-86A0-E8C8DEBDFD2D}" type="pres">
      <dgm:prSet presAssocID="{C078F39B-ABCC-4031-88AE-54B7143D90E1}" presName="parentText" presStyleLbl="node1" presStyleIdx="3" presStyleCnt="6">
        <dgm:presLayoutVars>
          <dgm:chMax val="0"/>
          <dgm:bulletEnabled val="1"/>
        </dgm:presLayoutVars>
      </dgm:prSet>
      <dgm:spPr/>
      <dgm:t>
        <a:bodyPr/>
        <a:lstStyle/>
        <a:p>
          <a:endParaRPr lang="pl-PL"/>
        </a:p>
      </dgm:t>
    </dgm:pt>
    <dgm:pt modelId="{51223976-9EDD-44DB-B904-276081631982}" type="pres">
      <dgm:prSet presAssocID="{F8542C47-662B-48EB-83EA-408B39DF7589}" presName="spacer" presStyleCnt="0"/>
      <dgm:spPr/>
    </dgm:pt>
    <dgm:pt modelId="{8DEC646D-C5DB-4FE2-AC56-684A2AB5DB0E}" type="pres">
      <dgm:prSet presAssocID="{7ADBD254-F3A8-45BA-97A2-B10099EAF300}" presName="parentText" presStyleLbl="node1" presStyleIdx="4" presStyleCnt="6" custLinFactY="100000" custLinFactNeighborY="158051">
        <dgm:presLayoutVars>
          <dgm:chMax val="0"/>
          <dgm:bulletEnabled val="1"/>
        </dgm:presLayoutVars>
      </dgm:prSet>
      <dgm:spPr/>
      <dgm:t>
        <a:bodyPr/>
        <a:lstStyle/>
        <a:p>
          <a:endParaRPr lang="pl-PL"/>
        </a:p>
      </dgm:t>
    </dgm:pt>
    <dgm:pt modelId="{4922431F-3D46-4906-93E0-CF5BE3C812E5}" type="pres">
      <dgm:prSet presAssocID="{C54172BD-B7AE-4237-A2D6-CBE22CEA6D8E}" presName="spacer" presStyleCnt="0"/>
      <dgm:spPr/>
    </dgm:pt>
    <dgm:pt modelId="{7B30A21E-1790-47E3-9E16-169E73C13270}" type="pres">
      <dgm:prSet presAssocID="{878F4850-5941-4A3C-9129-2ECFE0B32ED5}" presName="parentText" presStyleLbl="node1" presStyleIdx="5" presStyleCnt="6" custLinFactY="-94385" custLinFactNeighborY="-100000">
        <dgm:presLayoutVars>
          <dgm:chMax val="0"/>
          <dgm:bulletEnabled val="1"/>
        </dgm:presLayoutVars>
      </dgm:prSet>
      <dgm:spPr/>
      <dgm:t>
        <a:bodyPr/>
        <a:lstStyle/>
        <a:p>
          <a:endParaRPr lang="pl-PL"/>
        </a:p>
      </dgm:t>
    </dgm:pt>
  </dgm:ptLst>
  <dgm:cxnLst>
    <dgm:cxn modelId="{F9D934A6-52D6-4F54-BDE9-A9E5B3FFA750}" type="presOf" srcId="{334B3551-664B-4334-BF1F-E23996D41D35}" destId="{3C98A23B-9912-4DFC-94DE-9675821665F5}" srcOrd="0" destOrd="0" presId="urn:microsoft.com/office/officeart/2005/8/layout/vList2"/>
    <dgm:cxn modelId="{1658E4CF-C173-46C6-B4DE-F995AAF31B7B}" srcId="{334B3551-664B-4334-BF1F-E23996D41D35}" destId="{878F4850-5941-4A3C-9129-2ECFE0B32ED5}" srcOrd="5" destOrd="0" parTransId="{632BB5FA-C52A-4CF8-96A8-8717A4E2A1A6}" sibTransId="{E7987764-A999-4E74-81FA-1C220AAA9805}"/>
    <dgm:cxn modelId="{56209C46-9996-439E-9D36-CFFD22D4989F}" srcId="{334B3551-664B-4334-BF1F-E23996D41D35}" destId="{4EA625BF-1FAA-4074-975F-44FFB7629D05}" srcOrd="2" destOrd="0" parTransId="{8CFDCCA7-4C6F-4D65-B99A-CB3E7F75D66B}" sibTransId="{5149B0F2-B325-4410-B48F-2CAA44C0CA71}"/>
    <dgm:cxn modelId="{0263B555-D34B-44E7-8E6E-FE4F7C7AB801}" srcId="{334B3551-664B-4334-BF1F-E23996D41D35}" destId="{DC5626C3-89EC-42E9-A8A5-2C4033403F44}" srcOrd="1" destOrd="0" parTransId="{53EBF0CD-8EAD-4982-B8DE-6E0351C0CAB9}" sibTransId="{7E72F3AA-96AB-4BDA-966A-77F428A16813}"/>
    <dgm:cxn modelId="{D14F29D5-46B4-4773-90A3-29B37EAB312E}" type="presOf" srcId="{C078F39B-ABCC-4031-88AE-54B7143D90E1}" destId="{C60C5F13-BC11-46BA-86A0-E8C8DEBDFD2D}" srcOrd="0" destOrd="0" presId="urn:microsoft.com/office/officeart/2005/8/layout/vList2"/>
    <dgm:cxn modelId="{14E42C59-8FDA-4C55-8EDE-E1BA0704EAFC}" srcId="{334B3551-664B-4334-BF1F-E23996D41D35}" destId="{C078F39B-ABCC-4031-88AE-54B7143D90E1}" srcOrd="3" destOrd="0" parTransId="{6C4966BD-2E32-42CF-9ACC-6EDE9E2EC19C}" sibTransId="{F8542C47-662B-48EB-83EA-408B39DF7589}"/>
    <dgm:cxn modelId="{124268F0-8AB7-4CBE-8C4C-A58B7C756FE9}" type="presOf" srcId="{4EA625BF-1FAA-4074-975F-44FFB7629D05}" destId="{3C1371A6-360D-4628-B6B6-D0DCC663AD7A}" srcOrd="0" destOrd="0" presId="urn:microsoft.com/office/officeart/2005/8/layout/vList2"/>
    <dgm:cxn modelId="{024DE970-5D6C-4673-8743-45D25D692214}" type="presOf" srcId="{76EB3F9B-2E05-4C7C-8DE6-4ABBB04CB700}" destId="{27D53F48-8A9E-4AF0-93B2-8CEBDE1BB97C}" srcOrd="0" destOrd="0" presId="urn:microsoft.com/office/officeart/2005/8/layout/vList2"/>
    <dgm:cxn modelId="{85D693B8-0FA9-4E57-B1CF-805C3C5404C2}" type="presOf" srcId="{878F4850-5941-4A3C-9129-2ECFE0B32ED5}" destId="{7B30A21E-1790-47E3-9E16-169E73C13270}" srcOrd="0" destOrd="0" presId="urn:microsoft.com/office/officeart/2005/8/layout/vList2"/>
    <dgm:cxn modelId="{22D692FD-0FFA-4E46-A1C5-5A2057BA1471}" type="presOf" srcId="{7ADBD254-F3A8-45BA-97A2-B10099EAF300}" destId="{8DEC646D-C5DB-4FE2-AC56-684A2AB5DB0E}" srcOrd="0" destOrd="0" presId="urn:microsoft.com/office/officeart/2005/8/layout/vList2"/>
    <dgm:cxn modelId="{DCD70703-8B69-4897-923F-6D0C74FB51F1}" type="presOf" srcId="{DC5626C3-89EC-42E9-A8A5-2C4033403F44}" destId="{0363741D-5522-44EE-BA48-7952B8DF3484}" srcOrd="0" destOrd="0" presId="urn:microsoft.com/office/officeart/2005/8/layout/vList2"/>
    <dgm:cxn modelId="{F6A48313-160C-4A82-9EB4-8FFD50B63029}" srcId="{334B3551-664B-4334-BF1F-E23996D41D35}" destId="{7ADBD254-F3A8-45BA-97A2-B10099EAF300}" srcOrd="4" destOrd="0" parTransId="{F030D52B-33C9-4CF2-BE55-4168E6C52F5E}" sibTransId="{C54172BD-B7AE-4237-A2D6-CBE22CEA6D8E}"/>
    <dgm:cxn modelId="{5B0F4E01-CCCE-4A74-A665-490717D913A9}" srcId="{334B3551-664B-4334-BF1F-E23996D41D35}" destId="{76EB3F9B-2E05-4C7C-8DE6-4ABBB04CB700}" srcOrd="0" destOrd="0" parTransId="{DE2C285B-3357-4DDB-9318-9CA4EA74D859}" sibTransId="{8DB55BB1-F7B5-4D74-B5A4-831CBA86F5E9}"/>
    <dgm:cxn modelId="{699A7C97-2A63-4667-A02E-0077825961A3}" type="presParOf" srcId="{3C98A23B-9912-4DFC-94DE-9675821665F5}" destId="{27D53F48-8A9E-4AF0-93B2-8CEBDE1BB97C}" srcOrd="0" destOrd="0" presId="urn:microsoft.com/office/officeart/2005/8/layout/vList2"/>
    <dgm:cxn modelId="{11D9A176-3104-4C6B-97AF-F2335CC74FAE}" type="presParOf" srcId="{3C98A23B-9912-4DFC-94DE-9675821665F5}" destId="{B59A89EE-9D55-421F-8567-5EBE4D230955}" srcOrd="1" destOrd="0" presId="urn:microsoft.com/office/officeart/2005/8/layout/vList2"/>
    <dgm:cxn modelId="{4F08A407-A268-4F4F-A961-8079C880436C}" type="presParOf" srcId="{3C98A23B-9912-4DFC-94DE-9675821665F5}" destId="{0363741D-5522-44EE-BA48-7952B8DF3484}" srcOrd="2" destOrd="0" presId="urn:microsoft.com/office/officeart/2005/8/layout/vList2"/>
    <dgm:cxn modelId="{FF4CB832-AC3F-4A49-8984-24592CA684FD}" type="presParOf" srcId="{3C98A23B-9912-4DFC-94DE-9675821665F5}" destId="{0BF2AA6C-D6FE-42AE-B985-92A0D12CF2D4}" srcOrd="3" destOrd="0" presId="urn:microsoft.com/office/officeart/2005/8/layout/vList2"/>
    <dgm:cxn modelId="{D69648D1-8A0A-4D90-B533-B4D14A260986}" type="presParOf" srcId="{3C98A23B-9912-4DFC-94DE-9675821665F5}" destId="{3C1371A6-360D-4628-B6B6-D0DCC663AD7A}" srcOrd="4" destOrd="0" presId="urn:microsoft.com/office/officeart/2005/8/layout/vList2"/>
    <dgm:cxn modelId="{710DF4F0-5C3A-4F68-8F37-A16FFE5B3D56}" type="presParOf" srcId="{3C98A23B-9912-4DFC-94DE-9675821665F5}" destId="{6F6B4B09-981E-4FEF-863F-8026D8B0BDFF}" srcOrd="5" destOrd="0" presId="urn:microsoft.com/office/officeart/2005/8/layout/vList2"/>
    <dgm:cxn modelId="{C46AACC5-D6B1-43C5-B7C3-AD27611B6477}" type="presParOf" srcId="{3C98A23B-9912-4DFC-94DE-9675821665F5}" destId="{C60C5F13-BC11-46BA-86A0-E8C8DEBDFD2D}" srcOrd="6" destOrd="0" presId="urn:microsoft.com/office/officeart/2005/8/layout/vList2"/>
    <dgm:cxn modelId="{5C8830EB-F6A2-4BF5-A86F-9004407303B5}" type="presParOf" srcId="{3C98A23B-9912-4DFC-94DE-9675821665F5}" destId="{51223976-9EDD-44DB-B904-276081631982}" srcOrd="7" destOrd="0" presId="urn:microsoft.com/office/officeart/2005/8/layout/vList2"/>
    <dgm:cxn modelId="{234DEF68-53DD-41D8-9760-310BF4743F2E}" type="presParOf" srcId="{3C98A23B-9912-4DFC-94DE-9675821665F5}" destId="{8DEC646D-C5DB-4FE2-AC56-684A2AB5DB0E}" srcOrd="8" destOrd="0" presId="urn:microsoft.com/office/officeart/2005/8/layout/vList2"/>
    <dgm:cxn modelId="{6701F358-9E95-4074-A302-6140FDF2C74D}" type="presParOf" srcId="{3C98A23B-9912-4DFC-94DE-9675821665F5}" destId="{4922431F-3D46-4906-93E0-CF5BE3C812E5}" srcOrd="9" destOrd="0" presId="urn:microsoft.com/office/officeart/2005/8/layout/vList2"/>
    <dgm:cxn modelId="{1E774601-558A-4765-B177-528C31AF64DF}" type="presParOf" srcId="{3C98A23B-9912-4DFC-94DE-9675821665F5}" destId="{7B30A21E-1790-47E3-9E16-169E73C1327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a:solidFill>
                <a:schemeClr val="tx1"/>
              </a:solidFill>
            </a:rPr>
            <a:t>1. </a:t>
          </a:r>
          <a:r>
            <a:rPr lang="pl-PL" sz="2000" b="0" dirty="0">
              <a:solidFill>
                <a:schemeClr val="tx1"/>
              </a:solidFill>
              <a:latin typeface="Calibri" panose="020F0502020204030204" pitchFamily="34" charset="0"/>
            </a:rPr>
            <a:t>Ogólny profil epidemii HIV na terenie Europy</a:t>
          </a: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99CCFF"/>
        </a:solidFill>
      </dgm:spPr>
      <dgm:t>
        <a:bodyPr/>
        <a:lstStyle/>
        <a:p>
          <a:pPr rtl="0"/>
          <a:r>
            <a:rPr lang="pl-PL" sz="2000" b="1" dirty="0">
              <a:solidFill>
                <a:schemeClr val="tx1"/>
              </a:solidFill>
              <a:latin typeface="Calibri" panose="020F0502020204030204" pitchFamily="34" charset="0"/>
            </a:rPr>
            <a:t>2. Po co wykonywać badania w kierunku HIV? </a:t>
          </a: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pl-PL" sz="2000" dirty="0">
              <a:solidFill>
                <a:schemeClr val="tx1"/>
              </a:solidFill>
              <a:latin typeface="Calibri" panose="020F0502020204030204" pitchFamily="34" charset="0"/>
            </a:rPr>
            <a:t>3. Konsekwencje późnej diagnozy</a:t>
          </a: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7ADBD254-F3A8-45BA-97A2-B10099EAF300}">
      <dgm:prSet custT="1"/>
      <dgm:spPr>
        <a:solidFill>
          <a:srgbClr val="E9EDF4"/>
        </a:solidFill>
      </dgm:spPr>
      <dgm:t>
        <a:bodyPr/>
        <a:lstStyle/>
        <a:p>
          <a:pPr rtl="0"/>
          <a:r>
            <a:rPr lang="pl-PL" sz="2000" dirty="0">
              <a:solidFill>
                <a:schemeClr val="tx1"/>
              </a:solidFill>
              <a:latin typeface="Calibri" panose="020F0502020204030204" pitchFamily="34" charset="0"/>
            </a:rPr>
            <a:t>4. Strategie wykonywania badań w kierunku HIV — w tym wykonywanie badań w kierunku HIV w oparciu o występujące schorzenia wskaźnikowe</a:t>
          </a: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pl-PL"/>
        </a:p>
      </dgm:t>
    </dgm:pt>
    <dgm:pt modelId="{27D53F48-8A9E-4AF0-93B2-8CEBDE1BB97C}" type="pres">
      <dgm:prSet presAssocID="{76EB3F9B-2E05-4C7C-8DE6-4ABBB04CB700}" presName="parentText" presStyleLbl="node1" presStyleIdx="0" presStyleCnt="4">
        <dgm:presLayoutVars>
          <dgm:chMax val="0"/>
          <dgm:bulletEnabled val="1"/>
        </dgm:presLayoutVars>
      </dgm:prSet>
      <dgm:spPr/>
      <dgm:t>
        <a:bodyPr/>
        <a:lstStyle/>
        <a:p>
          <a:endParaRPr lang="pl-PL"/>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4">
        <dgm:presLayoutVars>
          <dgm:chMax val="0"/>
          <dgm:bulletEnabled val="1"/>
        </dgm:presLayoutVars>
      </dgm:prSet>
      <dgm:spPr/>
      <dgm:t>
        <a:bodyPr/>
        <a:lstStyle/>
        <a:p>
          <a:endParaRPr lang="pl-PL"/>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4">
        <dgm:presLayoutVars>
          <dgm:chMax val="0"/>
          <dgm:bulletEnabled val="1"/>
        </dgm:presLayoutVars>
      </dgm:prSet>
      <dgm:spPr/>
      <dgm:t>
        <a:bodyPr/>
        <a:lstStyle/>
        <a:p>
          <a:endParaRPr lang="pl-PL"/>
        </a:p>
      </dgm:t>
    </dgm:pt>
    <dgm:pt modelId="{6F6B4B09-981E-4FEF-863F-8026D8B0BDFF}" type="pres">
      <dgm:prSet presAssocID="{5149B0F2-B325-4410-B48F-2CAA44C0CA71}" presName="spacer" presStyleCnt="0"/>
      <dgm:spPr/>
    </dgm:pt>
    <dgm:pt modelId="{8DEC646D-C5DB-4FE2-AC56-684A2AB5DB0E}" type="pres">
      <dgm:prSet presAssocID="{7ADBD254-F3A8-45BA-97A2-B10099EAF300}" presName="parentText" presStyleLbl="node1" presStyleIdx="3" presStyleCnt="4" custLinFactY="100000" custLinFactNeighborY="158051">
        <dgm:presLayoutVars>
          <dgm:chMax val="0"/>
          <dgm:bulletEnabled val="1"/>
        </dgm:presLayoutVars>
      </dgm:prSet>
      <dgm:spPr/>
      <dgm:t>
        <a:bodyPr/>
        <a:lstStyle/>
        <a:p>
          <a:endParaRPr lang="pl-PL"/>
        </a:p>
      </dgm:t>
    </dgm:pt>
  </dgm:ptLst>
  <dgm:cxnLst>
    <dgm:cxn modelId="{BB6C9622-3860-44CE-9CFF-3DF748161988}" type="presOf" srcId="{4EA625BF-1FAA-4074-975F-44FFB7629D05}" destId="{3C1371A6-360D-4628-B6B6-D0DCC663AD7A}" srcOrd="0" destOrd="0" presId="urn:microsoft.com/office/officeart/2005/8/layout/vList2"/>
    <dgm:cxn modelId="{91650B91-432B-4873-A4CC-130393E29CF1}" type="presOf" srcId="{334B3551-664B-4334-BF1F-E23996D41D35}" destId="{3C98A23B-9912-4DFC-94DE-9675821665F5}" srcOrd="0" destOrd="0" presId="urn:microsoft.com/office/officeart/2005/8/layout/vList2"/>
    <dgm:cxn modelId="{56209C46-9996-439E-9D36-CFFD22D4989F}" srcId="{334B3551-664B-4334-BF1F-E23996D41D35}" destId="{4EA625BF-1FAA-4074-975F-44FFB7629D05}" srcOrd="2" destOrd="0" parTransId="{8CFDCCA7-4C6F-4D65-B99A-CB3E7F75D66B}" sibTransId="{5149B0F2-B325-4410-B48F-2CAA44C0CA71}"/>
    <dgm:cxn modelId="{49CD1E8C-45AF-48B4-9D44-DA70EDBA69E3}" type="presOf" srcId="{76EB3F9B-2E05-4C7C-8DE6-4ABBB04CB700}" destId="{27D53F48-8A9E-4AF0-93B2-8CEBDE1BB97C}" srcOrd="0" destOrd="0" presId="urn:microsoft.com/office/officeart/2005/8/layout/vList2"/>
    <dgm:cxn modelId="{0263B555-D34B-44E7-8E6E-FE4F7C7AB801}" srcId="{334B3551-664B-4334-BF1F-E23996D41D35}" destId="{DC5626C3-89EC-42E9-A8A5-2C4033403F44}" srcOrd="1" destOrd="0" parTransId="{53EBF0CD-8EAD-4982-B8DE-6E0351C0CAB9}" sibTransId="{7E72F3AA-96AB-4BDA-966A-77F428A16813}"/>
    <dgm:cxn modelId="{841F1E19-1772-45EF-A3F7-39C2EA1312F0}" type="presOf" srcId="{7ADBD254-F3A8-45BA-97A2-B10099EAF300}" destId="{8DEC646D-C5DB-4FE2-AC56-684A2AB5DB0E}" srcOrd="0" destOrd="0" presId="urn:microsoft.com/office/officeart/2005/8/layout/vList2"/>
    <dgm:cxn modelId="{F6A48313-160C-4A82-9EB4-8FFD50B63029}" srcId="{334B3551-664B-4334-BF1F-E23996D41D35}" destId="{7ADBD254-F3A8-45BA-97A2-B10099EAF300}" srcOrd="3" destOrd="0" parTransId="{F030D52B-33C9-4CF2-BE55-4168E6C52F5E}" sibTransId="{C54172BD-B7AE-4237-A2D6-CBE22CEA6D8E}"/>
    <dgm:cxn modelId="{5B0F4E01-CCCE-4A74-A665-490717D913A9}" srcId="{334B3551-664B-4334-BF1F-E23996D41D35}" destId="{76EB3F9B-2E05-4C7C-8DE6-4ABBB04CB700}" srcOrd="0" destOrd="0" parTransId="{DE2C285B-3357-4DDB-9318-9CA4EA74D859}" sibTransId="{8DB55BB1-F7B5-4D74-B5A4-831CBA86F5E9}"/>
    <dgm:cxn modelId="{4EA2E9DE-C181-4093-B82D-E0DA708A40A3}" type="presOf" srcId="{DC5626C3-89EC-42E9-A8A5-2C4033403F44}" destId="{0363741D-5522-44EE-BA48-7952B8DF3484}" srcOrd="0" destOrd="0" presId="urn:microsoft.com/office/officeart/2005/8/layout/vList2"/>
    <dgm:cxn modelId="{3CD8548E-7EFA-490E-A9F4-8F6DDBB45AD3}" type="presParOf" srcId="{3C98A23B-9912-4DFC-94DE-9675821665F5}" destId="{27D53F48-8A9E-4AF0-93B2-8CEBDE1BB97C}" srcOrd="0" destOrd="0" presId="urn:microsoft.com/office/officeart/2005/8/layout/vList2"/>
    <dgm:cxn modelId="{C9BE9EDA-F606-42E1-AB66-B888480370F6}" type="presParOf" srcId="{3C98A23B-9912-4DFC-94DE-9675821665F5}" destId="{B59A89EE-9D55-421F-8567-5EBE4D230955}" srcOrd="1" destOrd="0" presId="urn:microsoft.com/office/officeart/2005/8/layout/vList2"/>
    <dgm:cxn modelId="{9D3F378A-1CBC-4B61-B4A7-68DF977BE27C}" type="presParOf" srcId="{3C98A23B-9912-4DFC-94DE-9675821665F5}" destId="{0363741D-5522-44EE-BA48-7952B8DF3484}" srcOrd="2" destOrd="0" presId="urn:microsoft.com/office/officeart/2005/8/layout/vList2"/>
    <dgm:cxn modelId="{7638B3DB-4D90-4CCB-B2DC-98ED293204E4}" type="presParOf" srcId="{3C98A23B-9912-4DFC-94DE-9675821665F5}" destId="{0BF2AA6C-D6FE-42AE-B985-92A0D12CF2D4}" srcOrd="3" destOrd="0" presId="urn:microsoft.com/office/officeart/2005/8/layout/vList2"/>
    <dgm:cxn modelId="{165A3CAE-CBB8-496D-9E1E-50169ED2AEC7}" type="presParOf" srcId="{3C98A23B-9912-4DFC-94DE-9675821665F5}" destId="{3C1371A6-360D-4628-B6B6-D0DCC663AD7A}" srcOrd="4" destOrd="0" presId="urn:microsoft.com/office/officeart/2005/8/layout/vList2"/>
    <dgm:cxn modelId="{4FA53F41-1857-458B-AB55-72BDC4E5AF5B}" type="presParOf" srcId="{3C98A23B-9912-4DFC-94DE-9675821665F5}" destId="{6F6B4B09-981E-4FEF-863F-8026D8B0BDFF}" srcOrd="5" destOrd="0" presId="urn:microsoft.com/office/officeart/2005/8/layout/vList2"/>
    <dgm:cxn modelId="{96977A9D-9457-40DB-BFBA-E9E08D9AFBAD}" type="presParOf" srcId="{3C98A23B-9912-4DFC-94DE-9675821665F5}" destId="{8DEC646D-C5DB-4FE2-AC56-684A2AB5DB0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a:solidFill>
                <a:schemeClr val="tx1"/>
              </a:solidFill>
            </a:rPr>
            <a:t>1. Ogólny profil epidemii HIV na terenie Europy</a:t>
          </a: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a:solidFill>
                <a:schemeClr val="tx1"/>
              </a:solidFill>
            </a:rPr>
            <a:t>2. Po co wykonywać badania w kierunku HIV? </a:t>
          </a: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chemeClr val="accent1">
            <a:lumMod val="40000"/>
            <a:lumOff val="60000"/>
          </a:schemeClr>
        </a:solidFill>
      </dgm:spPr>
      <dgm:t>
        <a:bodyPr/>
        <a:lstStyle/>
        <a:p>
          <a:pPr rtl="0"/>
          <a:r>
            <a:rPr lang="en-GB" sz="2000" b="1" dirty="0">
              <a:solidFill>
                <a:schemeClr val="tx1"/>
              </a:solidFill>
            </a:rPr>
            <a:t>3. Konsekwencje późnej diagnozy</a:t>
          </a: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C078F39B-ABCC-4031-88AE-54B7143D90E1}">
      <dgm:prSet custT="1"/>
      <dgm:spPr>
        <a:solidFill>
          <a:srgbClr val="E9EDF4"/>
        </a:solidFill>
      </dgm:spPr>
      <dgm:t>
        <a:bodyPr/>
        <a:lstStyle/>
        <a:p>
          <a:pPr rtl="0"/>
          <a:r>
            <a:rPr lang="en-GB" sz="2000" dirty="0">
              <a:solidFill>
                <a:schemeClr val="tx1"/>
              </a:solidFill>
            </a:rPr>
            <a:t>4. Niewykorzystane możliwości</a:t>
          </a:r>
        </a:p>
      </dgm:t>
    </dgm:pt>
    <dgm:pt modelId="{6C4966BD-2E32-42CF-9ACC-6EDE9E2EC19C}" type="parTrans" cxnId="{14E42C59-8FDA-4C55-8EDE-E1BA0704EAFC}">
      <dgm:prSet/>
      <dgm:spPr/>
      <dgm:t>
        <a:bodyPr/>
        <a:lstStyle/>
        <a:p>
          <a:endParaRPr lang="en-GB"/>
        </a:p>
      </dgm:t>
    </dgm:pt>
    <dgm:pt modelId="{F8542C47-662B-48EB-83EA-408B39DF7589}" type="sibTrans" cxnId="{14E42C59-8FDA-4C55-8EDE-E1BA0704EAFC}">
      <dgm:prSet/>
      <dgm:spPr/>
      <dgm:t>
        <a:bodyPr/>
        <a:lstStyle/>
        <a:p>
          <a:endParaRPr lang="en-GB"/>
        </a:p>
      </dgm:t>
    </dgm:pt>
    <dgm:pt modelId="{7ADBD254-F3A8-45BA-97A2-B10099EAF300}">
      <dgm:prSet custT="1"/>
      <dgm:spPr>
        <a:solidFill>
          <a:srgbClr val="E9EDF4"/>
        </a:solidFill>
      </dgm:spPr>
      <dgm:t>
        <a:bodyPr/>
        <a:lstStyle/>
        <a:p>
          <a:pPr rtl="0"/>
          <a:r>
            <a:rPr lang="en-GB" sz="2000" dirty="0">
              <a:solidFill>
                <a:schemeClr val="tx1"/>
              </a:solidFill>
            </a:rPr>
            <a:t>6. Strategie wykonywania badań w kierunku HIV — w tym wykonywanie badań w kierunku HIV w oparciu o występujące schorzenia wskaźnikowe</a:t>
          </a: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878F4850-5941-4A3C-9129-2ECFE0B32ED5}">
      <dgm:prSet custT="1"/>
      <dgm:spPr>
        <a:solidFill>
          <a:srgbClr val="E9EDF4"/>
        </a:solidFill>
      </dgm:spPr>
      <dgm:t>
        <a:bodyPr/>
        <a:lstStyle/>
        <a:p>
          <a:pPr rtl="0"/>
          <a:r>
            <a:rPr lang="en-GB" sz="2000" dirty="0">
              <a:solidFill>
                <a:schemeClr val="tx1"/>
              </a:solidFill>
            </a:rPr>
            <a:t>5. Bariery w podejściu do testów / Często zgłaszane obawy</a:t>
          </a:r>
        </a:p>
      </dgm:t>
    </dgm:pt>
    <dgm:pt modelId="{632BB5FA-C52A-4CF8-96A8-8717A4E2A1A6}" type="parTrans" cxnId="{1658E4CF-C173-46C6-B4DE-F995AAF31B7B}">
      <dgm:prSet/>
      <dgm:spPr/>
      <dgm:t>
        <a:bodyPr/>
        <a:lstStyle/>
        <a:p>
          <a:endParaRPr lang="en-GB"/>
        </a:p>
      </dgm:t>
    </dgm:pt>
    <dgm:pt modelId="{E7987764-A999-4E74-81FA-1C220AAA9805}" type="sibTrans" cxnId="{1658E4CF-C173-46C6-B4DE-F995AAF31B7B}">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pl-PL"/>
        </a:p>
      </dgm:t>
    </dgm:pt>
    <dgm:pt modelId="{27D53F48-8A9E-4AF0-93B2-8CEBDE1BB97C}" type="pres">
      <dgm:prSet presAssocID="{76EB3F9B-2E05-4C7C-8DE6-4ABBB04CB700}" presName="parentText" presStyleLbl="node1" presStyleIdx="0" presStyleCnt="6">
        <dgm:presLayoutVars>
          <dgm:chMax val="0"/>
          <dgm:bulletEnabled val="1"/>
        </dgm:presLayoutVars>
      </dgm:prSet>
      <dgm:spPr/>
      <dgm:t>
        <a:bodyPr/>
        <a:lstStyle/>
        <a:p>
          <a:endParaRPr lang="pl-PL"/>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6">
        <dgm:presLayoutVars>
          <dgm:chMax val="0"/>
          <dgm:bulletEnabled val="1"/>
        </dgm:presLayoutVars>
      </dgm:prSet>
      <dgm:spPr/>
      <dgm:t>
        <a:bodyPr/>
        <a:lstStyle/>
        <a:p>
          <a:endParaRPr lang="pl-PL"/>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6">
        <dgm:presLayoutVars>
          <dgm:chMax val="0"/>
          <dgm:bulletEnabled val="1"/>
        </dgm:presLayoutVars>
      </dgm:prSet>
      <dgm:spPr/>
      <dgm:t>
        <a:bodyPr/>
        <a:lstStyle/>
        <a:p>
          <a:endParaRPr lang="pl-PL"/>
        </a:p>
      </dgm:t>
    </dgm:pt>
    <dgm:pt modelId="{6F6B4B09-981E-4FEF-863F-8026D8B0BDFF}" type="pres">
      <dgm:prSet presAssocID="{5149B0F2-B325-4410-B48F-2CAA44C0CA71}" presName="spacer" presStyleCnt="0"/>
      <dgm:spPr/>
    </dgm:pt>
    <dgm:pt modelId="{C60C5F13-BC11-46BA-86A0-E8C8DEBDFD2D}" type="pres">
      <dgm:prSet presAssocID="{C078F39B-ABCC-4031-88AE-54B7143D90E1}" presName="parentText" presStyleLbl="node1" presStyleIdx="3" presStyleCnt="6">
        <dgm:presLayoutVars>
          <dgm:chMax val="0"/>
          <dgm:bulletEnabled val="1"/>
        </dgm:presLayoutVars>
      </dgm:prSet>
      <dgm:spPr/>
      <dgm:t>
        <a:bodyPr/>
        <a:lstStyle/>
        <a:p>
          <a:endParaRPr lang="pl-PL"/>
        </a:p>
      </dgm:t>
    </dgm:pt>
    <dgm:pt modelId="{51223976-9EDD-44DB-B904-276081631982}" type="pres">
      <dgm:prSet presAssocID="{F8542C47-662B-48EB-83EA-408B39DF7589}" presName="spacer" presStyleCnt="0"/>
      <dgm:spPr/>
    </dgm:pt>
    <dgm:pt modelId="{8DEC646D-C5DB-4FE2-AC56-684A2AB5DB0E}" type="pres">
      <dgm:prSet presAssocID="{7ADBD254-F3A8-45BA-97A2-B10099EAF300}" presName="parentText" presStyleLbl="node1" presStyleIdx="4" presStyleCnt="6" custLinFactY="100000" custLinFactNeighborY="158051">
        <dgm:presLayoutVars>
          <dgm:chMax val="0"/>
          <dgm:bulletEnabled val="1"/>
        </dgm:presLayoutVars>
      </dgm:prSet>
      <dgm:spPr/>
      <dgm:t>
        <a:bodyPr/>
        <a:lstStyle/>
        <a:p>
          <a:endParaRPr lang="pl-PL"/>
        </a:p>
      </dgm:t>
    </dgm:pt>
    <dgm:pt modelId="{4922431F-3D46-4906-93E0-CF5BE3C812E5}" type="pres">
      <dgm:prSet presAssocID="{C54172BD-B7AE-4237-A2D6-CBE22CEA6D8E}" presName="spacer" presStyleCnt="0"/>
      <dgm:spPr/>
    </dgm:pt>
    <dgm:pt modelId="{7B30A21E-1790-47E3-9E16-169E73C13270}" type="pres">
      <dgm:prSet presAssocID="{878F4850-5941-4A3C-9129-2ECFE0B32ED5}" presName="parentText" presStyleLbl="node1" presStyleIdx="5" presStyleCnt="6" custLinFactY="-94385" custLinFactNeighborY="-100000">
        <dgm:presLayoutVars>
          <dgm:chMax val="0"/>
          <dgm:bulletEnabled val="1"/>
        </dgm:presLayoutVars>
      </dgm:prSet>
      <dgm:spPr/>
      <dgm:t>
        <a:bodyPr/>
        <a:lstStyle/>
        <a:p>
          <a:endParaRPr lang="pl-PL"/>
        </a:p>
      </dgm:t>
    </dgm:pt>
  </dgm:ptLst>
  <dgm:cxnLst>
    <dgm:cxn modelId="{5B0F4E01-CCCE-4A74-A665-490717D913A9}" srcId="{334B3551-664B-4334-BF1F-E23996D41D35}" destId="{76EB3F9B-2E05-4C7C-8DE6-4ABBB04CB700}" srcOrd="0" destOrd="0" parTransId="{DE2C285B-3357-4DDB-9318-9CA4EA74D859}" sibTransId="{8DB55BB1-F7B5-4D74-B5A4-831CBA86F5E9}"/>
    <dgm:cxn modelId="{1658E4CF-C173-46C6-B4DE-F995AAF31B7B}" srcId="{334B3551-664B-4334-BF1F-E23996D41D35}" destId="{878F4850-5941-4A3C-9129-2ECFE0B32ED5}" srcOrd="5" destOrd="0" parTransId="{632BB5FA-C52A-4CF8-96A8-8717A4E2A1A6}" sibTransId="{E7987764-A999-4E74-81FA-1C220AAA9805}"/>
    <dgm:cxn modelId="{F6A48313-160C-4A82-9EB4-8FFD50B63029}" srcId="{334B3551-664B-4334-BF1F-E23996D41D35}" destId="{7ADBD254-F3A8-45BA-97A2-B10099EAF300}" srcOrd="4" destOrd="0" parTransId="{F030D52B-33C9-4CF2-BE55-4168E6C52F5E}" sibTransId="{C54172BD-B7AE-4237-A2D6-CBE22CEA6D8E}"/>
    <dgm:cxn modelId="{F688930C-7A8F-4D6D-A03C-EDA8A6DA470E}" type="presOf" srcId="{4EA625BF-1FAA-4074-975F-44FFB7629D05}" destId="{3C1371A6-360D-4628-B6B6-D0DCC663AD7A}" srcOrd="0" destOrd="0" presId="urn:microsoft.com/office/officeart/2005/8/layout/vList2"/>
    <dgm:cxn modelId="{EEFA4455-8D65-4FF7-AD95-41E9D91913AC}" type="presOf" srcId="{DC5626C3-89EC-42E9-A8A5-2C4033403F44}" destId="{0363741D-5522-44EE-BA48-7952B8DF3484}" srcOrd="0" destOrd="0" presId="urn:microsoft.com/office/officeart/2005/8/layout/vList2"/>
    <dgm:cxn modelId="{14E42C59-8FDA-4C55-8EDE-E1BA0704EAFC}" srcId="{334B3551-664B-4334-BF1F-E23996D41D35}" destId="{C078F39B-ABCC-4031-88AE-54B7143D90E1}" srcOrd="3" destOrd="0" parTransId="{6C4966BD-2E32-42CF-9ACC-6EDE9E2EC19C}" sibTransId="{F8542C47-662B-48EB-83EA-408B39DF7589}"/>
    <dgm:cxn modelId="{555C9E35-22F4-45FA-AE6C-7274FEEF6301}" type="presOf" srcId="{C078F39B-ABCC-4031-88AE-54B7143D90E1}" destId="{C60C5F13-BC11-46BA-86A0-E8C8DEBDFD2D}" srcOrd="0" destOrd="0" presId="urn:microsoft.com/office/officeart/2005/8/layout/vList2"/>
    <dgm:cxn modelId="{0263B555-D34B-44E7-8E6E-FE4F7C7AB801}" srcId="{334B3551-664B-4334-BF1F-E23996D41D35}" destId="{DC5626C3-89EC-42E9-A8A5-2C4033403F44}" srcOrd="1" destOrd="0" parTransId="{53EBF0CD-8EAD-4982-B8DE-6E0351C0CAB9}" sibTransId="{7E72F3AA-96AB-4BDA-966A-77F428A16813}"/>
    <dgm:cxn modelId="{CF02DB6C-69C4-4787-A6DF-015004AE9821}" type="presOf" srcId="{7ADBD254-F3A8-45BA-97A2-B10099EAF300}" destId="{8DEC646D-C5DB-4FE2-AC56-684A2AB5DB0E}" srcOrd="0" destOrd="0" presId="urn:microsoft.com/office/officeart/2005/8/layout/vList2"/>
    <dgm:cxn modelId="{3BEC4FD4-C1D0-48B5-9DF5-FF42B20D6F95}" type="presOf" srcId="{334B3551-664B-4334-BF1F-E23996D41D35}" destId="{3C98A23B-9912-4DFC-94DE-9675821665F5}" srcOrd="0" destOrd="0" presId="urn:microsoft.com/office/officeart/2005/8/layout/vList2"/>
    <dgm:cxn modelId="{170F7149-2C78-4BA1-BEE0-11BAD8BFBA9E}" type="presOf" srcId="{878F4850-5941-4A3C-9129-2ECFE0B32ED5}" destId="{7B30A21E-1790-47E3-9E16-169E73C13270}" srcOrd="0" destOrd="0" presId="urn:microsoft.com/office/officeart/2005/8/layout/vList2"/>
    <dgm:cxn modelId="{56209C46-9996-439E-9D36-CFFD22D4989F}" srcId="{334B3551-664B-4334-BF1F-E23996D41D35}" destId="{4EA625BF-1FAA-4074-975F-44FFB7629D05}" srcOrd="2" destOrd="0" parTransId="{8CFDCCA7-4C6F-4D65-B99A-CB3E7F75D66B}" sibTransId="{5149B0F2-B325-4410-B48F-2CAA44C0CA71}"/>
    <dgm:cxn modelId="{3C5961BF-4D03-4AB7-80BE-0DE36075F5DD}" type="presOf" srcId="{76EB3F9B-2E05-4C7C-8DE6-4ABBB04CB700}" destId="{27D53F48-8A9E-4AF0-93B2-8CEBDE1BB97C}" srcOrd="0" destOrd="0" presId="urn:microsoft.com/office/officeart/2005/8/layout/vList2"/>
    <dgm:cxn modelId="{37627683-4CAE-475F-9D4B-2E6C04653938}" type="presParOf" srcId="{3C98A23B-9912-4DFC-94DE-9675821665F5}" destId="{27D53F48-8A9E-4AF0-93B2-8CEBDE1BB97C}" srcOrd="0" destOrd="0" presId="urn:microsoft.com/office/officeart/2005/8/layout/vList2"/>
    <dgm:cxn modelId="{911885C3-D026-4117-8E97-D0BD0AD6ED83}" type="presParOf" srcId="{3C98A23B-9912-4DFC-94DE-9675821665F5}" destId="{B59A89EE-9D55-421F-8567-5EBE4D230955}" srcOrd="1" destOrd="0" presId="urn:microsoft.com/office/officeart/2005/8/layout/vList2"/>
    <dgm:cxn modelId="{4C203F0D-CBD3-4068-80AA-904F9E08F5B8}" type="presParOf" srcId="{3C98A23B-9912-4DFC-94DE-9675821665F5}" destId="{0363741D-5522-44EE-BA48-7952B8DF3484}" srcOrd="2" destOrd="0" presId="urn:microsoft.com/office/officeart/2005/8/layout/vList2"/>
    <dgm:cxn modelId="{F7A91910-B2A6-4C5D-BC58-C392ECAE62B7}" type="presParOf" srcId="{3C98A23B-9912-4DFC-94DE-9675821665F5}" destId="{0BF2AA6C-D6FE-42AE-B985-92A0D12CF2D4}" srcOrd="3" destOrd="0" presId="urn:microsoft.com/office/officeart/2005/8/layout/vList2"/>
    <dgm:cxn modelId="{979FFC1C-7057-48E9-B2FD-A6C33472A3E1}" type="presParOf" srcId="{3C98A23B-9912-4DFC-94DE-9675821665F5}" destId="{3C1371A6-360D-4628-B6B6-D0DCC663AD7A}" srcOrd="4" destOrd="0" presId="urn:microsoft.com/office/officeart/2005/8/layout/vList2"/>
    <dgm:cxn modelId="{3D8C9233-84D3-460C-B4EA-9495780A7772}" type="presParOf" srcId="{3C98A23B-9912-4DFC-94DE-9675821665F5}" destId="{6F6B4B09-981E-4FEF-863F-8026D8B0BDFF}" srcOrd="5" destOrd="0" presId="urn:microsoft.com/office/officeart/2005/8/layout/vList2"/>
    <dgm:cxn modelId="{4208A78F-B8F0-4863-8323-DDCE67287BC3}" type="presParOf" srcId="{3C98A23B-9912-4DFC-94DE-9675821665F5}" destId="{C60C5F13-BC11-46BA-86A0-E8C8DEBDFD2D}" srcOrd="6" destOrd="0" presId="urn:microsoft.com/office/officeart/2005/8/layout/vList2"/>
    <dgm:cxn modelId="{D16297C9-4A4A-4D14-B91E-2B60D6D3D9A8}" type="presParOf" srcId="{3C98A23B-9912-4DFC-94DE-9675821665F5}" destId="{51223976-9EDD-44DB-B904-276081631982}" srcOrd="7" destOrd="0" presId="urn:microsoft.com/office/officeart/2005/8/layout/vList2"/>
    <dgm:cxn modelId="{34E27FAE-6670-475E-AA8B-62B5B52636BA}" type="presParOf" srcId="{3C98A23B-9912-4DFC-94DE-9675821665F5}" destId="{8DEC646D-C5DB-4FE2-AC56-684A2AB5DB0E}" srcOrd="8" destOrd="0" presId="urn:microsoft.com/office/officeart/2005/8/layout/vList2"/>
    <dgm:cxn modelId="{912395E4-77D2-4DE3-9A42-2F262F0C3193}" type="presParOf" srcId="{3C98A23B-9912-4DFC-94DE-9675821665F5}" destId="{4922431F-3D46-4906-93E0-CF5BE3C812E5}" srcOrd="9" destOrd="0" presId="urn:microsoft.com/office/officeart/2005/8/layout/vList2"/>
    <dgm:cxn modelId="{85ABA76A-02DB-4362-9E7E-27ABE4C7F8FC}" type="presParOf" srcId="{3C98A23B-9912-4DFC-94DE-9675821665F5}" destId="{7B30A21E-1790-47E3-9E16-169E73C1327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a:solidFill>
                <a:schemeClr val="tx1"/>
              </a:solidFill>
            </a:rPr>
            <a:t>1. Ogólny profil epidemii HIV na terenie Europy</a:t>
          </a: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a:solidFill>
                <a:schemeClr val="tx1"/>
              </a:solidFill>
            </a:rPr>
            <a:t>2. Po co wykonywać badania w kierunku HIV? </a:t>
          </a: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chemeClr val="accent1">
            <a:lumMod val="40000"/>
            <a:lumOff val="60000"/>
          </a:schemeClr>
        </a:solidFill>
      </dgm:spPr>
      <dgm:t>
        <a:bodyPr/>
        <a:lstStyle/>
        <a:p>
          <a:pPr rtl="0"/>
          <a:r>
            <a:rPr lang="en-GB" sz="2000" b="1" dirty="0">
              <a:solidFill>
                <a:schemeClr val="tx1"/>
              </a:solidFill>
            </a:rPr>
            <a:t>3. Konsekwencje późnej diagnozy</a:t>
          </a: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7ADBD254-F3A8-45BA-97A2-B10099EAF300}">
      <dgm:prSet custT="1"/>
      <dgm:spPr>
        <a:solidFill>
          <a:srgbClr val="E9EDF4"/>
        </a:solidFill>
      </dgm:spPr>
      <dgm:t>
        <a:bodyPr/>
        <a:lstStyle/>
        <a:p>
          <a:pPr rtl="0"/>
          <a:r>
            <a:rPr lang="en-GB" sz="2000" dirty="0">
              <a:solidFill>
                <a:schemeClr val="tx1"/>
              </a:solidFill>
            </a:rPr>
            <a:t>4. Strategie wykonywania badań w kierunku HIV — w tym wykonywanie badań w kierunku HIV w oparciu o występujące schorzenia wskaźnikowe</a:t>
          </a: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pl-PL"/>
        </a:p>
      </dgm:t>
    </dgm:pt>
    <dgm:pt modelId="{27D53F48-8A9E-4AF0-93B2-8CEBDE1BB97C}" type="pres">
      <dgm:prSet presAssocID="{76EB3F9B-2E05-4C7C-8DE6-4ABBB04CB700}" presName="parentText" presStyleLbl="node1" presStyleIdx="0" presStyleCnt="4">
        <dgm:presLayoutVars>
          <dgm:chMax val="0"/>
          <dgm:bulletEnabled val="1"/>
        </dgm:presLayoutVars>
      </dgm:prSet>
      <dgm:spPr/>
      <dgm:t>
        <a:bodyPr/>
        <a:lstStyle/>
        <a:p>
          <a:endParaRPr lang="pl-PL"/>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4">
        <dgm:presLayoutVars>
          <dgm:chMax val="0"/>
          <dgm:bulletEnabled val="1"/>
        </dgm:presLayoutVars>
      </dgm:prSet>
      <dgm:spPr/>
      <dgm:t>
        <a:bodyPr/>
        <a:lstStyle/>
        <a:p>
          <a:endParaRPr lang="pl-PL"/>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4">
        <dgm:presLayoutVars>
          <dgm:chMax val="0"/>
          <dgm:bulletEnabled val="1"/>
        </dgm:presLayoutVars>
      </dgm:prSet>
      <dgm:spPr/>
      <dgm:t>
        <a:bodyPr/>
        <a:lstStyle/>
        <a:p>
          <a:endParaRPr lang="pl-PL"/>
        </a:p>
      </dgm:t>
    </dgm:pt>
    <dgm:pt modelId="{6F6B4B09-981E-4FEF-863F-8026D8B0BDFF}" type="pres">
      <dgm:prSet presAssocID="{5149B0F2-B325-4410-B48F-2CAA44C0CA71}" presName="spacer" presStyleCnt="0"/>
      <dgm:spPr/>
    </dgm:pt>
    <dgm:pt modelId="{8DEC646D-C5DB-4FE2-AC56-684A2AB5DB0E}" type="pres">
      <dgm:prSet presAssocID="{7ADBD254-F3A8-45BA-97A2-B10099EAF300}" presName="parentText" presStyleLbl="node1" presStyleIdx="3" presStyleCnt="4" custLinFactY="100000" custLinFactNeighborY="158051">
        <dgm:presLayoutVars>
          <dgm:chMax val="0"/>
          <dgm:bulletEnabled val="1"/>
        </dgm:presLayoutVars>
      </dgm:prSet>
      <dgm:spPr/>
      <dgm:t>
        <a:bodyPr/>
        <a:lstStyle/>
        <a:p>
          <a:endParaRPr lang="pl-PL"/>
        </a:p>
      </dgm:t>
    </dgm:pt>
  </dgm:ptLst>
  <dgm:cxnLst>
    <dgm:cxn modelId="{F6A48313-160C-4A82-9EB4-8FFD50B63029}" srcId="{334B3551-664B-4334-BF1F-E23996D41D35}" destId="{7ADBD254-F3A8-45BA-97A2-B10099EAF300}" srcOrd="3" destOrd="0" parTransId="{F030D52B-33C9-4CF2-BE55-4168E6C52F5E}" sibTransId="{C54172BD-B7AE-4237-A2D6-CBE22CEA6D8E}"/>
    <dgm:cxn modelId="{8E5A4D8F-D267-4729-B689-335A24549F91}" type="presOf" srcId="{7ADBD254-F3A8-45BA-97A2-B10099EAF300}" destId="{8DEC646D-C5DB-4FE2-AC56-684A2AB5DB0E}" srcOrd="0" destOrd="0" presId="urn:microsoft.com/office/officeart/2005/8/layout/vList2"/>
    <dgm:cxn modelId="{87B56B84-97C3-4900-92CD-9C97621A50F6}" type="presOf" srcId="{4EA625BF-1FAA-4074-975F-44FFB7629D05}" destId="{3C1371A6-360D-4628-B6B6-D0DCC663AD7A}" srcOrd="0" destOrd="0" presId="urn:microsoft.com/office/officeart/2005/8/layout/vList2"/>
    <dgm:cxn modelId="{5B0F4E01-CCCE-4A74-A665-490717D913A9}" srcId="{334B3551-664B-4334-BF1F-E23996D41D35}" destId="{76EB3F9B-2E05-4C7C-8DE6-4ABBB04CB700}" srcOrd="0" destOrd="0" parTransId="{DE2C285B-3357-4DDB-9318-9CA4EA74D859}" sibTransId="{8DB55BB1-F7B5-4D74-B5A4-831CBA86F5E9}"/>
    <dgm:cxn modelId="{A9F1DFF6-9CFD-4A57-B369-DFBA9DCACFC9}" type="presOf" srcId="{DC5626C3-89EC-42E9-A8A5-2C4033403F44}" destId="{0363741D-5522-44EE-BA48-7952B8DF3484}" srcOrd="0" destOrd="0" presId="urn:microsoft.com/office/officeart/2005/8/layout/vList2"/>
    <dgm:cxn modelId="{56209C46-9996-439E-9D36-CFFD22D4989F}" srcId="{334B3551-664B-4334-BF1F-E23996D41D35}" destId="{4EA625BF-1FAA-4074-975F-44FFB7629D05}" srcOrd="2" destOrd="0" parTransId="{8CFDCCA7-4C6F-4D65-B99A-CB3E7F75D66B}" sibTransId="{5149B0F2-B325-4410-B48F-2CAA44C0CA71}"/>
    <dgm:cxn modelId="{0263B555-D34B-44E7-8E6E-FE4F7C7AB801}" srcId="{334B3551-664B-4334-BF1F-E23996D41D35}" destId="{DC5626C3-89EC-42E9-A8A5-2C4033403F44}" srcOrd="1" destOrd="0" parTransId="{53EBF0CD-8EAD-4982-B8DE-6E0351C0CAB9}" sibTransId="{7E72F3AA-96AB-4BDA-966A-77F428A16813}"/>
    <dgm:cxn modelId="{4029AAA3-B5E2-47EF-9D24-6EA0E92EAA08}" type="presOf" srcId="{334B3551-664B-4334-BF1F-E23996D41D35}" destId="{3C98A23B-9912-4DFC-94DE-9675821665F5}" srcOrd="0" destOrd="0" presId="urn:microsoft.com/office/officeart/2005/8/layout/vList2"/>
    <dgm:cxn modelId="{5E4630AB-7E99-4C3F-B44D-77F5C2B57488}" type="presOf" srcId="{76EB3F9B-2E05-4C7C-8DE6-4ABBB04CB700}" destId="{27D53F48-8A9E-4AF0-93B2-8CEBDE1BB97C}" srcOrd="0" destOrd="0" presId="urn:microsoft.com/office/officeart/2005/8/layout/vList2"/>
    <dgm:cxn modelId="{843D756F-A15F-4D9F-9D9D-D02AB0F5D0F2}" type="presParOf" srcId="{3C98A23B-9912-4DFC-94DE-9675821665F5}" destId="{27D53F48-8A9E-4AF0-93B2-8CEBDE1BB97C}" srcOrd="0" destOrd="0" presId="urn:microsoft.com/office/officeart/2005/8/layout/vList2"/>
    <dgm:cxn modelId="{85276E8A-2539-4ACA-9369-5869E577B815}" type="presParOf" srcId="{3C98A23B-9912-4DFC-94DE-9675821665F5}" destId="{B59A89EE-9D55-421F-8567-5EBE4D230955}" srcOrd="1" destOrd="0" presId="urn:microsoft.com/office/officeart/2005/8/layout/vList2"/>
    <dgm:cxn modelId="{AF00B707-C996-465C-BECF-9E9D3C0C4DF8}" type="presParOf" srcId="{3C98A23B-9912-4DFC-94DE-9675821665F5}" destId="{0363741D-5522-44EE-BA48-7952B8DF3484}" srcOrd="2" destOrd="0" presId="urn:microsoft.com/office/officeart/2005/8/layout/vList2"/>
    <dgm:cxn modelId="{597E081E-8C3E-42B5-9206-02D426B8A596}" type="presParOf" srcId="{3C98A23B-9912-4DFC-94DE-9675821665F5}" destId="{0BF2AA6C-D6FE-42AE-B985-92A0D12CF2D4}" srcOrd="3" destOrd="0" presId="urn:microsoft.com/office/officeart/2005/8/layout/vList2"/>
    <dgm:cxn modelId="{CC3F432A-CC86-4441-9913-DB7F4262D853}" type="presParOf" srcId="{3C98A23B-9912-4DFC-94DE-9675821665F5}" destId="{3C1371A6-360D-4628-B6B6-D0DCC663AD7A}" srcOrd="4" destOrd="0" presId="urn:microsoft.com/office/officeart/2005/8/layout/vList2"/>
    <dgm:cxn modelId="{F4508D77-9891-46C5-B8C2-EA4207251ED3}" type="presParOf" srcId="{3C98A23B-9912-4DFC-94DE-9675821665F5}" destId="{6F6B4B09-981E-4FEF-863F-8026D8B0BDFF}" srcOrd="5" destOrd="0" presId="urn:microsoft.com/office/officeart/2005/8/layout/vList2"/>
    <dgm:cxn modelId="{C3AFD4D6-8F1D-4CC5-83B2-E2B164B539FB}" type="presParOf" srcId="{3C98A23B-9912-4DFC-94DE-9675821665F5}" destId="{8DEC646D-C5DB-4FE2-AC56-684A2AB5DB0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a:solidFill>
                <a:schemeClr val="tx1"/>
              </a:solidFill>
            </a:rPr>
            <a:t>1. Ogólny profil epidemii HIV na terenie Europy</a:t>
          </a: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a:solidFill>
                <a:schemeClr val="tx1"/>
              </a:solidFill>
            </a:rPr>
            <a:t>2. Po co wykonywać badania w kierunku HIV? </a:t>
          </a: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en-GB" sz="2000" dirty="0">
              <a:solidFill>
                <a:schemeClr val="tx1"/>
              </a:solidFill>
            </a:rPr>
            <a:t>3. Konsekwencje późnej diagnozy</a:t>
          </a: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C078F39B-ABCC-4031-88AE-54B7143D90E1}">
      <dgm:prSet custT="1"/>
      <dgm:spPr>
        <a:solidFill>
          <a:schemeClr val="accent1">
            <a:lumMod val="40000"/>
            <a:lumOff val="60000"/>
          </a:schemeClr>
        </a:solidFill>
      </dgm:spPr>
      <dgm:t>
        <a:bodyPr/>
        <a:lstStyle/>
        <a:p>
          <a:pPr rtl="0"/>
          <a:r>
            <a:rPr lang="en-GB" sz="2000" b="1" dirty="0">
              <a:solidFill>
                <a:schemeClr val="tx1"/>
              </a:solidFill>
            </a:rPr>
            <a:t>4. Niewykorzystane możliwości</a:t>
          </a:r>
        </a:p>
      </dgm:t>
    </dgm:pt>
    <dgm:pt modelId="{6C4966BD-2E32-42CF-9ACC-6EDE9E2EC19C}" type="parTrans" cxnId="{14E42C59-8FDA-4C55-8EDE-E1BA0704EAFC}">
      <dgm:prSet/>
      <dgm:spPr/>
      <dgm:t>
        <a:bodyPr/>
        <a:lstStyle/>
        <a:p>
          <a:endParaRPr lang="en-GB"/>
        </a:p>
      </dgm:t>
    </dgm:pt>
    <dgm:pt modelId="{F8542C47-662B-48EB-83EA-408B39DF7589}" type="sibTrans" cxnId="{14E42C59-8FDA-4C55-8EDE-E1BA0704EAFC}">
      <dgm:prSet/>
      <dgm:spPr/>
      <dgm:t>
        <a:bodyPr/>
        <a:lstStyle/>
        <a:p>
          <a:endParaRPr lang="en-GB"/>
        </a:p>
      </dgm:t>
    </dgm:pt>
    <dgm:pt modelId="{7ADBD254-F3A8-45BA-97A2-B10099EAF300}">
      <dgm:prSet custT="1"/>
      <dgm:spPr>
        <a:solidFill>
          <a:srgbClr val="E9EDF4"/>
        </a:solidFill>
      </dgm:spPr>
      <dgm:t>
        <a:bodyPr/>
        <a:lstStyle/>
        <a:p>
          <a:pPr rtl="0"/>
          <a:r>
            <a:rPr lang="en-GB" sz="2000" dirty="0">
              <a:solidFill>
                <a:schemeClr val="tx1"/>
              </a:solidFill>
            </a:rPr>
            <a:t>6. Strategie wykonywania badań w kierunku HIV — w tym wykonywanie badań w kierunku HIV w oparciu o występujące schorzenia wskaźnikowe</a:t>
          </a: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878F4850-5941-4A3C-9129-2ECFE0B32ED5}">
      <dgm:prSet custT="1"/>
      <dgm:spPr>
        <a:solidFill>
          <a:srgbClr val="E9EDF4"/>
        </a:solidFill>
      </dgm:spPr>
      <dgm:t>
        <a:bodyPr/>
        <a:lstStyle/>
        <a:p>
          <a:pPr rtl="0"/>
          <a:r>
            <a:rPr lang="en-GB" sz="2000" dirty="0">
              <a:solidFill>
                <a:schemeClr val="tx1"/>
              </a:solidFill>
            </a:rPr>
            <a:t>5. Bariery w podejściu do testów / Często zgłaszane obawy</a:t>
          </a:r>
        </a:p>
      </dgm:t>
    </dgm:pt>
    <dgm:pt modelId="{632BB5FA-C52A-4CF8-96A8-8717A4E2A1A6}" type="parTrans" cxnId="{1658E4CF-C173-46C6-B4DE-F995AAF31B7B}">
      <dgm:prSet/>
      <dgm:spPr/>
      <dgm:t>
        <a:bodyPr/>
        <a:lstStyle/>
        <a:p>
          <a:endParaRPr lang="en-GB"/>
        </a:p>
      </dgm:t>
    </dgm:pt>
    <dgm:pt modelId="{E7987764-A999-4E74-81FA-1C220AAA9805}" type="sibTrans" cxnId="{1658E4CF-C173-46C6-B4DE-F995AAF31B7B}">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pl-PL"/>
        </a:p>
      </dgm:t>
    </dgm:pt>
    <dgm:pt modelId="{27D53F48-8A9E-4AF0-93B2-8CEBDE1BB97C}" type="pres">
      <dgm:prSet presAssocID="{76EB3F9B-2E05-4C7C-8DE6-4ABBB04CB700}" presName="parentText" presStyleLbl="node1" presStyleIdx="0" presStyleCnt="6">
        <dgm:presLayoutVars>
          <dgm:chMax val="0"/>
          <dgm:bulletEnabled val="1"/>
        </dgm:presLayoutVars>
      </dgm:prSet>
      <dgm:spPr/>
      <dgm:t>
        <a:bodyPr/>
        <a:lstStyle/>
        <a:p>
          <a:endParaRPr lang="pl-PL"/>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6">
        <dgm:presLayoutVars>
          <dgm:chMax val="0"/>
          <dgm:bulletEnabled val="1"/>
        </dgm:presLayoutVars>
      </dgm:prSet>
      <dgm:spPr/>
      <dgm:t>
        <a:bodyPr/>
        <a:lstStyle/>
        <a:p>
          <a:endParaRPr lang="pl-PL"/>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6">
        <dgm:presLayoutVars>
          <dgm:chMax val="0"/>
          <dgm:bulletEnabled val="1"/>
        </dgm:presLayoutVars>
      </dgm:prSet>
      <dgm:spPr/>
      <dgm:t>
        <a:bodyPr/>
        <a:lstStyle/>
        <a:p>
          <a:endParaRPr lang="pl-PL"/>
        </a:p>
      </dgm:t>
    </dgm:pt>
    <dgm:pt modelId="{6F6B4B09-981E-4FEF-863F-8026D8B0BDFF}" type="pres">
      <dgm:prSet presAssocID="{5149B0F2-B325-4410-B48F-2CAA44C0CA71}" presName="spacer" presStyleCnt="0"/>
      <dgm:spPr/>
    </dgm:pt>
    <dgm:pt modelId="{C60C5F13-BC11-46BA-86A0-E8C8DEBDFD2D}" type="pres">
      <dgm:prSet presAssocID="{C078F39B-ABCC-4031-88AE-54B7143D90E1}" presName="parentText" presStyleLbl="node1" presStyleIdx="3" presStyleCnt="6">
        <dgm:presLayoutVars>
          <dgm:chMax val="0"/>
          <dgm:bulletEnabled val="1"/>
        </dgm:presLayoutVars>
      </dgm:prSet>
      <dgm:spPr/>
      <dgm:t>
        <a:bodyPr/>
        <a:lstStyle/>
        <a:p>
          <a:endParaRPr lang="pl-PL"/>
        </a:p>
      </dgm:t>
    </dgm:pt>
    <dgm:pt modelId="{51223976-9EDD-44DB-B904-276081631982}" type="pres">
      <dgm:prSet presAssocID="{F8542C47-662B-48EB-83EA-408B39DF7589}" presName="spacer" presStyleCnt="0"/>
      <dgm:spPr/>
    </dgm:pt>
    <dgm:pt modelId="{8DEC646D-C5DB-4FE2-AC56-684A2AB5DB0E}" type="pres">
      <dgm:prSet presAssocID="{7ADBD254-F3A8-45BA-97A2-B10099EAF300}" presName="parentText" presStyleLbl="node1" presStyleIdx="4" presStyleCnt="6" custLinFactY="100000" custLinFactNeighborY="158051">
        <dgm:presLayoutVars>
          <dgm:chMax val="0"/>
          <dgm:bulletEnabled val="1"/>
        </dgm:presLayoutVars>
      </dgm:prSet>
      <dgm:spPr/>
      <dgm:t>
        <a:bodyPr/>
        <a:lstStyle/>
        <a:p>
          <a:endParaRPr lang="pl-PL"/>
        </a:p>
      </dgm:t>
    </dgm:pt>
    <dgm:pt modelId="{4922431F-3D46-4906-93E0-CF5BE3C812E5}" type="pres">
      <dgm:prSet presAssocID="{C54172BD-B7AE-4237-A2D6-CBE22CEA6D8E}" presName="spacer" presStyleCnt="0"/>
      <dgm:spPr/>
    </dgm:pt>
    <dgm:pt modelId="{7B30A21E-1790-47E3-9E16-169E73C13270}" type="pres">
      <dgm:prSet presAssocID="{878F4850-5941-4A3C-9129-2ECFE0B32ED5}" presName="parentText" presStyleLbl="node1" presStyleIdx="5" presStyleCnt="6" custLinFactY="-94385" custLinFactNeighborY="-100000">
        <dgm:presLayoutVars>
          <dgm:chMax val="0"/>
          <dgm:bulletEnabled val="1"/>
        </dgm:presLayoutVars>
      </dgm:prSet>
      <dgm:spPr/>
      <dgm:t>
        <a:bodyPr/>
        <a:lstStyle/>
        <a:p>
          <a:endParaRPr lang="pl-PL"/>
        </a:p>
      </dgm:t>
    </dgm:pt>
  </dgm:ptLst>
  <dgm:cxnLst>
    <dgm:cxn modelId="{F522429A-23C5-4BEF-A06B-836447DCC2AC}" type="presOf" srcId="{76EB3F9B-2E05-4C7C-8DE6-4ABBB04CB700}" destId="{27D53F48-8A9E-4AF0-93B2-8CEBDE1BB97C}" srcOrd="0" destOrd="0" presId="urn:microsoft.com/office/officeart/2005/8/layout/vList2"/>
    <dgm:cxn modelId="{6F687749-0F7D-4931-B335-C60A534EE265}" type="presOf" srcId="{DC5626C3-89EC-42E9-A8A5-2C4033403F44}" destId="{0363741D-5522-44EE-BA48-7952B8DF3484}" srcOrd="0" destOrd="0" presId="urn:microsoft.com/office/officeart/2005/8/layout/vList2"/>
    <dgm:cxn modelId="{9721C1E4-0B67-43EC-87ED-41EAA05EEB46}" type="presOf" srcId="{C078F39B-ABCC-4031-88AE-54B7143D90E1}" destId="{C60C5F13-BC11-46BA-86A0-E8C8DEBDFD2D}" srcOrd="0" destOrd="0" presId="urn:microsoft.com/office/officeart/2005/8/layout/vList2"/>
    <dgm:cxn modelId="{1658E4CF-C173-46C6-B4DE-F995AAF31B7B}" srcId="{334B3551-664B-4334-BF1F-E23996D41D35}" destId="{878F4850-5941-4A3C-9129-2ECFE0B32ED5}" srcOrd="5" destOrd="0" parTransId="{632BB5FA-C52A-4CF8-96A8-8717A4E2A1A6}" sibTransId="{E7987764-A999-4E74-81FA-1C220AAA9805}"/>
    <dgm:cxn modelId="{56209C46-9996-439E-9D36-CFFD22D4989F}" srcId="{334B3551-664B-4334-BF1F-E23996D41D35}" destId="{4EA625BF-1FAA-4074-975F-44FFB7629D05}" srcOrd="2" destOrd="0" parTransId="{8CFDCCA7-4C6F-4D65-B99A-CB3E7F75D66B}" sibTransId="{5149B0F2-B325-4410-B48F-2CAA44C0CA71}"/>
    <dgm:cxn modelId="{C404897B-FB56-4A97-BD2D-F39F5D589BCA}" type="presOf" srcId="{4EA625BF-1FAA-4074-975F-44FFB7629D05}" destId="{3C1371A6-360D-4628-B6B6-D0DCC663AD7A}" srcOrd="0" destOrd="0" presId="urn:microsoft.com/office/officeart/2005/8/layout/vList2"/>
    <dgm:cxn modelId="{0263B555-D34B-44E7-8E6E-FE4F7C7AB801}" srcId="{334B3551-664B-4334-BF1F-E23996D41D35}" destId="{DC5626C3-89EC-42E9-A8A5-2C4033403F44}" srcOrd="1" destOrd="0" parTransId="{53EBF0CD-8EAD-4982-B8DE-6E0351C0CAB9}" sibTransId="{7E72F3AA-96AB-4BDA-966A-77F428A16813}"/>
    <dgm:cxn modelId="{91E7DB5A-BF40-4E1B-9B27-68DE2FD88DC1}" type="presOf" srcId="{334B3551-664B-4334-BF1F-E23996D41D35}" destId="{3C98A23B-9912-4DFC-94DE-9675821665F5}" srcOrd="0" destOrd="0" presId="urn:microsoft.com/office/officeart/2005/8/layout/vList2"/>
    <dgm:cxn modelId="{14E42C59-8FDA-4C55-8EDE-E1BA0704EAFC}" srcId="{334B3551-664B-4334-BF1F-E23996D41D35}" destId="{C078F39B-ABCC-4031-88AE-54B7143D90E1}" srcOrd="3" destOrd="0" parTransId="{6C4966BD-2E32-42CF-9ACC-6EDE9E2EC19C}" sibTransId="{F8542C47-662B-48EB-83EA-408B39DF7589}"/>
    <dgm:cxn modelId="{3F2FB569-BDDB-438A-BBA3-EC7BA075502A}" type="presOf" srcId="{7ADBD254-F3A8-45BA-97A2-B10099EAF300}" destId="{8DEC646D-C5DB-4FE2-AC56-684A2AB5DB0E}" srcOrd="0" destOrd="0" presId="urn:microsoft.com/office/officeart/2005/8/layout/vList2"/>
    <dgm:cxn modelId="{F5AA6BC1-9CF2-472B-9F5F-00315F492499}" type="presOf" srcId="{878F4850-5941-4A3C-9129-2ECFE0B32ED5}" destId="{7B30A21E-1790-47E3-9E16-169E73C13270}" srcOrd="0" destOrd="0" presId="urn:microsoft.com/office/officeart/2005/8/layout/vList2"/>
    <dgm:cxn modelId="{F6A48313-160C-4A82-9EB4-8FFD50B63029}" srcId="{334B3551-664B-4334-BF1F-E23996D41D35}" destId="{7ADBD254-F3A8-45BA-97A2-B10099EAF300}" srcOrd="4" destOrd="0" parTransId="{F030D52B-33C9-4CF2-BE55-4168E6C52F5E}" sibTransId="{C54172BD-B7AE-4237-A2D6-CBE22CEA6D8E}"/>
    <dgm:cxn modelId="{5B0F4E01-CCCE-4A74-A665-490717D913A9}" srcId="{334B3551-664B-4334-BF1F-E23996D41D35}" destId="{76EB3F9B-2E05-4C7C-8DE6-4ABBB04CB700}" srcOrd="0" destOrd="0" parTransId="{DE2C285B-3357-4DDB-9318-9CA4EA74D859}" sibTransId="{8DB55BB1-F7B5-4D74-B5A4-831CBA86F5E9}"/>
    <dgm:cxn modelId="{E6D88609-DD23-4BD4-B1DD-2262934BC7B3}" type="presParOf" srcId="{3C98A23B-9912-4DFC-94DE-9675821665F5}" destId="{27D53F48-8A9E-4AF0-93B2-8CEBDE1BB97C}" srcOrd="0" destOrd="0" presId="urn:microsoft.com/office/officeart/2005/8/layout/vList2"/>
    <dgm:cxn modelId="{1D87F2AA-4659-460D-9497-8D7FEF5952B5}" type="presParOf" srcId="{3C98A23B-9912-4DFC-94DE-9675821665F5}" destId="{B59A89EE-9D55-421F-8567-5EBE4D230955}" srcOrd="1" destOrd="0" presId="urn:microsoft.com/office/officeart/2005/8/layout/vList2"/>
    <dgm:cxn modelId="{6DFC0E44-C4C8-4475-ABBE-63FE4BEA5352}" type="presParOf" srcId="{3C98A23B-9912-4DFC-94DE-9675821665F5}" destId="{0363741D-5522-44EE-BA48-7952B8DF3484}" srcOrd="2" destOrd="0" presId="urn:microsoft.com/office/officeart/2005/8/layout/vList2"/>
    <dgm:cxn modelId="{377323D0-0790-4C4E-B074-E3A032CFDBED}" type="presParOf" srcId="{3C98A23B-9912-4DFC-94DE-9675821665F5}" destId="{0BF2AA6C-D6FE-42AE-B985-92A0D12CF2D4}" srcOrd="3" destOrd="0" presId="urn:microsoft.com/office/officeart/2005/8/layout/vList2"/>
    <dgm:cxn modelId="{4A84B27E-3591-4B78-8C06-DAAE4059B0CB}" type="presParOf" srcId="{3C98A23B-9912-4DFC-94DE-9675821665F5}" destId="{3C1371A6-360D-4628-B6B6-D0DCC663AD7A}" srcOrd="4" destOrd="0" presId="urn:microsoft.com/office/officeart/2005/8/layout/vList2"/>
    <dgm:cxn modelId="{63460674-DB49-49AB-8F50-F08DFB22F77B}" type="presParOf" srcId="{3C98A23B-9912-4DFC-94DE-9675821665F5}" destId="{6F6B4B09-981E-4FEF-863F-8026D8B0BDFF}" srcOrd="5" destOrd="0" presId="urn:microsoft.com/office/officeart/2005/8/layout/vList2"/>
    <dgm:cxn modelId="{DC6067A9-C27D-435E-B2AB-555EDA9D15FC}" type="presParOf" srcId="{3C98A23B-9912-4DFC-94DE-9675821665F5}" destId="{C60C5F13-BC11-46BA-86A0-E8C8DEBDFD2D}" srcOrd="6" destOrd="0" presId="urn:microsoft.com/office/officeart/2005/8/layout/vList2"/>
    <dgm:cxn modelId="{47611459-3947-4624-95A4-673F7D57C941}" type="presParOf" srcId="{3C98A23B-9912-4DFC-94DE-9675821665F5}" destId="{51223976-9EDD-44DB-B904-276081631982}" srcOrd="7" destOrd="0" presId="urn:microsoft.com/office/officeart/2005/8/layout/vList2"/>
    <dgm:cxn modelId="{2FD1481D-4DD5-4CAE-9F93-BF0B372B066C}" type="presParOf" srcId="{3C98A23B-9912-4DFC-94DE-9675821665F5}" destId="{8DEC646D-C5DB-4FE2-AC56-684A2AB5DB0E}" srcOrd="8" destOrd="0" presId="urn:microsoft.com/office/officeart/2005/8/layout/vList2"/>
    <dgm:cxn modelId="{F11013CA-6852-4FBB-9C81-57E25029BCA3}" type="presParOf" srcId="{3C98A23B-9912-4DFC-94DE-9675821665F5}" destId="{4922431F-3D46-4906-93E0-CF5BE3C812E5}" srcOrd="9" destOrd="0" presId="urn:microsoft.com/office/officeart/2005/8/layout/vList2"/>
    <dgm:cxn modelId="{CF04A3E0-AFCC-4E20-A336-4BC5B254547F}" type="presParOf" srcId="{3C98A23B-9912-4DFC-94DE-9675821665F5}" destId="{7B30A21E-1790-47E3-9E16-169E73C1327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B978F84-6A46-4225-937C-0AE191ABCC7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ED8A9D1-D8CF-42CD-B485-F632AB6D75EB}">
      <dgm:prSet phldrT="[Texto]"/>
      <dgm:spPr>
        <a:xfrm>
          <a:off x="0" y="424"/>
          <a:ext cx="6768752" cy="575639"/>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pl-PL" b="1" dirty="0">
              <a:solidFill>
                <a:sysClr val="window" lastClr="FFFFFF"/>
              </a:solidFill>
              <a:latin typeface="Calibri"/>
            </a:rPr>
            <a:t>Niewykorzystane możliwości: </a:t>
          </a:r>
          <a:r>
            <a:rPr lang="pl-PL" dirty="0">
              <a:solidFill>
                <a:sysClr val="window" lastClr="FFFFFF"/>
              </a:solidFill>
              <a:latin typeface="Calibri"/>
            </a:rPr>
            <a:t>90,9%-59,1%=</a:t>
          </a:r>
          <a:r>
            <a:rPr lang="pl-PL" b="1" dirty="0">
              <a:solidFill>
                <a:sysClr val="window" lastClr="FFFFFF"/>
              </a:solidFill>
              <a:latin typeface="Calibri"/>
            </a:rPr>
            <a:t>31,8%</a:t>
          </a:r>
        </a:p>
      </dgm:t>
    </dgm:pt>
    <dgm:pt modelId="{E997D77C-DCBB-42C0-9E07-0155013B7B76}" type="parTrans" cxnId="{09D7A222-B0BB-4717-8BC8-468595177CF7}">
      <dgm:prSet/>
      <dgm:spPr/>
      <dgm:t>
        <a:bodyPr/>
        <a:lstStyle/>
        <a:p>
          <a:pPr algn="ctr"/>
          <a:endParaRPr lang="en-US"/>
        </a:p>
      </dgm:t>
    </dgm:pt>
    <dgm:pt modelId="{A39ADB8B-C0BE-4656-9030-C4D9984DB477}" type="sibTrans" cxnId="{09D7A222-B0BB-4717-8BC8-468595177CF7}">
      <dgm:prSet/>
      <dgm:spPr/>
      <dgm:t>
        <a:bodyPr/>
        <a:lstStyle/>
        <a:p>
          <a:pPr algn="ctr"/>
          <a:endParaRPr lang="en-US"/>
        </a:p>
      </dgm:t>
    </dgm:pt>
    <dgm:pt modelId="{9050E532-5575-4692-867E-012840E3BBDC}" type="pres">
      <dgm:prSet presAssocID="{0B978F84-6A46-4225-937C-0AE191ABCC7F}" presName="linear" presStyleCnt="0">
        <dgm:presLayoutVars>
          <dgm:animLvl val="lvl"/>
          <dgm:resizeHandles val="exact"/>
        </dgm:presLayoutVars>
      </dgm:prSet>
      <dgm:spPr/>
      <dgm:t>
        <a:bodyPr/>
        <a:lstStyle/>
        <a:p>
          <a:endParaRPr lang="pl-PL"/>
        </a:p>
      </dgm:t>
    </dgm:pt>
    <dgm:pt modelId="{42BDAFD8-957F-47FF-BB55-824EFD4B9491}" type="pres">
      <dgm:prSet presAssocID="{EED8A9D1-D8CF-42CD-B485-F632AB6D75EB}" presName="parentText" presStyleLbl="node1" presStyleIdx="0" presStyleCnt="1" custLinFactNeighborX="7292" custLinFactNeighborY="11082">
        <dgm:presLayoutVars>
          <dgm:chMax val="0"/>
          <dgm:bulletEnabled val="1"/>
        </dgm:presLayoutVars>
      </dgm:prSet>
      <dgm:spPr/>
      <dgm:t>
        <a:bodyPr/>
        <a:lstStyle/>
        <a:p>
          <a:endParaRPr lang="pl-PL"/>
        </a:p>
      </dgm:t>
    </dgm:pt>
  </dgm:ptLst>
  <dgm:cxnLst>
    <dgm:cxn modelId="{09D7A222-B0BB-4717-8BC8-468595177CF7}" srcId="{0B978F84-6A46-4225-937C-0AE191ABCC7F}" destId="{EED8A9D1-D8CF-42CD-B485-F632AB6D75EB}" srcOrd="0" destOrd="0" parTransId="{E997D77C-DCBB-42C0-9E07-0155013B7B76}" sibTransId="{A39ADB8B-C0BE-4656-9030-C4D9984DB477}"/>
    <dgm:cxn modelId="{F7F038EB-8E74-4B67-B103-6664F93B658C}" type="presOf" srcId="{0B978F84-6A46-4225-937C-0AE191ABCC7F}" destId="{9050E532-5575-4692-867E-012840E3BBDC}" srcOrd="0" destOrd="0" presId="urn:microsoft.com/office/officeart/2005/8/layout/vList2"/>
    <dgm:cxn modelId="{64F5F6D2-B7C7-404F-9902-9E75E58DD219}" type="presOf" srcId="{EED8A9D1-D8CF-42CD-B485-F632AB6D75EB}" destId="{42BDAFD8-957F-47FF-BB55-824EFD4B9491}" srcOrd="0" destOrd="0" presId="urn:microsoft.com/office/officeart/2005/8/layout/vList2"/>
    <dgm:cxn modelId="{E3D5C3BD-B96E-4435-8EBC-8EE7042FC71F}" type="presParOf" srcId="{9050E532-5575-4692-867E-012840E3BBDC}" destId="{42BDAFD8-957F-47FF-BB55-824EFD4B9491}"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34B3551-664B-4334-BF1F-E23996D41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6EB3F9B-2E05-4C7C-8DE6-4ABBB04CB700}">
      <dgm:prSet custT="1"/>
      <dgm:spPr>
        <a:solidFill>
          <a:srgbClr val="E9EDF4"/>
        </a:solidFill>
      </dgm:spPr>
      <dgm:t>
        <a:bodyPr/>
        <a:lstStyle/>
        <a:p>
          <a:pPr rtl="0"/>
          <a:r>
            <a:rPr lang="en-GB" sz="2000" b="0" dirty="0">
              <a:solidFill>
                <a:schemeClr val="tx1"/>
              </a:solidFill>
            </a:rPr>
            <a:t>1. Ogólny profil epidemii HIV na terenie Europy</a:t>
          </a:r>
        </a:p>
      </dgm:t>
    </dgm:pt>
    <dgm:pt modelId="{DE2C285B-3357-4DDB-9318-9CA4EA74D859}" type="parTrans" cxnId="{5B0F4E01-CCCE-4A74-A665-490717D913A9}">
      <dgm:prSet/>
      <dgm:spPr/>
      <dgm:t>
        <a:bodyPr/>
        <a:lstStyle/>
        <a:p>
          <a:endParaRPr lang="en-GB"/>
        </a:p>
      </dgm:t>
    </dgm:pt>
    <dgm:pt modelId="{8DB55BB1-F7B5-4D74-B5A4-831CBA86F5E9}" type="sibTrans" cxnId="{5B0F4E01-CCCE-4A74-A665-490717D913A9}">
      <dgm:prSet/>
      <dgm:spPr/>
      <dgm:t>
        <a:bodyPr/>
        <a:lstStyle/>
        <a:p>
          <a:endParaRPr lang="en-GB"/>
        </a:p>
      </dgm:t>
    </dgm:pt>
    <dgm:pt modelId="{DC5626C3-89EC-42E9-A8A5-2C4033403F44}">
      <dgm:prSet custT="1"/>
      <dgm:spPr>
        <a:solidFill>
          <a:srgbClr val="E9EDF4"/>
        </a:solidFill>
      </dgm:spPr>
      <dgm:t>
        <a:bodyPr/>
        <a:lstStyle/>
        <a:p>
          <a:pPr rtl="0"/>
          <a:r>
            <a:rPr lang="en-GB" sz="2000" dirty="0">
              <a:solidFill>
                <a:schemeClr val="tx1"/>
              </a:solidFill>
            </a:rPr>
            <a:t>2. Po co wykonywać badania w kierunku HIV? </a:t>
          </a:r>
        </a:p>
      </dgm:t>
    </dgm:pt>
    <dgm:pt modelId="{53EBF0CD-8EAD-4982-B8DE-6E0351C0CAB9}" type="parTrans" cxnId="{0263B555-D34B-44E7-8E6E-FE4F7C7AB801}">
      <dgm:prSet/>
      <dgm:spPr/>
      <dgm:t>
        <a:bodyPr/>
        <a:lstStyle/>
        <a:p>
          <a:endParaRPr lang="en-GB"/>
        </a:p>
      </dgm:t>
    </dgm:pt>
    <dgm:pt modelId="{7E72F3AA-96AB-4BDA-966A-77F428A16813}" type="sibTrans" cxnId="{0263B555-D34B-44E7-8E6E-FE4F7C7AB801}">
      <dgm:prSet/>
      <dgm:spPr/>
      <dgm:t>
        <a:bodyPr/>
        <a:lstStyle/>
        <a:p>
          <a:endParaRPr lang="en-GB"/>
        </a:p>
      </dgm:t>
    </dgm:pt>
    <dgm:pt modelId="{4EA625BF-1FAA-4074-975F-44FFB7629D05}">
      <dgm:prSet custT="1"/>
      <dgm:spPr>
        <a:solidFill>
          <a:srgbClr val="E9EDF4"/>
        </a:solidFill>
      </dgm:spPr>
      <dgm:t>
        <a:bodyPr/>
        <a:lstStyle/>
        <a:p>
          <a:pPr rtl="0"/>
          <a:r>
            <a:rPr lang="en-GB" sz="2000" dirty="0">
              <a:solidFill>
                <a:schemeClr val="tx1"/>
              </a:solidFill>
            </a:rPr>
            <a:t>3. Konsekwencje późnej diagnozy</a:t>
          </a:r>
        </a:p>
      </dgm:t>
    </dgm:pt>
    <dgm:pt modelId="{8CFDCCA7-4C6F-4D65-B99A-CB3E7F75D66B}" type="parTrans" cxnId="{56209C46-9996-439E-9D36-CFFD22D4989F}">
      <dgm:prSet/>
      <dgm:spPr/>
      <dgm:t>
        <a:bodyPr/>
        <a:lstStyle/>
        <a:p>
          <a:endParaRPr lang="en-GB"/>
        </a:p>
      </dgm:t>
    </dgm:pt>
    <dgm:pt modelId="{5149B0F2-B325-4410-B48F-2CAA44C0CA71}" type="sibTrans" cxnId="{56209C46-9996-439E-9D36-CFFD22D4989F}">
      <dgm:prSet/>
      <dgm:spPr/>
      <dgm:t>
        <a:bodyPr/>
        <a:lstStyle/>
        <a:p>
          <a:endParaRPr lang="en-GB"/>
        </a:p>
      </dgm:t>
    </dgm:pt>
    <dgm:pt modelId="{C078F39B-ABCC-4031-88AE-54B7143D90E1}">
      <dgm:prSet custT="1"/>
      <dgm:spPr>
        <a:solidFill>
          <a:srgbClr val="E9EDF4"/>
        </a:solidFill>
      </dgm:spPr>
      <dgm:t>
        <a:bodyPr/>
        <a:lstStyle/>
        <a:p>
          <a:pPr rtl="0"/>
          <a:r>
            <a:rPr lang="en-GB" sz="2000" dirty="0">
              <a:solidFill>
                <a:schemeClr val="tx1"/>
              </a:solidFill>
            </a:rPr>
            <a:t>4. Niewykorzystane możliwości</a:t>
          </a:r>
        </a:p>
      </dgm:t>
    </dgm:pt>
    <dgm:pt modelId="{6C4966BD-2E32-42CF-9ACC-6EDE9E2EC19C}" type="parTrans" cxnId="{14E42C59-8FDA-4C55-8EDE-E1BA0704EAFC}">
      <dgm:prSet/>
      <dgm:spPr/>
      <dgm:t>
        <a:bodyPr/>
        <a:lstStyle/>
        <a:p>
          <a:endParaRPr lang="en-GB"/>
        </a:p>
      </dgm:t>
    </dgm:pt>
    <dgm:pt modelId="{F8542C47-662B-48EB-83EA-408B39DF7589}" type="sibTrans" cxnId="{14E42C59-8FDA-4C55-8EDE-E1BA0704EAFC}">
      <dgm:prSet/>
      <dgm:spPr/>
      <dgm:t>
        <a:bodyPr/>
        <a:lstStyle/>
        <a:p>
          <a:endParaRPr lang="en-GB"/>
        </a:p>
      </dgm:t>
    </dgm:pt>
    <dgm:pt modelId="{7ADBD254-F3A8-45BA-97A2-B10099EAF300}">
      <dgm:prSet custT="1"/>
      <dgm:spPr>
        <a:solidFill>
          <a:srgbClr val="E9EDF4"/>
        </a:solidFill>
      </dgm:spPr>
      <dgm:t>
        <a:bodyPr/>
        <a:lstStyle/>
        <a:p>
          <a:pPr rtl="0"/>
          <a:r>
            <a:rPr lang="en-GB" sz="2000" dirty="0">
              <a:solidFill>
                <a:schemeClr val="tx1"/>
              </a:solidFill>
            </a:rPr>
            <a:t>6. Strategie wykonywania badań w kierunku HIV — w tym wykonywanie badań w kierunku HIV w oparciu o występujące schorzenia wskaźnikowe</a:t>
          </a:r>
        </a:p>
      </dgm:t>
    </dgm:pt>
    <dgm:pt modelId="{F030D52B-33C9-4CF2-BE55-4168E6C52F5E}" type="parTrans" cxnId="{F6A48313-160C-4A82-9EB4-8FFD50B63029}">
      <dgm:prSet/>
      <dgm:spPr/>
      <dgm:t>
        <a:bodyPr/>
        <a:lstStyle/>
        <a:p>
          <a:endParaRPr lang="en-GB"/>
        </a:p>
      </dgm:t>
    </dgm:pt>
    <dgm:pt modelId="{C54172BD-B7AE-4237-A2D6-CBE22CEA6D8E}" type="sibTrans" cxnId="{F6A48313-160C-4A82-9EB4-8FFD50B63029}">
      <dgm:prSet/>
      <dgm:spPr/>
      <dgm:t>
        <a:bodyPr/>
        <a:lstStyle/>
        <a:p>
          <a:endParaRPr lang="en-GB"/>
        </a:p>
      </dgm:t>
    </dgm:pt>
    <dgm:pt modelId="{878F4850-5941-4A3C-9129-2ECFE0B32ED5}">
      <dgm:prSet custT="1"/>
      <dgm:spPr>
        <a:solidFill>
          <a:schemeClr val="accent1">
            <a:lumMod val="40000"/>
            <a:lumOff val="60000"/>
          </a:schemeClr>
        </a:solidFill>
      </dgm:spPr>
      <dgm:t>
        <a:bodyPr/>
        <a:lstStyle/>
        <a:p>
          <a:pPr rtl="0"/>
          <a:r>
            <a:rPr lang="en-GB" sz="2000" b="1" dirty="0">
              <a:solidFill>
                <a:schemeClr val="tx1"/>
              </a:solidFill>
            </a:rPr>
            <a:t>5. Potencjalne bariery w podejściu do testów / Często zgłaszane obawy</a:t>
          </a:r>
        </a:p>
      </dgm:t>
    </dgm:pt>
    <dgm:pt modelId="{632BB5FA-C52A-4CF8-96A8-8717A4E2A1A6}" type="parTrans" cxnId="{1658E4CF-C173-46C6-B4DE-F995AAF31B7B}">
      <dgm:prSet/>
      <dgm:spPr/>
      <dgm:t>
        <a:bodyPr/>
        <a:lstStyle/>
        <a:p>
          <a:endParaRPr lang="en-GB"/>
        </a:p>
      </dgm:t>
    </dgm:pt>
    <dgm:pt modelId="{E7987764-A999-4E74-81FA-1C220AAA9805}" type="sibTrans" cxnId="{1658E4CF-C173-46C6-B4DE-F995AAF31B7B}">
      <dgm:prSet/>
      <dgm:spPr/>
      <dgm:t>
        <a:bodyPr/>
        <a:lstStyle/>
        <a:p>
          <a:endParaRPr lang="en-GB"/>
        </a:p>
      </dgm:t>
    </dgm:pt>
    <dgm:pt modelId="{3C98A23B-9912-4DFC-94DE-9675821665F5}" type="pres">
      <dgm:prSet presAssocID="{334B3551-664B-4334-BF1F-E23996D41D35}" presName="linear" presStyleCnt="0">
        <dgm:presLayoutVars>
          <dgm:animLvl val="lvl"/>
          <dgm:resizeHandles val="exact"/>
        </dgm:presLayoutVars>
      </dgm:prSet>
      <dgm:spPr/>
      <dgm:t>
        <a:bodyPr/>
        <a:lstStyle/>
        <a:p>
          <a:endParaRPr lang="pl-PL"/>
        </a:p>
      </dgm:t>
    </dgm:pt>
    <dgm:pt modelId="{27D53F48-8A9E-4AF0-93B2-8CEBDE1BB97C}" type="pres">
      <dgm:prSet presAssocID="{76EB3F9B-2E05-4C7C-8DE6-4ABBB04CB700}" presName="parentText" presStyleLbl="node1" presStyleIdx="0" presStyleCnt="6">
        <dgm:presLayoutVars>
          <dgm:chMax val="0"/>
          <dgm:bulletEnabled val="1"/>
        </dgm:presLayoutVars>
      </dgm:prSet>
      <dgm:spPr/>
      <dgm:t>
        <a:bodyPr/>
        <a:lstStyle/>
        <a:p>
          <a:endParaRPr lang="pl-PL"/>
        </a:p>
      </dgm:t>
    </dgm:pt>
    <dgm:pt modelId="{B59A89EE-9D55-421F-8567-5EBE4D230955}" type="pres">
      <dgm:prSet presAssocID="{8DB55BB1-F7B5-4D74-B5A4-831CBA86F5E9}" presName="spacer" presStyleCnt="0"/>
      <dgm:spPr/>
    </dgm:pt>
    <dgm:pt modelId="{0363741D-5522-44EE-BA48-7952B8DF3484}" type="pres">
      <dgm:prSet presAssocID="{DC5626C3-89EC-42E9-A8A5-2C4033403F44}" presName="parentText" presStyleLbl="node1" presStyleIdx="1" presStyleCnt="6">
        <dgm:presLayoutVars>
          <dgm:chMax val="0"/>
          <dgm:bulletEnabled val="1"/>
        </dgm:presLayoutVars>
      </dgm:prSet>
      <dgm:spPr/>
      <dgm:t>
        <a:bodyPr/>
        <a:lstStyle/>
        <a:p>
          <a:endParaRPr lang="pl-PL"/>
        </a:p>
      </dgm:t>
    </dgm:pt>
    <dgm:pt modelId="{0BF2AA6C-D6FE-42AE-B985-92A0D12CF2D4}" type="pres">
      <dgm:prSet presAssocID="{7E72F3AA-96AB-4BDA-966A-77F428A16813}" presName="spacer" presStyleCnt="0"/>
      <dgm:spPr/>
    </dgm:pt>
    <dgm:pt modelId="{3C1371A6-360D-4628-B6B6-D0DCC663AD7A}" type="pres">
      <dgm:prSet presAssocID="{4EA625BF-1FAA-4074-975F-44FFB7629D05}" presName="parentText" presStyleLbl="node1" presStyleIdx="2" presStyleCnt="6">
        <dgm:presLayoutVars>
          <dgm:chMax val="0"/>
          <dgm:bulletEnabled val="1"/>
        </dgm:presLayoutVars>
      </dgm:prSet>
      <dgm:spPr/>
      <dgm:t>
        <a:bodyPr/>
        <a:lstStyle/>
        <a:p>
          <a:endParaRPr lang="pl-PL"/>
        </a:p>
      </dgm:t>
    </dgm:pt>
    <dgm:pt modelId="{6F6B4B09-981E-4FEF-863F-8026D8B0BDFF}" type="pres">
      <dgm:prSet presAssocID="{5149B0F2-B325-4410-B48F-2CAA44C0CA71}" presName="spacer" presStyleCnt="0"/>
      <dgm:spPr/>
    </dgm:pt>
    <dgm:pt modelId="{C60C5F13-BC11-46BA-86A0-E8C8DEBDFD2D}" type="pres">
      <dgm:prSet presAssocID="{C078F39B-ABCC-4031-88AE-54B7143D90E1}" presName="parentText" presStyleLbl="node1" presStyleIdx="3" presStyleCnt="6">
        <dgm:presLayoutVars>
          <dgm:chMax val="0"/>
          <dgm:bulletEnabled val="1"/>
        </dgm:presLayoutVars>
      </dgm:prSet>
      <dgm:spPr/>
      <dgm:t>
        <a:bodyPr/>
        <a:lstStyle/>
        <a:p>
          <a:endParaRPr lang="pl-PL"/>
        </a:p>
      </dgm:t>
    </dgm:pt>
    <dgm:pt modelId="{51223976-9EDD-44DB-B904-276081631982}" type="pres">
      <dgm:prSet presAssocID="{F8542C47-662B-48EB-83EA-408B39DF7589}" presName="spacer" presStyleCnt="0"/>
      <dgm:spPr/>
    </dgm:pt>
    <dgm:pt modelId="{8DEC646D-C5DB-4FE2-AC56-684A2AB5DB0E}" type="pres">
      <dgm:prSet presAssocID="{7ADBD254-F3A8-45BA-97A2-B10099EAF300}" presName="parentText" presStyleLbl="node1" presStyleIdx="4" presStyleCnt="6" custLinFactY="100000" custLinFactNeighborY="158051">
        <dgm:presLayoutVars>
          <dgm:chMax val="0"/>
          <dgm:bulletEnabled val="1"/>
        </dgm:presLayoutVars>
      </dgm:prSet>
      <dgm:spPr/>
      <dgm:t>
        <a:bodyPr/>
        <a:lstStyle/>
        <a:p>
          <a:endParaRPr lang="pl-PL"/>
        </a:p>
      </dgm:t>
    </dgm:pt>
    <dgm:pt modelId="{4922431F-3D46-4906-93E0-CF5BE3C812E5}" type="pres">
      <dgm:prSet presAssocID="{C54172BD-B7AE-4237-A2D6-CBE22CEA6D8E}" presName="spacer" presStyleCnt="0"/>
      <dgm:spPr/>
    </dgm:pt>
    <dgm:pt modelId="{7B30A21E-1790-47E3-9E16-169E73C13270}" type="pres">
      <dgm:prSet presAssocID="{878F4850-5941-4A3C-9129-2ECFE0B32ED5}" presName="parentText" presStyleLbl="node1" presStyleIdx="5" presStyleCnt="6" custLinFactY="-94385" custLinFactNeighborY="-100000">
        <dgm:presLayoutVars>
          <dgm:chMax val="0"/>
          <dgm:bulletEnabled val="1"/>
        </dgm:presLayoutVars>
      </dgm:prSet>
      <dgm:spPr/>
      <dgm:t>
        <a:bodyPr/>
        <a:lstStyle/>
        <a:p>
          <a:endParaRPr lang="pl-PL"/>
        </a:p>
      </dgm:t>
    </dgm:pt>
  </dgm:ptLst>
  <dgm:cxnLst>
    <dgm:cxn modelId="{610F6064-FBBB-476F-9BFA-D8D8D68F1391}" type="presOf" srcId="{878F4850-5941-4A3C-9129-2ECFE0B32ED5}" destId="{7B30A21E-1790-47E3-9E16-169E73C13270}" srcOrd="0" destOrd="0" presId="urn:microsoft.com/office/officeart/2005/8/layout/vList2"/>
    <dgm:cxn modelId="{1658E4CF-C173-46C6-B4DE-F995AAF31B7B}" srcId="{334B3551-664B-4334-BF1F-E23996D41D35}" destId="{878F4850-5941-4A3C-9129-2ECFE0B32ED5}" srcOrd="5" destOrd="0" parTransId="{632BB5FA-C52A-4CF8-96A8-8717A4E2A1A6}" sibTransId="{E7987764-A999-4E74-81FA-1C220AAA9805}"/>
    <dgm:cxn modelId="{56209C46-9996-439E-9D36-CFFD22D4989F}" srcId="{334B3551-664B-4334-BF1F-E23996D41D35}" destId="{4EA625BF-1FAA-4074-975F-44FFB7629D05}" srcOrd="2" destOrd="0" parTransId="{8CFDCCA7-4C6F-4D65-B99A-CB3E7F75D66B}" sibTransId="{5149B0F2-B325-4410-B48F-2CAA44C0CA71}"/>
    <dgm:cxn modelId="{B6732408-5F6B-4D5E-BDBE-77397CDFB4A7}" type="presOf" srcId="{334B3551-664B-4334-BF1F-E23996D41D35}" destId="{3C98A23B-9912-4DFC-94DE-9675821665F5}" srcOrd="0" destOrd="0" presId="urn:microsoft.com/office/officeart/2005/8/layout/vList2"/>
    <dgm:cxn modelId="{0263B555-D34B-44E7-8E6E-FE4F7C7AB801}" srcId="{334B3551-664B-4334-BF1F-E23996D41D35}" destId="{DC5626C3-89EC-42E9-A8A5-2C4033403F44}" srcOrd="1" destOrd="0" parTransId="{53EBF0CD-8EAD-4982-B8DE-6E0351C0CAB9}" sibTransId="{7E72F3AA-96AB-4BDA-966A-77F428A16813}"/>
    <dgm:cxn modelId="{769059B1-3EA7-4797-A616-1FD417FC3AB5}" type="presOf" srcId="{7ADBD254-F3A8-45BA-97A2-B10099EAF300}" destId="{8DEC646D-C5DB-4FE2-AC56-684A2AB5DB0E}" srcOrd="0" destOrd="0" presId="urn:microsoft.com/office/officeart/2005/8/layout/vList2"/>
    <dgm:cxn modelId="{A015D5E0-BC3D-4516-B548-CC85422D6202}" type="presOf" srcId="{DC5626C3-89EC-42E9-A8A5-2C4033403F44}" destId="{0363741D-5522-44EE-BA48-7952B8DF3484}" srcOrd="0" destOrd="0" presId="urn:microsoft.com/office/officeart/2005/8/layout/vList2"/>
    <dgm:cxn modelId="{14E42C59-8FDA-4C55-8EDE-E1BA0704EAFC}" srcId="{334B3551-664B-4334-BF1F-E23996D41D35}" destId="{C078F39B-ABCC-4031-88AE-54B7143D90E1}" srcOrd="3" destOrd="0" parTransId="{6C4966BD-2E32-42CF-9ACC-6EDE9E2EC19C}" sibTransId="{F8542C47-662B-48EB-83EA-408B39DF7589}"/>
    <dgm:cxn modelId="{C70C23B9-05D8-4324-BB5C-F4B50DD98421}" type="presOf" srcId="{76EB3F9B-2E05-4C7C-8DE6-4ABBB04CB700}" destId="{27D53F48-8A9E-4AF0-93B2-8CEBDE1BB97C}" srcOrd="0" destOrd="0" presId="urn:microsoft.com/office/officeart/2005/8/layout/vList2"/>
    <dgm:cxn modelId="{61C1BE4A-1380-4CD6-85D9-0571D6727288}" type="presOf" srcId="{4EA625BF-1FAA-4074-975F-44FFB7629D05}" destId="{3C1371A6-360D-4628-B6B6-D0DCC663AD7A}" srcOrd="0" destOrd="0" presId="urn:microsoft.com/office/officeart/2005/8/layout/vList2"/>
    <dgm:cxn modelId="{C77315B1-CE8C-4722-8ABF-E68CB6E996A4}" type="presOf" srcId="{C078F39B-ABCC-4031-88AE-54B7143D90E1}" destId="{C60C5F13-BC11-46BA-86A0-E8C8DEBDFD2D}" srcOrd="0" destOrd="0" presId="urn:microsoft.com/office/officeart/2005/8/layout/vList2"/>
    <dgm:cxn modelId="{F6A48313-160C-4A82-9EB4-8FFD50B63029}" srcId="{334B3551-664B-4334-BF1F-E23996D41D35}" destId="{7ADBD254-F3A8-45BA-97A2-B10099EAF300}" srcOrd="4" destOrd="0" parTransId="{F030D52B-33C9-4CF2-BE55-4168E6C52F5E}" sibTransId="{C54172BD-B7AE-4237-A2D6-CBE22CEA6D8E}"/>
    <dgm:cxn modelId="{5B0F4E01-CCCE-4A74-A665-490717D913A9}" srcId="{334B3551-664B-4334-BF1F-E23996D41D35}" destId="{76EB3F9B-2E05-4C7C-8DE6-4ABBB04CB700}" srcOrd="0" destOrd="0" parTransId="{DE2C285B-3357-4DDB-9318-9CA4EA74D859}" sibTransId="{8DB55BB1-F7B5-4D74-B5A4-831CBA86F5E9}"/>
    <dgm:cxn modelId="{72C34A6F-000A-4C83-A30E-39C82A4A42F2}" type="presParOf" srcId="{3C98A23B-9912-4DFC-94DE-9675821665F5}" destId="{27D53F48-8A9E-4AF0-93B2-8CEBDE1BB97C}" srcOrd="0" destOrd="0" presId="urn:microsoft.com/office/officeart/2005/8/layout/vList2"/>
    <dgm:cxn modelId="{DC7901AD-475D-4F79-BF63-0EB6AD14E753}" type="presParOf" srcId="{3C98A23B-9912-4DFC-94DE-9675821665F5}" destId="{B59A89EE-9D55-421F-8567-5EBE4D230955}" srcOrd="1" destOrd="0" presId="urn:microsoft.com/office/officeart/2005/8/layout/vList2"/>
    <dgm:cxn modelId="{580CAE59-1ED8-4233-9048-1B9C17CB8E2F}" type="presParOf" srcId="{3C98A23B-9912-4DFC-94DE-9675821665F5}" destId="{0363741D-5522-44EE-BA48-7952B8DF3484}" srcOrd="2" destOrd="0" presId="urn:microsoft.com/office/officeart/2005/8/layout/vList2"/>
    <dgm:cxn modelId="{49A28956-388E-4904-91AD-43982B4B6087}" type="presParOf" srcId="{3C98A23B-9912-4DFC-94DE-9675821665F5}" destId="{0BF2AA6C-D6FE-42AE-B985-92A0D12CF2D4}" srcOrd="3" destOrd="0" presId="urn:microsoft.com/office/officeart/2005/8/layout/vList2"/>
    <dgm:cxn modelId="{9369CADC-68E2-4308-8C3E-0EE57BCFDC5E}" type="presParOf" srcId="{3C98A23B-9912-4DFC-94DE-9675821665F5}" destId="{3C1371A6-360D-4628-B6B6-D0DCC663AD7A}" srcOrd="4" destOrd="0" presId="urn:microsoft.com/office/officeart/2005/8/layout/vList2"/>
    <dgm:cxn modelId="{965A6590-D547-48DB-B28A-3D45B8BE5905}" type="presParOf" srcId="{3C98A23B-9912-4DFC-94DE-9675821665F5}" destId="{6F6B4B09-981E-4FEF-863F-8026D8B0BDFF}" srcOrd="5" destOrd="0" presId="urn:microsoft.com/office/officeart/2005/8/layout/vList2"/>
    <dgm:cxn modelId="{DCB73DF8-3564-4C18-85CF-30826B1B9606}" type="presParOf" srcId="{3C98A23B-9912-4DFC-94DE-9675821665F5}" destId="{C60C5F13-BC11-46BA-86A0-E8C8DEBDFD2D}" srcOrd="6" destOrd="0" presId="urn:microsoft.com/office/officeart/2005/8/layout/vList2"/>
    <dgm:cxn modelId="{6DE18914-24B9-42BE-B941-A276158A40E3}" type="presParOf" srcId="{3C98A23B-9912-4DFC-94DE-9675821665F5}" destId="{51223976-9EDD-44DB-B904-276081631982}" srcOrd="7" destOrd="0" presId="urn:microsoft.com/office/officeart/2005/8/layout/vList2"/>
    <dgm:cxn modelId="{27B7EFDC-0E30-4FC0-B845-8B87F3702969}" type="presParOf" srcId="{3C98A23B-9912-4DFC-94DE-9675821665F5}" destId="{8DEC646D-C5DB-4FE2-AC56-684A2AB5DB0E}" srcOrd="8" destOrd="0" presId="urn:microsoft.com/office/officeart/2005/8/layout/vList2"/>
    <dgm:cxn modelId="{10E2C934-410B-4B6E-825E-60AB38E9B2E6}" type="presParOf" srcId="{3C98A23B-9912-4DFC-94DE-9675821665F5}" destId="{4922431F-3D46-4906-93E0-CF5BE3C812E5}" srcOrd="9" destOrd="0" presId="urn:microsoft.com/office/officeart/2005/8/layout/vList2"/>
    <dgm:cxn modelId="{D2830EE9-3270-4361-927E-557315DB3294}" type="presParOf" srcId="{3C98A23B-9912-4DFC-94DE-9675821665F5}" destId="{7B30A21E-1790-47E3-9E16-169E73C1327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1647"/>
          <a:ext cx="7776864" cy="779761"/>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dirty="0">
              <a:solidFill>
                <a:schemeClr val="tx1"/>
              </a:solidFill>
            </a:rPr>
            <a:t>1. Ogólny profil epidemii HIV na terenie Europy</a:t>
          </a:r>
        </a:p>
      </dsp:txBody>
      <dsp:txXfrm>
        <a:off x="38065" y="39712"/>
        <a:ext cx="7700734" cy="703631"/>
      </dsp:txXfrm>
    </dsp:sp>
    <dsp:sp modelId="{0363741D-5522-44EE-BA48-7952B8DF3484}">
      <dsp:nvSpPr>
        <dsp:cNvPr id="0" name=""/>
        <dsp:cNvSpPr/>
      </dsp:nvSpPr>
      <dsp:spPr>
        <a:xfrm>
          <a:off x="0" y="795542"/>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2. Po co wykonywać badania w kierunku HIV? </a:t>
          </a:r>
        </a:p>
      </dsp:txBody>
      <dsp:txXfrm>
        <a:off x="38065" y="833607"/>
        <a:ext cx="7700734" cy="703631"/>
      </dsp:txXfrm>
    </dsp:sp>
    <dsp:sp modelId="{3C1371A6-360D-4628-B6B6-D0DCC663AD7A}">
      <dsp:nvSpPr>
        <dsp:cNvPr id="0" name=""/>
        <dsp:cNvSpPr/>
      </dsp:nvSpPr>
      <dsp:spPr>
        <a:xfrm>
          <a:off x="0" y="1589436"/>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3. Konsekwencje późnej diagnozy</a:t>
          </a:r>
        </a:p>
      </dsp:txBody>
      <dsp:txXfrm>
        <a:off x="38065" y="1627501"/>
        <a:ext cx="7700734" cy="703631"/>
      </dsp:txXfrm>
    </dsp:sp>
    <dsp:sp modelId="{C60C5F13-BC11-46BA-86A0-E8C8DEBDFD2D}">
      <dsp:nvSpPr>
        <dsp:cNvPr id="0" name=""/>
        <dsp:cNvSpPr/>
      </dsp:nvSpPr>
      <dsp:spPr>
        <a:xfrm>
          <a:off x="0" y="2383330"/>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4. Niewykorzystane możliwości</a:t>
          </a:r>
        </a:p>
      </dsp:txBody>
      <dsp:txXfrm>
        <a:off x="38065" y="2421395"/>
        <a:ext cx="7700734" cy="703631"/>
      </dsp:txXfrm>
    </dsp:sp>
    <dsp:sp modelId="{8DEC646D-C5DB-4FE2-AC56-684A2AB5DB0E}">
      <dsp:nvSpPr>
        <dsp:cNvPr id="0" name=""/>
        <dsp:cNvSpPr/>
      </dsp:nvSpPr>
      <dsp:spPr>
        <a:xfrm>
          <a:off x="0" y="3972766"/>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6. Strategie wykonywania badań w kierunku HIV — w tym wykonywanie badań w kierunku HIV w oparciu o występujące schorzenia wskaźnikowe</a:t>
          </a:r>
        </a:p>
      </dsp:txBody>
      <dsp:txXfrm>
        <a:off x="38065" y="4010831"/>
        <a:ext cx="7700734" cy="703631"/>
      </dsp:txXfrm>
    </dsp:sp>
    <dsp:sp modelId="{7B30A21E-1790-47E3-9E16-169E73C13270}">
      <dsp:nvSpPr>
        <dsp:cNvPr id="0" name=""/>
        <dsp:cNvSpPr/>
      </dsp:nvSpPr>
      <dsp:spPr>
        <a:xfrm>
          <a:off x="0" y="3221008"/>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5. Bariery w podejściu do testów / Często zgłaszane obawy</a:t>
          </a:r>
        </a:p>
      </dsp:txBody>
      <dsp:txXfrm>
        <a:off x="38065" y="3259073"/>
        <a:ext cx="7700734" cy="7036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23189-F143-497B-B2C8-45A6C08A1A18}">
      <dsp:nvSpPr>
        <dsp:cNvPr id="0" name=""/>
        <dsp:cNvSpPr/>
      </dsp:nvSpPr>
      <dsp:spPr>
        <a:xfrm>
          <a:off x="137377" y="289"/>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a:t>Niedostateczne możliwości czasowe personelu</a:t>
          </a:r>
        </a:p>
      </dsp:txBody>
      <dsp:txXfrm>
        <a:off x="137377" y="289"/>
        <a:ext cx="2411916" cy="1447149"/>
      </dsp:txXfrm>
    </dsp:sp>
    <dsp:sp modelId="{6FC90B51-8B25-45E6-BE39-E3F93F9669F8}">
      <dsp:nvSpPr>
        <dsp:cNvPr id="0" name=""/>
        <dsp:cNvSpPr/>
      </dsp:nvSpPr>
      <dsp:spPr>
        <a:xfrm>
          <a:off x="2790485" y="289"/>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a:t>Konkurencyjne priorytety kliniczne</a:t>
          </a:r>
        </a:p>
      </dsp:txBody>
      <dsp:txXfrm>
        <a:off x="2790485" y="289"/>
        <a:ext cx="2411916" cy="1447149"/>
      </dsp:txXfrm>
    </dsp:sp>
    <dsp:sp modelId="{757094CE-6C80-4F0E-9665-8BC2B2AD35BA}">
      <dsp:nvSpPr>
        <dsp:cNvPr id="0" name=""/>
        <dsp:cNvSpPr/>
      </dsp:nvSpPr>
      <dsp:spPr>
        <a:xfrm>
          <a:off x="5443593" y="289"/>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a:t>Uciążliwy proces uzyskania zgody</a:t>
          </a:r>
        </a:p>
      </dsp:txBody>
      <dsp:txXfrm>
        <a:off x="5443593" y="289"/>
        <a:ext cx="2411916" cy="1447149"/>
      </dsp:txXfrm>
    </dsp:sp>
    <dsp:sp modelId="{1A4DEC29-3A0A-486F-84CF-402990314DD1}">
      <dsp:nvSpPr>
        <dsp:cNvPr id="0" name=""/>
        <dsp:cNvSpPr/>
      </dsp:nvSpPr>
      <dsp:spPr>
        <a:xfrm>
          <a:off x="137377" y="1688631"/>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a:t>Przekonanie o wymogu porady psychologicznej przed wykonaniem testu</a:t>
          </a:r>
        </a:p>
      </dsp:txBody>
      <dsp:txXfrm>
        <a:off x="137377" y="1688631"/>
        <a:ext cx="2411916" cy="1447149"/>
      </dsp:txXfrm>
    </dsp:sp>
    <dsp:sp modelId="{6BEB5A50-E3F4-45FF-A79B-13AE80EF0E70}">
      <dsp:nvSpPr>
        <dsp:cNvPr id="0" name=""/>
        <dsp:cNvSpPr/>
      </dsp:nvSpPr>
      <dsp:spPr>
        <a:xfrm>
          <a:off x="2790485" y="1688631"/>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a:t>Niedostateczna wiedza personelu i brak szkoleń</a:t>
          </a:r>
        </a:p>
      </dsp:txBody>
      <dsp:txXfrm>
        <a:off x="2790485" y="1688631"/>
        <a:ext cx="2411916" cy="1447149"/>
      </dsp:txXfrm>
    </dsp:sp>
    <dsp:sp modelId="{2A5C8191-C99A-4A7E-B82D-7872A4AC7765}">
      <dsp:nvSpPr>
        <dsp:cNvPr id="0" name=""/>
        <dsp:cNvSpPr/>
      </dsp:nvSpPr>
      <dsp:spPr>
        <a:xfrm>
          <a:off x="5443593" y="1688631"/>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a:t>Przekonanie o braku kompetencji</a:t>
          </a:r>
        </a:p>
      </dsp:txBody>
      <dsp:txXfrm>
        <a:off x="5443593" y="1688631"/>
        <a:ext cx="2411916" cy="1447149"/>
      </dsp:txXfrm>
    </dsp:sp>
    <dsp:sp modelId="{9F11AC9B-08BE-4414-94F3-7DACA09C5625}">
      <dsp:nvSpPr>
        <dsp:cNvPr id="0" name=""/>
        <dsp:cNvSpPr/>
      </dsp:nvSpPr>
      <dsp:spPr>
        <a:xfrm>
          <a:off x="137377" y="3376972"/>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a:t>Niepostrzeganie pacjenta jako narażonego na ryzyko</a:t>
          </a:r>
        </a:p>
      </dsp:txBody>
      <dsp:txXfrm>
        <a:off x="137377" y="3376972"/>
        <a:ext cx="2411916" cy="1447149"/>
      </dsp:txXfrm>
    </dsp:sp>
    <dsp:sp modelId="{17103DD4-DD83-4FB1-ACF9-6AE406429A74}">
      <dsp:nvSpPr>
        <dsp:cNvPr id="0" name=""/>
        <dsp:cNvSpPr/>
      </dsp:nvSpPr>
      <dsp:spPr>
        <a:xfrm>
          <a:off x="2790485" y="3376972"/>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a:t>Obawy o reakcję pacjenta (zdenerwowanie/obraza)</a:t>
          </a:r>
        </a:p>
      </dsp:txBody>
      <dsp:txXfrm>
        <a:off x="2790485" y="3376972"/>
        <a:ext cx="2411916" cy="1447149"/>
      </dsp:txXfrm>
    </dsp:sp>
    <dsp:sp modelId="{64532116-9E00-4FA9-A95D-A740105CDBE4}">
      <dsp:nvSpPr>
        <dsp:cNvPr id="0" name=""/>
        <dsp:cNvSpPr/>
      </dsp:nvSpPr>
      <dsp:spPr>
        <a:xfrm>
          <a:off x="5443593" y="3376972"/>
          <a:ext cx="2411916" cy="1447149"/>
        </a:xfrm>
        <a:prstGeom prst="rect">
          <a:avLst/>
        </a:prstGeom>
        <a:solidFill>
          <a:srgbClr val="E9ED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a:t>Niedostateczny zwrot kosztów</a:t>
          </a:r>
        </a:p>
      </dsp:txBody>
      <dsp:txXfrm>
        <a:off x="5443593" y="3376972"/>
        <a:ext cx="2411916" cy="144714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1613"/>
          <a:ext cx="7776864" cy="719549"/>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b="0" kern="1200" dirty="0">
              <a:solidFill>
                <a:schemeClr val="tx1"/>
              </a:solidFill>
            </a:rPr>
            <a:t>1. Ogólny profil epidemii HIV na terenie Europy</a:t>
          </a:r>
        </a:p>
      </dsp:txBody>
      <dsp:txXfrm>
        <a:off x="35125" y="36738"/>
        <a:ext cx="7706614" cy="649299"/>
      </dsp:txXfrm>
    </dsp:sp>
    <dsp:sp modelId="{0363741D-5522-44EE-BA48-7952B8DF3484}">
      <dsp:nvSpPr>
        <dsp:cNvPr id="0" name=""/>
        <dsp:cNvSpPr/>
      </dsp:nvSpPr>
      <dsp:spPr>
        <a:xfrm>
          <a:off x="0" y="807563"/>
          <a:ext cx="7776864" cy="719549"/>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dirty="0">
              <a:solidFill>
                <a:schemeClr val="tx1"/>
              </a:solidFill>
            </a:rPr>
            <a:t>2. Po co wykonywać badania w kierunku HIV? </a:t>
          </a:r>
        </a:p>
      </dsp:txBody>
      <dsp:txXfrm>
        <a:off x="35125" y="842688"/>
        <a:ext cx="7706614" cy="649299"/>
      </dsp:txXfrm>
    </dsp:sp>
    <dsp:sp modelId="{3C1371A6-360D-4628-B6B6-D0DCC663AD7A}">
      <dsp:nvSpPr>
        <dsp:cNvPr id="0" name=""/>
        <dsp:cNvSpPr/>
      </dsp:nvSpPr>
      <dsp:spPr>
        <a:xfrm>
          <a:off x="0" y="1613513"/>
          <a:ext cx="7776864" cy="719549"/>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dirty="0">
              <a:solidFill>
                <a:schemeClr val="tx1"/>
              </a:solidFill>
            </a:rPr>
            <a:t>3. Konsekwencje późnej diagnozy</a:t>
          </a:r>
        </a:p>
      </dsp:txBody>
      <dsp:txXfrm>
        <a:off x="35125" y="1648638"/>
        <a:ext cx="7706614" cy="649299"/>
      </dsp:txXfrm>
    </dsp:sp>
    <dsp:sp modelId="{C60C5F13-BC11-46BA-86A0-E8C8DEBDFD2D}">
      <dsp:nvSpPr>
        <dsp:cNvPr id="0" name=""/>
        <dsp:cNvSpPr/>
      </dsp:nvSpPr>
      <dsp:spPr>
        <a:xfrm>
          <a:off x="0" y="2419463"/>
          <a:ext cx="7776864" cy="719549"/>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dirty="0">
              <a:solidFill>
                <a:schemeClr val="tx1"/>
              </a:solidFill>
            </a:rPr>
            <a:t>4. Niewykorzystane możliwości</a:t>
          </a:r>
        </a:p>
      </dsp:txBody>
      <dsp:txXfrm>
        <a:off x="35125" y="2454588"/>
        <a:ext cx="7706614" cy="649299"/>
      </dsp:txXfrm>
    </dsp:sp>
    <dsp:sp modelId="{8DEC646D-C5DB-4FE2-AC56-684A2AB5DB0E}">
      <dsp:nvSpPr>
        <dsp:cNvPr id="0" name=""/>
        <dsp:cNvSpPr/>
      </dsp:nvSpPr>
      <dsp:spPr>
        <a:xfrm>
          <a:off x="0" y="4032978"/>
          <a:ext cx="7776864" cy="719549"/>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b="1" kern="1200" dirty="0">
              <a:solidFill>
                <a:schemeClr val="tx1"/>
              </a:solidFill>
            </a:rPr>
            <a:t>6. Strategie wykonywania badań w kierunku HIV — w tym wykonywanie badań w kierunku HIV w oparciu o występujące schorzenia wskaźnikowe</a:t>
          </a:r>
        </a:p>
      </dsp:txBody>
      <dsp:txXfrm>
        <a:off x="35125" y="4068103"/>
        <a:ext cx="7706614" cy="649299"/>
      </dsp:txXfrm>
    </dsp:sp>
    <dsp:sp modelId="{7B30A21E-1790-47E3-9E16-169E73C13270}">
      <dsp:nvSpPr>
        <dsp:cNvPr id="0" name=""/>
        <dsp:cNvSpPr/>
      </dsp:nvSpPr>
      <dsp:spPr>
        <a:xfrm>
          <a:off x="0" y="3265816"/>
          <a:ext cx="7776864" cy="719549"/>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dirty="0">
              <a:solidFill>
                <a:schemeClr val="tx1"/>
              </a:solidFill>
            </a:rPr>
            <a:t>5. Bariery w podejściu do testów / Często zgłaszane obawy</a:t>
          </a:r>
        </a:p>
      </dsp:txBody>
      <dsp:txXfrm>
        <a:off x="35125" y="3300941"/>
        <a:ext cx="7706614" cy="64929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8634"/>
          <a:ext cx="7776864" cy="1103895"/>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tx1"/>
              </a:solidFill>
            </a:rPr>
            <a:t>1. Ogólny profil epidemii HIV na terenie Europy</a:t>
          </a:r>
        </a:p>
      </dsp:txBody>
      <dsp:txXfrm>
        <a:off x="53888" y="62522"/>
        <a:ext cx="7669088" cy="996119"/>
      </dsp:txXfrm>
    </dsp:sp>
    <dsp:sp modelId="{0363741D-5522-44EE-BA48-7952B8DF3484}">
      <dsp:nvSpPr>
        <dsp:cNvPr id="0" name=""/>
        <dsp:cNvSpPr/>
      </dsp:nvSpPr>
      <dsp:spPr>
        <a:xfrm>
          <a:off x="0" y="1219089"/>
          <a:ext cx="7776864" cy="1103895"/>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2. Po co wykonywać badania w kierunku HIV? </a:t>
          </a:r>
        </a:p>
      </dsp:txBody>
      <dsp:txXfrm>
        <a:off x="53888" y="1272977"/>
        <a:ext cx="7669088" cy="996119"/>
      </dsp:txXfrm>
    </dsp:sp>
    <dsp:sp modelId="{3C1371A6-360D-4628-B6B6-D0DCC663AD7A}">
      <dsp:nvSpPr>
        <dsp:cNvPr id="0" name=""/>
        <dsp:cNvSpPr/>
      </dsp:nvSpPr>
      <dsp:spPr>
        <a:xfrm>
          <a:off x="0" y="2429543"/>
          <a:ext cx="7776864" cy="1103895"/>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3. Konsekwencje późnej diagnozy</a:t>
          </a:r>
        </a:p>
      </dsp:txBody>
      <dsp:txXfrm>
        <a:off x="53888" y="2483431"/>
        <a:ext cx="7669088" cy="996119"/>
      </dsp:txXfrm>
    </dsp:sp>
    <dsp:sp modelId="{8DEC646D-C5DB-4FE2-AC56-684A2AB5DB0E}">
      <dsp:nvSpPr>
        <dsp:cNvPr id="0" name=""/>
        <dsp:cNvSpPr/>
      </dsp:nvSpPr>
      <dsp:spPr>
        <a:xfrm>
          <a:off x="0" y="3648633"/>
          <a:ext cx="7776864" cy="1103895"/>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dirty="0">
              <a:solidFill>
                <a:schemeClr val="tx1"/>
              </a:solidFill>
            </a:rPr>
            <a:t>6. Strategie wykonywania badań w kierunku HIV — w tym wykonywanie badań w kierunku HIV w oparciu o występujące schorzenia wskaźnikowe</a:t>
          </a:r>
        </a:p>
      </dsp:txBody>
      <dsp:txXfrm>
        <a:off x="53888" y="3702521"/>
        <a:ext cx="7669088" cy="99611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5EEB8-ADE2-41E1-87CC-CA8832A7A9A1}">
      <dsp:nvSpPr>
        <dsp:cNvPr id="0" name=""/>
        <dsp:cNvSpPr/>
      </dsp:nvSpPr>
      <dsp:spPr>
        <a:xfrm>
          <a:off x="246" y="60159"/>
          <a:ext cx="959872" cy="575923"/>
        </a:xfrm>
        <a:prstGeom prst="rect">
          <a:avLst/>
        </a:prstGeom>
        <a:solidFill>
          <a:srgbClr val="E9EDF4"/>
        </a:solidFill>
        <a:ln w="25400" cap="flat" cmpd="sng" algn="ctr">
          <a:solidFill>
            <a:schemeClr val="bg1">
              <a:lumMod val="75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kern="1200" dirty="0">
              <a:solidFill>
                <a:schemeClr val="tx1">
                  <a:lumMod val="50000"/>
                  <a:lumOff val="50000"/>
                </a:schemeClr>
              </a:solidFill>
            </a:rPr>
            <a:t>Usługi przerwania ciąży</a:t>
          </a:r>
        </a:p>
      </dsp:txBody>
      <dsp:txXfrm>
        <a:off x="246" y="60159"/>
        <a:ext cx="959872" cy="575923"/>
      </dsp:txXfrm>
    </dsp:sp>
    <dsp:sp modelId="{50465869-4390-4CAE-84E5-87CDD5DBB3D8}">
      <dsp:nvSpPr>
        <dsp:cNvPr id="0" name=""/>
        <dsp:cNvSpPr/>
      </dsp:nvSpPr>
      <dsp:spPr>
        <a:xfrm>
          <a:off x="1056105" y="60159"/>
          <a:ext cx="959872" cy="575923"/>
        </a:xfrm>
        <a:prstGeom prst="rect">
          <a:avLst/>
        </a:prstGeom>
        <a:solidFill>
          <a:srgbClr val="E9EDF4"/>
        </a:solidFill>
        <a:ln w="25400" cap="flat" cmpd="sng" algn="ctr">
          <a:solidFill>
            <a:schemeClr val="bg1">
              <a:lumMod val="75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kern="1200" dirty="0">
              <a:solidFill>
                <a:schemeClr val="tx1">
                  <a:lumMod val="50000"/>
                  <a:lumOff val="50000"/>
                </a:schemeClr>
              </a:solidFill>
            </a:rPr>
            <a:t>Poradnie leczenia uzależnień</a:t>
          </a:r>
        </a:p>
      </dsp:txBody>
      <dsp:txXfrm>
        <a:off x="1056105" y="60159"/>
        <a:ext cx="959872" cy="575923"/>
      </dsp:txXfrm>
    </dsp:sp>
    <dsp:sp modelId="{3D73785E-725D-4B0B-954D-35A381697236}">
      <dsp:nvSpPr>
        <dsp:cNvPr id="0" name=""/>
        <dsp:cNvSpPr/>
      </dsp:nvSpPr>
      <dsp:spPr>
        <a:xfrm>
          <a:off x="246" y="732069"/>
          <a:ext cx="959872" cy="575923"/>
        </a:xfrm>
        <a:prstGeom prst="rect">
          <a:avLst/>
        </a:prstGeom>
        <a:solidFill>
          <a:srgbClr val="E9EDF4"/>
        </a:solidFill>
        <a:ln w="25400" cap="flat" cmpd="sng" algn="ctr">
          <a:solidFill>
            <a:schemeClr val="bg1">
              <a:lumMod val="75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kern="1200" dirty="0">
              <a:solidFill>
                <a:schemeClr val="tx1">
                  <a:lumMod val="50000"/>
                  <a:lumOff val="50000"/>
                </a:schemeClr>
              </a:solidFill>
            </a:rPr>
            <a:t>Poradnie zdrowia seksualnego</a:t>
          </a:r>
        </a:p>
      </dsp:txBody>
      <dsp:txXfrm>
        <a:off x="246" y="732069"/>
        <a:ext cx="959872" cy="575923"/>
      </dsp:txXfrm>
    </dsp:sp>
    <dsp:sp modelId="{C31EC26E-8FF5-4667-83B3-8EDDD8E99BE9}">
      <dsp:nvSpPr>
        <dsp:cNvPr id="0" name=""/>
        <dsp:cNvSpPr/>
      </dsp:nvSpPr>
      <dsp:spPr>
        <a:xfrm>
          <a:off x="1056105" y="732069"/>
          <a:ext cx="959872" cy="575923"/>
        </a:xfrm>
        <a:prstGeom prst="rect">
          <a:avLst/>
        </a:prstGeom>
        <a:solidFill>
          <a:srgbClr val="E9EDF4"/>
        </a:solidFill>
        <a:ln w="25400" cap="flat" cmpd="sng" algn="ctr">
          <a:solidFill>
            <a:schemeClr val="bg1">
              <a:lumMod val="75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GB" sz="1100" kern="1200" dirty="0">
              <a:solidFill>
                <a:schemeClr val="tx1">
                  <a:lumMod val="50000"/>
                  <a:lumOff val="50000"/>
                </a:schemeClr>
              </a:solidFill>
            </a:rPr>
            <a:t>Kliniki prenatalne</a:t>
          </a:r>
        </a:p>
      </dsp:txBody>
      <dsp:txXfrm>
        <a:off x="1056105" y="732069"/>
        <a:ext cx="959872" cy="57592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E8EA9-89F3-4812-AEA8-923A3CBBCFBD}">
      <dsp:nvSpPr>
        <dsp:cNvPr id="0" name=""/>
        <dsp:cNvSpPr/>
      </dsp:nvSpPr>
      <dsp:spPr>
        <a:xfrm>
          <a:off x="0" y="250581"/>
          <a:ext cx="7776218" cy="121680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a:solidFill>
                <a:schemeClr val="tx1"/>
              </a:solidFill>
            </a:rPr>
            <a:t>Średnia liczba komórek CD4</a:t>
          </a:r>
          <a:r>
            <a:rPr lang="en-US" sz="1400" kern="1200" dirty="0">
              <a:solidFill>
                <a:schemeClr val="tx1"/>
              </a:solidFill>
            </a:rPr>
            <a:t>		</a:t>
          </a:r>
          <a:r>
            <a:rPr lang="en-GB" sz="1400" kern="1200" dirty="0">
              <a:solidFill>
                <a:schemeClr val="tx1"/>
              </a:solidFill>
            </a:rPr>
            <a:t>200 komórek/</a:t>
          </a:r>
          <a:r>
            <a:rPr lang="en-GB" sz="1400" kern="1200" dirty="0">
              <a:solidFill>
                <a:schemeClr val="tx1"/>
              </a:solidFill>
              <a:sym typeface="Symbol"/>
            </a:rPr>
            <a:t></a:t>
          </a:r>
          <a:r>
            <a:rPr lang="en-GB" sz="1400" kern="1200" dirty="0">
              <a:solidFill>
                <a:schemeClr val="tx1"/>
              </a:solidFill>
            </a:rPr>
            <a:t>l</a:t>
          </a:r>
          <a:r>
            <a:rPr lang="en-US" sz="1400" kern="1200" dirty="0">
              <a:solidFill>
                <a:schemeClr val="tx1"/>
              </a:solidFill>
            </a:rPr>
            <a:t>	</a:t>
          </a:r>
          <a:r>
            <a:rPr lang="en-GB" sz="1400" kern="1200" dirty="0">
              <a:solidFill>
                <a:schemeClr val="tx1"/>
              </a:solidFill>
            </a:rPr>
            <a:t>(rozstęp międzykwartylowy 65 – 390)</a:t>
          </a:r>
        </a:p>
      </dsp:txBody>
      <dsp:txXfrm>
        <a:off x="59399" y="309980"/>
        <a:ext cx="7657420" cy="1098002"/>
      </dsp:txXfrm>
    </dsp:sp>
    <dsp:sp modelId="{63EEEA91-0816-477C-9825-92816DA84ED4}">
      <dsp:nvSpPr>
        <dsp:cNvPr id="0" name=""/>
        <dsp:cNvSpPr/>
      </dsp:nvSpPr>
      <dsp:spPr>
        <a:xfrm>
          <a:off x="0" y="1654581"/>
          <a:ext cx="7776218" cy="121680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a:solidFill>
                <a:schemeClr val="tx1"/>
              </a:solidFill>
            </a:rPr>
            <a:t>Osoby późno zgłaszające się na leczenie</a:t>
          </a:r>
          <a:r>
            <a:rPr lang="en-US" sz="1400" kern="1200" dirty="0">
              <a:solidFill>
                <a:schemeClr val="tx1"/>
              </a:solidFill>
            </a:rPr>
            <a:t>		</a:t>
          </a:r>
          <a:r>
            <a:rPr lang="en-GB" sz="1400" kern="1200" dirty="0">
              <a:solidFill>
                <a:schemeClr val="tx1"/>
              </a:solidFill>
            </a:rPr>
            <a:t>143</a:t>
          </a:r>
          <a:r>
            <a:rPr lang="en-US" sz="1400" kern="1200" dirty="0">
              <a:solidFill>
                <a:schemeClr val="tx1"/>
              </a:solidFill>
            </a:rPr>
            <a:t>	</a:t>
          </a:r>
          <a:r>
            <a:rPr lang="en-GB" sz="1400" kern="1200" dirty="0">
              <a:solidFill>
                <a:schemeClr val="tx1"/>
              </a:solidFill>
            </a:rPr>
            <a:t>71,9%</a:t>
          </a:r>
        </a:p>
      </dsp:txBody>
      <dsp:txXfrm>
        <a:off x="59399" y="1713980"/>
        <a:ext cx="7657420" cy="1098002"/>
      </dsp:txXfrm>
    </dsp:sp>
    <dsp:sp modelId="{BA528F18-3511-4BAB-8F16-AE4DEBAA1B90}">
      <dsp:nvSpPr>
        <dsp:cNvPr id="0" name=""/>
        <dsp:cNvSpPr/>
      </dsp:nvSpPr>
      <dsp:spPr>
        <a:xfrm>
          <a:off x="0" y="3058581"/>
          <a:ext cx="7776218" cy="121680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100000"/>
            </a:lnSpc>
            <a:spcBef>
              <a:spcPct val="0"/>
            </a:spcBef>
            <a:spcAft>
              <a:spcPts val="0"/>
            </a:spcAft>
          </a:pPr>
          <a:r>
            <a:rPr lang="en-GB" sz="1400" kern="1200" dirty="0">
              <a:solidFill>
                <a:schemeClr val="tx1"/>
              </a:solidFill>
            </a:rPr>
            <a:t>Objawy związane z HIV</a:t>
          </a:r>
          <a:r>
            <a:rPr lang="en-US" sz="1400" kern="1200" dirty="0">
              <a:solidFill>
                <a:schemeClr val="tx1"/>
              </a:solidFill>
            </a:rPr>
            <a:t>				</a:t>
          </a:r>
          <a:r>
            <a:rPr lang="en-GB" sz="1400" kern="1200" dirty="0">
              <a:solidFill>
                <a:schemeClr val="tx1"/>
              </a:solidFill>
            </a:rPr>
            <a:t>61</a:t>
          </a:r>
          <a:r>
            <a:rPr lang="en-US" sz="1400" kern="1200" dirty="0">
              <a:solidFill>
                <a:schemeClr val="tx1"/>
              </a:solidFill>
            </a:rPr>
            <a:t>	</a:t>
          </a:r>
          <a:r>
            <a:rPr lang="en-GB" sz="1400" kern="1200" dirty="0">
              <a:solidFill>
                <a:schemeClr val="tx1"/>
              </a:solidFill>
            </a:rPr>
            <a:t>28,2%</a:t>
          </a:r>
        </a:p>
        <a:p>
          <a:pPr lvl="0" algn="l" defTabSz="622300" rtl="0">
            <a:lnSpc>
              <a:spcPct val="100000"/>
            </a:lnSpc>
            <a:spcBef>
              <a:spcPct val="0"/>
            </a:spcBef>
            <a:spcAft>
              <a:spcPts val="0"/>
            </a:spcAft>
          </a:pPr>
          <a:r>
            <a:rPr lang="en-GB" sz="1400" kern="1200" dirty="0">
              <a:solidFill>
                <a:schemeClr val="tx1"/>
              </a:solidFill>
            </a:rPr>
            <a:t>w wywiadzie </a:t>
          </a:r>
          <a:r>
            <a:rPr lang="en-US" sz="1400" kern="1200" dirty="0"/>
            <a:t>					</a:t>
          </a:r>
        </a:p>
      </dsp:txBody>
      <dsp:txXfrm>
        <a:off x="59399" y="3117980"/>
        <a:ext cx="7657420"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37703"/>
          <a:ext cx="7776864" cy="1048320"/>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dirty="0">
              <a:solidFill>
                <a:schemeClr val="tx1"/>
              </a:solidFill>
            </a:rPr>
            <a:t>1. Ogólny profil epidemii HIV na terenie Europy</a:t>
          </a:r>
        </a:p>
      </dsp:txBody>
      <dsp:txXfrm>
        <a:off x="51175" y="88878"/>
        <a:ext cx="7674514" cy="945970"/>
      </dsp:txXfrm>
    </dsp:sp>
    <dsp:sp modelId="{0363741D-5522-44EE-BA48-7952B8DF3484}">
      <dsp:nvSpPr>
        <dsp:cNvPr id="0" name=""/>
        <dsp:cNvSpPr/>
      </dsp:nvSpPr>
      <dsp:spPr>
        <a:xfrm>
          <a:off x="0" y="1247303"/>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2. Po co wykonywać badania w kierunku HIV? </a:t>
          </a:r>
        </a:p>
      </dsp:txBody>
      <dsp:txXfrm>
        <a:off x="51175" y="1298478"/>
        <a:ext cx="7674514" cy="945970"/>
      </dsp:txXfrm>
    </dsp:sp>
    <dsp:sp modelId="{3C1371A6-360D-4628-B6B6-D0DCC663AD7A}">
      <dsp:nvSpPr>
        <dsp:cNvPr id="0" name=""/>
        <dsp:cNvSpPr/>
      </dsp:nvSpPr>
      <dsp:spPr>
        <a:xfrm>
          <a:off x="0" y="2383360"/>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3. </a:t>
          </a:r>
          <a:r>
            <a:rPr lang="en-GB" sz="2000" kern="1200" dirty="0" err="1">
              <a:solidFill>
                <a:schemeClr val="tx1"/>
              </a:solidFill>
            </a:rPr>
            <a:t>Konsekwencje</a:t>
          </a:r>
          <a:r>
            <a:rPr lang="en-GB" sz="2000" kern="1200" dirty="0">
              <a:solidFill>
                <a:schemeClr val="tx1"/>
              </a:solidFill>
            </a:rPr>
            <a:t> </a:t>
          </a:r>
          <a:r>
            <a:rPr lang="pl-PL" sz="2000" strike="noStrike" kern="1200" dirty="0" smtClean="0">
              <a:solidFill>
                <a:schemeClr val="tx1"/>
              </a:solidFill>
            </a:rPr>
            <a:t>późnego rozpoznania</a:t>
          </a:r>
          <a:endParaRPr lang="en-GB" sz="2000" strike="noStrike" kern="1200" dirty="0">
            <a:solidFill>
              <a:schemeClr val="tx1"/>
            </a:solidFill>
          </a:endParaRPr>
        </a:p>
      </dsp:txBody>
      <dsp:txXfrm>
        <a:off x="51175" y="2434535"/>
        <a:ext cx="7674514" cy="945970"/>
      </dsp:txXfrm>
    </dsp:sp>
    <dsp:sp modelId="{8DEC646D-C5DB-4FE2-AC56-684A2AB5DB0E}">
      <dsp:nvSpPr>
        <dsp:cNvPr id="0" name=""/>
        <dsp:cNvSpPr/>
      </dsp:nvSpPr>
      <dsp:spPr>
        <a:xfrm>
          <a:off x="0" y="3704208"/>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4. Strategie wykonywania badań w kierunku HIV — w tym wykonywanie badań w kierunku HIV w oparciu o występujące schorzenia wskaźnikowe</a:t>
          </a:r>
        </a:p>
      </dsp:txBody>
      <dsp:txXfrm>
        <a:off x="51175" y="3755383"/>
        <a:ext cx="7674514" cy="9459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1647"/>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tx1"/>
              </a:solidFill>
            </a:rPr>
            <a:t>1. </a:t>
          </a:r>
          <a:r>
            <a:rPr lang="pl-PL" sz="2000" b="0" kern="1200" dirty="0">
              <a:solidFill>
                <a:schemeClr val="tx1"/>
              </a:solidFill>
              <a:latin typeface="Calibri" panose="020F0502020204030204" pitchFamily="34" charset="0"/>
            </a:rPr>
            <a:t>Ogólny profil epidemii HIV na terenie Europy</a:t>
          </a:r>
        </a:p>
      </dsp:txBody>
      <dsp:txXfrm>
        <a:off x="38065" y="39712"/>
        <a:ext cx="7700734" cy="703631"/>
      </dsp:txXfrm>
    </dsp:sp>
    <dsp:sp modelId="{0363741D-5522-44EE-BA48-7952B8DF3484}">
      <dsp:nvSpPr>
        <dsp:cNvPr id="0" name=""/>
        <dsp:cNvSpPr/>
      </dsp:nvSpPr>
      <dsp:spPr>
        <a:xfrm>
          <a:off x="0" y="795542"/>
          <a:ext cx="7776864" cy="779761"/>
        </a:xfrm>
        <a:prstGeom prst="roundRect">
          <a:avLst/>
        </a:prstGeom>
        <a:solidFill>
          <a:srgbClr val="99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pl-PL" sz="2000" b="1" kern="1200" dirty="0">
              <a:solidFill>
                <a:schemeClr val="tx1"/>
              </a:solidFill>
              <a:latin typeface="Calibri" panose="020F0502020204030204" pitchFamily="34" charset="0"/>
            </a:rPr>
            <a:t>2. Po co wykonywać badania w kierunku HIV? </a:t>
          </a:r>
        </a:p>
      </dsp:txBody>
      <dsp:txXfrm>
        <a:off x="38065" y="833607"/>
        <a:ext cx="7700734" cy="703631"/>
      </dsp:txXfrm>
    </dsp:sp>
    <dsp:sp modelId="{3C1371A6-360D-4628-B6B6-D0DCC663AD7A}">
      <dsp:nvSpPr>
        <dsp:cNvPr id="0" name=""/>
        <dsp:cNvSpPr/>
      </dsp:nvSpPr>
      <dsp:spPr>
        <a:xfrm>
          <a:off x="0" y="1589436"/>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pl-PL" sz="2000" kern="1200" dirty="0">
              <a:solidFill>
                <a:schemeClr val="tx1"/>
              </a:solidFill>
              <a:latin typeface="Calibri" panose="020F0502020204030204" pitchFamily="34" charset="0"/>
            </a:rPr>
            <a:t>3. Konsekwencje późnej diagnozy</a:t>
          </a:r>
        </a:p>
      </dsp:txBody>
      <dsp:txXfrm>
        <a:off x="38065" y="1627501"/>
        <a:ext cx="7700734" cy="703631"/>
      </dsp:txXfrm>
    </dsp:sp>
    <dsp:sp modelId="{C60C5F13-BC11-46BA-86A0-E8C8DEBDFD2D}">
      <dsp:nvSpPr>
        <dsp:cNvPr id="0" name=""/>
        <dsp:cNvSpPr/>
      </dsp:nvSpPr>
      <dsp:spPr>
        <a:xfrm>
          <a:off x="0" y="2383330"/>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pl-PL" sz="2000" kern="1200" dirty="0">
              <a:solidFill>
                <a:schemeClr val="tx1"/>
              </a:solidFill>
              <a:latin typeface="Calibri" panose="020F0502020204030204" pitchFamily="34" charset="0"/>
            </a:rPr>
            <a:t>4. Niewykorzystane możliwości</a:t>
          </a:r>
        </a:p>
      </dsp:txBody>
      <dsp:txXfrm>
        <a:off x="38065" y="2421395"/>
        <a:ext cx="7700734" cy="703631"/>
      </dsp:txXfrm>
    </dsp:sp>
    <dsp:sp modelId="{8DEC646D-C5DB-4FE2-AC56-684A2AB5DB0E}">
      <dsp:nvSpPr>
        <dsp:cNvPr id="0" name=""/>
        <dsp:cNvSpPr/>
      </dsp:nvSpPr>
      <dsp:spPr>
        <a:xfrm>
          <a:off x="0" y="3972766"/>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pl-PL" sz="2000" kern="1200" dirty="0">
              <a:solidFill>
                <a:schemeClr val="tx1"/>
              </a:solidFill>
              <a:latin typeface="Calibri" panose="020F0502020204030204" pitchFamily="34" charset="0"/>
            </a:rPr>
            <a:t>6. Strategie wykonywania badań w kierunku HIV — w tym wykonywanie badań w kierunku HIV w oparciu o występujące schorzenia wskaźnikowe</a:t>
          </a:r>
        </a:p>
      </dsp:txBody>
      <dsp:txXfrm>
        <a:off x="38065" y="4010831"/>
        <a:ext cx="7700734" cy="703631"/>
      </dsp:txXfrm>
    </dsp:sp>
    <dsp:sp modelId="{7B30A21E-1790-47E3-9E16-169E73C13270}">
      <dsp:nvSpPr>
        <dsp:cNvPr id="0" name=""/>
        <dsp:cNvSpPr/>
      </dsp:nvSpPr>
      <dsp:spPr>
        <a:xfrm>
          <a:off x="0" y="3221008"/>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pl-PL" sz="2000" kern="1200" dirty="0">
              <a:solidFill>
                <a:schemeClr val="tx1"/>
              </a:solidFill>
              <a:latin typeface="Calibri" panose="020F0502020204030204" pitchFamily="34" charset="0"/>
            </a:rPr>
            <a:t>5. Bariery w podejściu do testów / Często zgłaszane obawy</a:t>
          </a:r>
        </a:p>
      </dsp:txBody>
      <dsp:txXfrm>
        <a:off x="38065" y="3259073"/>
        <a:ext cx="7700734" cy="7036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37703"/>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tx1"/>
              </a:solidFill>
            </a:rPr>
            <a:t>1. </a:t>
          </a:r>
          <a:r>
            <a:rPr lang="pl-PL" sz="2000" b="0" kern="1200" dirty="0">
              <a:solidFill>
                <a:schemeClr val="tx1"/>
              </a:solidFill>
              <a:latin typeface="Calibri" panose="020F0502020204030204" pitchFamily="34" charset="0"/>
            </a:rPr>
            <a:t>Ogólny profil epidemii HIV na terenie Europy</a:t>
          </a:r>
        </a:p>
      </dsp:txBody>
      <dsp:txXfrm>
        <a:off x="51175" y="88878"/>
        <a:ext cx="7674514" cy="945970"/>
      </dsp:txXfrm>
    </dsp:sp>
    <dsp:sp modelId="{0363741D-5522-44EE-BA48-7952B8DF3484}">
      <dsp:nvSpPr>
        <dsp:cNvPr id="0" name=""/>
        <dsp:cNvSpPr/>
      </dsp:nvSpPr>
      <dsp:spPr>
        <a:xfrm>
          <a:off x="0" y="1247303"/>
          <a:ext cx="7776864" cy="1048320"/>
        </a:xfrm>
        <a:prstGeom prst="roundRect">
          <a:avLst/>
        </a:prstGeom>
        <a:solidFill>
          <a:srgbClr val="99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pl-PL" sz="2000" b="1" kern="1200" dirty="0">
              <a:solidFill>
                <a:schemeClr val="tx1"/>
              </a:solidFill>
              <a:latin typeface="Calibri" panose="020F0502020204030204" pitchFamily="34" charset="0"/>
            </a:rPr>
            <a:t>2. Po co wykonywać badania w kierunku HIV? </a:t>
          </a:r>
        </a:p>
      </dsp:txBody>
      <dsp:txXfrm>
        <a:off x="51175" y="1298478"/>
        <a:ext cx="7674514" cy="945970"/>
      </dsp:txXfrm>
    </dsp:sp>
    <dsp:sp modelId="{3C1371A6-360D-4628-B6B6-D0DCC663AD7A}">
      <dsp:nvSpPr>
        <dsp:cNvPr id="0" name=""/>
        <dsp:cNvSpPr/>
      </dsp:nvSpPr>
      <dsp:spPr>
        <a:xfrm>
          <a:off x="0" y="2456904"/>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pl-PL" sz="2000" kern="1200" dirty="0">
              <a:solidFill>
                <a:schemeClr val="tx1"/>
              </a:solidFill>
              <a:latin typeface="Calibri" panose="020F0502020204030204" pitchFamily="34" charset="0"/>
            </a:rPr>
            <a:t>3. Konsekwencje późnej diagnozy</a:t>
          </a:r>
        </a:p>
      </dsp:txBody>
      <dsp:txXfrm>
        <a:off x="51175" y="2508079"/>
        <a:ext cx="7674514" cy="945970"/>
      </dsp:txXfrm>
    </dsp:sp>
    <dsp:sp modelId="{8DEC646D-C5DB-4FE2-AC56-684A2AB5DB0E}">
      <dsp:nvSpPr>
        <dsp:cNvPr id="0" name=""/>
        <dsp:cNvSpPr/>
      </dsp:nvSpPr>
      <dsp:spPr>
        <a:xfrm>
          <a:off x="0" y="3704208"/>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pl-PL" sz="2000" kern="1200" dirty="0">
              <a:solidFill>
                <a:schemeClr val="tx1"/>
              </a:solidFill>
              <a:latin typeface="Calibri" panose="020F0502020204030204" pitchFamily="34" charset="0"/>
            </a:rPr>
            <a:t>4. Strategie wykonywania badań w kierunku HIV — w tym wykonywanie badań w kierunku HIV w oparciu o występujące schorzenia wskaźnikowe</a:t>
          </a:r>
        </a:p>
      </dsp:txBody>
      <dsp:txXfrm>
        <a:off x="51175" y="3755383"/>
        <a:ext cx="7674514" cy="9459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1647"/>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tx1"/>
              </a:solidFill>
            </a:rPr>
            <a:t>1. Ogólny profil epidemii HIV na terenie Europy</a:t>
          </a:r>
        </a:p>
      </dsp:txBody>
      <dsp:txXfrm>
        <a:off x="38065" y="39712"/>
        <a:ext cx="7700734" cy="703631"/>
      </dsp:txXfrm>
    </dsp:sp>
    <dsp:sp modelId="{0363741D-5522-44EE-BA48-7952B8DF3484}">
      <dsp:nvSpPr>
        <dsp:cNvPr id="0" name=""/>
        <dsp:cNvSpPr/>
      </dsp:nvSpPr>
      <dsp:spPr>
        <a:xfrm>
          <a:off x="0" y="795542"/>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2. Po co wykonywać badania w kierunku HIV? </a:t>
          </a:r>
        </a:p>
      </dsp:txBody>
      <dsp:txXfrm>
        <a:off x="38065" y="833607"/>
        <a:ext cx="7700734" cy="703631"/>
      </dsp:txXfrm>
    </dsp:sp>
    <dsp:sp modelId="{3C1371A6-360D-4628-B6B6-D0DCC663AD7A}">
      <dsp:nvSpPr>
        <dsp:cNvPr id="0" name=""/>
        <dsp:cNvSpPr/>
      </dsp:nvSpPr>
      <dsp:spPr>
        <a:xfrm>
          <a:off x="0" y="1589436"/>
          <a:ext cx="7776864" cy="779761"/>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dirty="0">
              <a:solidFill>
                <a:schemeClr val="tx1"/>
              </a:solidFill>
            </a:rPr>
            <a:t>3. Konsekwencje późnej diagnozy</a:t>
          </a:r>
        </a:p>
      </dsp:txBody>
      <dsp:txXfrm>
        <a:off x="38065" y="1627501"/>
        <a:ext cx="7700734" cy="703631"/>
      </dsp:txXfrm>
    </dsp:sp>
    <dsp:sp modelId="{C60C5F13-BC11-46BA-86A0-E8C8DEBDFD2D}">
      <dsp:nvSpPr>
        <dsp:cNvPr id="0" name=""/>
        <dsp:cNvSpPr/>
      </dsp:nvSpPr>
      <dsp:spPr>
        <a:xfrm>
          <a:off x="0" y="2383330"/>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4. Niewykorzystane możliwości</a:t>
          </a:r>
        </a:p>
      </dsp:txBody>
      <dsp:txXfrm>
        <a:off x="38065" y="2421395"/>
        <a:ext cx="7700734" cy="703631"/>
      </dsp:txXfrm>
    </dsp:sp>
    <dsp:sp modelId="{8DEC646D-C5DB-4FE2-AC56-684A2AB5DB0E}">
      <dsp:nvSpPr>
        <dsp:cNvPr id="0" name=""/>
        <dsp:cNvSpPr/>
      </dsp:nvSpPr>
      <dsp:spPr>
        <a:xfrm>
          <a:off x="0" y="3972766"/>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6. Strategie wykonywania badań w kierunku HIV — w tym wykonywanie badań w kierunku HIV w oparciu o występujące schorzenia wskaźnikowe</a:t>
          </a:r>
        </a:p>
      </dsp:txBody>
      <dsp:txXfrm>
        <a:off x="38065" y="4010831"/>
        <a:ext cx="7700734" cy="703631"/>
      </dsp:txXfrm>
    </dsp:sp>
    <dsp:sp modelId="{7B30A21E-1790-47E3-9E16-169E73C13270}">
      <dsp:nvSpPr>
        <dsp:cNvPr id="0" name=""/>
        <dsp:cNvSpPr/>
      </dsp:nvSpPr>
      <dsp:spPr>
        <a:xfrm>
          <a:off x="0" y="3221008"/>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5. Bariery w podejściu do testów / Często zgłaszane obawy</a:t>
          </a:r>
        </a:p>
      </dsp:txBody>
      <dsp:txXfrm>
        <a:off x="38065" y="3259073"/>
        <a:ext cx="7700734" cy="7036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37703"/>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tx1"/>
              </a:solidFill>
            </a:rPr>
            <a:t>1. Ogólny profil epidemii HIV na terenie Europy</a:t>
          </a:r>
        </a:p>
      </dsp:txBody>
      <dsp:txXfrm>
        <a:off x="51175" y="88878"/>
        <a:ext cx="7674514" cy="945970"/>
      </dsp:txXfrm>
    </dsp:sp>
    <dsp:sp modelId="{0363741D-5522-44EE-BA48-7952B8DF3484}">
      <dsp:nvSpPr>
        <dsp:cNvPr id="0" name=""/>
        <dsp:cNvSpPr/>
      </dsp:nvSpPr>
      <dsp:spPr>
        <a:xfrm>
          <a:off x="0" y="1247303"/>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2. Po co wykonywać badania w kierunku HIV? </a:t>
          </a:r>
        </a:p>
      </dsp:txBody>
      <dsp:txXfrm>
        <a:off x="51175" y="1298478"/>
        <a:ext cx="7674514" cy="945970"/>
      </dsp:txXfrm>
    </dsp:sp>
    <dsp:sp modelId="{3C1371A6-360D-4628-B6B6-D0DCC663AD7A}">
      <dsp:nvSpPr>
        <dsp:cNvPr id="0" name=""/>
        <dsp:cNvSpPr/>
      </dsp:nvSpPr>
      <dsp:spPr>
        <a:xfrm>
          <a:off x="0" y="2456904"/>
          <a:ext cx="7776864" cy="1048320"/>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dirty="0">
              <a:solidFill>
                <a:schemeClr val="tx1"/>
              </a:solidFill>
            </a:rPr>
            <a:t>3. Konsekwencje późnej diagnozy</a:t>
          </a:r>
        </a:p>
      </dsp:txBody>
      <dsp:txXfrm>
        <a:off x="51175" y="2508079"/>
        <a:ext cx="7674514" cy="945970"/>
      </dsp:txXfrm>
    </dsp:sp>
    <dsp:sp modelId="{8DEC646D-C5DB-4FE2-AC56-684A2AB5DB0E}">
      <dsp:nvSpPr>
        <dsp:cNvPr id="0" name=""/>
        <dsp:cNvSpPr/>
      </dsp:nvSpPr>
      <dsp:spPr>
        <a:xfrm>
          <a:off x="0" y="3704208"/>
          <a:ext cx="7776864" cy="1048320"/>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4. Strategie wykonywania badań w kierunku HIV — w tym wykonywanie badań w kierunku HIV w oparciu o występujące schorzenia wskaźnikowe</a:t>
          </a:r>
        </a:p>
      </dsp:txBody>
      <dsp:txXfrm>
        <a:off x="51175" y="3755383"/>
        <a:ext cx="7674514" cy="9459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1647"/>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tx1"/>
              </a:solidFill>
            </a:rPr>
            <a:t>1. Ogólny profil epidemii HIV na terenie Europy</a:t>
          </a:r>
        </a:p>
      </dsp:txBody>
      <dsp:txXfrm>
        <a:off x="38065" y="39712"/>
        <a:ext cx="7700734" cy="703631"/>
      </dsp:txXfrm>
    </dsp:sp>
    <dsp:sp modelId="{0363741D-5522-44EE-BA48-7952B8DF3484}">
      <dsp:nvSpPr>
        <dsp:cNvPr id="0" name=""/>
        <dsp:cNvSpPr/>
      </dsp:nvSpPr>
      <dsp:spPr>
        <a:xfrm>
          <a:off x="0" y="795542"/>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2. Po co wykonywać badania w kierunku HIV? </a:t>
          </a:r>
        </a:p>
      </dsp:txBody>
      <dsp:txXfrm>
        <a:off x="38065" y="833607"/>
        <a:ext cx="7700734" cy="703631"/>
      </dsp:txXfrm>
    </dsp:sp>
    <dsp:sp modelId="{3C1371A6-360D-4628-B6B6-D0DCC663AD7A}">
      <dsp:nvSpPr>
        <dsp:cNvPr id="0" name=""/>
        <dsp:cNvSpPr/>
      </dsp:nvSpPr>
      <dsp:spPr>
        <a:xfrm>
          <a:off x="0" y="1589436"/>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3. Konsekwencje późnej diagnozy</a:t>
          </a:r>
        </a:p>
      </dsp:txBody>
      <dsp:txXfrm>
        <a:off x="38065" y="1627501"/>
        <a:ext cx="7700734" cy="703631"/>
      </dsp:txXfrm>
    </dsp:sp>
    <dsp:sp modelId="{C60C5F13-BC11-46BA-86A0-E8C8DEBDFD2D}">
      <dsp:nvSpPr>
        <dsp:cNvPr id="0" name=""/>
        <dsp:cNvSpPr/>
      </dsp:nvSpPr>
      <dsp:spPr>
        <a:xfrm>
          <a:off x="0" y="2383330"/>
          <a:ext cx="7776864" cy="779761"/>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dirty="0">
              <a:solidFill>
                <a:schemeClr val="tx1"/>
              </a:solidFill>
            </a:rPr>
            <a:t>4. Niewykorzystane możliwości</a:t>
          </a:r>
        </a:p>
      </dsp:txBody>
      <dsp:txXfrm>
        <a:off x="38065" y="2421395"/>
        <a:ext cx="7700734" cy="703631"/>
      </dsp:txXfrm>
    </dsp:sp>
    <dsp:sp modelId="{8DEC646D-C5DB-4FE2-AC56-684A2AB5DB0E}">
      <dsp:nvSpPr>
        <dsp:cNvPr id="0" name=""/>
        <dsp:cNvSpPr/>
      </dsp:nvSpPr>
      <dsp:spPr>
        <a:xfrm>
          <a:off x="0" y="3972766"/>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6. Strategie wykonywania badań w kierunku HIV — w tym wykonywanie badań w kierunku HIV w oparciu o występujące schorzenia wskaźnikowe</a:t>
          </a:r>
        </a:p>
      </dsp:txBody>
      <dsp:txXfrm>
        <a:off x="38065" y="4010831"/>
        <a:ext cx="7700734" cy="703631"/>
      </dsp:txXfrm>
    </dsp:sp>
    <dsp:sp modelId="{7B30A21E-1790-47E3-9E16-169E73C13270}">
      <dsp:nvSpPr>
        <dsp:cNvPr id="0" name=""/>
        <dsp:cNvSpPr/>
      </dsp:nvSpPr>
      <dsp:spPr>
        <a:xfrm>
          <a:off x="0" y="3221008"/>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5. Bariery w podejściu do testów / Często zgłaszane obawy</a:t>
          </a:r>
        </a:p>
      </dsp:txBody>
      <dsp:txXfrm>
        <a:off x="38065" y="3259073"/>
        <a:ext cx="7700734" cy="7036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DAFD8-957F-47FF-BB55-824EFD4B9491}">
      <dsp:nvSpPr>
        <dsp:cNvPr id="0" name=""/>
        <dsp:cNvSpPr/>
      </dsp:nvSpPr>
      <dsp:spPr>
        <a:xfrm>
          <a:off x="0" y="424"/>
          <a:ext cx="6768752" cy="575639"/>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l-PL" sz="2400" b="1" kern="1200" dirty="0">
              <a:solidFill>
                <a:sysClr val="window" lastClr="FFFFFF"/>
              </a:solidFill>
              <a:latin typeface="Calibri"/>
            </a:rPr>
            <a:t>Niewykorzystane możliwości: </a:t>
          </a:r>
          <a:r>
            <a:rPr lang="pl-PL" sz="2400" kern="1200" dirty="0">
              <a:solidFill>
                <a:sysClr val="window" lastClr="FFFFFF"/>
              </a:solidFill>
              <a:latin typeface="Calibri"/>
            </a:rPr>
            <a:t>90,9%-59,1%=</a:t>
          </a:r>
          <a:r>
            <a:rPr lang="pl-PL" sz="2400" b="1" kern="1200" dirty="0">
              <a:solidFill>
                <a:sysClr val="window" lastClr="FFFFFF"/>
              </a:solidFill>
              <a:latin typeface="Calibri"/>
            </a:rPr>
            <a:t>31,8%</a:t>
          </a:r>
        </a:p>
      </dsp:txBody>
      <dsp:txXfrm>
        <a:off x="28100" y="28524"/>
        <a:ext cx="6712552" cy="5194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3F48-8A9E-4AF0-93B2-8CEBDE1BB97C}">
      <dsp:nvSpPr>
        <dsp:cNvPr id="0" name=""/>
        <dsp:cNvSpPr/>
      </dsp:nvSpPr>
      <dsp:spPr>
        <a:xfrm>
          <a:off x="0" y="1647"/>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kern="1200" dirty="0">
              <a:solidFill>
                <a:schemeClr val="tx1"/>
              </a:solidFill>
            </a:rPr>
            <a:t>1. Ogólny profil epidemii HIV na terenie Europy</a:t>
          </a:r>
        </a:p>
      </dsp:txBody>
      <dsp:txXfrm>
        <a:off x="38065" y="39712"/>
        <a:ext cx="7700734" cy="703631"/>
      </dsp:txXfrm>
    </dsp:sp>
    <dsp:sp modelId="{0363741D-5522-44EE-BA48-7952B8DF3484}">
      <dsp:nvSpPr>
        <dsp:cNvPr id="0" name=""/>
        <dsp:cNvSpPr/>
      </dsp:nvSpPr>
      <dsp:spPr>
        <a:xfrm>
          <a:off x="0" y="795542"/>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2. Po co wykonywać badania w kierunku HIV? </a:t>
          </a:r>
        </a:p>
      </dsp:txBody>
      <dsp:txXfrm>
        <a:off x="38065" y="833607"/>
        <a:ext cx="7700734" cy="703631"/>
      </dsp:txXfrm>
    </dsp:sp>
    <dsp:sp modelId="{3C1371A6-360D-4628-B6B6-D0DCC663AD7A}">
      <dsp:nvSpPr>
        <dsp:cNvPr id="0" name=""/>
        <dsp:cNvSpPr/>
      </dsp:nvSpPr>
      <dsp:spPr>
        <a:xfrm>
          <a:off x="0" y="1589436"/>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3. Konsekwencje późnej diagnozy</a:t>
          </a:r>
        </a:p>
      </dsp:txBody>
      <dsp:txXfrm>
        <a:off x="38065" y="1627501"/>
        <a:ext cx="7700734" cy="703631"/>
      </dsp:txXfrm>
    </dsp:sp>
    <dsp:sp modelId="{C60C5F13-BC11-46BA-86A0-E8C8DEBDFD2D}">
      <dsp:nvSpPr>
        <dsp:cNvPr id="0" name=""/>
        <dsp:cNvSpPr/>
      </dsp:nvSpPr>
      <dsp:spPr>
        <a:xfrm>
          <a:off x="0" y="2383330"/>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4. Niewykorzystane możliwości</a:t>
          </a:r>
        </a:p>
      </dsp:txBody>
      <dsp:txXfrm>
        <a:off x="38065" y="2421395"/>
        <a:ext cx="7700734" cy="703631"/>
      </dsp:txXfrm>
    </dsp:sp>
    <dsp:sp modelId="{8DEC646D-C5DB-4FE2-AC56-684A2AB5DB0E}">
      <dsp:nvSpPr>
        <dsp:cNvPr id="0" name=""/>
        <dsp:cNvSpPr/>
      </dsp:nvSpPr>
      <dsp:spPr>
        <a:xfrm>
          <a:off x="0" y="3972766"/>
          <a:ext cx="7776864" cy="779761"/>
        </a:xfrm>
        <a:prstGeom prst="roundRect">
          <a:avLst/>
        </a:prstGeom>
        <a:solidFill>
          <a:srgbClr val="E9EDF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a:solidFill>
                <a:schemeClr val="tx1"/>
              </a:solidFill>
            </a:rPr>
            <a:t>6. Strategie wykonywania badań w kierunku HIV — w tym wykonywanie badań w kierunku HIV w oparciu o występujące schorzenia wskaźnikowe</a:t>
          </a:r>
        </a:p>
      </dsp:txBody>
      <dsp:txXfrm>
        <a:off x="38065" y="4010831"/>
        <a:ext cx="7700734" cy="703631"/>
      </dsp:txXfrm>
    </dsp:sp>
    <dsp:sp modelId="{7B30A21E-1790-47E3-9E16-169E73C13270}">
      <dsp:nvSpPr>
        <dsp:cNvPr id="0" name=""/>
        <dsp:cNvSpPr/>
      </dsp:nvSpPr>
      <dsp:spPr>
        <a:xfrm>
          <a:off x="0" y="3221008"/>
          <a:ext cx="7776864" cy="779761"/>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dirty="0">
              <a:solidFill>
                <a:schemeClr val="tx1"/>
              </a:solidFill>
            </a:rPr>
            <a:t>5. Potencjalne bariery w podejściu do testów / Często zgłaszane obawy</a:t>
          </a:r>
        </a:p>
      </dsp:txBody>
      <dsp:txXfrm>
        <a:off x="38065" y="3259073"/>
        <a:ext cx="7700734" cy="70363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0.65385</cdr:x>
      <cdr:y>0.2967</cdr:y>
    </cdr:from>
    <cdr:to>
      <cdr:x>0.82692</cdr:x>
      <cdr:y>0.45299</cdr:y>
    </cdr:to>
    <cdr:sp macro="" textlink="">
      <cdr:nvSpPr>
        <cdr:cNvPr id="2" name="Tekstboks 1" descr="new infections&#10;"/>
        <cdr:cNvSpPr txBox="1"/>
      </cdr:nvSpPr>
      <cdr:spPr>
        <a:xfrm xmlns:a="http://schemas.openxmlformats.org/drawingml/2006/main">
          <a:off x="4896544" y="1366980"/>
          <a:ext cx="1296144" cy="7200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da-DK" sz="1100" dirty="0">
            <a:solidFill>
              <a:schemeClr val="bg1"/>
            </a:solidFill>
          </a:endParaRPr>
        </a:p>
      </cdr:txBody>
    </cdr:sp>
  </cdr:relSizeAnchor>
  <cdr:relSizeAnchor xmlns:cdr="http://schemas.openxmlformats.org/drawingml/2006/chartDrawing">
    <cdr:from>
      <cdr:x>0.18269</cdr:x>
      <cdr:y>0.42173</cdr:y>
    </cdr:from>
    <cdr:to>
      <cdr:x>0.33654</cdr:x>
      <cdr:y>0.57802</cdr:y>
    </cdr:to>
    <cdr:sp macro="" textlink="">
      <cdr:nvSpPr>
        <cdr:cNvPr id="3" name="TextBox 2"/>
        <cdr:cNvSpPr txBox="1"/>
      </cdr:nvSpPr>
      <cdr:spPr>
        <a:xfrm xmlns:a="http://schemas.openxmlformats.org/drawingml/2006/main">
          <a:off x="1368152" y="1943044"/>
          <a:ext cx="1152128"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0.17308</cdr:x>
      <cdr:y>0.71868</cdr:y>
    </cdr:from>
    <cdr:to>
      <cdr:x>0.34615</cdr:x>
      <cdr:y>0.84371</cdr:y>
    </cdr:to>
    <cdr:sp macro="" textlink="">
      <cdr:nvSpPr>
        <cdr:cNvPr id="4" name="TextBox 3"/>
        <cdr:cNvSpPr txBox="1"/>
      </cdr:nvSpPr>
      <cdr:spPr>
        <a:xfrm xmlns:a="http://schemas.openxmlformats.org/drawingml/2006/main">
          <a:off x="1296144" y="3311196"/>
          <a:ext cx="1296144" cy="57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pl-PL" b="1" dirty="0">
              <a:solidFill>
                <a:schemeClr val="bg1"/>
              </a:solidFill>
            </a:rPr>
            <a:t>Brak świadomości zakażenia</a:t>
          </a:r>
        </a:p>
      </cdr:txBody>
    </cdr:sp>
  </cdr:relSizeAnchor>
  <cdr:relSizeAnchor xmlns:cdr="http://schemas.openxmlformats.org/drawingml/2006/chartDrawing">
    <cdr:from>
      <cdr:x>0.16346</cdr:x>
      <cdr:y>0.24981</cdr:y>
    </cdr:from>
    <cdr:to>
      <cdr:x>0.35577</cdr:x>
      <cdr:y>0.49987</cdr:y>
    </cdr:to>
    <cdr:sp macro="" textlink="">
      <cdr:nvSpPr>
        <cdr:cNvPr id="5" name="TextBox 4"/>
        <cdr:cNvSpPr txBox="1"/>
      </cdr:nvSpPr>
      <cdr:spPr>
        <a:xfrm xmlns:a="http://schemas.openxmlformats.org/drawingml/2006/main">
          <a:off x="1224136" y="1150956"/>
          <a:ext cx="1440160" cy="11521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pl-PL" sz="1600" b="1" dirty="0">
              <a:solidFill>
                <a:schemeClr val="bg1"/>
              </a:solidFill>
            </a:rPr>
            <a:t>Świadomość zakażenia</a:t>
          </a:r>
        </a:p>
      </cdr:txBody>
    </cdr:sp>
  </cdr:relSizeAnchor>
</c:userShapes>
</file>

<file path=ppt/drawings/drawing2.xml><?xml version="1.0" encoding="utf-8"?>
<c:userShapes xmlns:c="http://schemas.openxmlformats.org/drawingml/2006/chart">
  <cdr:relSizeAnchor xmlns:cdr="http://schemas.openxmlformats.org/drawingml/2006/chartDrawing">
    <cdr:from>
      <cdr:x>0.17363</cdr:x>
      <cdr:y>0</cdr:y>
    </cdr:from>
    <cdr:to>
      <cdr:x>0.28967</cdr:x>
      <cdr:y>0.20203</cdr:y>
    </cdr:to>
    <cdr:sp macro="" textlink="">
      <cdr:nvSpPr>
        <cdr:cNvPr id="5" name="Tekstboks 4"/>
        <cdr:cNvSpPr txBox="1"/>
      </cdr:nvSpPr>
      <cdr:spPr>
        <a:xfrm xmlns:a="http://schemas.openxmlformats.org/drawingml/2006/main">
          <a:off x="1368152" y="-6176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0.31984</cdr:x>
      <cdr:y>0.04999</cdr:y>
    </cdr:from>
    <cdr:to>
      <cdr:x>0.43589</cdr:x>
      <cdr:y>0.25203</cdr:y>
    </cdr:to>
    <cdr:sp macro="" textlink="">
      <cdr:nvSpPr>
        <cdr:cNvPr id="6" name="Tekstboks 5"/>
        <cdr:cNvSpPr txBox="1"/>
      </cdr:nvSpPr>
      <cdr:spPr>
        <a:xfrm xmlns:a="http://schemas.openxmlformats.org/drawingml/2006/main">
          <a:off x="2520280" y="22626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0.32898</cdr:x>
      <cdr:y>0.08181</cdr:y>
    </cdr:from>
    <cdr:to>
      <cdr:x>0.44503</cdr:x>
      <cdr:y>0.28385</cdr:y>
    </cdr:to>
    <cdr:sp macro="" textlink="">
      <cdr:nvSpPr>
        <cdr:cNvPr id="7" name="Tekstboks 6"/>
        <cdr:cNvSpPr txBox="1"/>
      </cdr:nvSpPr>
      <cdr:spPr>
        <a:xfrm xmlns:a="http://schemas.openxmlformats.org/drawingml/2006/main">
          <a:off x="2592288" y="37028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0.1914</cdr:x>
      <cdr:y>0</cdr:y>
    </cdr:from>
    <cdr:to>
      <cdr:x>0.30744</cdr:x>
      <cdr:y>0.20203</cdr:y>
    </cdr:to>
    <cdr:sp macro="" textlink="">
      <cdr:nvSpPr>
        <cdr:cNvPr id="10" name="Tekstboks 9"/>
        <cdr:cNvSpPr txBox="1"/>
      </cdr:nvSpPr>
      <cdr:spPr>
        <a:xfrm xmlns:a="http://schemas.openxmlformats.org/drawingml/2006/main">
          <a:off x="1508168" y="-111450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CCD226D-42EA-4542-AAF8-61505A5703FC}" type="datetimeFigureOut">
              <a:rPr lang="en-GB" smtClean="0"/>
              <a:t>17/07/2017</a:t>
            </a:fld>
            <a:endParaRPr lang="pl-PL"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r>
              <a:rPr lang="pl-PL"/>
              <a:t>OptTEST TOOL ONE — WERSJA OSTATECZNA PROJEKTU, 18 STY 2016 (ZGODNIE z wiadomością e-mail z dnia 18 stycznia 2016 r.)</a:t>
            </a:r>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91BFB43-ADDF-47AA-9F1B-797E580A5EF8}" type="slidenum">
              <a:rPr lang="en-GB" smtClean="0"/>
              <a:t>‹nr.›</a:t>
            </a:fld>
            <a:endParaRPr lang="pl-PL" dirty="0"/>
          </a:p>
        </p:txBody>
      </p:sp>
    </p:spTree>
    <p:extLst>
      <p:ext uri="{BB962C8B-B14F-4D97-AF65-F5344CB8AC3E}">
        <p14:creationId xmlns:p14="http://schemas.microsoft.com/office/powerpoint/2010/main" val="214781001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D6F8F93-3666-4E93-A625-5B485895C95D}" type="datetimeFigureOut">
              <a:rPr lang="en-GB" smtClean="0"/>
              <a:t>17/07/2017</a:t>
            </a:fld>
            <a:endParaRPr lang="pl-PL"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r>
              <a:rPr lang="pl-PL"/>
              <a:t>OptTEST TOOL ONE — WERSJA OSTATECZNA PROJEKTU, 18 STY 2016 (ZGODNIE z wiadomością e-mail z dnia 18 stycznia 2016 r.)</a:t>
            </a:r>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E19BBA69-F71B-400F-8057-BFFCF0B37730}" type="slidenum">
              <a:rPr lang="en-GB" smtClean="0"/>
              <a:t>‹nr.›</a:t>
            </a:fld>
            <a:endParaRPr lang="pl-PL" dirty="0"/>
          </a:p>
        </p:txBody>
      </p:sp>
    </p:spTree>
    <p:extLst>
      <p:ext uri="{BB962C8B-B14F-4D97-AF65-F5344CB8AC3E}">
        <p14:creationId xmlns:p14="http://schemas.microsoft.com/office/powerpoint/2010/main" val="3085790365"/>
      </p:ext>
    </p:extLst>
  </p:cSld>
  <p:clrMap bg1="lt1" tx1="dk1" bg2="lt2" tx2="dk2" accent1="accent1" accent2="accent2" accent3="accent3" accent4="accent4" accent5="accent5" accent6="accent6" hlink="hlink" folHlink="folHlink"/>
  <p:hf sldNum="0" hdr="0" ftr="0" dt="0"/>
  <p:notesStyle>
    <a:lvl1pPr marL="0" algn="l" defTabSz="912370" rtl="0" eaLnBrk="1" latinLnBrk="0" hangingPunct="1">
      <a:defRPr sz="1200" kern="1200">
        <a:solidFill>
          <a:schemeClr val="tx1"/>
        </a:solidFill>
        <a:latin typeface="+mn-lt"/>
        <a:ea typeface="+mn-ea"/>
        <a:cs typeface="+mn-cs"/>
      </a:defRPr>
    </a:lvl1pPr>
    <a:lvl2pPr marL="456188" algn="l" defTabSz="912370" rtl="0" eaLnBrk="1" latinLnBrk="0" hangingPunct="1">
      <a:defRPr sz="1200" kern="1200">
        <a:solidFill>
          <a:schemeClr val="tx1"/>
        </a:solidFill>
        <a:latin typeface="+mn-lt"/>
        <a:ea typeface="+mn-ea"/>
        <a:cs typeface="+mn-cs"/>
      </a:defRPr>
    </a:lvl2pPr>
    <a:lvl3pPr marL="912370" algn="l" defTabSz="912370" rtl="0" eaLnBrk="1" latinLnBrk="0" hangingPunct="1">
      <a:defRPr sz="1200" kern="1200">
        <a:solidFill>
          <a:schemeClr val="tx1"/>
        </a:solidFill>
        <a:latin typeface="+mn-lt"/>
        <a:ea typeface="+mn-ea"/>
        <a:cs typeface="+mn-cs"/>
      </a:defRPr>
    </a:lvl3pPr>
    <a:lvl4pPr marL="1368557" algn="l" defTabSz="912370" rtl="0" eaLnBrk="1" latinLnBrk="0" hangingPunct="1">
      <a:defRPr sz="1200" kern="1200">
        <a:solidFill>
          <a:schemeClr val="tx1"/>
        </a:solidFill>
        <a:latin typeface="+mn-lt"/>
        <a:ea typeface="+mn-ea"/>
        <a:cs typeface="+mn-cs"/>
      </a:defRPr>
    </a:lvl4pPr>
    <a:lvl5pPr marL="1824741" algn="l" defTabSz="912370" rtl="0" eaLnBrk="1" latinLnBrk="0" hangingPunct="1">
      <a:defRPr sz="1200" kern="1200">
        <a:solidFill>
          <a:schemeClr val="tx1"/>
        </a:solidFill>
        <a:latin typeface="+mn-lt"/>
        <a:ea typeface="+mn-ea"/>
        <a:cs typeface="+mn-cs"/>
      </a:defRPr>
    </a:lvl5pPr>
    <a:lvl6pPr marL="2280927" algn="l" defTabSz="912370" rtl="0" eaLnBrk="1" latinLnBrk="0" hangingPunct="1">
      <a:defRPr sz="1200" kern="1200">
        <a:solidFill>
          <a:schemeClr val="tx1"/>
        </a:solidFill>
        <a:latin typeface="+mn-lt"/>
        <a:ea typeface="+mn-ea"/>
        <a:cs typeface="+mn-cs"/>
      </a:defRPr>
    </a:lvl6pPr>
    <a:lvl7pPr marL="2737111" algn="l" defTabSz="912370" rtl="0" eaLnBrk="1" latinLnBrk="0" hangingPunct="1">
      <a:defRPr sz="1200" kern="1200">
        <a:solidFill>
          <a:schemeClr val="tx1"/>
        </a:solidFill>
        <a:latin typeface="+mn-lt"/>
        <a:ea typeface="+mn-ea"/>
        <a:cs typeface="+mn-cs"/>
      </a:defRPr>
    </a:lvl7pPr>
    <a:lvl8pPr marL="3193298" algn="l" defTabSz="912370" rtl="0" eaLnBrk="1" latinLnBrk="0" hangingPunct="1">
      <a:defRPr sz="1200" kern="1200">
        <a:solidFill>
          <a:schemeClr val="tx1"/>
        </a:solidFill>
        <a:latin typeface="+mn-lt"/>
        <a:ea typeface="+mn-ea"/>
        <a:cs typeface="+mn-cs"/>
      </a:defRPr>
    </a:lvl8pPr>
    <a:lvl9pPr marL="3649481" algn="l" defTabSz="91237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pzh.gov.p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pzh.gov.p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pzh.gov.p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a:t>Dodać imię, nazwisko i datę do slajdu tytułowego.</a:t>
            </a:r>
          </a:p>
          <a:p>
            <a:r>
              <a:rPr lang="pl-PL"/>
              <a:t>Można również dodać nazwę swojego stowarzyszenia/organizacji do tego i kolejnych slajdów.</a:t>
            </a:r>
          </a:p>
          <a:p>
            <a:r>
              <a:rPr lang="pl-PL"/>
              <a:t>Prosimy o pozostawienie logo OptTEST oraz informacji o współfinansowaniu ze środków UE, jak również wszelkich informacji o źródłach, na wszystkich slajdach w tej prezentacji.</a:t>
            </a:r>
          </a:p>
          <a:p>
            <a:endParaRPr lang="pl-PL" dirty="0"/>
          </a:p>
          <a:p>
            <a:endParaRPr lang="pl-PL" dirty="0"/>
          </a:p>
        </p:txBody>
      </p:sp>
    </p:spTree>
    <p:extLst>
      <p:ext uri="{BB962C8B-B14F-4D97-AF65-F5344CB8AC3E}">
        <p14:creationId xmlns:p14="http://schemas.microsoft.com/office/powerpoint/2010/main" val="4217067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Narration</a:t>
            </a:r>
          </a:p>
          <a:p>
            <a:pPr>
              <a:defRPr/>
            </a:pPr>
            <a:r>
              <a:rPr lang="pl-PL" dirty="0" smtClean="0"/>
              <a:t>W Polsce do największej liczby zakażeń HIV dochodzi w grupie wiekowej 20 -39, a więc osób aktywnych seksualnie i mających plany prokreacyjne. Wskaźnik nowo wykrytych zakażeń wynosi w ostatnich latach około 6 na 100 </a:t>
            </a:r>
            <a:r>
              <a:rPr lang="pl-PL" dirty="0" err="1" smtClean="0"/>
              <a:t>tys</a:t>
            </a:r>
            <a:r>
              <a:rPr lang="pl-PL" dirty="0" smtClean="0"/>
              <a:t> mieszkańców. W kolejnej co do zapadalności </a:t>
            </a:r>
            <a:r>
              <a:rPr lang="pl-PL" dirty="0"/>
              <a:t>grupie w wieku 40-49 </a:t>
            </a:r>
            <a:r>
              <a:rPr lang="pl-PL" dirty="0" smtClean="0"/>
              <a:t>lat wskaźnik ten jest już o połowę mniejszy, zaś w grupie nastolatków i młodych dorosłych wskaźnik ten jest ponad siedmiokrotnie niższy. </a:t>
            </a:r>
            <a:endParaRPr lang="en-GB" dirty="0"/>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Translation:</a:t>
            </a:r>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Title: </a:t>
            </a:r>
            <a:r>
              <a:rPr lang="pl-PL" dirty="0" smtClean="0"/>
              <a:t>The </a:t>
            </a:r>
            <a:r>
              <a:rPr lang="pl-PL" dirty="0" err="1" smtClean="0"/>
              <a:t>incidence</a:t>
            </a:r>
            <a:r>
              <a:rPr lang="pl-PL" dirty="0" smtClean="0"/>
              <a:t> of </a:t>
            </a:r>
            <a:r>
              <a:rPr lang="pl-PL" dirty="0" err="1" smtClean="0"/>
              <a:t>new</a:t>
            </a:r>
            <a:r>
              <a:rPr lang="pl-PL" dirty="0" smtClean="0"/>
              <a:t> HIV </a:t>
            </a:r>
            <a:r>
              <a:rPr lang="pl-PL" dirty="0" err="1" smtClean="0"/>
              <a:t>infections</a:t>
            </a:r>
            <a:r>
              <a:rPr lang="pl-PL" dirty="0" smtClean="0"/>
              <a:t> by </a:t>
            </a:r>
            <a:r>
              <a:rPr lang="pl-PL" dirty="0" err="1" smtClean="0"/>
              <a:t>age</a:t>
            </a:r>
            <a:r>
              <a:rPr lang="pl-PL" dirty="0" smtClean="0"/>
              <a:t> </a:t>
            </a:r>
            <a:r>
              <a:rPr lang="pl-PL" dirty="0" err="1" smtClean="0"/>
              <a:t>groups</a:t>
            </a:r>
            <a:r>
              <a:rPr lang="pl-PL" dirty="0" smtClean="0"/>
              <a:t> in Poland</a:t>
            </a:r>
            <a:endParaRPr lang="en-GB" dirty="0" smtClean="0"/>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a:p>
          <a:p>
            <a:pPr lvl="0">
              <a:defRPr/>
            </a:pPr>
            <a:r>
              <a:rPr lang="en-GB" dirty="0" smtClean="0"/>
              <a:t>Source: </a:t>
            </a:r>
            <a:r>
              <a:rPr lang="pl-PL" altLang="pl-PL" dirty="0" smtClean="0">
                <a:latin typeface="Tahoma" panose="020B0604030504040204" pitchFamily="34" charset="0"/>
                <a:cs typeface="Tahoma" panose="020B0604030504040204" pitchFamily="34" charset="0"/>
              </a:rPr>
              <a:t>NIZP</a:t>
            </a:r>
            <a:r>
              <a:rPr lang="en-GB" altLang="pl-PL" dirty="0" smtClean="0">
                <a:latin typeface="Tahoma" panose="020B0604030504040204" pitchFamily="34" charset="0"/>
                <a:cs typeface="Tahoma" panose="020B0604030504040204" pitchFamily="34" charset="0"/>
              </a:rPr>
              <a:t> </a:t>
            </a:r>
            <a:r>
              <a:rPr lang="pl-PL" altLang="pl-PL" dirty="0" smtClean="0">
                <a:latin typeface="Tahoma" panose="020B0604030504040204" pitchFamily="34" charset="0"/>
                <a:cs typeface="Tahoma" panose="020B0604030504040204" pitchFamily="34" charset="0"/>
              </a:rPr>
              <a:t>-</a:t>
            </a:r>
            <a:r>
              <a:rPr lang="en-GB" altLang="pl-PL" dirty="0" smtClean="0">
                <a:latin typeface="Tahoma" panose="020B0604030504040204" pitchFamily="34" charset="0"/>
                <a:cs typeface="Tahoma" panose="020B0604030504040204" pitchFamily="34" charset="0"/>
              </a:rPr>
              <a:t> </a:t>
            </a:r>
            <a:r>
              <a:rPr lang="pl-PL" altLang="pl-PL" dirty="0" smtClean="0">
                <a:latin typeface="Tahoma" panose="020B0604030504040204" pitchFamily="34" charset="0"/>
                <a:cs typeface="Tahoma" panose="020B0604030504040204" pitchFamily="34" charset="0"/>
              </a:rPr>
              <a:t>PZH</a:t>
            </a:r>
            <a:endParaRPr lang="pl-PL" altLang="pl-PL" sz="3200" dirty="0">
              <a:latin typeface="Arial" panose="020B0604020202020204" pitchFamily="34" charset="0"/>
            </a:endParaRPr>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2370" rtl="0" eaLnBrk="1" fontAlgn="auto" latinLnBrk="0" hangingPunct="1">
              <a:lnSpc>
                <a:spcPct val="100000"/>
              </a:lnSpc>
              <a:spcBef>
                <a:spcPts val="0"/>
              </a:spcBef>
              <a:spcAft>
                <a:spcPts val="0"/>
              </a:spcAft>
              <a:buClrTx/>
              <a:buSzTx/>
              <a:buFontTx/>
              <a:buNone/>
              <a:tabLst/>
              <a:defRPr/>
            </a:pPr>
            <a:endParaRPr lang="en-GB" baseline="0" dirty="0"/>
          </a:p>
        </p:txBody>
      </p:sp>
    </p:spTree>
    <p:extLst>
      <p:ext uri="{BB962C8B-B14F-4D97-AF65-F5344CB8AC3E}">
        <p14:creationId xmlns:p14="http://schemas.microsoft.com/office/powerpoint/2010/main" val="3224631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defRPr/>
            </a:pPr>
            <a:r>
              <a:rPr lang="pl-PL" sz="1200" kern="1200" dirty="0" smtClean="0">
                <a:solidFill>
                  <a:schemeClr val="tx1"/>
                </a:solidFill>
                <a:effectLst/>
                <a:latin typeface="+mn-lt"/>
                <a:ea typeface="+mn-ea"/>
                <a:cs typeface="+mn-cs"/>
              </a:rPr>
              <a:t>Liczba przypadków HIV na 100 000 osób</a:t>
            </a:r>
            <a:endParaRPr lang="da-DK" sz="1200" kern="1200" dirty="0" smtClean="0">
              <a:solidFill>
                <a:schemeClr val="tx1"/>
              </a:solidFill>
              <a:effectLst/>
              <a:latin typeface="+mn-lt"/>
              <a:ea typeface="+mn-ea"/>
              <a:cs typeface="+mn-cs"/>
            </a:endParaRPr>
          </a:p>
          <a:p>
            <a:pPr>
              <a:defRPr/>
            </a:pPr>
            <a:endParaRPr lang="da-DK" dirty="0" smtClean="0"/>
          </a:p>
          <a:p>
            <a:pPr>
              <a:defRPr/>
            </a:pPr>
            <a:r>
              <a:rPr lang="pl-PL" dirty="0" smtClean="0"/>
              <a:t>Komentarz</a:t>
            </a:r>
            <a:endParaRPr lang="pl-PL" dirty="0"/>
          </a:p>
          <a:p>
            <a:pPr>
              <a:defRPr/>
            </a:pPr>
            <a:r>
              <a:rPr lang="pl-PL" dirty="0"/>
              <a:t>Ten slajd przedstawia zgłoszoną </a:t>
            </a:r>
            <a:r>
              <a:rPr lang="pl-PL" strike="sngStrike" dirty="0"/>
              <a:t>serologiczną</a:t>
            </a:r>
            <a:r>
              <a:rPr lang="pl-PL" dirty="0"/>
              <a:t> częstość występowania HIV w krajach Europy.</a:t>
            </a:r>
          </a:p>
          <a:p>
            <a:pPr marL="0" marR="0" indent="0" algn="l" defTabSz="912370" rtl="0" eaLnBrk="1" fontAlgn="auto" latinLnBrk="0" hangingPunct="1">
              <a:lnSpc>
                <a:spcPct val="100000"/>
              </a:lnSpc>
              <a:spcBef>
                <a:spcPts val="0"/>
              </a:spcBef>
              <a:spcAft>
                <a:spcPts val="0"/>
              </a:spcAft>
              <a:buClrTx/>
              <a:buSzTx/>
              <a:buFontTx/>
              <a:buNone/>
              <a:tabLst/>
              <a:defRPr/>
            </a:pPr>
            <a:endParaRPr lang="pl-PL" dirty="0"/>
          </a:p>
          <a:p>
            <a:pPr marL="0" marR="0" indent="0" algn="l" defTabSz="912370" rtl="0" eaLnBrk="1" fontAlgn="auto" latinLnBrk="0" hangingPunct="1">
              <a:lnSpc>
                <a:spcPct val="100000"/>
              </a:lnSpc>
              <a:spcBef>
                <a:spcPts val="0"/>
              </a:spcBef>
              <a:spcAft>
                <a:spcPts val="0"/>
              </a:spcAft>
              <a:buClrTx/>
              <a:buSzTx/>
              <a:buFontTx/>
              <a:buNone/>
              <a:tabLst/>
              <a:defRPr/>
            </a:pPr>
            <a:r>
              <a:rPr lang="pl-PL" dirty="0"/>
              <a:t>Źródło: ECDC </a:t>
            </a:r>
            <a:r>
              <a:rPr lang="pl-PL" dirty="0" err="1"/>
              <a:t>Surveillance</a:t>
            </a:r>
            <a:r>
              <a:rPr lang="pl-PL" dirty="0"/>
              <a:t> report 2014</a:t>
            </a:r>
          </a:p>
          <a:p>
            <a:endParaRPr lang="pl-PL" dirty="0"/>
          </a:p>
        </p:txBody>
      </p:sp>
      <p:sp>
        <p:nvSpPr>
          <p:cNvPr id="4" name="Pladsholder til diasnummer 3"/>
          <p:cNvSpPr>
            <a:spLocks noGrp="1"/>
          </p:cNvSpPr>
          <p:nvPr>
            <p:ph type="sldNum" sz="quarter" idx="10"/>
          </p:nvPr>
        </p:nvSpPr>
        <p:spPr/>
        <p:txBody>
          <a:bodyPr/>
          <a:lstStyle/>
          <a:p>
            <a:fld id="{E19BBA69-F71B-400F-8057-BFFCF0B37730}" type="slidenum">
              <a:rPr lang="en-GB" smtClean="0"/>
              <a:t>11</a:t>
            </a:fld>
            <a:endParaRPr lang="pl-PL" dirty="0"/>
          </a:p>
        </p:txBody>
      </p:sp>
    </p:spTree>
    <p:extLst>
      <p:ext uri="{BB962C8B-B14F-4D97-AF65-F5344CB8AC3E}">
        <p14:creationId xmlns:p14="http://schemas.microsoft.com/office/powerpoint/2010/main" val="2514471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GB" sz="1200" dirty="0" smtClean="0"/>
              <a:t>Narration</a:t>
            </a:r>
            <a:endParaRPr lang="pl-PL" sz="1200" dirty="0" smtClean="0"/>
          </a:p>
          <a:p>
            <a:r>
              <a:rPr lang="en-US" dirty="0" smtClean="0"/>
              <a:t>Pol</a:t>
            </a:r>
            <a:r>
              <a:rPr lang="pl-PL" dirty="0" smtClean="0"/>
              <a:t>ska jest krajem o niskim współczynniku chorobowości 0.1%. </a:t>
            </a:r>
          </a:p>
          <a:p>
            <a:r>
              <a:rPr lang="pl-PL" dirty="0" smtClean="0"/>
              <a:t>Jednak co roku diagnozuje się około 1 000 nowych zakażeń HIV. W 2015 roku zgłoszono 1273 nowe przypadki HIV. </a:t>
            </a:r>
          </a:p>
          <a:p>
            <a:r>
              <a:rPr lang="pl-PL" dirty="0" smtClean="0"/>
              <a:t>Ogółem od 1985 roku do 31 grudnia 2015 zarejestrowano 19 915 zgłoszeń zakażenia HIV.</a:t>
            </a:r>
          </a:p>
          <a:p>
            <a:r>
              <a:rPr lang="pl-PL" dirty="0" smtClean="0"/>
              <a:t>Według szacowań UNAIDS całkowita liczba osób żyjących z HIV (wiedzących i nie wiedzących o zakażeniu) wynosi około 35 000.</a:t>
            </a:r>
            <a:endParaRPr lang="pl-PL" dirty="0"/>
          </a:p>
          <a:p>
            <a:endParaRPr lang="en-GB" sz="1200" dirty="0" smtClean="0"/>
          </a:p>
          <a:p>
            <a:r>
              <a:rPr lang="pl-PL" sz="1200" dirty="0" smtClean="0"/>
              <a:t>Leczenie </a:t>
            </a:r>
            <a:r>
              <a:rPr lang="pl-PL" sz="1200" dirty="0"/>
              <a:t>antyretrowirusowe jest prowadzone  i finansowane w ramach programu zdrowotnego Ministerstwa Zdrowia "Leczenie antyretrowirusowe osób żyjących z HIV w Polsce na lata 2012 - 2016".</a:t>
            </a:r>
          </a:p>
          <a:p>
            <a:pPr marL="0" marR="0" indent="0" algn="l" defTabSz="912370" rtl="0" eaLnBrk="1" fontAlgn="auto" latinLnBrk="0" hangingPunct="1">
              <a:lnSpc>
                <a:spcPct val="100000"/>
              </a:lnSpc>
              <a:spcBef>
                <a:spcPts val="0"/>
              </a:spcBef>
              <a:spcAft>
                <a:spcPts val="0"/>
              </a:spcAft>
              <a:buClrTx/>
              <a:buSzTx/>
              <a:buFontTx/>
              <a:buNone/>
              <a:tabLst/>
              <a:defRPr/>
            </a:pPr>
            <a:r>
              <a:rPr lang="pl-PL" dirty="0"/>
              <a:t>Od</a:t>
            </a:r>
            <a:r>
              <a:rPr lang="pl-PL" baseline="0" dirty="0"/>
              <a:t> początku lat 90-tych liczba nowych przypadków HIV zgłaszanych rocznie systematycznie rośnie. UWAG: metodologia zbierania danych na temat nowo wykrytych zakażeń oparta jest na biernym nadzorze epidemiologicznym. Źródło: http://www.aids.gov.pl/hiv_aids/450/</a:t>
            </a:r>
            <a:endParaRPr lang="en-GB" dirty="0"/>
          </a:p>
          <a:p>
            <a:endParaRPr lang="pl-PL" sz="1200" dirty="0"/>
          </a:p>
          <a:p>
            <a:r>
              <a:rPr lang="pl-PL" sz="1200" dirty="0"/>
              <a:t>UWAGA: liczb osób zakażonych obejmuje także</a:t>
            </a:r>
            <a:r>
              <a:rPr lang="pl-PL" sz="1200" baseline="0" dirty="0"/>
              <a:t> osoby zmarłe, w tym zgony z przyczyn nie związanych z AIDS, które nie podlegają oficjalnemu zgłaszaniu. Liczba osób zdiagnozowanych, które zgłosiły się do opieki specjalistycznej pozostaje nieznana, stąd nie można oszacować jaki procent osób objętych jest leczeniem ARV. (</a:t>
            </a:r>
            <a:r>
              <a:rPr lang="pl-PL" sz="1200" i="1" baseline="0" dirty="0"/>
              <a:t>przypis J.D. Kowalska</a:t>
            </a:r>
            <a:r>
              <a:rPr lang="pl-PL" sz="1200" baseline="0" dirty="0" smtClean="0"/>
              <a:t>)</a:t>
            </a:r>
            <a:endParaRPr lang="en-GB" sz="1200" baseline="0" dirty="0" smtClean="0"/>
          </a:p>
          <a:p>
            <a:endParaRPr lang="en-GB" dirty="0" smtClean="0"/>
          </a:p>
          <a:p>
            <a:r>
              <a:rPr lang="en-GB" dirty="0" smtClean="0"/>
              <a:t>Translation:</a:t>
            </a:r>
          </a:p>
          <a:p>
            <a:r>
              <a:rPr lang="en-GB" dirty="0" smtClean="0"/>
              <a:t>Title: </a:t>
            </a:r>
            <a:r>
              <a:rPr lang="en-GB" dirty="0"/>
              <a:t>Epidemiology, Poland, to </a:t>
            </a:r>
            <a:r>
              <a:rPr lang="pl-PL" dirty="0" err="1" smtClean="0"/>
              <a:t>December</a:t>
            </a:r>
            <a:r>
              <a:rPr lang="en-GB" dirty="0" smtClean="0"/>
              <a:t> </a:t>
            </a:r>
            <a:r>
              <a:rPr lang="pl-PL" dirty="0" smtClean="0"/>
              <a:t>2015</a:t>
            </a:r>
          </a:p>
          <a:p>
            <a:endParaRPr lang="en-GB" dirty="0" smtClean="0"/>
          </a:p>
          <a:p>
            <a:r>
              <a:rPr lang="en-GB" dirty="0" smtClean="0"/>
              <a:t>Source: </a:t>
            </a:r>
            <a:r>
              <a:rPr lang="pl-PL" dirty="0">
                <a:hlinkClick r:id="rId3"/>
              </a:rPr>
              <a:t>www.pzh.gov.pl</a:t>
            </a:r>
            <a:endParaRPr lang="pl-PL" dirty="0"/>
          </a:p>
          <a:p>
            <a:endParaRPr lang="pl-PL" dirty="0"/>
          </a:p>
        </p:txBody>
      </p:sp>
    </p:spTree>
    <p:extLst>
      <p:ext uri="{BB962C8B-B14F-4D97-AF65-F5344CB8AC3E}">
        <p14:creationId xmlns:p14="http://schemas.microsoft.com/office/powerpoint/2010/main" val="4204702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Narration</a:t>
            </a:r>
          </a:p>
          <a:p>
            <a:pPr>
              <a:defRPr/>
            </a:pPr>
            <a:r>
              <a:rPr lang="pl-PL" dirty="0" smtClean="0"/>
              <a:t>Zapadalność na HIV w </a:t>
            </a:r>
            <a:r>
              <a:rPr lang="pl-PL" dirty="0"/>
              <a:t>Polsce w latach 2000-2011 </a:t>
            </a:r>
            <a:r>
              <a:rPr lang="pl-PL" dirty="0" smtClean="0"/>
              <a:t>wynosił 2,0 </a:t>
            </a:r>
            <a:r>
              <a:rPr lang="pl-PL" dirty="0"/>
              <a:t>na 100 tys. </a:t>
            </a:r>
            <a:r>
              <a:rPr lang="pl-PL" dirty="0" smtClean="0"/>
              <a:t>mieszkańców, </a:t>
            </a:r>
            <a:r>
              <a:rPr lang="pl-PL" dirty="0"/>
              <a:t>ale różnił się </a:t>
            </a:r>
            <a:r>
              <a:rPr lang="pl-PL" dirty="0" smtClean="0"/>
              <a:t>znacząco </a:t>
            </a:r>
            <a:r>
              <a:rPr lang="pl-PL" dirty="0"/>
              <a:t>pomiędzy </a:t>
            </a:r>
            <a:r>
              <a:rPr lang="pl-PL" dirty="0" smtClean="0"/>
              <a:t>województwami. Najwyższy obserwowano w województwie dolnośląskim i był on prawie dwukrotnie wyższy niż w województwach warmińsko-mazurskim i mazowieckim. Wzrost procentowy w stosunku do lat poprzednich (2000-2002) był jednak najwyższy w województwach  mazowieckim i wielkopolskim. </a:t>
            </a:r>
          </a:p>
          <a:p>
            <a:pPr marL="0" marR="0" indent="0" algn="l" defTabSz="91237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Translation:</a:t>
            </a:r>
            <a:r>
              <a:rPr lang="pl-PL" dirty="0" smtClean="0">
                <a:solidFill>
                  <a:srgbClr val="FF0000"/>
                </a:solidFill>
              </a:rPr>
              <a:t> </a:t>
            </a:r>
            <a:endParaRPr lang="pl-PL" baseline="0" dirty="0" smtClean="0"/>
          </a:p>
          <a:p>
            <a:pPr>
              <a:defRPr/>
            </a:pPr>
            <a:r>
              <a:rPr lang="en-GB" baseline="0" dirty="0" smtClean="0"/>
              <a:t>Title: </a:t>
            </a:r>
            <a:r>
              <a:rPr lang="pl-PL" baseline="0" dirty="0" smtClean="0"/>
              <a:t>The </a:t>
            </a:r>
            <a:r>
              <a:rPr lang="pl-PL" baseline="0" dirty="0" err="1" smtClean="0"/>
              <a:t>incidence</a:t>
            </a:r>
            <a:r>
              <a:rPr lang="pl-PL" baseline="0" dirty="0" smtClean="0"/>
              <a:t> </a:t>
            </a:r>
            <a:r>
              <a:rPr lang="pl-PL" dirty="0" smtClean="0"/>
              <a:t>of </a:t>
            </a:r>
            <a:r>
              <a:rPr lang="pl-PL" dirty="0" err="1" smtClean="0"/>
              <a:t>new</a:t>
            </a:r>
            <a:r>
              <a:rPr lang="pl-PL" dirty="0" smtClean="0"/>
              <a:t> HIV </a:t>
            </a:r>
            <a:r>
              <a:rPr lang="pl-PL" dirty="0" err="1" smtClean="0"/>
              <a:t>cases</a:t>
            </a:r>
            <a:r>
              <a:rPr lang="pl-PL" dirty="0" smtClean="0"/>
              <a:t> in Poland by country region</a:t>
            </a:r>
          </a:p>
          <a:p>
            <a:pPr>
              <a:defRPr/>
            </a:pPr>
            <a:endParaRPr lang="en-GB" baseline="0" dirty="0" smtClean="0"/>
          </a:p>
          <a:p>
            <a:pPr>
              <a:defRPr/>
            </a:pPr>
            <a:endParaRPr lang="en-GB" dirty="0" smtClean="0"/>
          </a:p>
          <a:p>
            <a:pPr>
              <a:defRPr/>
            </a:pPr>
            <a:r>
              <a:rPr lang="en-GB" dirty="0" smtClean="0"/>
              <a:t>Source: </a:t>
            </a:r>
            <a:r>
              <a:rPr lang="pl-PL" dirty="0">
                <a:ea typeface="Calibri" panose="020F0502020204030204" pitchFamily="34" charset="0"/>
                <a:cs typeface="Times New Roman" panose="02020603050405020304" pitchFamily="18" charset="0"/>
              </a:rPr>
              <a:t>Artykuł zamieszczony w „Kontrze” nr 1(51), Marta Walichnowska, Krajowe Centrum ds. AIDS</a:t>
            </a:r>
          </a:p>
          <a:p>
            <a:pPr>
              <a:defRPr/>
            </a:pPr>
            <a:endParaRPr lang="en-GB" dirty="0"/>
          </a:p>
          <a:p>
            <a:pPr marL="0" marR="0" indent="0" algn="l" defTabSz="912370" rtl="0" eaLnBrk="1" fontAlgn="auto" latinLnBrk="0" hangingPunct="1">
              <a:lnSpc>
                <a:spcPct val="100000"/>
              </a:lnSpc>
              <a:spcBef>
                <a:spcPts val="0"/>
              </a:spcBef>
              <a:spcAft>
                <a:spcPts val="0"/>
              </a:spcAft>
              <a:buClrTx/>
              <a:buSzTx/>
              <a:buFontTx/>
              <a:buNone/>
              <a:tabLst/>
              <a:defRPr/>
            </a:pPr>
            <a:endParaRPr lang="en-GB" baseline="0" dirty="0" smtClean="0"/>
          </a:p>
        </p:txBody>
      </p:sp>
    </p:spTree>
    <p:extLst>
      <p:ext uri="{BB962C8B-B14F-4D97-AF65-F5344CB8AC3E}">
        <p14:creationId xmlns:p14="http://schemas.microsoft.com/office/powerpoint/2010/main" val="4054651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Prostokąt 6"/>
          <p:cNvSpPr>
            <a:spLocks noGrp="1"/>
          </p:cNvSpPr>
          <p:nvPr>
            <p:ph type="body" idx="1"/>
          </p:nvPr>
        </p:nvSpPr>
        <p:spPr>
          <a:xfrm>
            <a:off x="662533" y="4676080"/>
            <a:ext cx="5438140" cy="1938992"/>
          </a:xfrm>
          <a:prstGeom prst="rect">
            <a:avLst/>
          </a:prstGeom>
        </p:spPr>
        <p:txBody>
          <a:bodyPr wrap="square">
            <a:spAutoFit/>
          </a:bodyPr>
          <a:lstStyle/>
          <a:p>
            <a:r>
              <a:rPr lang="en-GB" dirty="0" smtClean="0"/>
              <a:t>Narration</a:t>
            </a:r>
          </a:p>
          <a:p>
            <a:pPr>
              <a:defRPr/>
            </a:pPr>
            <a:r>
              <a:rPr lang="pl-PL" dirty="0"/>
              <a:t>Zapadalność na HIV w Polsce w latach </a:t>
            </a:r>
            <a:r>
              <a:rPr lang="pl-PL" dirty="0" smtClean="0"/>
              <a:t>2010-2014 </a:t>
            </a:r>
            <a:r>
              <a:rPr lang="pl-PL" dirty="0"/>
              <a:t>wynosił </a:t>
            </a:r>
            <a:r>
              <a:rPr lang="pl-PL" dirty="0" smtClean="0"/>
              <a:t>od 1,0  do 4,9 na </a:t>
            </a:r>
            <a:r>
              <a:rPr lang="pl-PL" dirty="0"/>
              <a:t>100 tys. </a:t>
            </a:r>
            <a:r>
              <a:rPr lang="pl-PL" dirty="0" smtClean="0"/>
              <a:t>mieszkańców. Podobnie jak w poprzednich raportach znacząco różniła się w poszczególnych województwach. Największa była w województwie mazowieckim i dolnośląskim, zaś najmniejsza w świętokrzyskim. </a:t>
            </a:r>
          </a:p>
          <a:p>
            <a:pPr>
              <a:defRPr/>
            </a:pPr>
            <a:endParaRPr lang="en-GB" dirty="0"/>
          </a:p>
          <a:p>
            <a:r>
              <a:rPr lang="en-GB" dirty="0" smtClean="0"/>
              <a:t>Translation:</a:t>
            </a:r>
          </a:p>
          <a:p>
            <a:r>
              <a:rPr lang="en-GB" dirty="0" smtClean="0"/>
              <a:t>Title:</a:t>
            </a:r>
            <a:r>
              <a:rPr lang="pl-PL" dirty="0" smtClean="0"/>
              <a:t> The </a:t>
            </a:r>
            <a:r>
              <a:rPr lang="pl-PL" dirty="0" err="1" smtClean="0"/>
              <a:t>incidence</a:t>
            </a:r>
            <a:r>
              <a:rPr lang="pl-PL" dirty="0" smtClean="0"/>
              <a:t> of </a:t>
            </a:r>
            <a:r>
              <a:rPr lang="pl-PL" dirty="0" err="1" smtClean="0"/>
              <a:t>new</a:t>
            </a:r>
            <a:r>
              <a:rPr lang="pl-PL" dirty="0" smtClean="0"/>
              <a:t> HIV </a:t>
            </a:r>
            <a:r>
              <a:rPr lang="pl-PL" dirty="0" err="1" smtClean="0"/>
              <a:t>cases</a:t>
            </a:r>
            <a:r>
              <a:rPr lang="pl-PL" dirty="0" smtClean="0"/>
              <a:t> in 2010-2014, by country region</a:t>
            </a:r>
          </a:p>
          <a:p>
            <a:r>
              <a:rPr lang="pl-PL" dirty="0" smtClean="0"/>
              <a:t> </a:t>
            </a:r>
            <a:r>
              <a:rPr lang="en-GB" dirty="0" smtClean="0"/>
              <a:t> </a:t>
            </a:r>
            <a:endParaRPr lang="en-GB" dirty="0"/>
          </a:p>
          <a:p>
            <a:r>
              <a:rPr lang="en-GB" dirty="0" smtClean="0"/>
              <a:t>Source: </a:t>
            </a:r>
            <a:r>
              <a:rPr lang="pl-PL" dirty="0" smtClean="0"/>
              <a:t>http</a:t>
            </a:r>
            <a:r>
              <a:rPr lang="pl-PL" dirty="0"/>
              <a:t>://wwwold.pzh.gov.pl/oldpage/epimeld/hiv_aids/index.htm</a:t>
            </a:r>
          </a:p>
        </p:txBody>
      </p:sp>
    </p:spTree>
    <p:extLst>
      <p:ext uri="{BB962C8B-B14F-4D97-AF65-F5344CB8AC3E}">
        <p14:creationId xmlns:p14="http://schemas.microsoft.com/office/powerpoint/2010/main" val="4054651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200" kern="1200" dirty="0" smtClean="0">
                <a:solidFill>
                  <a:schemeClr val="tx1"/>
                </a:solidFill>
                <a:effectLst/>
                <a:latin typeface="+mn-lt"/>
                <a:ea typeface="+mn-ea"/>
                <a:cs typeface="+mn-cs"/>
              </a:rPr>
              <a:t>Ilustracja 2.3: Liczba nowo zdiagnozowanych przypadków HIV wg drogi zakażenia i roku diagnozy, WHO Region europejski, 2005-2014</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Liczba przypadków</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Rok diagnozy</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Stosunki heteroseksualne</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Kontakty seksualne pomiędzy mężczyznami</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Dożylne przyjmowanie narkotyków</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Przeniesienie zakażenia z matki na dziecko</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Inne/nieokreślone</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Dane z Bośni i Hercegowiny, Rosji, Turkmenistanu i Uzbekistanu zostały wykluczone ze względu na niekonsekwentne zgłoszenia w uwzględnionym okresie; dane z Estonii, Polski i Turcji zostały wykluczone ze względu na niekompletne zgłoszenia dotyczące drogi zakażenia w uwzględnionym okresie; dane z Włoch i Hiszpanii zostały wykluczone ze względu na rosnący zasięg nadzoru krajowego w uwzględnionym okresie.</a:t>
            </a:r>
            <a:endParaRPr lang="da-DK" sz="1200" kern="1200" dirty="0" smtClean="0">
              <a:solidFill>
                <a:schemeClr val="tx1"/>
              </a:solidFill>
              <a:effectLst/>
              <a:latin typeface="+mn-lt"/>
              <a:ea typeface="+mn-ea"/>
              <a:cs typeface="+mn-cs"/>
            </a:endParaRPr>
          </a:p>
          <a:p>
            <a:pPr marL="0" marR="0" indent="0" algn="l" defTabSz="912370" rtl="0" eaLnBrk="1" fontAlgn="auto" latinLnBrk="0" hangingPunct="1">
              <a:lnSpc>
                <a:spcPct val="100000"/>
              </a:lnSpc>
              <a:spcBef>
                <a:spcPts val="0"/>
              </a:spcBef>
              <a:spcAft>
                <a:spcPts val="0"/>
              </a:spcAft>
              <a:buClrTx/>
              <a:buSzTx/>
              <a:buFontTx/>
              <a:buNone/>
              <a:tabLst/>
              <a:defRPr/>
            </a:pPr>
            <a:endParaRPr lang="da-DK" dirty="0" smtClean="0"/>
          </a:p>
          <a:p>
            <a:pPr marL="0" marR="0" indent="0" algn="l" defTabSz="912370" rtl="0" eaLnBrk="1" fontAlgn="auto" latinLnBrk="0" hangingPunct="1">
              <a:lnSpc>
                <a:spcPct val="100000"/>
              </a:lnSpc>
              <a:spcBef>
                <a:spcPts val="0"/>
              </a:spcBef>
              <a:spcAft>
                <a:spcPts val="0"/>
              </a:spcAft>
              <a:buClrTx/>
              <a:buSzTx/>
              <a:buFontTx/>
              <a:buNone/>
              <a:tabLst/>
              <a:defRPr/>
            </a:pPr>
            <a:r>
              <a:rPr lang="pl-PL" dirty="0" smtClean="0"/>
              <a:t>Komentarz </a:t>
            </a:r>
            <a:endParaRPr lang="pl-PL" dirty="0"/>
          </a:p>
          <a:p>
            <a:pPr marL="0" marR="0" indent="0" algn="l" defTabSz="912370" rtl="0" eaLnBrk="1" fontAlgn="auto" latinLnBrk="0" hangingPunct="1">
              <a:lnSpc>
                <a:spcPct val="100000"/>
              </a:lnSpc>
              <a:spcBef>
                <a:spcPts val="0"/>
              </a:spcBef>
              <a:spcAft>
                <a:spcPts val="0"/>
              </a:spcAft>
              <a:buClrTx/>
              <a:buSzTx/>
              <a:buFontTx/>
              <a:buNone/>
              <a:tabLst/>
              <a:defRPr/>
            </a:pPr>
            <a:r>
              <a:rPr lang="pl-PL" dirty="0"/>
              <a:t>Ten slajd przedstawia liczbę nowo zdiagnozowanych przypadków HIV co roku w Regionie europejskim wg WHO z podziałem na grupy według drogi zakażenia. Liczba nowo zdiagnozowanych przypadków HIV wzrasta zarówno w grupie mężczyzn utrzymujących kontakty seksualne z innymi mężczyznami, jak i wśród osób heteroseksualnych.</a:t>
            </a:r>
          </a:p>
          <a:p>
            <a:pPr marL="0" marR="0" indent="0" algn="l" defTabSz="912370" rtl="0" eaLnBrk="1" fontAlgn="auto" latinLnBrk="0" hangingPunct="1">
              <a:lnSpc>
                <a:spcPct val="100000"/>
              </a:lnSpc>
              <a:spcBef>
                <a:spcPts val="0"/>
              </a:spcBef>
              <a:spcAft>
                <a:spcPts val="0"/>
              </a:spcAft>
              <a:buClrTx/>
              <a:buSzTx/>
              <a:buFontTx/>
              <a:buNone/>
              <a:tabLst/>
              <a:defRPr/>
            </a:pPr>
            <a:r>
              <a:rPr lang="pl-PL" dirty="0"/>
              <a:t>(Nieznaczny spadek w 2014 r. wynika prawdopodobnie z późnego zgłoszenia danych za 2014 r.).</a:t>
            </a:r>
          </a:p>
          <a:p>
            <a:pPr marL="0" marR="0" indent="0" algn="l" defTabSz="912370" rtl="0" eaLnBrk="1" fontAlgn="auto" latinLnBrk="0" hangingPunct="1">
              <a:lnSpc>
                <a:spcPct val="100000"/>
              </a:lnSpc>
              <a:spcBef>
                <a:spcPts val="0"/>
              </a:spcBef>
              <a:spcAft>
                <a:spcPts val="0"/>
              </a:spcAft>
              <a:buClrTx/>
              <a:buSzTx/>
              <a:buFontTx/>
              <a:buNone/>
              <a:tabLst/>
              <a:defRPr/>
            </a:pPr>
            <a:endParaRPr lang="pl-PL" dirty="0"/>
          </a:p>
          <a:p>
            <a:pPr marL="0" marR="0" indent="0" algn="l" defTabSz="912370" rtl="0" eaLnBrk="1" fontAlgn="auto" latinLnBrk="0" hangingPunct="1">
              <a:lnSpc>
                <a:spcPct val="100000"/>
              </a:lnSpc>
              <a:spcBef>
                <a:spcPts val="0"/>
              </a:spcBef>
              <a:spcAft>
                <a:spcPts val="0"/>
              </a:spcAft>
              <a:buClrTx/>
              <a:buSzTx/>
              <a:buFontTx/>
              <a:buNone/>
              <a:tabLst/>
              <a:defRPr/>
            </a:pPr>
            <a:r>
              <a:rPr lang="pl-PL" dirty="0"/>
              <a:t>Źródło: ECDC/WHO (2015) HIV/AIDS </a:t>
            </a:r>
            <a:r>
              <a:rPr lang="pl-PL" dirty="0" err="1"/>
              <a:t>Surveillance</a:t>
            </a:r>
            <a:r>
              <a:rPr lang="pl-PL" dirty="0"/>
              <a:t> in Europe 2014</a:t>
            </a:r>
          </a:p>
          <a:p>
            <a:endParaRPr lang="pl-PL" dirty="0"/>
          </a:p>
        </p:txBody>
      </p:sp>
    </p:spTree>
    <p:extLst>
      <p:ext uri="{BB962C8B-B14F-4D97-AF65-F5344CB8AC3E}">
        <p14:creationId xmlns:p14="http://schemas.microsoft.com/office/powerpoint/2010/main" val="132380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673100" y="569913"/>
            <a:ext cx="3378200" cy="2533650"/>
          </a:xfrm>
          <a:ln/>
        </p:spPr>
      </p:sp>
      <p:sp>
        <p:nvSpPr>
          <p:cNvPr id="11267" name="Notes Placeholder 2"/>
          <p:cNvSpPr>
            <a:spLocks noGrp="1"/>
          </p:cNvSpPr>
          <p:nvPr>
            <p:ph type="body" idx="1"/>
          </p:nvPr>
        </p:nvSpPr>
        <p:spPr>
          <a:xfrm>
            <a:off x="662533" y="3667968"/>
            <a:ext cx="5438140" cy="4467701"/>
          </a:xfrm>
          <a:noFill/>
          <a:ln/>
        </p:spPr>
        <p:txBody>
          <a:bodyPr/>
          <a:lstStyle/>
          <a:p>
            <a:r>
              <a:rPr lang="pl-PL" sz="1200" kern="1200" dirty="0" smtClean="0">
                <a:solidFill>
                  <a:schemeClr val="tx1"/>
                </a:solidFill>
                <a:effectLst/>
                <a:latin typeface="+mn-lt"/>
                <a:ea typeface="+mn-ea"/>
                <a:cs typeface="+mn-cs"/>
              </a:rPr>
              <a:t>Liczba przypadków</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Rok diagnozy</a:t>
            </a:r>
            <a:endParaRPr lang="da-DK" sz="1200" kern="1200" dirty="0" smtClean="0">
              <a:solidFill>
                <a:schemeClr val="tx1"/>
              </a:solidFill>
              <a:effectLst/>
              <a:latin typeface="+mn-lt"/>
              <a:ea typeface="+mn-ea"/>
              <a:cs typeface="+mn-cs"/>
            </a:endParaRPr>
          </a:p>
          <a:p>
            <a:pPr marL="0" marR="0" indent="0" algn="l" defTabSz="912370" rtl="0" eaLnBrk="1" fontAlgn="auto" latinLnBrk="0" hangingPunct="1">
              <a:lnSpc>
                <a:spcPct val="100000"/>
              </a:lnSpc>
              <a:spcBef>
                <a:spcPts val="0"/>
              </a:spcBef>
              <a:spcAft>
                <a:spcPts val="0"/>
              </a:spcAft>
              <a:buClrTx/>
              <a:buSzTx/>
              <a:buFontTx/>
              <a:buNone/>
              <a:tabLst/>
              <a:defRPr/>
            </a:pPr>
            <a:endParaRPr lang="da-DK" dirty="0" smtClean="0"/>
          </a:p>
          <a:p>
            <a:pPr marL="0" marR="0" indent="0" algn="l" defTabSz="912370" rtl="0" eaLnBrk="1" fontAlgn="auto" latinLnBrk="0" hangingPunct="1">
              <a:lnSpc>
                <a:spcPct val="100000"/>
              </a:lnSpc>
              <a:spcBef>
                <a:spcPts val="0"/>
              </a:spcBef>
              <a:spcAft>
                <a:spcPts val="0"/>
              </a:spcAft>
              <a:buClrTx/>
              <a:buSzTx/>
              <a:buFontTx/>
              <a:buNone/>
              <a:tabLst/>
              <a:defRPr/>
            </a:pPr>
            <a:endParaRPr lang="da-DK" dirty="0" smtClean="0"/>
          </a:p>
          <a:p>
            <a:pPr marL="0" marR="0" indent="0" algn="l" defTabSz="912370" rtl="0" eaLnBrk="1" fontAlgn="auto" latinLnBrk="0" hangingPunct="1">
              <a:lnSpc>
                <a:spcPct val="100000"/>
              </a:lnSpc>
              <a:spcBef>
                <a:spcPts val="0"/>
              </a:spcBef>
              <a:spcAft>
                <a:spcPts val="0"/>
              </a:spcAft>
              <a:buClrTx/>
              <a:buSzTx/>
              <a:buFontTx/>
              <a:buNone/>
              <a:tabLst/>
              <a:defRPr/>
            </a:pPr>
            <a:r>
              <a:rPr lang="pl-PL" dirty="0" smtClean="0"/>
              <a:t>Komentarz</a:t>
            </a:r>
            <a:endParaRPr lang="pl-PL" dirty="0"/>
          </a:p>
          <a:p>
            <a:pPr marL="0" marR="0" indent="0" algn="l" defTabSz="912370" rtl="0" eaLnBrk="1" fontAlgn="auto" latinLnBrk="0" hangingPunct="1">
              <a:lnSpc>
                <a:spcPct val="100000"/>
              </a:lnSpc>
              <a:spcBef>
                <a:spcPts val="0"/>
              </a:spcBef>
              <a:spcAft>
                <a:spcPts val="0"/>
              </a:spcAft>
              <a:buClrTx/>
              <a:buSzTx/>
              <a:buFontTx/>
              <a:buNone/>
              <a:tabLst/>
              <a:defRPr/>
            </a:pPr>
            <a:r>
              <a:rPr lang="pl-PL" dirty="0"/>
              <a:t>W UE liczba nowo zdiagnozowanych przypadków HIV wzrasta znacznie w grupie mężczyzn utrzymujących kontakty seksualne z innymi mężczyznami i stanowi 40% wszystkich przypadków zakażenia w 2014 r. W wypadku osób heteroseksualnych liczba zakażeń jednak spada.  </a:t>
            </a:r>
          </a:p>
          <a:p>
            <a:pPr>
              <a:defRPr/>
            </a:pPr>
            <a:endParaRPr lang="pl-PL" dirty="0"/>
          </a:p>
          <a:p>
            <a:pPr>
              <a:defRPr/>
            </a:pPr>
            <a:r>
              <a:rPr lang="pl-PL" u="sng" dirty="0"/>
              <a:t>Informacje dodatkowe</a:t>
            </a:r>
          </a:p>
          <a:p>
            <a:pPr>
              <a:defRPr/>
            </a:pPr>
            <a:r>
              <a:rPr lang="pl-PL" dirty="0"/>
              <a:t>W 2014 r.</a:t>
            </a:r>
          </a:p>
          <a:p>
            <a:pPr fontAlgn="ctr"/>
            <a:r>
              <a:rPr lang="pl-PL" b="1" dirty="0"/>
              <a:t>Droga zakażenia (%)</a:t>
            </a:r>
            <a:r>
              <a:rPr lang="pl-PL" dirty="0"/>
              <a:t> </a:t>
            </a:r>
          </a:p>
          <a:p>
            <a:pPr fontAlgn="ctr"/>
            <a:r>
              <a:rPr lang="pl-PL" dirty="0"/>
              <a:t>Kontakty seksualne pomiędzy mężczyznami</a:t>
            </a:r>
            <a:r>
              <a:rPr lang="en-US" dirty="0"/>
              <a:t>	</a:t>
            </a:r>
            <a:r>
              <a:rPr lang="pl-PL" dirty="0"/>
              <a:t>42</a:t>
            </a:r>
          </a:p>
          <a:p>
            <a:pPr fontAlgn="ctr"/>
            <a:r>
              <a:rPr lang="pl-PL" dirty="0"/>
              <a:t>Stosunki heteroseksualne</a:t>
            </a:r>
            <a:r>
              <a:rPr lang="en-US" dirty="0"/>
              <a:t>		</a:t>
            </a:r>
            <a:r>
              <a:rPr lang="en-US" dirty="0" smtClean="0"/>
              <a:t>	</a:t>
            </a:r>
            <a:r>
              <a:rPr lang="pl-PL" dirty="0" smtClean="0"/>
              <a:t>33</a:t>
            </a:r>
            <a:endParaRPr lang="pl-PL" dirty="0"/>
          </a:p>
          <a:p>
            <a:pPr fontAlgn="ctr"/>
            <a:r>
              <a:rPr lang="pl-PL" dirty="0"/>
              <a:t>Dożylne przyjmowanie narkotyków</a:t>
            </a:r>
            <a:r>
              <a:rPr lang="en-US" dirty="0"/>
              <a:t>	</a:t>
            </a:r>
            <a:r>
              <a:rPr lang="en-US" dirty="0" smtClean="0"/>
              <a:t>	</a:t>
            </a:r>
            <a:r>
              <a:rPr lang="pl-PL" dirty="0" smtClean="0"/>
              <a:t>4</a:t>
            </a:r>
            <a:endParaRPr lang="pl-PL" dirty="0"/>
          </a:p>
          <a:p>
            <a:pPr fontAlgn="ctr"/>
            <a:r>
              <a:rPr lang="pl-PL" dirty="0"/>
              <a:t>Przeniesienie zakażenia z matki na dziecko</a:t>
            </a:r>
            <a:r>
              <a:rPr lang="en-US" dirty="0"/>
              <a:t>	</a:t>
            </a:r>
            <a:r>
              <a:rPr lang="pl-PL" dirty="0"/>
              <a:t>&lt; 1</a:t>
            </a:r>
          </a:p>
          <a:p>
            <a:pPr fontAlgn="ctr"/>
            <a:r>
              <a:rPr lang="pl-PL" dirty="0"/>
              <a:t>Nieznane</a:t>
            </a:r>
            <a:r>
              <a:rPr lang="en-US" dirty="0"/>
              <a:t>		</a:t>
            </a:r>
            <a:r>
              <a:rPr lang="en-US" dirty="0" smtClean="0"/>
              <a:t>		</a:t>
            </a:r>
            <a:r>
              <a:rPr lang="pl-PL" dirty="0" smtClean="0"/>
              <a:t>20</a:t>
            </a:r>
            <a:endParaRPr lang="pl-PL" dirty="0"/>
          </a:p>
          <a:p>
            <a:pPr marL="0" marR="0" indent="0" algn="l" defTabSz="912370" rtl="0" eaLnBrk="1" fontAlgn="auto" latinLnBrk="0" hangingPunct="1">
              <a:lnSpc>
                <a:spcPct val="100000"/>
              </a:lnSpc>
              <a:spcBef>
                <a:spcPts val="0"/>
              </a:spcBef>
              <a:spcAft>
                <a:spcPts val="0"/>
              </a:spcAft>
              <a:buClrTx/>
              <a:buSzTx/>
              <a:buFontTx/>
              <a:buNone/>
              <a:tabLst/>
              <a:defRPr/>
            </a:pPr>
            <a:endParaRPr lang="pl-PL" dirty="0"/>
          </a:p>
          <a:p>
            <a:pPr marL="0" marR="0" indent="0" algn="l" defTabSz="912370" rtl="0" eaLnBrk="1" fontAlgn="auto" latinLnBrk="0" hangingPunct="1">
              <a:lnSpc>
                <a:spcPct val="100000"/>
              </a:lnSpc>
              <a:spcBef>
                <a:spcPts val="0"/>
              </a:spcBef>
              <a:spcAft>
                <a:spcPts val="0"/>
              </a:spcAft>
              <a:buClrTx/>
              <a:buSzTx/>
              <a:buFontTx/>
              <a:buNone/>
              <a:tabLst/>
              <a:defRPr/>
            </a:pPr>
            <a:r>
              <a:rPr lang="pl-PL" dirty="0"/>
              <a:t>Źródło: ECDC/WHO (2015) HIV/AIDS Surveillance in Europe 2014</a:t>
            </a:r>
          </a:p>
          <a:p>
            <a:pPr marL="0" marR="0" indent="0" algn="l" defTabSz="912370" rtl="0" eaLnBrk="1" fontAlgn="auto" latinLnBrk="0" hangingPunct="1">
              <a:lnSpc>
                <a:spcPct val="100000"/>
              </a:lnSpc>
              <a:spcBef>
                <a:spcPts val="0"/>
              </a:spcBef>
              <a:spcAft>
                <a:spcPts val="0"/>
              </a:spcAft>
              <a:buClrTx/>
              <a:buSzTx/>
              <a:buFontTx/>
              <a:buNone/>
              <a:tabLst/>
              <a:defRPr/>
            </a:pPr>
            <a:endParaRPr lang="pl-PL" dirty="0"/>
          </a:p>
        </p:txBody>
      </p:sp>
    </p:spTree>
    <p:extLst>
      <p:ext uri="{BB962C8B-B14F-4D97-AF65-F5344CB8AC3E}">
        <p14:creationId xmlns:p14="http://schemas.microsoft.com/office/powerpoint/2010/main" val="3117331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200" kern="1200" dirty="0" smtClean="0">
                <a:solidFill>
                  <a:schemeClr val="tx1"/>
                </a:solidFill>
                <a:effectLst/>
                <a:latin typeface="+mn-lt"/>
                <a:ea typeface="+mn-ea"/>
                <a:cs typeface="+mn-cs"/>
              </a:rPr>
              <a:t>29 992 nowo zdiagnozowanych przypadków HIV</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Kontakty seksualne pomiędzy mężczyznami</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Stosunki heteroseksualne</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Dożylne przyjmowanie narkotyków</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Przeniesienie zakażenia z matki na dziecko</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Nieznane/inne</a:t>
            </a:r>
            <a:endParaRPr lang="da-DK" sz="1200" kern="1200" dirty="0" smtClean="0">
              <a:solidFill>
                <a:schemeClr val="tx1"/>
              </a:solidFill>
              <a:effectLst/>
              <a:latin typeface="+mn-lt"/>
              <a:ea typeface="+mn-ea"/>
              <a:cs typeface="+mn-cs"/>
            </a:endParaRPr>
          </a:p>
          <a:p>
            <a:pPr marL="0" marR="0" indent="0" algn="l" defTabSz="912370" rtl="0" eaLnBrk="1" fontAlgn="auto" latinLnBrk="0" hangingPunct="1">
              <a:lnSpc>
                <a:spcPct val="100000"/>
              </a:lnSpc>
              <a:spcBef>
                <a:spcPts val="0"/>
              </a:spcBef>
              <a:spcAft>
                <a:spcPts val="0"/>
              </a:spcAft>
              <a:buClrTx/>
              <a:buSzTx/>
              <a:buFontTx/>
              <a:buNone/>
              <a:tabLst/>
              <a:defRPr/>
            </a:pPr>
            <a:endParaRPr lang="da-DK" dirty="0" smtClean="0"/>
          </a:p>
          <a:p>
            <a:pPr marL="0" marR="0" indent="0" algn="l" defTabSz="912370" rtl="0" eaLnBrk="1" fontAlgn="auto" latinLnBrk="0" hangingPunct="1">
              <a:lnSpc>
                <a:spcPct val="100000"/>
              </a:lnSpc>
              <a:spcBef>
                <a:spcPts val="0"/>
              </a:spcBef>
              <a:spcAft>
                <a:spcPts val="0"/>
              </a:spcAft>
              <a:buClrTx/>
              <a:buSzTx/>
              <a:buFontTx/>
              <a:buNone/>
              <a:tabLst/>
              <a:defRPr/>
            </a:pPr>
            <a:r>
              <a:rPr lang="pl-PL" dirty="0" smtClean="0"/>
              <a:t>Uwaga</a:t>
            </a:r>
            <a:r>
              <a:rPr lang="pl-PL" dirty="0"/>
              <a:t>: ten slajd stanowi alternatywny sposób zaprezentowania danych pokazanych na poprzednim slajdzie jako dane przekrojowe dla 2014 r.</a:t>
            </a:r>
          </a:p>
          <a:p>
            <a:pPr marL="0" marR="0" indent="0" algn="l" defTabSz="912370" rtl="0" eaLnBrk="1" fontAlgn="auto" latinLnBrk="0" hangingPunct="1">
              <a:lnSpc>
                <a:spcPct val="100000"/>
              </a:lnSpc>
              <a:spcBef>
                <a:spcPts val="0"/>
              </a:spcBef>
              <a:spcAft>
                <a:spcPts val="0"/>
              </a:spcAft>
              <a:buClrTx/>
              <a:buSzTx/>
              <a:buFontTx/>
              <a:buNone/>
              <a:tabLst/>
              <a:defRPr/>
            </a:pPr>
            <a:endParaRPr lang="pl-PL" dirty="0"/>
          </a:p>
          <a:p>
            <a:pPr marL="0" marR="0" indent="0" algn="l" defTabSz="912370" rtl="0" eaLnBrk="1" fontAlgn="auto" latinLnBrk="0" hangingPunct="1">
              <a:lnSpc>
                <a:spcPct val="100000"/>
              </a:lnSpc>
              <a:spcBef>
                <a:spcPts val="0"/>
              </a:spcBef>
              <a:spcAft>
                <a:spcPts val="0"/>
              </a:spcAft>
              <a:buClrTx/>
              <a:buSzTx/>
              <a:buFontTx/>
              <a:buNone/>
              <a:tabLst/>
              <a:defRPr/>
            </a:pPr>
            <a:r>
              <a:rPr lang="pl-PL" dirty="0"/>
              <a:t>Komentarz</a:t>
            </a:r>
          </a:p>
          <a:p>
            <a:pPr marL="0" marR="0" indent="0" algn="l" defTabSz="912370" rtl="0" eaLnBrk="1" fontAlgn="auto" latinLnBrk="0" hangingPunct="1">
              <a:lnSpc>
                <a:spcPct val="100000"/>
              </a:lnSpc>
              <a:spcBef>
                <a:spcPts val="0"/>
              </a:spcBef>
              <a:spcAft>
                <a:spcPts val="0"/>
              </a:spcAft>
              <a:buClrTx/>
              <a:buSzTx/>
              <a:buFontTx/>
              <a:buNone/>
              <a:tabLst/>
              <a:defRPr/>
            </a:pPr>
            <a:r>
              <a:rPr lang="pl-PL" dirty="0"/>
              <a:t>W UE do większości nowych zakażeń dochodzi w grupie mężczyzn utrzymujących kontakty seksualne z innymi mężczyznami — to ponad połowa wszystkich przypadków, dla których zgłoszono drogę zakażenia. </a:t>
            </a:r>
          </a:p>
          <a:p>
            <a:endParaRPr lang="pl-PL" dirty="0"/>
          </a:p>
          <a:p>
            <a:r>
              <a:rPr lang="pl-PL" dirty="0"/>
              <a:t>Źródło: ECDC/WHO (2015) HIV/AIDS </a:t>
            </a:r>
            <a:r>
              <a:rPr lang="pl-PL" dirty="0" err="1"/>
              <a:t>Surveillance</a:t>
            </a:r>
            <a:r>
              <a:rPr lang="pl-PL" dirty="0"/>
              <a:t> in Europe 2014</a:t>
            </a:r>
          </a:p>
          <a:p>
            <a:endParaRPr lang="pl-PL" dirty="0"/>
          </a:p>
        </p:txBody>
      </p:sp>
    </p:spTree>
    <p:extLst>
      <p:ext uri="{BB962C8B-B14F-4D97-AF65-F5344CB8AC3E}">
        <p14:creationId xmlns:p14="http://schemas.microsoft.com/office/powerpoint/2010/main" val="897320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200" kern="1200" dirty="0" smtClean="0">
                <a:solidFill>
                  <a:schemeClr val="tx1"/>
                </a:solidFill>
                <a:effectLst/>
                <a:latin typeface="+mn-lt"/>
                <a:ea typeface="+mn-ea"/>
                <a:cs typeface="+mn-cs"/>
              </a:rPr>
              <a:t>Węgry</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Chorwacja</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Słowenia</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Czechy</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Cypr</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Słowacja</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Malta</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Holandia</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Niemcy</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Polska</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Hiszpania</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Grecja</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Wielka Brytania</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Irlandia</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Dania</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UE/EFA</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Austria</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Włochy</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Belgia</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Norwegia</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Francja</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Bułgaria</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Finlandia</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Szwecja</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Portugalia</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Luksemburg</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Rumunia</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Łotwa</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Litwa</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Estonia</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Kontakty seksualne pomiędzy mężczyznami</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Stosunki heteroseksualne</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Dożylne przyjmowanie narkotyków</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Inne</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Odsetek</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W przedstawionych danych nie uwzględniono danych dotyczących nieznanej drogi zakażenia. Jeden zgłoszony przypadek zakażenia HIV w Liechtensteinie w 2014 r. został uznany za związany z kontaktami seksualnymi pomiędzy mężczyznami, a jeden zgłoszony przypadek w Islandii w 2014 r. za związany z dożylnym przyjmowaniem narkotyków.</a:t>
            </a:r>
            <a:endParaRPr lang="da-DK" sz="1200" kern="1200" dirty="0" smtClean="0">
              <a:solidFill>
                <a:schemeClr val="tx1"/>
              </a:solidFill>
              <a:effectLst/>
              <a:latin typeface="+mn-lt"/>
              <a:ea typeface="+mn-ea"/>
              <a:cs typeface="+mn-cs"/>
            </a:endParaRPr>
          </a:p>
          <a:p>
            <a:pPr>
              <a:defRPr/>
            </a:pPr>
            <a:endParaRPr lang="da-DK" dirty="0" smtClean="0"/>
          </a:p>
          <a:p>
            <a:pPr>
              <a:defRPr/>
            </a:pPr>
            <a:endParaRPr lang="da-DK" dirty="0" smtClean="0"/>
          </a:p>
          <a:p>
            <a:pPr>
              <a:defRPr/>
            </a:pPr>
            <a:r>
              <a:rPr lang="pl-PL" dirty="0" smtClean="0"/>
              <a:t>Uwaga</a:t>
            </a:r>
            <a:r>
              <a:rPr lang="pl-PL" dirty="0"/>
              <a:t>: na tym slajdzie przedstawiono wcześniejsze dane na poziomie poszczególnych krajów, w których dokonywano zgłoszeń uwzględniających drogę zakażenia.</a:t>
            </a:r>
          </a:p>
          <a:p>
            <a:pPr>
              <a:defRPr/>
            </a:pPr>
            <a:endParaRPr lang="pl-PL" dirty="0"/>
          </a:p>
          <a:p>
            <a:pPr>
              <a:defRPr/>
            </a:pPr>
            <a:r>
              <a:rPr lang="pl-PL" dirty="0"/>
              <a:t>Komentarz</a:t>
            </a:r>
          </a:p>
          <a:p>
            <a:pPr>
              <a:defRPr/>
            </a:pPr>
            <a:r>
              <a:rPr lang="pl-PL" dirty="0"/>
              <a:t>Jeżeli wykorzystywany jest tylko ten slajd (tj. bez omawiania poprzedniego slajdu):</a:t>
            </a:r>
          </a:p>
          <a:p>
            <a:pPr>
              <a:defRPr/>
            </a:pPr>
            <a:r>
              <a:rPr lang="pl-PL" dirty="0"/>
              <a:t>W UE do większości nowych zakażeń dochodzi w grupie mężczyzn utrzymujących kontakty seksualne z innymi mężczyznami — to ponad połowa wszystkich przypadków, dla których zgłoszono drogę zakażenia. </a:t>
            </a:r>
          </a:p>
          <a:p>
            <a:pPr marL="0" marR="0" indent="0" algn="l" defTabSz="912370" rtl="0" eaLnBrk="1" fontAlgn="auto" latinLnBrk="0" hangingPunct="1">
              <a:lnSpc>
                <a:spcPct val="100000"/>
              </a:lnSpc>
              <a:spcBef>
                <a:spcPts val="0"/>
              </a:spcBef>
              <a:spcAft>
                <a:spcPts val="0"/>
              </a:spcAft>
              <a:buClrTx/>
              <a:buSzTx/>
              <a:buFontTx/>
              <a:buNone/>
              <a:tabLst/>
              <a:defRPr/>
            </a:pPr>
            <a:endParaRPr lang="pl-PL" dirty="0"/>
          </a:p>
          <a:p>
            <a:pPr marL="0" marR="0" indent="0" algn="l" defTabSz="912370" rtl="0" eaLnBrk="1" fontAlgn="auto" latinLnBrk="0" hangingPunct="1">
              <a:lnSpc>
                <a:spcPct val="100000"/>
              </a:lnSpc>
              <a:spcBef>
                <a:spcPts val="0"/>
              </a:spcBef>
              <a:spcAft>
                <a:spcPts val="0"/>
              </a:spcAft>
              <a:buClrTx/>
              <a:buSzTx/>
              <a:buFontTx/>
              <a:buNone/>
              <a:tabLst/>
              <a:defRPr/>
            </a:pPr>
            <a:r>
              <a:rPr lang="pl-PL" dirty="0"/>
              <a:t>Jeżeli wykorzystywany jest w nawiązaniu do poprzedniego slajdu:</a:t>
            </a:r>
          </a:p>
          <a:p>
            <a:pPr marL="0" marR="0" indent="0" algn="l" defTabSz="912370" rtl="0" eaLnBrk="1" fontAlgn="auto" latinLnBrk="0" hangingPunct="1">
              <a:lnSpc>
                <a:spcPct val="100000"/>
              </a:lnSpc>
              <a:spcBef>
                <a:spcPts val="0"/>
              </a:spcBef>
              <a:spcAft>
                <a:spcPts val="0"/>
              </a:spcAft>
              <a:buClrTx/>
              <a:buSzTx/>
              <a:buFontTx/>
              <a:buNone/>
              <a:tabLst/>
              <a:defRPr/>
            </a:pPr>
            <a:r>
              <a:rPr lang="pl-PL" dirty="0"/>
              <a:t>Na tym slajdzie przedstawiono dane dla tych przypadków, dla których droga zakażenia jest zgłaszana na poziomie krajowym. Jak widać, w całym regionie sytuacja jest mocno zróżnicowana. W wypadku niektórych krajów może to jednak świadczyć o dokonywaniu niewystarczającej ilości zgłoszeń dla poszczególnych grup ryzyka.    </a:t>
            </a:r>
          </a:p>
          <a:p>
            <a:pPr marL="0" marR="0" indent="0" algn="l" defTabSz="912370" rtl="0" eaLnBrk="1" fontAlgn="auto" latinLnBrk="0" hangingPunct="1">
              <a:lnSpc>
                <a:spcPct val="100000"/>
              </a:lnSpc>
              <a:spcBef>
                <a:spcPts val="0"/>
              </a:spcBef>
              <a:spcAft>
                <a:spcPts val="0"/>
              </a:spcAft>
              <a:buClrTx/>
              <a:buSzTx/>
              <a:buFontTx/>
              <a:buNone/>
              <a:tabLst/>
              <a:defRPr/>
            </a:pPr>
            <a:endParaRPr lang="pl-PL" dirty="0"/>
          </a:p>
          <a:p>
            <a:pPr marL="0" marR="0" indent="0" algn="l" defTabSz="912370" rtl="0" eaLnBrk="1" fontAlgn="auto" latinLnBrk="0" hangingPunct="1">
              <a:lnSpc>
                <a:spcPct val="100000"/>
              </a:lnSpc>
              <a:spcBef>
                <a:spcPts val="0"/>
              </a:spcBef>
              <a:spcAft>
                <a:spcPts val="0"/>
              </a:spcAft>
              <a:buClrTx/>
              <a:buSzTx/>
              <a:buFontTx/>
              <a:buNone/>
              <a:tabLst/>
              <a:defRPr/>
            </a:pPr>
            <a:r>
              <a:rPr lang="pl-PL" dirty="0"/>
              <a:t>Źródło: WHO/ECDC HIV/AIDS </a:t>
            </a:r>
            <a:r>
              <a:rPr lang="pl-PL" dirty="0" err="1"/>
              <a:t>Surveillance</a:t>
            </a:r>
            <a:r>
              <a:rPr lang="pl-PL" dirty="0"/>
              <a:t> in Europe 2014 </a:t>
            </a:r>
          </a:p>
          <a:p>
            <a:pPr marL="0" marR="0" indent="0" algn="l" defTabSz="912370" rtl="0" eaLnBrk="1" fontAlgn="auto" latinLnBrk="0" hangingPunct="1">
              <a:lnSpc>
                <a:spcPct val="100000"/>
              </a:lnSpc>
              <a:spcBef>
                <a:spcPts val="0"/>
              </a:spcBef>
              <a:spcAft>
                <a:spcPts val="0"/>
              </a:spcAft>
              <a:buClrTx/>
              <a:buSzTx/>
              <a:buFontTx/>
              <a:buNone/>
              <a:tabLst/>
              <a:defRPr/>
            </a:pPr>
            <a:endParaRPr lang="pl-PL" dirty="0"/>
          </a:p>
        </p:txBody>
      </p:sp>
    </p:spTree>
    <p:extLst>
      <p:ext uri="{BB962C8B-B14F-4D97-AF65-F5344CB8AC3E}">
        <p14:creationId xmlns:p14="http://schemas.microsoft.com/office/powerpoint/2010/main" val="1571047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Narration</a:t>
            </a:r>
          </a:p>
          <a:p>
            <a:pPr marL="0" marR="0" indent="0" algn="l" defTabSz="912370" rtl="0" eaLnBrk="1" fontAlgn="auto" latinLnBrk="0" hangingPunct="1">
              <a:lnSpc>
                <a:spcPct val="100000"/>
              </a:lnSpc>
              <a:spcBef>
                <a:spcPts val="0"/>
              </a:spcBef>
              <a:spcAft>
                <a:spcPts val="0"/>
              </a:spcAft>
              <a:buClrTx/>
              <a:buSzTx/>
              <a:buFontTx/>
              <a:buNone/>
              <a:tabLst/>
              <a:defRPr/>
            </a:pPr>
            <a:r>
              <a:rPr lang="pl-PL" dirty="0" smtClean="0"/>
              <a:t>W </a:t>
            </a:r>
            <a:r>
              <a:rPr lang="pl-PL" dirty="0"/>
              <a:t>ciągu ostatnich lat obserwuje się w Polsce wzrost</a:t>
            </a:r>
            <a:r>
              <a:rPr lang="pl-PL" baseline="0" dirty="0"/>
              <a:t> zakażeń HIV drogą kontaktów seksualnych pomiędzy mężczyznami. Zakażenia drogą stosowania środków psychoaktywnych dożylnie są stwierdzane rzadko, natomiast drogą kontaktów heteroseksualnych utrzymują się na niezmiennym poziomie. Co roku rozpoznaje się także od jednego do kilku przypadków zakażenia HIV na drodze wertykalnej. </a:t>
            </a:r>
            <a:endParaRPr lang="en-GB" baseline="0" dirty="0" smtClean="0"/>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Translation:</a:t>
            </a:r>
          </a:p>
          <a:p>
            <a:pPr>
              <a:defRPr/>
            </a:pPr>
            <a:r>
              <a:rPr lang="en-GB" dirty="0" smtClean="0"/>
              <a:t>Title: </a:t>
            </a:r>
            <a:r>
              <a:rPr lang="en-GB" dirty="0"/>
              <a:t>New HIV diagnoses by exposure group, Poland, </a:t>
            </a:r>
            <a:r>
              <a:rPr lang="fr-FR" dirty="0"/>
              <a:t>2000-2011</a:t>
            </a:r>
            <a:endParaRPr lang="en-GB" dirty="0" smtClean="0"/>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a:p>
          <a:p>
            <a:pPr>
              <a:defRPr/>
            </a:pPr>
            <a:r>
              <a:rPr lang="en-GB" dirty="0" smtClean="0"/>
              <a:t>Source: </a:t>
            </a:r>
            <a:r>
              <a:rPr lang="pl-PL" dirty="0">
                <a:hlinkClick r:id="rId3"/>
              </a:rPr>
              <a:t>www.pzh.gov.pl</a:t>
            </a:r>
            <a:endParaRPr lang="pl-PL" dirty="0"/>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a:p>
        </p:txBody>
      </p:sp>
    </p:spTree>
    <p:extLst>
      <p:ext uri="{BB962C8B-B14F-4D97-AF65-F5344CB8AC3E}">
        <p14:creationId xmlns:p14="http://schemas.microsoft.com/office/powerpoint/2010/main" val="703451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Komentarz</a:t>
            </a:r>
          </a:p>
          <a:p>
            <a:r>
              <a:rPr lang="pl-PL" dirty="0"/>
              <a:t>Moja dzisiejsza prelekcja obejmie szereg tematów, a jej celem jest wykazanie pilnej potrzeby zwiększenia </a:t>
            </a:r>
            <a:r>
              <a:rPr lang="pl-PL" strike="sngStrike" dirty="0"/>
              <a:t>ilości</a:t>
            </a:r>
            <a:r>
              <a:rPr lang="pl-PL" dirty="0">
                <a:solidFill>
                  <a:srgbClr val="FF0000"/>
                </a:solidFill>
              </a:rPr>
              <a:t> liczby </a:t>
            </a:r>
            <a:r>
              <a:rPr lang="pl-PL" dirty="0"/>
              <a:t>badań wykonywanych w kierunku HIV. Będę też mówić o tym, jak można to osiągnąć w najefektywniejszy sposób, kładąc szczególny nacisk na badania w oparciu o występujące schorzenia wskaźnikowe oraz uwzględniając pewne kwestie dotyczące pacjentów i personelu. </a:t>
            </a:r>
          </a:p>
        </p:txBody>
      </p:sp>
    </p:spTree>
    <p:extLst>
      <p:ext uri="{BB962C8B-B14F-4D97-AF65-F5344CB8AC3E}">
        <p14:creationId xmlns:p14="http://schemas.microsoft.com/office/powerpoint/2010/main" val="798148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Komentarz</a:t>
            </a:r>
          </a:p>
          <a:p>
            <a:r>
              <a:rPr lang="pl-PL" dirty="0"/>
              <a:t>Dlaczego więc tak ważne jest, by zwiększyć ilość badań w kierunku HIV?</a:t>
            </a:r>
          </a:p>
        </p:txBody>
      </p:sp>
    </p:spTree>
    <p:extLst>
      <p:ext uri="{BB962C8B-B14F-4D97-AF65-F5344CB8AC3E}">
        <p14:creationId xmlns:p14="http://schemas.microsoft.com/office/powerpoint/2010/main" val="3455347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Komentarz</a:t>
            </a:r>
          </a:p>
          <a:p>
            <a:r>
              <a:rPr lang="pl-PL" dirty="0"/>
              <a:t>Dlaczego więc tak ważne jest, by zwiększyć ilość badań w kierunku HIV?</a:t>
            </a:r>
          </a:p>
        </p:txBody>
      </p:sp>
    </p:spTree>
    <p:extLst>
      <p:ext uri="{BB962C8B-B14F-4D97-AF65-F5344CB8AC3E}">
        <p14:creationId xmlns:p14="http://schemas.microsoft.com/office/powerpoint/2010/main" val="3455347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latin typeface="Calibri" panose="020F0502020204030204" pitchFamily="34" charset="0"/>
              </a:rPr>
              <a:t>Komentarz</a:t>
            </a:r>
          </a:p>
          <a:p>
            <a:r>
              <a:rPr lang="pl-PL" dirty="0">
                <a:latin typeface="Calibri" panose="020F0502020204030204" pitchFamily="34" charset="0"/>
              </a:rPr>
              <a:t>Można wymienić trzy główne powody, dla których ważne jest diagnozowanie HIV.</a:t>
            </a:r>
          </a:p>
          <a:p>
            <a:r>
              <a:rPr lang="pl-PL" dirty="0">
                <a:latin typeface="Calibri" panose="020F0502020204030204" pitchFamily="34" charset="0"/>
              </a:rPr>
              <a:t>Pierwszym są bezpośrednie korzyści zdrowotne dla osoby zakażonej. Po rozpoznaniu zakażenia może ona uzyskać dostęp do bardzo skutecznych metod leczenia, a dzięki temu uniknąć zachorowania i zgonu.</a:t>
            </a:r>
          </a:p>
          <a:p>
            <a:r>
              <a:rPr lang="pl-PL" dirty="0">
                <a:latin typeface="Calibri" panose="020F0502020204030204" pitchFamily="34" charset="0"/>
              </a:rPr>
              <a:t>Drugim jest ograniczenie liczby nowych zakażeń w wyniku przenoszenia wirusa na partnerów. Osoba, u której zdiagnozowane zostanie zakażenie, modyfikuje zazwyczaj swoje zachowanie, </a:t>
            </a:r>
            <a:r>
              <a:rPr lang="pl-PL" i="1" dirty="0">
                <a:latin typeface="Calibri" panose="020F0502020204030204" pitchFamily="34" charset="0"/>
              </a:rPr>
              <a:t>tak </a:t>
            </a:r>
            <a:r>
              <a:rPr lang="pl-PL" dirty="0">
                <a:latin typeface="Calibri" panose="020F0502020204030204" pitchFamily="34" charset="0"/>
              </a:rPr>
              <a:t>by zmniejszyć ryzyko </a:t>
            </a:r>
            <a:r>
              <a:rPr lang="pl-PL" i="1" dirty="0">
                <a:latin typeface="Calibri" panose="020F0502020204030204" pitchFamily="34" charset="0"/>
              </a:rPr>
              <a:t>zakażenia partnera/ki w czasie kontaktu seksualnego </a:t>
            </a:r>
            <a:r>
              <a:rPr lang="pl-PL" dirty="0">
                <a:latin typeface="Calibri" panose="020F0502020204030204" pitchFamily="34" charset="0"/>
              </a:rPr>
              <a:t>. Ponadto uważa się, </a:t>
            </a:r>
            <a:r>
              <a:rPr lang="pl-PL" i="1" dirty="0">
                <a:latin typeface="Calibri" panose="020F0502020204030204" pitchFamily="34" charset="0"/>
              </a:rPr>
              <a:t>że</a:t>
            </a:r>
            <a:r>
              <a:rPr lang="pl-PL" dirty="0">
                <a:latin typeface="Calibri" panose="020F0502020204030204" pitchFamily="34" charset="0"/>
              </a:rPr>
              <a:t> po rozpoczęciu przez osobę zakażoną leczenia i osiągnięciu niewykrywalnego poziomu </a:t>
            </a:r>
            <a:r>
              <a:rPr lang="pl-PL" i="1" strike="noStrike" dirty="0" smtClean="0">
                <a:latin typeface="Calibri" panose="020F0502020204030204" pitchFamily="34" charset="0"/>
              </a:rPr>
              <a:t>wiremii </a:t>
            </a:r>
            <a:r>
              <a:rPr lang="pl-PL" dirty="0">
                <a:latin typeface="Calibri" panose="020F0502020204030204" pitchFamily="34" charset="0"/>
              </a:rPr>
              <a:t>kontakty seksualne z nią nie wiążą się z ryzykiem zakażenia. </a:t>
            </a:r>
          </a:p>
          <a:p>
            <a:r>
              <a:rPr lang="pl-PL" dirty="0">
                <a:latin typeface="Calibri" panose="020F0502020204030204" pitchFamily="34" charset="0"/>
              </a:rPr>
              <a:t>Wczesna diagnoza zmniejsza również koszty opieki zdrowotnej. Pozwala uniknąć zachorowania w wyniku nieleczonego zakażenia HIV, a dzięki temu również kosztów opieki zdrowotnej związanych z powikłaniami na skutek nieleczonego zakażenia HIV. </a:t>
            </a:r>
          </a:p>
          <a:p>
            <a:endParaRPr lang="pl-PL" b="1" dirty="0"/>
          </a:p>
        </p:txBody>
      </p:sp>
      <p:sp>
        <p:nvSpPr>
          <p:cNvPr id="4" name="Slide Number Placeholder 3"/>
          <p:cNvSpPr>
            <a:spLocks noGrp="1"/>
          </p:cNvSpPr>
          <p:nvPr>
            <p:ph type="sldNum" sz="quarter" idx="10"/>
          </p:nvPr>
        </p:nvSpPr>
        <p:spPr/>
        <p:txBody>
          <a:bodyPr/>
          <a:lstStyle/>
          <a:p>
            <a:fld id="{E19BBA69-F71B-400F-8057-BFFCF0B37730}" type="slidenum">
              <a:rPr lang="en-GB" smtClean="0"/>
              <a:t>22</a:t>
            </a:fld>
            <a:endParaRPr lang="pl-PL" dirty="0"/>
          </a:p>
        </p:txBody>
      </p:sp>
    </p:spTree>
    <p:extLst>
      <p:ext uri="{BB962C8B-B14F-4D97-AF65-F5344CB8AC3E}">
        <p14:creationId xmlns:p14="http://schemas.microsoft.com/office/powerpoint/2010/main" val="1095638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a:t>Komentarz</a:t>
            </a:r>
          </a:p>
          <a:p>
            <a:r>
              <a:rPr lang="pl-PL"/>
              <a:t>Wykonywanie badań w kierunku HIV na większą skalę powinno więc sprawić, że liczba zdiagnozowanych przypadków zakażenia HIV wzrośnie. W efekcie zarówno mniej osób będzie żyło w nieświadomości zakażenia, jak i zmniejszy się liczba osób zgłaszających się na leczenie w późnym stadium choroby. </a:t>
            </a:r>
          </a:p>
          <a:p>
            <a:endParaRPr lang="pl-PL" dirty="0"/>
          </a:p>
          <a:p>
            <a:endParaRPr lang="pl-PL" dirty="0"/>
          </a:p>
        </p:txBody>
      </p:sp>
    </p:spTree>
    <p:extLst>
      <p:ext uri="{BB962C8B-B14F-4D97-AF65-F5344CB8AC3E}">
        <p14:creationId xmlns:p14="http://schemas.microsoft.com/office/powerpoint/2010/main" val="1095638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a:t>Komentarz</a:t>
            </a:r>
          </a:p>
          <a:p>
            <a:r>
              <a:rPr lang="pl-PL"/>
              <a:t>Na początek przyjrzyjmy się danym wskazującym na odsetek osób, które są zakażone HIV, jednak nie mają świadomości zakażenia.</a:t>
            </a:r>
          </a:p>
          <a:p>
            <a:endParaRPr lang="pl-PL" dirty="0"/>
          </a:p>
          <a:p>
            <a:endParaRPr lang="pl-PL" dirty="0"/>
          </a:p>
        </p:txBody>
      </p:sp>
    </p:spTree>
    <p:extLst>
      <p:ext uri="{BB962C8B-B14F-4D97-AF65-F5344CB8AC3E}">
        <p14:creationId xmlns:p14="http://schemas.microsoft.com/office/powerpoint/2010/main" val="11662161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2533" y="4748088"/>
            <a:ext cx="5438140" cy="4467701"/>
          </a:xfrm>
        </p:spPr>
        <p:txBody>
          <a:bodyPr/>
          <a:lstStyle/>
          <a:p>
            <a:r>
              <a:rPr lang="pl-PL" sz="1200" kern="1200" dirty="0" smtClean="0">
                <a:solidFill>
                  <a:schemeClr val="tx1"/>
                </a:solidFill>
                <a:effectLst/>
                <a:latin typeface="+mn-lt"/>
                <a:ea typeface="+mn-ea"/>
                <a:cs typeface="+mn-cs"/>
              </a:rPr>
              <a:t>Odsetek osób z niezdiagnozowanym zakażeniem HIV</a:t>
            </a:r>
            <a:endParaRPr lang="da-DK" sz="1200" kern="1200" dirty="0" smtClean="0">
              <a:solidFill>
                <a:schemeClr val="tx1"/>
              </a:solidFill>
              <a:effectLst/>
              <a:latin typeface="+mn-lt"/>
              <a:ea typeface="+mn-ea"/>
              <a:cs typeface="+mn-cs"/>
            </a:endParaRPr>
          </a:p>
          <a:p>
            <a:r>
              <a:rPr lang="pl-PL" sz="1200" u="sng" kern="1200" dirty="0" smtClean="0">
                <a:solidFill>
                  <a:schemeClr val="tx1"/>
                </a:solidFill>
                <a:effectLst/>
                <a:latin typeface="+mn-lt"/>
                <a:ea typeface="+mn-ea"/>
                <a:cs typeface="+mn-cs"/>
              </a:rPr>
              <a:t>Kraje, dla których dane pochodzą sprzed 2010</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Czechy</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Estonia</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Niemcy</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Polska</a:t>
            </a:r>
            <a:endParaRPr lang="da-DK" sz="1200" kern="1200" dirty="0" smtClean="0">
              <a:solidFill>
                <a:schemeClr val="tx1"/>
              </a:solidFill>
              <a:effectLst/>
              <a:latin typeface="+mn-lt"/>
              <a:ea typeface="+mn-ea"/>
              <a:cs typeface="+mn-cs"/>
            </a:endParaRPr>
          </a:p>
          <a:p>
            <a:r>
              <a:rPr lang="pl-PL" sz="1200" u="sng" kern="1200" dirty="0" smtClean="0">
                <a:solidFill>
                  <a:schemeClr val="tx1"/>
                </a:solidFill>
                <a:effectLst/>
                <a:latin typeface="+mn-lt"/>
                <a:ea typeface="+mn-ea"/>
                <a:cs typeface="+mn-cs"/>
              </a:rPr>
              <a:t>Kraje, dla których dane pochodzą sprzed 2010-2015</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Francja</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Gruzja</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Holandia</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Hiszpania</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Wielka Brytania</a:t>
            </a:r>
            <a:endParaRPr lang="da-DK" sz="1200" kern="1200" dirty="0" smtClean="0">
              <a:solidFill>
                <a:schemeClr val="tx1"/>
              </a:solidFill>
              <a:effectLst/>
              <a:latin typeface="+mn-lt"/>
              <a:ea typeface="+mn-ea"/>
              <a:cs typeface="+mn-cs"/>
            </a:endParaRPr>
          </a:p>
          <a:p>
            <a:endParaRPr lang="da-DK" sz="1200" kern="1200" dirty="0" smtClean="0">
              <a:solidFill>
                <a:schemeClr val="tx1"/>
              </a:solidFill>
              <a:effectLst/>
              <a:latin typeface="+mn-lt"/>
            </a:endParaRPr>
          </a:p>
          <a:p>
            <a:r>
              <a:rPr lang="pl-PL" sz="1200" kern="1200" dirty="0" smtClean="0">
                <a:solidFill>
                  <a:schemeClr val="tx1"/>
                </a:solidFill>
                <a:effectLst/>
                <a:latin typeface="+mn-lt"/>
              </a:rPr>
              <a:t>Komentarz</a:t>
            </a:r>
            <a:endParaRPr lang="pl-PL" sz="1200" kern="1200" dirty="0">
              <a:solidFill>
                <a:schemeClr val="tx1"/>
              </a:solidFill>
              <a:effectLst/>
              <a:latin typeface="+mn-lt"/>
            </a:endParaRPr>
          </a:p>
          <a:p>
            <a:r>
              <a:rPr lang="pl-PL" sz="1200" kern="1200" dirty="0">
                <a:solidFill>
                  <a:schemeClr val="tx1"/>
                </a:solidFill>
                <a:effectLst/>
                <a:latin typeface="+mn-lt"/>
              </a:rPr>
              <a:t>Badania wykazały, że do większości przypadków nowych zakażeń HIV</a:t>
            </a:r>
            <a:r>
              <a:rPr lang="pl-PL" dirty="0"/>
              <a:t> </a:t>
            </a:r>
            <a:r>
              <a:rPr lang="pl-PL" sz="1200" kern="1200" dirty="0">
                <a:solidFill>
                  <a:schemeClr val="tx1"/>
                </a:solidFill>
                <a:effectLst/>
                <a:latin typeface="+mn-lt"/>
              </a:rPr>
              <a:t>może dochodzić za pośrednictwem osób, które nie wiedzą, że same są zakażone HIV.</a:t>
            </a:r>
            <a:r>
              <a:rPr lang="pl-PL" dirty="0"/>
              <a:t> </a:t>
            </a:r>
            <a:r>
              <a:rPr lang="pl-PL" sz="1200" kern="1200" dirty="0">
                <a:solidFill>
                  <a:schemeClr val="tx1"/>
                </a:solidFill>
                <a:effectLst/>
                <a:latin typeface="+mn-lt"/>
              </a:rPr>
              <a:t>Przyczyną może być wyższe ryzyko </a:t>
            </a:r>
            <a:r>
              <a:rPr lang="pl-PL" sz="1200" i="0" kern="1200" dirty="0" smtClean="0">
                <a:solidFill>
                  <a:schemeClr val="tx1"/>
                </a:solidFill>
                <a:effectLst/>
                <a:latin typeface="+mn-lt"/>
              </a:rPr>
              <a:t>zakażenia</a:t>
            </a:r>
            <a:r>
              <a:rPr lang="pl-PL" sz="1200" kern="1200" dirty="0" smtClean="0">
                <a:solidFill>
                  <a:schemeClr val="tx1"/>
                </a:solidFill>
                <a:effectLst/>
                <a:latin typeface="+mn-lt"/>
              </a:rPr>
              <a:t> </a:t>
            </a:r>
            <a:r>
              <a:rPr lang="pl-PL" sz="1200" kern="1200" dirty="0">
                <a:solidFill>
                  <a:schemeClr val="tx1"/>
                </a:solidFill>
                <a:effectLst/>
                <a:latin typeface="+mn-lt"/>
              </a:rPr>
              <a:t>innych (ze względu na wysoki poziom </a:t>
            </a:r>
            <a:r>
              <a:rPr lang="pl-PL" sz="1200" i="0" strike="noStrike" kern="1200" dirty="0" smtClean="0">
                <a:solidFill>
                  <a:schemeClr val="tx1"/>
                </a:solidFill>
                <a:effectLst/>
                <a:latin typeface="+mn-lt"/>
              </a:rPr>
              <a:t>wiremii</a:t>
            </a:r>
            <a:r>
              <a:rPr lang="pl-PL" sz="1200" i="1" strike="noStrike" kern="1200" dirty="0" smtClean="0">
                <a:solidFill>
                  <a:schemeClr val="tx1"/>
                </a:solidFill>
                <a:effectLst/>
                <a:latin typeface="+mn-lt"/>
              </a:rPr>
              <a:t> </a:t>
            </a:r>
            <a:r>
              <a:rPr lang="pl-PL" sz="1200" i="1" strike="noStrike" kern="1200" dirty="0">
                <a:solidFill>
                  <a:schemeClr val="tx1"/>
                </a:solidFill>
                <a:effectLst/>
                <a:latin typeface="+mn-lt"/>
              </a:rPr>
              <a:t>na </a:t>
            </a:r>
            <a:r>
              <a:rPr lang="pl-PL" sz="1200" kern="1200" dirty="0">
                <a:solidFill>
                  <a:schemeClr val="tx1"/>
                </a:solidFill>
                <a:effectLst/>
                <a:latin typeface="+mn-lt"/>
              </a:rPr>
              <a:t>etapie serokonwersji w odpowiedzi na zakażenie HIV</a:t>
            </a:r>
            <a:r>
              <a:rPr lang="pl-PL" dirty="0"/>
              <a:t> </a:t>
            </a:r>
            <a:r>
              <a:rPr lang="pl-PL" sz="1200" kern="1200" dirty="0">
                <a:solidFill>
                  <a:schemeClr val="tx1"/>
                </a:solidFill>
                <a:effectLst/>
                <a:latin typeface="+mn-lt"/>
              </a:rPr>
              <a:t>) oraz częstsze zachowania wysokiego ryzyka wśród osób niezdiagnozowanych w porównaniu z</a:t>
            </a:r>
            <a:r>
              <a:rPr lang="pl-PL" dirty="0"/>
              <a:t> </a:t>
            </a:r>
            <a:r>
              <a:rPr lang="pl-PL" sz="1200" kern="1200" dirty="0">
                <a:solidFill>
                  <a:schemeClr val="tx1"/>
                </a:solidFill>
                <a:effectLst/>
                <a:latin typeface="+mn-lt"/>
              </a:rPr>
              <a:t>osobami z rozpoznaniem HIV. Osoby z nierozpoznanym zakażeniem narażone są również na ryzyko późnej</a:t>
            </a:r>
            <a:r>
              <a:rPr lang="pl-PL" dirty="0"/>
              <a:t> </a:t>
            </a:r>
            <a:r>
              <a:rPr lang="pl-PL" sz="1200" kern="1200" dirty="0">
                <a:solidFill>
                  <a:schemeClr val="tx1"/>
                </a:solidFill>
                <a:effectLst/>
                <a:latin typeface="+mn-lt"/>
              </a:rPr>
              <a:t>diagnozy, w wyniku czego rozpoczęcie leczenia przeciwretrowirusowego w porę może nie być możliwe.</a:t>
            </a:r>
            <a:r>
              <a:rPr lang="pl-PL" dirty="0"/>
              <a:t> </a:t>
            </a:r>
            <a:r>
              <a:rPr lang="pl-PL" sz="1200" kern="1200" dirty="0">
                <a:solidFill>
                  <a:schemeClr val="tx1"/>
                </a:solidFill>
                <a:effectLst/>
                <a:latin typeface="+mn-lt"/>
              </a:rPr>
              <a:t>Badania przesiewowe pod kątem niezdiagnozowanego</a:t>
            </a:r>
            <a:r>
              <a:rPr lang="pl-PL" dirty="0"/>
              <a:t> </a:t>
            </a:r>
            <a:r>
              <a:rPr lang="pl-PL" sz="1200" kern="1200" dirty="0">
                <a:solidFill>
                  <a:schemeClr val="tx1"/>
                </a:solidFill>
                <a:effectLst/>
                <a:latin typeface="+mn-lt"/>
              </a:rPr>
              <a:t>zakażenia wirusem HIV mają więc kluczowe znaczenie dla powstrzymania fali zakażeń HIV i ograniczenia śmiertelności.</a:t>
            </a:r>
            <a:endParaRPr lang="pl-PL" sz="1200" kern="1200" dirty="0">
              <a:solidFill>
                <a:schemeClr val="tx1"/>
              </a:solidFill>
              <a:effectLst/>
              <a:latin typeface="+mn-lt"/>
              <a:ea typeface="+mn-ea"/>
              <a:cs typeface="+mn-cs"/>
            </a:endParaRPr>
          </a:p>
          <a:p>
            <a:endParaRPr lang="pl-PL" sz="1200" kern="1200" dirty="0">
              <a:solidFill>
                <a:schemeClr val="tx1"/>
              </a:solidFill>
              <a:effectLst/>
              <a:latin typeface="+mn-lt"/>
              <a:ea typeface="+mn-ea"/>
              <a:cs typeface="+mn-cs"/>
            </a:endParaRPr>
          </a:p>
          <a:p>
            <a:r>
              <a:rPr lang="pl-PL" sz="1200" kern="1200" dirty="0">
                <a:solidFill>
                  <a:schemeClr val="tx1"/>
                </a:solidFill>
                <a:effectLst/>
                <a:latin typeface="+mn-lt"/>
              </a:rPr>
              <a:t>Szacuje się, że jedna trzecia osób z HIV w UE nie wie, że jest zakażona, a w niektórych krajach Europy Wschodniej odsetek ten wynosi nawet 50%. Odsetek osób niezdiagnozowanych jest różny w różnych grupach wysokiego ryzyka</a:t>
            </a:r>
            <a:r>
              <a:rPr lang="pl-PL" dirty="0"/>
              <a:t> </a:t>
            </a:r>
            <a:r>
              <a:rPr lang="pl-PL" sz="1200" kern="1200" dirty="0">
                <a:solidFill>
                  <a:schemeClr val="tx1"/>
                </a:solidFill>
                <a:effectLst/>
                <a:latin typeface="+mn-lt"/>
              </a:rPr>
              <a:t>, tj. wśród mężczyzn utrzymujących kontakty seksualne z innymi mężczyznami lub osób przyjmujących narkotyki dożylnie, przy czym dla pewnych grup prawdopodobieństwo zakażenia jest większe. </a:t>
            </a:r>
          </a:p>
          <a:p>
            <a:endParaRPr lang="pl-PL" sz="1200" kern="1200" dirty="0">
              <a:solidFill>
                <a:schemeClr val="tx1"/>
              </a:solidFill>
              <a:effectLst/>
              <a:latin typeface="+mn-lt"/>
              <a:ea typeface="+mn-ea"/>
              <a:cs typeface="+mn-cs"/>
            </a:endParaRPr>
          </a:p>
          <a:p>
            <a:r>
              <a:rPr lang="pl-PL" sz="1200" kern="1200" dirty="0">
                <a:solidFill>
                  <a:schemeClr val="tx1"/>
                </a:solidFill>
                <a:effectLst/>
                <a:latin typeface="+mn-lt"/>
              </a:rPr>
              <a:t>Na tej mapce widać, że kraje oznaczone ciemniejszym kolorem, oznaczającym większy odsetek niezdiagnozowanych zakażeń, znajdują się raczej po stronie Europy Wschodniej. W wielu krajach dane wciąż jednak są ograniczone lub nieaktualne, w związku z czym odsetek niezdiagnozowanych przypadków w znacznej mierze pozostaje nieznany. </a:t>
            </a:r>
            <a:endParaRPr lang="pl-PL" sz="1200" kern="1200" dirty="0">
              <a:solidFill>
                <a:schemeClr val="tx1"/>
              </a:solidFill>
              <a:effectLst/>
              <a:latin typeface="+mn-lt"/>
              <a:ea typeface="+mn-ea"/>
              <a:cs typeface="+mn-cs"/>
            </a:endParaRPr>
          </a:p>
          <a:p>
            <a:endParaRPr lang="pl-PL" sz="1200" kern="1200" dirty="0">
              <a:solidFill>
                <a:schemeClr val="tx1"/>
              </a:solidFill>
              <a:effectLst/>
              <a:latin typeface="+mn-lt"/>
              <a:ea typeface="+mn-ea"/>
              <a:cs typeface="+mn-cs"/>
            </a:endParaRPr>
          </a:p>
          <a:p>
            <a:r>
              <a:rPr lang="pl-PL" sz="1200" kern="1200" dirty="0">
                <a:solidFill>
                  <a:schemeClr val="tx1"/>
                </a:solidFill>
                <a:effectLst/>
                <a:latin typeface="+mn-lt"/>
              </a:rPr>
              <a:t>Źródło: Supervie V. et al. The undiagnosed HIV epidemic in France and its implications for HIV screening strategies. </a:t>
            </a:r>
            <a:r>
              <a:rPr lang="pl-PL" sz="1200" i="1" kern="1200" baseline="0" dirty="0">
                <a:solidFill>
                  <a:schemeClr val="tx1"/>
                </a:solidFill>
                <a:effectLst/>
                <a:latin typeface="+mn-lt"/>
              </a:rPr>
              <a:t>AIDS</a:t>
            </a:r>
            <a:r>
              <a:rPr lang="pl-PL" sz="1200" i="0" kern="1200" baseline="0" dirty="0">
                <a:solidFill>
                  <a:schemeClr val="tx1"/>
                </a:solidFill>
                <a:effectLst/>
                <a:latin typeface="+mn-lt"/>
              </a:rPr>
              <a:t>, 2014 ; 28(12): 1797-1804.</a:t>
            </a:r>
            <a:endParaRPr lang="pl-PL" dirty="0"/>
          </a:p>
          <a:p>
            <a:endParaRPr lang="pl-PL" dirty="0"/>
          </a:p>
        </p:txBody>
      </p:sp>
    </p:spTree>
    <p:extLst>
      <p:ext uri="{BB962C8B-B14F-4D97-AF65-F5344CB8AC3E}">
        <p14:creationId xmlns:p14="http://schemas.microsoft.com/office/powerpoint/2010/main" val="2490323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Narration</a:t>
            </a:r>
          </a:p>
          <a:p>
            <a:pPr>
              <a:defRPr/>
            </a:pPr>
            <a:r>
              <a:rPr lang="pl-PL" dirty="0"/>
              <a:t>Rozprzestrzenianie się zakażenia HIV wśród mężczyzn mających seks z mężczyznami (MSM) jest coraz większym problemem w Polsce. Według modelu matematycznego opracowanego przez Rosińską i </a:t>
            </a:r>
            <a:r>
              <a:rPr lang="pl-PL" dirty="0" err="1"/>
              <a:t>wsp</a:t>
            </a:r>
            <a:r>
              <a:rPr lang="pl-PL" dirty="0"/>
              <a:t>. Odsetek osób niezdiagnozowanych w populacji  MSM może sięgać nawet 68,3% ( 95% przedział ufności 53, 9-76,1%) .</a:t>
            </a:r>
          </a:p>
          <a:p>
            <a:pPr>
              <a:defRPr/>
            </a:pPr>
            <a:endParaRPr lang="pl-PL" dirty="0" smtClean="0"/>
          </a:p>
          <a:p>
            <a:pPr>
              <a:defRPr/>
            </a:pPr>
            <a:r>
              <a:rPr lang="pl-PL" dirty="0" smtClean="0"/>
              <a:t>W </a:t>
            </a:r>
            <a:r>
              <a:rPr lang="pl-PL" dirty="0"/>
              <a:t>latach 2000 i 2011, roczna liczba zgłoszonych nowych przypadków HIV wśród MSM wzrosła prawie </a:t>
            </a:r>
            <a:r>
              <a:rPr lang="pl-PL" dirty="0" smtClean="0"/>
              <a:t>10-krotnie, a przy uwzględnieniu danych z brakującą drogą transmisji wzrost </a:t>
            </a:r>
            <a:r>
              <a:rPr lang="pl-PL" dirty="0"/>
              <a:t>był 14-krotnie (z 2,5 na milion w 2000 roku do 33,8 na milion w 2011 roku). Co więcej, </a:t>
            </a:r>
            <a:r>
              <a:rPr lang="pl-PL" dirty="0" smtClean="0"/>
              <a:t>wzrost  wykazany w latach </a:t>
            </a:r>
            <a:r>
              <a:rPr lang="pl-PL" dirty="0"/>
              <a:t>2005-06 </a:t>
            </a:r>
            <a:r>
              <a:rPr lang="pl-PL" dirty="0" smtClean="0"/>
              <a:t>był dopiero widoczny w meldunkach epidemiologicznych z lat </a:t>
            </a:r>
            <a:r>
              <a:rPr lang="pl-PL" dirty="0"/>
              <a:t>2009-10 </a:t>
            </a:r>
            <a:r>
              <a:rPr lang="pl-PL" dirty="0" smtClean="0"/>
              <a:t>.</a:t>
            </a:r>
          </a:p>
          <a:p>
            <a:pPr>
              <a:defRPr/>
            </a:pPr>
            <a:r>
              <a:rPr lang="pl-PL" dirty="0" smtClean="0"/>
              <a:t>Powyższe dane sugerują nawet 14-krotnie większą liczbę nowych rozpoznań </a:t>
            </a:r>
            <a:r>
              <a:rPr lang="pl-PL" dirty="0"/>
              <a:t>wśród MSM w Polsce </a:t>
            </a:r>
            <a:r>
              <a:rPr lang="pl-PL" dirty="0" smtClean="0"/>
              <a:t>niż aktualnie obserwowaną w raportach epidemiologicznych.</a:t>
            </a:r>
          </a:p>
          <a:p>
            <a:pPr>
              <a:defRPr/>
            </a:pPr>
            <a:endParaRPr lang="en-GB" dirty="0" smtClean="0"/>
          </a:p>
          <a:p>
            <a:r>
              <a:rPr lang="en-GB" dirty="0" smtClean="0"/>
              <a:t>Source: </a:t>
            </a:r>
            <a:r>
              <a:rPr lang="pl-PL" dirty="0"/>
              <a:t>Rosinska M. et al. </a:t>
            </a:r>
            <a:r>
              <a:rPr lang="fr-FR" dirty="0"/>
              <a:t>Euro </a:t>
            </a:r>
            <a:r>
              <a:rPr lang="fr-FR" dirty="0" err="1"/>
              <a:t>Surveill</a:t>
            </a:r>
            <a:r>
              <a:rPr lang="fr-FR" dirty="0"/>
              <a:t>. 2013 </a:t>
            </a:r>
            <a:r>
              <a:rPr lang="fr-FR" dirty="0" err="1"/>
              <a:t>Nov</a:t>
            </a:r>
            <a:r>
              <a:rPr lang="fr-FR" dirty="0"/>
              <a:t> 28;18(48):20642</a:t>
            </a:r>
            <a:endParaRPr lang="pl-PL" dirty="0"/>
          </a:p>
          <a:p>
            <a:endParaRPr lang="en-GB" dirty="0"/>
          </a:p>
        </p:txBody>
      </p:sp>
    </p:spTree>
    <p:extLst>
      <p:ext uri="{BB962C8B-B14F-4D97-AF65-F5344CB8AC3E}">
        <p14:creationId xmlns:p14="http://schemas.microsoft.com/office/powerpoint/2010/main" val="2272288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Narration</a:t>
            </a:r>
          </a:p>
          <a:p>
            <a:pPr>
              <a:defRPr/>
            </a:pPr>
            <a:r>
              <a:rPr lang="pl-PL" dirty="0"/>
              <a:t>Rozprzestrzenianie się </a:t>
            </a:r>
            <a:r>
              <a:rPr lang="pl-PL" dirty="0" smtClean="0"/>
              <a:t>zakażenia </a:t>
            </a:r>
            <a:r>
              <a:rPr lang="pl-PL" dirty="0"/>
              <a:t>HIV wśród mężczyzn mających seks z mężczyznami (MSM) jest coraz większym problemem w Polsce. </a:t>
            </a:r>
            <a:r>
              <a:rPr lang="pl-PL" dirty="0" smtClean="0"/>
              <a:t>Według modelu matematycznego opracowanego przez Rosińską i </a:t>
            </a:r>
            <a:r>
              <a:rPr lang="pl-PL" dirty="0" err="1" smtClean="0"/>
              <a:t>wsp</a:t>
            </a:r>
            <a:r>
              <a:rPr lang="pl-PL" dirty="0" smtClean="0"/>
              <a:t>. Odsetek osób niezdiagnozowanych w populacji  MSM może sięgać </a:t>
            </a:r>
            <a:r>
              <a:rPr lang="pl-PL" dirty="0"/>
              <a:t>nawet </a:t>
            </a:r>
            <a:r>
              <a:rPr lang="pl-PL" dirty="0" smtClean="0"/>
              <a:t>68,3% ( </a:t>
            </a:r>
            <a:r>
              <a:rPr lang="pl-PL" dirty="0"/>
              <a:t>95% przedział </a:t>
            </a:r>
            <a:r>
              <a:rPr lang="pl-PL" dirty="0" smtClean="0"/>
              <a:t>ufności 53, 9-76,1%). </a:t>
            </a:r>
          </a:p>
          <a:p>
            <a:pPr>
              <a:defRPr/>
            </a:pPr>
            <a:endParaRPr lang="pl-PL" dirty="0" smtClean="0"/>
          </a:p>
          <a:p>
            <a:pPr>
              <a:defRPr/>
            </a:pPr>
            <a:r>
              <a:rPr lang="pl-PL" dirty="0" smtClean="0"/>
              <a:t>Problem ten jest szczególnie zaznaczony w wybranych regionach kraju, przede wszystkim w regionach do których jest największa migracja ludności, najwyższy dochód na mieszkańca i najniższe bezrobocie. Należą do nich województwo mazowieckie a następnie pomorskie i śląskie. Trudno wyjaśnić natomiast dlaczego w grupie regionów z najwyższym szacowanym wskaźnikiem zachorowalności. znalazło się województwo wielkopolskie.</a:t>
            </a:r>
          </a:p>
          <a:p>
            <a:pPr>
              <a:defRPr/>
            </a:pPr>
            <a:endParaRPr lang="pl-PL" dirty="0"/>
          </a:p>
          <a:p>
            <a:r>
              <a:rPr lang="en-GB" dirty="0" smtClean="0"/>
              <a:t>Source: </a:t>
            </a:r>
            <a:r>
              <a:rPr lang="pl-PL" dirty="0"/>
              <a:t>Rosinska M. et al. </a:t>
            </a:r>
            <a:r>
              <a:rPr lang="fr-FR" dirty="0"/>
              <a:t>Euro </a:t>
            </a:r>
            <a:r>
              <a:rPr lang="fr-FR" dirty="0" err="1"/>
              <a:t>Surveill</a:t>
            </a:r>
            <a:r>
              <a:rPr lang="fr-FR" dirty="0"/>
              <a:t>. 2013 Nov 28;18(48):</a:t>
            </a:r>
            <a:r>
              <a:rPr lang="fr-FR" dirty="0" smtClean="0"/>
              <a:t>20642</a:t>
            </a:r>
            <a:endParaRPr lang="pl-PL" dirty="0" smtClean="0"/>
          </a:p>
          <a:p>
            <a:r>
              <a:rPr lang="pl-PL" dirty="0" err="1" smtClean="0"/>
              <a:t>Rosinska</a:t>
            </a:r>
            <a:r>
              <a:rPr lang="pl-PL" dirty="0" smtClean="0"/>
              <a:t> M. </a:t>
            </a:r>
            <a:r>
              <a:rPr lang="pl-PL" dirty="0" err="1" smtClean="0"/>
              <a:t>Epidemiol</a:t>
            </a:r>
            <a:r>
              <a:rPr lang="pl-PL" dirty="0" smtClean="0"/>
              <a:t> </a:t>
            </a:r>
            <a:r>
              <a:rPr lang="pl-PL" dirty="0" err="1"/>
              <a:t>Infect</a:t>
            </a:r>
            <a:r>
              <a:rPr lang="pl-PL" dirty="0"/>
              <a:t>. 2016 Apr;144(6):1175-91</a:t>
            </a:r>
            <a:r>
              <a:rPr lang="pl-PL" dirty="0" smtClean="0"/>
              <a:t>.</a:t>
            </a:r>
            <a:endParaRPr lang="pl-PL" dirty="0"/>
          </a:p>
          <a:p>
            <a:endParaRPr lang="en-GB" dirty="0"/>
          </a:p>
        </p:txBody>
      </p:sp>
    </p:spTree>
    <p:extLst>
      <p:ext uri="{BB962C8B-B14F-4D97-AF65-F5344CB8AC3E}">
        <p14:creationId xmlns:p14="http://schemas.microsoft.com/office/powerpoint/2010/main" val="4796366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673100" y="569913"/>
            <a:ext cx="3378200" cy="2533650"/>
          </a:xfrm>
          <a:ln/>
        </p:spPr>
      </p:sp>
      <p:sp>
        <p:nvSpPr>
          <p:cNvPr id="11267" name="Notes Placeholder 2"/>
          <p:cNvSpPr>
            <a:spLocks noGrp="1"/>
          </p:cNvSpPr>
          <p:nvPr>
            <p:ph type="body" idx="1"/>
          </p:nvPr>
        </p:nvSpPr>
        <p:spPr>
          <a:xfrm>
            <a:off x="590525" y="3235920"/>
            <a:ext cx="5832648" cy="6480720"/>
          </a:xfrm>
          <a:noFill/>
          <a:ln/>
        </p:spPr>
        <p:txBody>
          <a:bodyPr/>
          <a:lstStyle/>
          <a:p>
            <a:pPr>
              <a:defRPr/>
            </a:pPr>
            <a:r>
              <a:rPr lang="pl-PL" sz="1000" dirty="0">
                <a:solidFill>
                  <a:prstClr val="black"/>
                </a:solidFill>
                <a:latin typeface="Calibri" panose="020F0502020204030204" pitchFamily="34" charset="0"/>
              </a:rPr>
              <a:t>Komentarz</a:t>
            </a:r>
          </a:p>
          <a:p>
            <a:pPr>
              <a:defRPr/>
            </a:pPr>
            <a:r>
              <a:rPr lang="pl-PL" sz="1000" dirty="0">
                <a:solidFill>
                  <a:prstClr val="black"/>
                </a:solidFill>
                <a:latin typeface="Calibri" panose="020F0502020204030204" pitchFamily="34" charset="0"/>
              </a:rPr>
              <a:t>W 2014 r. w 22 krajach w całej Europie (UE/EOG), dla których istnieją dostępne dane, była to prawie połowa; 47% wszystkich przypadków zakażenia HIV rozpoznano późno, przy liczbie komórek CD4 na poziomie poniżej 350. U ponad jednej czwartej tych osób </a:t>
            </a:r>
            <a:r>
              <a:rPr lang="pl-PL" sz="1000" dirty="0">
                <a:latin typeface="Calibri" panose="020F0502020204030204" pitchFamily="34" charset="0"/>
              </a:rPr>
              <a:t>(27%)</a:t>
            </a:r>
            <a:r>
              <a:rPr lang="pl-PL" dirty="0"/>
              <a:t> </a:t>
            </a:r>
            <a:r>
              <a:rPr lang="pl-PL" sz="1000" dirty="0">
                <a:solidFill>
                  <a:prstClr val="black"/>
                </a:solidFill>
                <a:latin typeface="Calibri" panose="020F0502020204030204" pitchFamily="34" charset="0"/>
              </a:rPr>
              <a:t>zakażenie HIV było w stopniu zaawansowanym; oznacza to liczbę komórek CD4 na poziomie niższym niż 200 w momencie rozpoznania. Wszystkie te osoby są więc narażone na </a:t>
            </a:r>
            <a:r>
              <a:rPr lang="pl-PL" sz="1000" dirty="0"/>
              <a:t>ryzyko zwiększonej zachorowalności i śmiertelności. </a:t>
            </a:r>
            <a:r>
              <a:rPr lang="pl-PL" sz="1000" dirty="0">
                <a:solidFill>
                  <a:prstClr val="black"/>
                </a:solidFill>
                <a:latin typeface="Calibri" panose="020F0502020204030204" pitchFamily="34" charset="0"/>
              </a:rPr>
              <a:t>Można jednak zaobserwować na tym slajdzie istotne różnice pomiędzy poszczególnymi krajami.</a:t>
            </a:r>
          </a:p>
          <a:p>
            <a:pPr>
              <a:defRPr/>
            </a:pPr>
            <a:r>
              <a:rPr lang="pl-PL" sz="1000" u="sng" dirty="0">
                <a:solidFill>
                  <a:prstClr val="black"/>
                </a:solidFill>
                <a:latin typeface="Calibri" panose="020F0502020204030204" pitchFamily="34" charset="0"/>
              </a:rPr>
              <a:t>Dodatkowe dane</a:t>
            </a:r>
          </a:p>
          <a:p>
            <a:pPr>
              <a:defRPr/>
            </a:pPr>
            <a:r>
              <a:rPr lang="pl-PL" sz="1000" b="1" dirty="0"/>
              <a:t>NALEŻY ZAUWAŻYĆ, że dane w tabeli pochodzą z 2013 r., a na slajdzie z 2014 r.</a:t>
            </a:r>
          </a:p>
          <a:p>
            <a:pPr rtl="0" eaLnBrk="1" fontAlgn="ctr" latinLnBrk="0" hangingPunct="1"/>
            <a:r>
              <a:rPr lang="pl-PL" sz="1200" b="0" i="0" u="none" strike="noStrike" kern="1200" dirty="0">
                <a:solidFill>
                  <a:schemeClr val="tx1"/>
                </a:solidFill>
                <a:effectLst/>
                <a:latin typeface="+mn-lt"/>
              </a:rPr>
              <a:t>Kraje UE: Zgłoszenie się na leczenie na późnym etapie, dane z roku </a:t>
            </a:r>
            <a:r>
              <a:rPr lang="pl-PL" sz="1200" b="1" i="0" u="none" strike="noStrike" kern="1200" dirty="0">
                <a:solidFill>
                  <a:schemeClr val="tx1"/>
                </a:solidFill>
                <a:effectLst/>
                <a:latin typeface="+mn-lt"/>
              </a:rPr>
              <a:t>2013</a:t>
            </a:r>
          </a:p>
          <a:p>
            <a:pPr rtl="0" eaLnBrk="1" fontAlgn="ctr" latinLnBrk="0" hangingPunct="1"/>
            <a:r>
              <a:rPr lang="pl-PL" sz="1200" b="0" i="0" u="none" strike="noStrike" kern="1200" dirty="0">
                <a:solidFill>
                  <a:schemeClr val="tx1"/>
                </a:solidFill>
                <a:effectLst/>
                <a:latin typeface="+mn-lt"/>
              </a:rPr>
              <a:t>Austria</a:t>
            </a:r>
            <a:r>
              <a:rPr lang="en-US" sz="1200" b="0" i="0" u="none" strike="noStrike" kern="1200" dirty="0">
                <a:solidFill>
                  <a:schemeClr val="tx1"/>
                </a:solidFill>
                <a:effectLst/>
                <a:latin typeface="+mn-lt"/>
              </a:rPr>
              <a:t>		</a:t>
            </a:r>
            <a:r>
              <a:rPr lang="pl-PL" sz="1200" b="1" i="0" u="none" strike="noStrike" kern="1200" dirty="0">
                <a:solidFill>
                  <a:schemeClr val="tx1"/>
                </a:solidFill>
                <a:effectLst/>
                <a:latin typeface="+mn-lt"/>
              </a:rPr>
              <a:t>45%</a:t>
            </a:r>
            <a:r>
              <a:rPr lang="en-US" sz="1200" b="1" i="0" u="none" strike="noStrike" kern="1200" dirty="0">
                <a:solidFill>
                  <a:schemeClr val="tx1"/>
                </a:solidFill>
                <a:effectLst/>
                <a:latin typeface="+mn-lt"/>
              </a:rPr>
              <a:t>	</a:t>
            </a:r>
            <a:r>
              <a:rPr lang="pl-PL" sz="1200" b="0" i="0" u="none" strike="noStrike" kern="1200" dirty="0">
                <a:solidFill>
                  <a:schemeClr val="tx1"/>
                </a:solidFill>
                <a:effectLst/>
                <a:latin typeface="+mn-lt"/>
              </a:rPr>
              <a:t>Włochy</a:t>
            </a:r>
            <a:r>
              <a:rPr lang="en-US" sz="1200" b="0" i="0" u="none" strike="noStrike" kern="1200" dirty="0">
                <a:solidFill>
                  <a:schemeClr val="tx1"/>
                </a:solidFill>
                <a:effectLst/>
                <a:latin typeface="+mn-lt"/>
              </a:rPr>
              <a:t>		</a:t>
            </a:r>
            <a:r>
              <a:rPr lang="pl-PL" sz="1200" b="1" i="0" u="none" strike="noStrike" kern="1200" dirty="0">
                <a:solidFill>
                  <a:schemeClr val="tx1"/>
                </a:solidFill>
                <a:effectLst/>
                <a:latin typeface="+mn-lt"/>
              </a:rPr>
              <a:t>58%</a:t>
            </a:r>
            <a:endParaRPr lang="pl-PL" sz="1200" b="0" i="0" u="none" strike="noStrike" kern="1200" dirty="0">
              <a:solidFill>
                <a:schemeClr val="tx1"/>
              </a:solidFill>
              <a:effectLst/>
              <a:latin typeface="+mn-lt"/>
              <a:ea typeface="+mn-ea"/>
              <a:cs typeface="+mn-cs"/>
            </a:endParaRPr>
          </a:p>
          <a:p>
            <a:pPr rtl="0" eaLnBrk="1" fontAlgn="ctr" latinLnBrk="0" hangingPunct="1"/>
            <a:r>
              <a:rPr lang="pl-PL" sz="1200" b="0" i="0" u="none" strike="noStrike" kern="1200" dirty="0">
                <a:solidFill>
                  <a:schemeClr val="tx1"/>
                </a:solidFill>
                <a:effectLst/>
                <a:latin typeface="+mn-lt"/>
              </a:rPr>
              <a:t>Belgia</a:t>
            </a:r>
            <a:r>
              <a:rPr lang="en-US" sz="1200" b="0" i="0" u="none" strike="noStrike" kern="1200" dirty="0">
                <a:solidFill>
                  <a:schemeClr val="tx1"/>
                </a:solidFill>
                <a:effectLst/>
                <a:latin typeface="+mn-lt"/>
              </a:rPr>
              <a:t>		</a:t>
            </a:r>
            <a:r>
              <a:rPr lang="pl-PL" sz="1200" b="1" i="0" u="none" strike="noStrike" kern="1200" dirty="0">
                <a:solidFill>
                  <a:schemeClr val="tx1"/>
                </a:solidFill>
                <a:effectLst/>
                <a:latin typeface="+mn-lt"/>
              </a:rPr>
              <a:t>43%</a:t>
            </a:r>
            <a:r>
              <a:rPr lang="en-US" sz="1200" b="1" i="0" u="none" strike="noStrike" kern="1200" dirty="0">
                <a:solidFill>
                  <a:schemeClr val="tx1"/>
                </a:solidFill>
                <a:effectLst/>
                <a:latin typeface="+mn-lt"/>
              </a:rPr>
              <a:t>	</a:t>
            </a:r>
            <a:r>
              <a:rPr lang="pl-PL" sz="1200" b="0" i="0" u="none" strike="noStrike" kern="1200" dirty="0">
                <a:solidFill>
                  <a:schemeClr val="tx1"/>
                </a:solidFill>
                <a:effectLst/>
                <a:latin typeface="+mn-lt"/>
              </a:rPr>
              <a:t>Łotwa</a:t>
            </a:r>
            <a:r>
              <a:rPr lang="en-US" sz="1200" b="0" i="0" u="none" strike="noStrike" kern="1200" dirty="0">
                <a:solidFill>
                  <a:schemeClr val="tx1"/>
                </a:solidFill>
                <a:effectLst/>
                <a:latin typeface="+mn-lt"/>
              </a:rPr>
              <a:t>		</a:t>
            </a:r>
            <a:r>
              <a:rPr lang="pl-PL" sz="1200" b="1" i="0" u="none" strike="noStrike" kern="1200" dirty="0">
                <a:solidFill>
                  <a:schemeClr val="tx1"/>
                </a:solidFill>
                <a:effectLst/>
                <a:latin typeface="+mn-lt"/>
              </a:rPr>
              <a:t>54%</a:t>
            </a:r>
            <a:endParaRPr lang="pl-PL" sz="1200" b="0" i="0" u="none" strike="noStrike" kern="1200" dirty="0">
              <a:solidFill>
                <a:schemeClr val="tx1"/>
              </a:solidFill>
              <a:effectLst/>
              <a:latin typeface="+mn-lt"/>
              <a:ea typeface="+mn-ea"/>
              <a:cs typeface="+mn-cs"/>
            </a:endParaRPr>
          </a:p>
          <a:p>
            <a:pPr rtl="0" eaLnBrk="1" fontAlgn="ctr" latinLnBrk="0" hangingPunct="1"/>
            <a:r>
              <a:rPr lang="pl-PL" sz="1200" b="0" i="0" u="none" strike="noStrike" kern="1200" dirty="0">
                <a:solidFill>
                  <a:schemeClr val="tx1"/>
                </a:solidFill>
                <a:effectLst/>
                <a:latin typeface="+mn-lt"/>
              </a:rPr>
              <a:t>Bułgaria</a:t>
            </a:r>
            <a:r>
              <a:rPr lang="en-US" sz="1200" b="0" i="0" u="none" strike="noStrike" kern="1200" dirty="0">
                <a:solidFill>
                  <a:schemeClr val="tx1"/>
                </a:solidFill>
                <a:effectLst/>
                <a:latin typeface="+mn-lt"/>
              </a:rPr>
              <a:t>		</a:t>
            </a:r>
            <a:r>
              <a:rPr lang="pl-PL" sz="1200" b="1" i="0" u="none" strike="noStrike" kern="1200" dirty="0">
                <a:solidFill>
                  <a:schemeClr val="tx1"/>
                </a:solidFill>
                <a:effectLst/>
                <a:latin typeface="+mn-lt"/>
              </a:rPr>
              <a:t>47%</a:t>
            </a:r>
            <a:r>
              <a:rPr lang="en-US" sz="1200" b="1" i="0" u="none" strike="noStrike" kern="1200" dirty="0">
                <a:solidFill>
                  <a:schemeClr val="tx1"/>
                </a:solidFill>
                <a:effectLst/>
                <a:latin typeface="+mn-lt"/>
              </a:rPr>
              <a:t>	</a:t>
            </a:r>
            <a:r>
              <a:rPr lang="pl-PL" sz="1200" b="0" i="0" u="none" strike="noStrike" kern="1200" dirty="0">
                <a:solidFill>
                  <a:schemeClr val="tx1"/>
                </a:solidFill>
                <a:effectLst/>
                <a:latin typeface="+mn-lt"/>
              </a:rPr>
              <a:t>Luksemburg</a:t>
            </a:r>
            <a:r>
              <a:rPr lang="en-US" sz="1200" b="0" i="0" u="none" strike="noStrike" kern="1200" dirty="0">
                <a:solidFill>
                  <a:schemeClr val="tx1"/>
                </a:solidFill>
                <a:effectLst/>
                <a:latin typeface="+mn-lt"/>
              </a:rPr>
              <a:t>		</a:t>
            </a:r>
            <a:r>
              <a:rPr lang="pl-PL" sz="1200" b="1" i="0" u="none" strike="noStrike" kern="1200" dirty="0">
                <a:solidFill>
                  <a:schemeClr val="tx1"/>
                </a:solidFill>
                <a:effectLst/>
                <a:latin typeface="+mn-lt"/>
              </a:rPr>
              <a:t>55%</a:t>
            </a:r>
            <a:endParaRPr lang="pl-PL" sz="1200" b="0" i="0" u="none" strike="noStrike" kern="1200" dirty="0">
              <a:solidFill>
                <a:schemeClr val="tx1"/>
              </a:solidFill>
              <a:effectLst/>
              <a:latin typeface="+mn-lt"/>
              <a:ea typeface="+mn-ea"/>
              <a:cs typeface="+mn-cs"/>
            </a:endParaRPr>
          </a:p>
          <a:p>
            <a:pPr rtl="0" eaLnBrk="1" fontAlgn="ctr" latinLnBrk="0" hangingPunct="1"/>
            <a:r>
              <a:rPr lang="pl-PL" sz="1200" b="0" i="0" u="none" strike="noStrike" kern="1200" dirty="0">
                <a:solidFill>
                  <a:schemeClr val="tx1"/>
                </a:solidFill>
                <a:effectLst/>
                <a:latin typeface="+mn-lt"/>
              </a:rPr>
              <a:t>Cypr</a:t>
            </a:r>
            <a:r>
              <a:rPr lang="en-US" sz="1200" b="0" i="0" u="none" strike="noStrike" kern="1200" dirty="0">
                <a:solidFill>
                  <a:schemeClr val="tx1"/>
                </a:solidFill>
                <a:effectLst/>
                <a:latin typeface="+mn-lt"/>
              </a:rPr>
              <a:t>		</a:t>
            </a:r>
            <a:r>
              <a:rPr lang="pl-PL" sz="1200" b="1" i="0" u="none" strike="noStrike" kern="1200" dirty="0">
                <a:solidFill>
                  <a:schemeClr val="tx1"/>
                </a:solidFill>
                <a:effectLst/>
                <a:latin typeface="+mn-lt"/>
              </a:rPr>
              <a:t>19%</a:t>
            </a:r>
            <a:r>
              <a:rPr lang="en-US" sz="1200" b="1" i="0" u="none" strike="noStrike" kern="1200" dirty="0">
                <a:solidFill>
                  <a:schemeClr val="tx1"/>
                </a:solidFill>
                <a:effectLst/>
                <a:latin typeface="+mn-lt"/>
              </a:rPr>
              <a:t>	</a:t>
            </a:r>
            <a:r>
              <a:rPr lang="pl-PL" sz="1200" b="0" i="0" u="none" strike="noStrike" kern="1200" dirty="0">
                <a:solidFill>
                  <a:schemeClr val="tx1"/>
                </a:solidFill>
                <a:effectLst/>
                <a:latin typeface="+mn-lt"/>
              </a:rPr>
              <a:t>Portugalia</a:t>
            </a:r>
            <a:r>
              <a:rPr lang="en-US" sz="1200" b="0" i="0" u="none" strike="noStrike" kern="1200" dirty="0">
                <a:solidFill>
                  <a:schemeClr val="tx1"/>
                </a:solidFill>
                <a:effectLst/>
                <a:latin typeface="+mn-lt"/>
              </a:rPr>
              <a:t>		</a:t>
            </a:r>
            <a:r>
              <a:rPr lang="pl-PL" sz="1200" b="1" i="0" u="none" strike="noStrike" kern="1200" dirty="0">
                <a:solidFill>
                  <a:schemeClr val="tx1"/>
                </a:solidFill>
                <a:effectLst/>
                <a:latin typeface="+mn-lt"/>
              </a:rPr>
              <a:t>58%</a:t>
            </a:r>
            <a:endParaRPr lang="pl-PL" sz="1200" b="0" i="0" u="none" strike="noStrike" kern="1200" dirty="0">
              <a:solidFill>
                <a:schemeClr val="tx1"/>
              </a:solidFill>
              <a:effectLst/>
              <a:latin typeface="+mn-lt"/>
              <a:ea typeface="+mn-ea"/>
              <a:cs typeface="+mn-cs"/>
            </a:endParaRPr>
          </a:p>
          <a:p>
            <a:pPr rtl="0" eaLnBrk="1" fontAlgn="ctr" latinLnBrk="0" hangingPunct="1"/>
            <a:r>
              <a:rPr lang="pl-PL" sz="1200" b="0" i="0" u="none" strike="noStrike" kern="1200" dirty="0">
                <a:solidFill>
                  <a:schemeClr val="tx1"/>
                </a:solidFill>
                <a:effectLst/>
                <a:latin typeface="+mn-lt"/>
              </a:rPr>
              <a:t>Czechy</a:t>
            </a:r>
            <a:r>
              <a:rPr lang="en-US" sz="1200" b="0" i="0" u="none" strike="noStrike" kern="1200" dirty="0">
                <a:solidFill>
                  <a:schemeClr val="tx1"/>
                </a:solidFill>
                <a:effectLst/>
                <a:latin typeface="+mn-lt"/>
              </a:rPr>
              <a:t>	</a:t>
            </a:r>
            <a:r>
              <a:rPr lang="en-US" sz="1200" b="0" i="0" u="none" strike="noStrike" kern="1200" dirty="0" smtClean="0">
                <a:solidFill>
                  <a:schemeClr val="tx1"/>
                </a:solidFill>
                <a:effectLst/>
                <a:latin typeface="+mn-lt"/>
              </a:rPr>
              <a:t>	</a:t>
            </a:r>
            <a:r>
              <a:rPr lang="pl-PL" sz="1200" b="1" i="0" u="none" strike="noStrike" kern="1200" dirty="0" smtClean="0">
                <a:solidFill>
                  <a:schemeClr val="tx1"/>
                </a:solidFill>
                <a:effectLst/>
                <a:latin typeface="+mn-lt"/>
              </a:rPr>
              <a:t>26</a:t>
            </a:r>
            <a:r>
              <a:rPr lang="pl-PL" sz="1200" b="1" i="0" u="none" strike="noStrike" kern="1200" dirty="0">
                <a:solidFill>
                  <a:schemeClr val="tx1"/>
                </a:solidFill>
                <a:effectLst/>
                <a:latin typeface="+mn-lt"/>
              </a:rPr>
              <a:t>%</a:t>
            </a:r>
            <a:r>
              <a:rPr lang="en-US" sz="1200" b="1" i="0" u="none" strike="noStrike" kern="1200" dirty="0">
                <a:solidFill>
                  <a:schemeClr val="tx1"/>
                </a:solidFill>
                <a:effectLst/>
                <a:latin typeface="+mn-lt"/>
              </a:rPr>
              <a:t>	</a:t>
            </a:r>
            <a:r>
              <a:rPr lang="pl-PL" sz="1200" b="0" i="0" u="none" strike="noStrike" kern="1200" dirty="0">
                <a:solidFill>
                  <a:schemeClr val="tx1"/>
                </a:solidFill>
                <a:effectLst/>
                <a:latin typeface="+mn-lt"/>
              </a:rPr>
              <a:t>Rumunia</a:t>
            </a:r>
            <a:r>
              <a:rPr lang="en-US" sz="1200" b="0" i="0" u="none" strike="noStrike" kern="1200" dirty="0">
                <a:solidFill>
                  <a:schemeClr val="tx1"/>
                </a:solidFill>
                <a:effectLst/>
                <a:latin typeface="+mn-lt"/>
              </a:rPr>
              <a:t>		</a:t>
            </a:r>
            <a:r>
              <a:rPr lang="pl-PL" sz="1200" b="1" i="0" u="none" strike="noStrike" kern="1200" dirty="0">
                <a:solidFill>
                  <a:schemeClr val="tx1"/>
                </a:solidFill>
                <a:effectLst/>
                <a:latin typeface="+mn-lt"/>
              </a:rPr>
              <a:t>34%</a:t>
            </a:r>
            <a:endParaRPr lang="pl-PL" sz="1200" b="0" i="0" u="none" strike="noStrike" kern="1200" dirty="0">
              <a:solidFill>
                <a:schemeClr val="tx1"/>
              </a:solidFill>
              <a:effectLst/>
              <a:latin typeface="+mn-lt"/>
              <a:ea typeface="+mn-ea"/>
              <a:cs typeface="+mn-cs"/>
            </a:endParaRPr>
          </a:p>
          <a:p>
            <a:pPr rtl="0" eaLnBrk="1" fontAlgn="ctr" latinLnBrk="0" hangingPunct="1"/>
            <a:r>
              <a:rPr lang="pl-PL" sz="1200" b="0" i="0" u="none" strike="noStrike" kern="1200" dirty="0">
                <a:solidFill>
                  <a:schemeClr val="tx1"/>
                </a:solidFill>
                <a:effectLst/>
                <a:latin typeface="+mn-lt"/>
              </a:rPr>
              <a:t>Dania</a:t>
            </a:r>
            <a:r>
              <a:rPr lang="en-US" sz="1200" b="0" i="0" u="none" strike="noStrike" kern="1200" dirty="0">
                <a:solidFill>
                  <a:schemeClr val="tx1"/>
                </a:solidFill>
                <a:effectLst/>
                <a:latin typeface="+mn-lt"/>
              </a:rPr>
              <a:t>		</a:t>
            </a:r>
            <a:r>
              <a:rPr lang="pl-PL" sz="1200" b="1" i="0" u="none" strike="noStrike" kern="1200" dirty="0">
                <a:solidFill>
                  <a:schemeClr val="tx1"/>
                </a:solidFill>
                <a:effectLst/>
                <a:latin typeface="+mn-lt"/>
              </a:rPr>
              <a:t>48%</a:t>
            </a:r>
            <a:r>
              <a:rPr lang="en-US" sz="1200" b="1" i="0" u="none" strike="noStrike" kern="1200" dirty="0">
                <a:solidFill>
                  <a:schemeClr val="tx1"/>
                </a:solidFill>
                <a:effectLst/>
                <a:latin typeface="+mn-lt"/>
              </a:rPr>
              <a:t>	</a:t>
            </a:r>
            <a:r>
              <a:rPr lang="pl-PL" sz="1200" b="0" i="0" u="none" strike="noStrike" kern="1200" dirty="0">
                <a:solidFill>
                  <a:schemeClr val="tx1"/>
                </a:solidFill>
                <a:effectLst/>
                <a:latin typeface="+mn-lt"/>
              </a:rPr>
              <a:t>Słowacja</a:t>
            </a:r>
            <a:r>
              <a:rPr lang="en-US" sz="1200" b="0" i="0" u="none" strike="noStrike" kern="1200" dirty="0">
                <a:solidFill>
                  <a:schemeClr val="tx1"/>
                </a:solidFill>
                <a:effectLst/>
                <a:latin typeface="+mn-lt"/>
              </a:rPr>
              <a:t>		</a:t>
            </a:r>
            <a:r>
              <a:rPr lang="pl-PL" sz="1200" b="1" i="0" u="none" strike="noStrike" kern="1200" dirty="0">
                <a:solidFill>
                  <a:schemeClr val="tx1"/>
                </a:solidFill>
                <a:effectLst/>
                <a:latin typeface="+mn-lt"/>
              </a:rPr>
              <a:t>21%</a:t>
            </a:r>
            <a:endParaRPr lang="pl-PL" sz="1200" b="0" i="0" u="none" strike="noStrike" kern="1200" dirty="0">
              <a:solidFill>
                <a:schemeClr val="tx1"/>
              </a:solidFill>
              <a:effectLst/>
              <a:latin typeface="+mn-lt"/>
              <a:ea typeface="+mn-ea"/>
              <a:cs typeface="+mn-cs"/>
            </a:endParaRPr>
          </a:p>
          <a:p>
            <a:pPr rtl="0" eaLnBrk="1" fontAlgn="ctr" latinLnBrk="0" hangingPunct="1"/>
            <a:r>
              <a:rPr lang="pl-PL" sz="1200" b="0" i="0" u="none" strike="noStrike" kern="1200" dirty="0">
                <a:solidFill>
                  <a:schemeClr val="tx1"/>
                </a:solidFill>
                <a:effectLst/>
                <a:latin typeface="+mn-lt"/>
              </a:rPr>
              <a:t>Estonia</a:t>
            </a:r>
            <a:r>
              <a:rPr lang="en-US" sz="1200" b="0" i="0" u="none" strike="noStrike" kern="1200" dirty="0">
                <a:solidFill>
                  <a:schemeClr val="tx1"/>
                </a:solidFill>
                <a:effectLst/>
                <a:latin typeface="+mn-lt"/>
              </a:rPr>
              <a:t>		</a:t>
            </a:r>
            <a:r>
              <a:rPr lang="pl-PL" sz="1200" b="1" i="0" u="none" strike="noStrike" kern="1200" dirty="0">
                <a:solidFill>
                  <a:schemeClr val="tx1"/>
                </a:solidFill>
                <a:effectLst/>
                <a:latin typeface="+mn-lt"/>
              </a:rPr>
              <a:t>52%</a:t>
            </a:r>
            <a:r>
              <a:rPr lang="en-US" sz="1200" b="1" i="0" u="none" strike="noStrike" kern="1200" dirty="0">
                <a:solidFill>
                  <a:schemeClr val="tx1"/>
                </a:solidFill>
                <a:effectLst/>
                <a:latin typeface="+mn-lt"/>
              </a:rPr>
              <a:t>	</a:t>
            </a:r>
            <a:r>
              <a:rPr lang="pl-PL" sz="1200" b="0" i="0" u="none" strike="noStrike" kern="1200" dirty="0">
                <a:solidFill>
                  <a:schemeClr val="tx1"/>
                </a:solidFill>
                <a:effectLst/>
                <a:latin typeface="+mn-lt"/>
              </a:rPr>
              <a:t>Słowenia</a:t>
            </a:r>
            <a:r>
              <a:rPr lang="en-US" sz="1200" b="0" i="0" u="none" strike="noStrike" kern="1200" dirty="0">
                <a:solidFill>
                  <a:schemeClr val="tx1"/>
                </a:solidFill>
                <a:effectLst/>
                <a:latin typeface="+mn-lt"/>
              </a:rPr>
              <a:t>		</a:t>
            </a:r>
            <a:r>
              <a:rPr lang="pl-PL" sz="1200" b="1" i="0" u="none" strike="noStrike" kern="1200" dirty="0">
                <a:solidFill>
                  <a:schemeClr val="tx1"/>
                </a:solidFill>
                <a:effectLst/>
                <a:latin typeface="+mn-lt"/>
              </a:rPr>
              <a:t>58%</a:t>
            </a:r>
            <a:endParaRPr lang="pl-PL" sz="1200" b="0" i="0" u="none" strike="noStrike" kern="1200" dirty="0">
              <a:solidFill>
                <a:schemeClr val="tx1"/>
              </a:solidFill>
              <a:effectLst/>
              <a:latin typeface="+mn-lt"/>
              <a:ea typeface="+mn-ea"/>
              <a:cs typeface="+mn-cs"/>
            </a:endParaRPr>
          </a:p>
          <a:p>
            <a:pPr rtl="0" eaLnBrk="1" fontAlgn="ctr" latinLnBrk="0" hangingPunct="1"/>
            <a:r>
              <a:rPr lang="pl-PL" sz="1200" b="0" i="0" u="none" strike="noStrike" kern="1200" dirty="0">
                <a:solidFill>
                  <a:schemeClr val="tx1"/>
                </a:solidFill>
                <a:effectLst/>
                <a:latin typeface="+mn-lt"/>
              </a:rPr>
              <a:t>Finlandia</a:t>
            </a:r>
            <a:r>
              <a:rPr lang="en-US" sz="1200" b="0" i="0" u="none" strike="noStrike" kern="1200" dirty="0">
                <a:solidFill>
                  <a:schemeClr val="tx1"/>
                </a:solidFill>
                <a:effectLst/>
                <a:latin typeface="+mn-lt"/>
              </a:rPr>
              <a:t>		</a:t>
            </a:r>
            <a:r>
              <a:rPr lang="pl-PL" sz="1200" b="1" i="0" u="none" strike="noStrike" kern="1200" dirty="0">
                <a:solidFill>
                  <a:schemeClr val="tx1"/>
                </a:solidFill>
                <a:effectLst/>
                <a:latin typeface="+mn-lt"/>
              </a:rPr>
              <a:t>57%</a:t>
            </a:r>
            <a:r>
              <a:rPr lang="en-US" sz="1200" b="1" i="0" u="none" strike="noStrike" kern="1200" dirty="0">
                <a:solidFill>
                  <a:schemeClr val="tx1"/>
                </a:solidFill>
                <a:effectLst/>
                <a:latin typeface="+mn-lt"/>
              </a:rPr>
              <a:t>	</a:t>
            </a:r>
            <a:r>
              <a:rPr lang="pl-PL" sz="1200" b="0" i="0" u="none" strike="noStrike" kern="1200" dirty="0">
                <a:solidFill>
                  <a:schemeClr val="tx1"/>
                </a:solidFill>
                <a:effectLst/>
                <a:latin typeface="+mn-lt"/>
              </a:rPr>
              <a:t>Hiszpania</a:t>
            </a:r>
            <a:r>
              <a:rPr lang="en-US" sz="1200" b="0" i="0" u="none" strike="noStrike" kern="1200" dirty="0">
                <a:solidFill>
                  <a:schemeClr val="tx1"/>
                </a:solidFill>
                <a:effectLst/>
                <a:latin typeface="+mn-lt"/>
              </a:rPr>
              <a:t>		</a:t>
            </a:r>
            <a:r>
              <a:rPr lang="pl-PL" sz="1200" b="1" i="0" u="none" strike="noStrike" kern="1200" dirty="0">
                <a:solidFill>
                  <a:schemeClr val="tx1"/>
                </a:solidFill>
                <a:effectLst/>
                <a:latin typeface="+mn-lt"/>
              </a:rPr>
              <a:t>48%</a:t>
            </a:r>
            <a:endParaRPr lang="pl-PL" sz="1200" b="0" i="0" u="none" strike="noStrike" kern="1200" dirty="0">
              <a:solidFill>
                <a:schemeClr val="tx1"/>
              </a:solidFill>
              <a:effectLst/>
              <a:latin typeface="+mn-lt"/>
              <a:ea typeface="+mn-ea"/>
              <a:cs typeface="+mn-cs"/>
            </a:endParaRPr>
          </a:p>
          <a:p>
            <a:pPr rtl="0" eaLnBrk="1" fontAlgn="ctr" latinLnBrk="0" hangingPunct="1"/>
            <a:r>
              <a:rPr lang="pl-PL" sz="1200" b="0" i="0" u="none" strike="noStrike" kern="1200" dirty="0">
                <a:solidFill>
                  <a:schemeClr val="tx1"/>
                </a:solidFill>
                <a:effectLst/>
                <a:latin typeface="+mn-lt"/>
              </a:rPr>
              <a:t>Francja</a:t>
            </a:r>
            <a:r>
              <a:rPr lang="en-US" sz="1200" b="0" i="0" u="none" strike="noStrike" kern="1200" dirty="0">
                <a:solidFill>
                  <a:schemeClr val="tx1"/>
                </a:solidFill>
                <a:effectLst/>
                <a:latin typeface="+mn-lt"/>
              </a:rPr>
              <a:t>		</a:t>
            </a:r>
            <a:r>
              <a:rPr lang="pl-PL" sz="1200" b="1" i="0" u="none" strike="noStrike" kern="1200" dirty="0">
                <a:solidFill>
                  <a:schemeClr val="tx1"/>
                </a:solidFill>
                <a:effectLst/>
                <a:latin typeface="+mn-lt"/>
              </a:rPr>
              <a:t>46%</a:t>
            </a:r>
            <a:r>
              <a:rPr lang="en-US" dirty="0"/>
              <a:t>	</a:t>
            </a:r>
            <a:r>
              <a:rPr lang="pl-PL" sz="1200" b="0" i="0" u="none" strike="noStrike" kern="1200" dirty="0">
                <a:solidFill>
                  <a:schemeClr val="tx1"/>
                </a:solidFill>
                <a:effectLst/>
                <a:latin typeface="+mn-lt"/>
              </a:rPr>
              <a:t>Holandia</a:t>
            </a:r>
            <a:r>
              <a:rPr lang="en-US" sz="1200" b="0" i="0" u="none" strike="noStrike" kern="1200" dirty="0">
                <a:solidFill>
                  <a:schemeClr val="tx1"/>
                </a:solidFill>
                <a:effectLst/>
                <a:latin typeface="+mn-lt"/>
              </a:rPr>
              <a:t>	</a:t>
            </a:r>
            <a:r>
              <a:rPr lang="en-US" sz="1200" b="0" i="0" u="none" strike="noStrike" kern="1200" dirty="0" smtClean="0">
                <a:solidFill>
                  <a:schemeClr val="tx1"/>
                </a:solidFill>
                <a:effectLst/>
                <a:latin typeface="+mn-lt"/>
              </a:rPr>
              <a:t>	</a:t>
            </a:r>
            <a:r>
              <a:rPr lang="pl-PL" sz="1200" b="1" i="0" u="none" strike="noStrike" kern="1200" dirty="0" smtClean="0">
                <a:solidFill>
                  <a:schemeClr val="tx1"/>
                </a:solidFill>
                <a:effectLst/>
                <a:latin typeface="+mn-lt"/>
              </a:rPr>
              <a:t>43</a:t>
            </a:r>
            <a:r>
              <a:rPr lang="pl-PL" sz="1200" b="1" i="0" u="none" strike="noStrike" kern="1200" dirty="0">
                <a:solidFill>
                  <a:schemeClr val="tx1"/>
                </a:solidFill>
                <a:effectLst/>
                <a:latin typeface="+mn-lt"/>
              </a:rPr>
              <a:t>%</a:t>
            </a:r>
            <a:endParaRPr lang="pl-PL" sz="1200" b="0" i="0" u="none" strike="noStrike" kern="1200" dirty="0">
              <a:solidFill>
                <a:schemeClr val="tx1"/>
              </a:solidFill>
              <a:effectLst/>
              <a:latin typeface="+mn-lt"/>
              <a:ea typeface="+mn-ea"/>
              <a:cs typeface="+mn-cs"/>
            </a:endParaRPr>
          </a:p>
          <a:p>
            <a:pPr rtl="0" eaLnBrk="1" fontAlgn="ctr" latinLnBrk="0" hangingPunct="1"/>
            <a:r>
              <a:rPr lang="pl-PL" sz="1200" b="0" i="0" u="none" strike="noStrike" kern="1200" dirty="0">
                <a:solidFill>
                  <a:schemeClr val="tx1"/>
                </a:solidFill>
                <a:effectLst/>
                <a:latin typeface="+mn-lt"/>
              </a:rPr>
              <a:t>Grecja</a:t>
            </a:r>
            <a:r>
              <a:rPr lang="en-US" sz="1200" b="0" i="0" u="none" strike="noStrike" kern="1200" dirty="0">
                <a:solidFill>
                  <a:schemeClr val="tx1"/>
                </a:solidFill>
                <a:effectLst/>
                <a:latin typeface="+mn-lt"/>
              </a:rPr>
              <a:t>		</a:t>
            </a:r>
            <a:r>
              <a:rPr lang="pl-PL" sz="1200" b="1" i="0" u="none" strike="noStrike" kern="1200" dirty="0">
                <a:solidFill>
                  <a:schemeClr val="tx1"/>
                </a:solidFill>
                <a:effectLst/>
                <a:latin typeface="+mn-lt"/>
              </a:rPr>
              <a:t>55%</a:t>
            </a:r>
            <a:r>
              <a:rPr lang="en-US" sz="1200" b="1" i="0" u="none" strike="noStrike" kern="1200" dirty="0">
                <a:solidFill>
                  <a:schemeClr val="tx1"/>
                </a:solidFill>
                <a:effectLst/>
                <a:latin typeface="+mn-lt"/>
              </a:rPr>
              <a:t>	</a:t>
            </a:r>
            <a:r>
              <a:rPr lang="pl-PL" sz="1200" b="0" i="0" u="none" strike="noStrike" kern="1200" dirty="0">
                <a:solidFill>
                  <a:schemeClr val="tx1"/>
                </a:solidFill>
                <a:effectLst/>
                <a:latin typeface="+mn-lt"/>
              </a:rPr>
              <a:t>Wielka Brytania</a:t>
            </a:r>
            <a:r>
              <a:rPr lang="en-US" sz="1200" b="0" i="0" u="none" strike="noStrike" kern="1200" dirty="0">
                <a:solidFill>
                  <a:schemeClr val="tx1"/>
                </a:solidFill>
                <a:effectLst/>
                <a:latin typeface="+mn-lt"/>
              </a:rPr>
              <a:t>	</a:t>
            </a:r>
            <a:r>
              <a:rPr lang="pl-PL" sz="1200" b="1" i="0" u="none" strike="noStrike" kern="1200" dirty="0">
                <a:solidFill>
                  <a:schemeClr val="tx1"/>
                </a:solidFill>
                <a:effectLst/>
                <a:latin typeface="+mn-lt"/>
              </a:rPr>
              <a:t>42%</a:t>
            </a:r>
            <a:endParaRPr lang="pl-PL" sz="1200" b="0" i="0" u="none" strike="noStrike" kern="1200" dirty="0">
              <a:solidFill>
                <a:schemeClr val="tx1"/>
              </a:solidFill>
              <a:effectLst/>
              <a:latin typeface="+mn-lt"/>
              <a:ea typeface="+mn-ea"/>
              <a:cs typeface="+mn-cs"/>
            </a:endParaRPr>
          </a:p>
          <a:p>
            <a:pPr rtl="0" eaLnBrk="1" fontAlgn="ctr" latinLnBrk="0" hangingPunct="1"/>
            <a:r>
              <a:rPr lang="pl-PL" sz="1200" b="0" i="0" u="none" strike="noStrike" kern="1200" dirty="0">
                <a:solidFill>
                  <a:schemeClr val="tx1"/>
                </a:solidFill>
                <a:effectLst/>
                <a:latin typeface="+mn-lt"/>
              </a:rPr>
              <a:t>Irlandia</a:t>
            </a:r>
            <a:r>
              <a:rPr lang="en-US" sz="1200" b="0" i="0" u="none" strike="noStrike" kern="1200" dirty="0">
                <a:solidFill>
                  <a:schemeClr val="tx1"/>
                </a:solidFill>
                <a:effectLst/>
                <a:latin typeface="+mn-lt"/>
              </a:rPr>
              <a:t>		</a:t>
            </a:r>
            <a:r>
              <a:rPr lang="pl-PL" sz="1200" b="1" i="0" u="none" strike="noStrike" kern="1200" dirty="0">
                <a:solidFill>
                  <a:schemeClr val="tx1"/>
                </a:solidFill>
                <a:effectLst/>
                <a:latin typeface="+mn-lt"/>
              </a:rPr>
              <a:t>50%</a:t>
            </a:r>
            <a:endParaRPr lang="pl-PL" sz="1200" b="0" i="0" u="none" strike="noStrike" kern="1200" dirty="0">
              <a:solidFill>
                <a:schemeClr val="tx1"/>
              </a:solidFill>
              <a:effectLst/>
              <a:latin typeface="+mn-lt"/>
              <a:ea typeface="+mn-ea"/>
              <a:cs typeface="+mn-cs"/>
            </a:endParaRPr>
          </a:p>
          <a:p>
            <a:pPr rtl="0" eaLnBrk="1" fontAlgn="ctr" latinLnBrk="0" hangingPunct="1"/>
            <a:r>
              <a:rPr lang="pl-PL" sz="1200" b="0" i="0" u="none" strike="noStrike" kern="1200" dirty="0">
                <a:solidFill>
                  <a:schemeClr val="tx1"/>
                </a:solidFill>
                <a:effectLst/>
                <a:latin typeface="+mn-lt"/>
              </a:rPr>
              <a:t> </a:t>
            </a:r>
            <a:r>
              <a:rPr lang="pl-PL" dirty="0"/>
              <a:t>Kraje spoza UE: Zgłoszenie się na leczenie na późnym etapie, dane z roku 2013</a:t>
            </a:r>
          </a:p>
          <a:p>
            <a:pPr rtl="0" eaLnBrk="1" fontAlgn="ctr" latinLnBrk="0" hangingPunct="1"/>
            <a:r>
              <a:rPr lang="pl-PL" sz="1200" i="0" u="none" strike="noStrike" kern="1200" dirty="0">
                <a:solidFill>
                  <a:schemeClr val="tx1"/>
                </a:solidFill>
                <a:effectLst/>
                <a:latin typeface="+mn-lt"/>
              </a:rPr>
              <a:t>Albania</a:t>
            </a:r>
            <a:r>
              <a:rPr lang="pl-PL" sz="1200" b="1" i="0" u="none" strike="noStrike" kern="1200" dirty="0">
                <a:solidFill>
                  <a:schemeClr val="tx1"/>
                </a:solidFill>
                <a:effectLst/>
                <a:latin typeface="+mn-lt"/>
              </a:rPr>
              <a:t> </a:t>
            </a:r>
            <a:r>
              <a:rPr lang="en-US" sz="1200" b="1" i="0" u="none" strike="noStrike" kern="1200" dirty="0">
                <a:solidFill>
                  <a:schemeClr val="tx1"/>
                </a:solidFill>
                <a:effectLst/>
                <a:latin typeface="+mn-lt"/>
              </a:rPr>
              <a:t>		</a:t>
            </a:r>
            <a:r>
              <a:rPr lang="pl-PL" sz="1200" b="1" i="0" u="none" strike="noStrike" kern="1200" dirty="0">
                <a:solidFill>
                  <a:schemeClr val="tx1"/>
                </a:solidFill>
                <a:effectLst/>
                <a:latin typeface="+mn-lt"/>
              </a:rPr>
              <a:t>71%</a:t>
            </a:r>
            <a:r>
              <a:rPr lang="en-US" sz="1200" b="1" i="0" u="none" strike="noStrike" kern="1200" dirty="0">
                <a:solidFill>
                  <a:schemeClr val="tx1"/>
                </a:solidFill>
                <a:effectLst/>
                <a:latin typeface="+mn-lt"/>
              </a:rPr>
              <a:t>	</a:t>
            </a:r>
            <a:r>
              <a:rPr lang="pl-PL" sz="1200" i="0" u="none" strike="noStrike" kern="1200" dirty="0">
                <a:solidFill>
                  <a:schemeClr val="tx1"/>
                </a:solidFill>
                <a:effectLst/>
                <a:latin typeface="+mn-lt"/>
              </a:rPr>
              <a:t>Czarnogóra</a:t>
            </a:r>
            <a:r>
              <a:rPr lang="en-US" sz="1200" i="0" u="none" strike="noStrike" kern="1200" dirty="0">
                <a:solidFill>
                  <a:schemeClr val="tx1"/>
                </a:solidFill>
                <a:effectLst/>
                <a:latin typeface="+mn-lt"/>
              </a:rPr>
              <a:t>		</a:t>
            </a:r>
            <a:r>
              <a:rPr lang="pl-PL" sz="1200" b="1" i="0" u="none" strike="noStrike" kern="1200" dirty="0">
                <a:solidFill>
                  <a:schemeClr val="tx1"/>
                </a:solidFill>
                <a:effectLst/>
                <a:latin typeface="+mn-lt"/>
              </a:rPr>
              <a:t>86%</a:t>
            </a:r>
          </a:p>
          <a:p>
            <a:pPr rtl="0" eaLnBrk="1" fontAlgn="ctr" latinLnBrk="0" hangingPunct="1"/>
            <a:r>
              <a:rPr lang="pl-PL" dirty="0"/>
              <a:t>Armenia</a:t>
            </a:r>
            <a:r>
              <a:rPr lang="en-US" dirty="0"/>
              <a:t>		</a:t>
            </a:r>
            <a:r>
              <a:rPr lang="pl-PL" b="1" dirty="0"/>
              <a:t>53%</a:t>
            </a:r>
            <a:r>
              <a:rPr lang="en-US" b="1" dirty="0"/>
              <a:t>	</a:t>
            </a:r>
            <a:r>
              <a:rPr lang="pl-PL" dirty="0"/>
              <a:t>Serbia</a:t>
            </a:r>
            <a:r>
              <a:rPr lang="en-US" b="1" dirty="0"/>
              <a:t>		</a:t>
            </a:r>
            <a:r>
              <a:rPr lang="pl-PL" b="1" dirty="0"/>
              <a:t>58%</a:t>
            </a:r>
          </a:p>
          <a:p>
            <a:pPr fontAlgn="ctr"/>
            <a:r>
              <a:rPr lang="pl-PL" sz="1200" i="0" u="none" strike="noStrike" kern="1200" dirty="0">
                <a:solidFill>
                  <a:schemeClr val="tx1"/>
                </a:solidFill>
                <a:effectLst/>
                <a:latin typeface="+mn-lt"/>
              </a:rPr>
              <a:t>Azerbejdżan</a:t>
            </a:r>
            <a:r>
              <a:rPr lang="en-US" sz="1200" i="0" u="none" strike="noStrike" kern="1200" dirty="0">
                <a:solidFill>
                  <a:schemeClr val="tx1"/>
                </a:solidFill>
                <a:effectLst/>
                <a:latin typeface="+mn-lt"/>
              </a:rPr>
              <a:t>		</a:t>
            </a:r>
            <a:r>
              <a:rPr lang="pl-PL" sz="1200" b="1" i="0" u="none" strike="noStrike" kern="1200" dirty="0">
                <a:solidFill>
                  <a:schemeClr val="tx1"/>
                </a:solidFill>
                <a:effectLst/>
                <a:latin typeface="+mn-lt"/>
              </a:rPr>
              <a:t>50%</a:t>
            </a:r>
            <a:r>
              <a:rPr lang="en-US" sz="1200" b="1" i="0" u="none" strike="noStrike" kern="1200" dirty="0">
                <a:solidFill>
                  <a:schemeClr val="tx1"/>
                </a:solidFill>
                <a:effectLst/>
                <a:latin typeface="+mn-lt"/>
              </a:rPr>
              <a:t>	</a:t>
            </a:r>
            <a:r>
              <a:rPr lang="pl-PL" dirty="0"/>
              <a:t>Kraje byłej Jugosławii</a:t>
            </a:r>
            <a:r>
              <a:rPr lang="en-US" dirty="0"/>
              <a:t>	</a:t>
            </a:r>
            <a:r>
              <a:rPr lang="pl-PL" b="1" dirty="0"/>
              <a:t>8%</a:t>
            </a:r>
          </a:p>
          <a:p>
            <a:pPr fontAlgn="ctr"/>
            <a:r>
              <a:rPr lang="en-US" dirty="0"/>
              <a:t>			</a:t>
            </a:r>
            <a:r>
              <a:rPr lang="pl-PL" sz="1200" i="0" u="none" strike="noStrike" kern="1200" dirty="0">
                <a:solidFill>
                  <a:schemeClr val="tx1"/>
                </a:solidFill>
                <a:effectLst/>
                <a:latin typeface="+mn-lt"/>
              </a:rPr>
              <a:t>Republika</a:t>
            </a:r>
          </a:p>
          <a:p>
            <a:pPr fontAlgn="ctr"/>
            <a:r>
              <a:rPr lang="en-US" dirty="0"/>
              <a:t>			</a:t>
            </a:r>
            <a:r>
              <a:rPr lang="pl-PL" dirty="0"/>
              <a:t>Macedonii</a:t>
            </a:r>
          </a:p>
          <a:p>
            <a:pPr fontAlgn="ctr"/>
            <a:r>
              <a:rPr lang="pl-PL" sz="1200" i="0" u="none" strike="noStrike" kern="1200" dirty="0">
                <a:solidFill>
                  <a:schemeClr val="tx1"/>
                </a:solidFill>
                <a:effectLst/>
                <a:latin typeface="+mn-lt"/>
              </a:rPr>
              <a:t>Bośnia i</a:t>
            </a:r>
            <a:r>
              <a:rPr lang="en-US" sz="1200" i="0" u="none" strike="noStrike" kern="1200" dirty="0">
                <a:solidFill>
                  <a:schemeClr val="tx1"/>
                </a:solidFill>
                <a:effectLst/>
                <a:latin typeface="+mn-lt"/>
              </a:rPr>
              <a:t>		</a:t>
            </a:r>
            <a:r>
              <a:rPr lang="pl-PL" sz="1200" b="1" i="0" u="none" strike="noStrike" kern="1200" dirty="0">
                <a:solidFill>
                  <a:schemeClr val="tx1"/>
                </a:solidFill>
                <a:effectLst/>
                <a:latin typeface="+mn-lt"/>
              </a:rPr>
              <a:t>62%</a:t>
            </a:r>
            <a:r>
              <a:rPr lang="en-US" sz="1200" b="1" i="0" u="none" strike="noStrike" kern="1200" dirty="0">
                <a:solidFill>
                  <a:schemeClr val="tx1"/>
                </a:solidFill>
                <a:effectLst/>
                <a:latin typeface="+mn-lt"/>
              </a:rPr>
              <a:t>	</a:t>
            </a:r>
            <a:r>
              <a:rPr lang="pl-PL" sz="1200" i="0" u="none" strike="noStrike" kern="1200" dirty="0">
                <a:solidFill>
                  <a:schemeClr val="tx1"/>
                </a:solidFill>
                <a:effectLst/>
                <a:latin typeface="+mn-lt"/>
              </a:rPr>
              <a:t>Tadżykistan</a:t>
            </a:r>
            <a:r>
              <a:rPr lang="en-US" sz="1200" i="0" u="none" strike="noStrike" kern="1200" dirty="0">
                <a:solidFill>
                  <a:schemeClr val="tx1"/>
                </a:solidFill>
                <a:effectLst/>
                <a:latin typeface="+mn-lt"/>
              </a:rPr>
              <a:t>		</a:t>
            </a:r>
            <a:r>
              <a:rPr lang="pl-PL" sz="1200" b="1" i="0" u="none" strike="noStrike" kern="1200" dirty="0">
                <a:solidFill>
                  <a:schemeClr val="tx1"/>
                </a:solidFill>
                <a:effectLst/>
                <a:latin typeface="+mn-lt"/>
              </a:rPr>
              <a:t>55%</a:t>
            </a:r>
          </a:p>
          <a:p>
            <a:pPr fontAlgn="ctr"/>
            <a:r>
              <a:rPr lang="pl-PL" dirty="0"/>
              <a:t>Hercegowina</a:t>
            </a:r>
          </a:p>
          <a:p>
            <a:pPr fontAlgn="ctr"/>
            <a:r>
              <a:rPr lang="pl-PL" sz="1200" i="0" u="none" strike="noStrike" kern="1200" dirty="0">
                <a:solidFill>
                  <a:schemeClr val="tx1"/>
                </a:solidFill>
                <a:effectLst/>
                <a:latin typeface="+mn-lt"/>
              </a:rPr>
              <a:t>Gruzja</a:t>
            </a:r>
            <a:r>
              <a:rPr lang="en-US" sz="1200" i="0" u="none" strike="noStrike" kern="1200" dirty="0">
                <a:solidFill>
                  <a:schemeClr val="tx1"/>
                </a:solidFill>
                <a:effectLst/>
                <a:latin typeface="+mn-lt"/>
              </a:rPr>
              <a:t>		</a:t>
            </a:r>
            <a:r>
              <a:rPr lang="pl-PL" sz="1200" b="1" i="0" u="none" strike="noStrike" kern="1200" dirty="0">
                <a:solidFill>
                  <a:schemeClr val="tx1"/>
                </a:solidFill>
                <a:effectLst/>
                <a:latin typeface="+mn-lt"/>
              </a:rPr>
              <a:t>66%</a:t>
            </a:r>
            <a:r>
              <a:rPr lang="en-US" sz="1200" b="1" i="0" u="none" strike="noStrike" kern="1200" dirty="0">
                <a:solidFill>
                  <a:schemeClr val="tx1"/>
                </a:solidFill>
                <a:effectLst/>
                <a:latin typeface="+mn-lt"/>
              </a:rPr>
              <a:t>	</a:t>
            </a:r>
            <a:r>
              <a:rPr lang="pl-PL" sz="1200" i="0" u="none" strike="noStrike" kern="1200" dirty="0">
                <a:solidFill>
                  <a:schemeClr val="tx1"/>
                </a:solidFill>
                <a:effectLst/>
                <a:latin typeface="+mn-lt"/>
              </a:rPr>
              <a:t>Szwajcaria</a:t>
            </a:r>
            <a:r>
              <a:rPr lang="en-US" sz="1200" i="0" u="none" strike="noStrike" kern="1200" dirty="0">
                <a:solidFill>
                  <a:schemeClr val="tx1"/>
                </a:solidFill>
                <a:effectLst/>
                <a:latin typeface="+mn-lt"/>
              </a:rPr>
              <a:t>		</a:t>
            </a:r>
            <a:r>
              <a:rPr lang="pl-PL" sz="1200" b="1" i="0" u="none" strike="noStrike" kern="1200" dirty="0">
                <a:solidFill>
                  <a:schemeClr val="tx1"/>
                </a:solidFill>
                <a:effectLst/>
                <a:latin typeface="+mn-lt"/>
              </a:rPr>
              <a:t>49%</a:t>
            </a:r>
          </a:p>
          <a:p>
            <a:pPr fontAlgn="ctr"/>
            <a:r>
              <a:rPr lang="pl-PL" sz="1200" i="0" u="none" strike="noStrike" kern="1200" dirty="0">
                <a:solidFill>
                  <a:schemeClr val="tx1"/>
                </a:solidFill>
                <a:effectLst/>
                <a:latin typeface="+mn-lt"/>
              </a:rPr>
              <a:t>Izrael</a:t>
            </a:r>
            <a:r>
              <a:rPr lang="en-US" sz="1200" i="0" u="none" strike="noStrike" kern="1200" dirty="0">
                <a:solidFill>
                  <a:schemeClr val="tx1"/>
                </a:solidFill>
                <a:effectLst/>
                <a:latin typeface="+mn-lt"/>
              </a:rPr>
              <a:t>		</a:t>
            </a:r>
            <a:r>
              <a:rPr lang="pl-PL" sz="1200" b="1" i="0" u="none" strike="noStrike" kern="1200" dirty="0">
                <a:solidFill>
                  <a:schemeClr val="tx1"/>
                </a:solidFill>
                <a:effectLst/>
                <a:latin typeface="+mn-lt"/>
              </a:rPr>
              <a:t>46%</a:t>
            </a:r>
            <a:r>
              <a:rPr lang="en-US" sz="1200" b="1" i="0" u="none" strike="noStrike" kern="1200" dirty="0">
                <a:solidFill>
                  <a:schemeClr val="tx1"/>
                </a:solidFill>
                <a:effectLst/>
                <a:latin typeface="+mn-lt"/>
              </a:rPr>
              <a:t>	</a:t>
            </a:r>
            <a:r>
              <a:rPr lang="pl-PL" sz="1200" i="0" u="none" strike="noStrike" kern="1200" dirty="0">
                <a:solidFill>
                  <a:schemeClr val="tx1"/>
                </a:solidFill>
                <a:effectLst/>
                <a:latin typeface="+mn-lt"/>
              </a:rPr>
              <a:t>Turcja</a:t>
            </a:r>
            <a:r>
              <a:rPr lang="en-US" sz="1200" i="0" u="none" strike="noStrike" kern="1200" dirty="0">
                <a:solidFill>
                  <a:schemeClr val="tx1"/>
                </a:solidFill>
                <a:effectLst/>
                <a:latin typeface="+mn-lt"/>
              </a:rPr>
              <a:t>		</a:t>
            </a:r>
            <a:r>
              <a:rPr lang="pl-PL" sz="1200" b="1" i="0" u="none" strike="noStrike" kern="1200" dirty="0">
                <a:solidFill>
                  <a:schemeClr val="tx1"/>
                </a:solidFill>
                <a:effectLst/>
                <a:latin typeface="+mn-lt"/>
              </a:rPr>
              <a:t>50%</a:t>
            </a:r>
          </a:p>
          <a:p>
            <a:pPr fontAlgn="ctr"/>
            <a:r>
              <a:rPr lang="pl-PL" dirty="0"/>
              <a:t>Kirgistan</a:t>
            </a:r>
            <a:r>
              <a:rPr lang="en-US" dirty="0"/>
              <a:t>		</a:t>
            </a:r>
            <a:r>
              <a:rPr lang="pl-PL" b="1" dirty="0"/>
              <a:t>56%</a:t>
            </a:r>
            <a:r>
              <a:rPr lang="en-US" b="1" dirty="0"/>
              <a:t>	</a:t>
            </a:r>
            <a:r>
              <a:rPr lang="pl-PL" dirty="0"/>
              <a:t>Ukraina</a:t>
            </a:r>
            <a:r>
              <a:rPr lang="en-US" dirty="0"/>
              <a:t>		</a:t>
            </a:r>
            <a:r>
              <a:rPr lang="pl-PL" b="1" dirty="0"/>
              <a:t>51%</a:t>
            </a:r>
            <a:endParaRPr lang="pl-PL" sz="1200" i="0" u="none" strike="noStrike" kern="1200" dirty="0">
              <a:solidFill>
                <a:schemeClr val="tx1"/>
              </a:solidFill>
              <a:effectLst/>
              <a:latin typeface="+mn-lt"/>
              <a:ea typeface="+mn-ea"/>
              <a:cs typeface="+mn-cs"/>
            </a:endParaRPr>
          </a:p>
          <a:p>
            <a:pPr marL="0" lvl="1"/>
            <a:endParaRPr lang="pl-PL" sz="1000" dirty="0"/>
          </a:p>
          <a:p>
            <a:pPr>
              <a:defRPr/>
            </a:pPr>
            <a:r>
              <a:rPr lang="pl-PL" dirty="0"/>
              <a:t>Źródło: ECDC/WHO (2015) HIV/AIDS </a:t>
            </a:r>
            <a:r>
              <a:rPr lang="pl-PL" dirty="0" err="1"/>
              <a:t>Surveillance</a:t>
            </a:r>
            <a:r>
              <a:rPr lang="pl-PL" dirty="0"/>
              <a:t> in Europe 2014</a:t>
            </a:r>
          </a:p>
          <a:p>
            <a:pPr eaLnBrk="1" hangingPunct="1"/>
            <a:endParaRPr lang="pl-PL" dirty="0"/>
          </a:p>
        </p:txBody>
      </p:sp>
    </p:spTree>
    <p:extLst>
      <p:ext uri="{BB962C8B-B14F-4D97-AF65-F5344CB8AC3E}">
        <p14:creationId xmlns:p14="http://schemas.microsoft.com/office/powerpoint/2010/main" val="4005581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200" kern="1200" dirty="0" smtClean="0">
                <a:solidFill>
                  <a:schemeClr val="tx1"/>
                </a:solidFill>
                <a:effectLst/>
                <a:latin typeface="+mn-lt"/>
                <a:ea typeface="+mn-ea"/>
                <a:cs typeface="+mn-cs"/>
              </a:rPr>
              <a:t>Późne zgłoszenie się na leczenie</a:t>
            </a:r>
            <a:endParaRPr lang="da-DK" sz="16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Późne zgłoszenie się na leczenie w zaawansowanym stadium choroby</a:t>
            </a:r>
            <a:endParaRPr lang="da-DK" sz="16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AIDS</a:t>
            </a:r>
            <a:endParaRPr lang="da-DK" sz="16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CD4</a:t>
            </a:r>
            <a:endParaRPr lang="da-DK" sz="16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Odsetek</a:t>
            </a:r>
            <a:endParaRPr lang="da-DK" sz="16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Średnia liczba komórek CD4 w momencie rozpoznania HIV</a:t>
            </a:r>
            <a:endParaRPr lang="da-DK" sz="16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Rok diagnozy</a:t>
            </a:r>
            <a:endParaRPr lang="da-DK" sz="1600" kern="1200" dirty="0" smtClean="0">
              <a:solidFill>
                <a:schemeClr val="tx1"/>
              </a:solidFill>
              <a:effectLst/>
              <a:latin typeface="+mn-lt"/>
              <a:ea typeface="+mn-ea"/>
              <a:cs typeface="+mn-cs"/>
            </a:endParaRPr>
          </a:p>
          <a:p>
            <a:pPr marL="0" lvl="1" defTabSz="914400">
              <a:defRPr/>
            </a:pPr>
            <a:endParaRPr lang="da-DK" sz="1100" dirty="0" smtClean="0"/>
          </a:p>
          <a:p>
            <a:pPr marL="0" lvl="1" defTabSz="914400">
              <a:defRPr/>
            </a:pPr>
            <a:r>
              <a:rPr lang="pl-PL" sz="1100" dirty="0" smtClean="0"/>
              <a:t>Komentarz</a:t>
            </a:r>
            <a:endParaRPr lang="pl-PL" sz="1100" dirty="0"/>
          </a:p>
          <a:p>
            <a:pPr marL="0" lvl="1" defTabSz="914400">
              <a:defRPr/>
            </a:pPr>
            <a:r>
              <a:rPr lang="pl-PL" sz="1100" dirty="0"/>
              <a:t>Na wykresie przedstawiono dane z kohorty COHERE, wskazujące na odsetek osób zgłaszających się na leczenie na późnym etapie w latach 2000-2011. Choć w tym okresie zaznacza się niewielka tendencja spadkowa, z danych wynika, że niewiele się zmieniło pod względem późnej diagnozy.</a:t>
            </a:r>
          </a:p>
          <a:p>
            <a:pPr marL="0" marR="0" lvl="1" indent="0" algn="l" defTabSz="914400" rtl="0" eaLnBrk="1" fontAlgn="auto" latinLnBrk="0" hangingPunct="1">
              <a:lnSpc>
                <a:spcPct val="100000"/>
              </a:lnSpc>
              <a:spcBef>
                <a:spcPts val="0"/>
              </a:spcBef>
              <a:spcAft>
                <a:spcPts val="0"/>
              </a:spcAft>
              <a:buClrTx/>
              <a:buSzTx/>
              <a:buFontTx/>
              <a:buNone/>
              <a:tabLst/>
              <a:defRPr/>
            </a:pPr>
            <a:endParaRPr lang="pl-PL" sz="1100" dirty="0">
              <a:solidFill>
                <a:schemeClr val="bg1">
                  <a:lumMod val="50000"/>
                </a:schemeClr>
              </a:solidFill>
            </a:endParaRPr>
          </a:p>
          <a:p>
            <a:pPr marL="0" lvl="1" defTabSz="914400">
              <a:defRPr/>
            </a:pPr>
            <a:r>
              <a:rPr lang="pl-PL" sz="1100" dirty="0"/>
              <a:t>Źródło: Mocroft A </a:t>
            </a:r>
            <a:r>
              <a:rPr lang="pl-PL" sz="1100" i="1" dirty="0"/>
              <a:t>et al</a:t>
            </a:r>
            <a:r>
              <a:rPr lang="pl-PL" sz="1100" dirty="0"/>
              <a:t>., Risk Factors and Outcomes for Late Presentation for HIV-Positive Persons in Europe: Results from the Collaboration of Observational HIV Epidemiological Research Europe Study (COHERE). PLoS Med, 2013</a:t>
            </a:r>
          </a:p>
          <a:p>
            <a:pPr marL="0" marR="0" indent="0" algn="l" defTabSz="914400" rtl="0" eaLnBrk="1" fontAlgn="auto" latinLnBrk="0" hangingPunct="1">
              <a:lnSpc>
                <a:spcPct val="100000"/>
              </a:lnSpc>
              <a:spcBef>
                <a:spcPts val="0"/>
              </a:spcBef>
              <a:spcAft>
                <a:spcPts val="0"/>
              </a:spcAft>
              <a:buClrTx/>
              <a:buSzTx/>
              <a:buFontTx/>
              <a:buNone/>
              <a:tabLst/>
              <a:defRPr/>
            </a:pPr>
            <a:endParaRPr lang="pl-PL" dirty="0"/>
          </a:p>
        </p:txBody>
      </p:sp>
    </p:spTree>
    <p:extLst>
      <p:ext uri="{BB962C8B-B14F-4D97-AF65-F5344CB8AC3E}">
        <p14:creationId xmlns:p14="http://schemas.microsoft.com/office/powerpoint/2010/main" val="943741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Komentarz</a:t>
            </a:r>
          </a:p>
          <a:p>
            <a:r>
              <a:rPr lang="pl-PL" dirty="0"/>
              <a:t>Moja dzisiejsza prelekcja obejmie szereg tematów, a jej celem jest wykazanie pilnej potrzeby zwiększenia </a:t>
            </a:r>
            <a:r>
              <a:rPr lang="pl-PL" strike="sngStrike" dirty="0"/>
              <a:t>ilości</a:t>
            </a:r>
            <a:r>
              <a:rPr lang="pl-PL" dirty="0"/>
              <a:t> liczby badań wykonywanych w kierunku HIV. Będę też mówić o tym, jak można to osiągnąć w najefektywniejszy sposób, kładąc szczególny nacisk na badania w oparciu o występujące schorzenia wskaźnikowe.</a:t>
            </a:r>
          </a:p>
        </p:txBody>
      </p:sp>
    </p:spTree>
    <p:extLst>
      <p:ext uri="{BB962C8B-B14F-4D97-AF65-F5344CB8AC3E}">
        <p14:creationId xmlns:p14="http://schemas.microsoft.com/office/powerpoint/2010/main" val="798148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p:cNvSpPr>
            <a:spLocks noGrp="1" noRot="1" noChangeAspect="1" noChangeArrowheads="1" noTextEdit="1"/>
          </p:cNvSpPr>
          <p:nvPr>
            <p:ph type="sldImg"/>
          </p:nvPr>
        </p:nvSpPr>
        <p:spPr>
          <a:xfrm>
            <a:off x="917575" y="755650"/>
            <a:ext cx="4962525" cy="37226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 name="Text Box 10"/>
          <p:cNvSpPr txBox="1">
            <a:spLocks noGrp="1" noChangeArrowheads="1"/>
          </p:cNvSpPr>
          <p:nvPr>
            <p:ph type="body" idx="1"/>
          </p:nvPr>
        </p:nvSpPr>
        <p:spPr bwMode="auto">
          <a:xfrm>
            <a:off x="679450" y="4716463"/>
            <a:ext cx="5438775" cy="18389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marL="279400" indent="-277813" eaLnBrk="0" hangingPunct="0">
              <a:spcBef>
                <a:spcPts val="8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3200">
                <a:solidFill>
                  <a:srgbClr val="000000"/>
                </a:solidFill>
                <a:latin typeface="Osaka" charset="0"/>
                <a:ea typeface="New MingLiu" charset="0"/>
                <a:cs typeface="New MingLiu" charset="0"/>
              </a:defRPr>
            </a:lvl1pPr>
            <a:lvl2pPr eaLnBrk="0" hangingPunct="0">
              <a:spcBef>
                <a:spcPts val="7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800">
                <a:solidFill>
                  <a:srgbClr val="000000"/>
                </a:solidFill>
                <a:latin typeface="Osaka" charset="0"/>
                <a:ea typeface="New MingLiu" charset="0"/>
                <a:cs typeface="New MingLiu" charset="0"/>
              </a:defRPr>
            </a:lvl2pPr>
            <a:lvl3pPr eaLnBrk="0" hangingPunct="0">
              <a:spcBef>
                <a:spcPts val="6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400">
                <a:solidFill>
                  <a:srgbClr val="000000"/>
                </a:solidFill>
                <a:latin typeface="Osaka" charset="0"/>
                <a:ea typeface="New MingLiu" charset="0"/>
                <a:cs typeface="New MingLiu" charset="0"/>
              </a:defRPr>
            </a:lvl3pPr>
            <a:lvl4pPr eaLnBrk="0" hangingPunct="0">
              <a:spcBef>
                <a:spcPts val="5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4pPr>
            <a:lvl5pPr eaLnBrk="0" hangingPunct="0">
              <a:spcBef>
                <a:spcPts val="5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9pPr>
          </a:lstStyle>
          <a:p>
            <a:r>
              <a:rPr lang="pl-PL" sz="1200" kern="1200" dirty="0" smtClean="0">
                <a:solidFill>
                  <a:schemeClr val="tx1"/>
                </a:solidFill>
                <a:effectLst/>
                <a:latin typeface="Osaka" charset="0"/>
                <a:ea typeface="New MingLiu" charset="0"/>
                <a:cs typeface="New MingLiu" charset="0"/>
              </a:rPr>
              <a:t>u 34%</a:t>
            </a:r>
            <a:endParaRPr lang="da-DK" sz="1200" kern="1200" dirty="0" smtClean="0">
              <a:solidFill>
                <a:schemeClr val="tx1"/>
              </a:solidFill>
              <a:effectLst/>
              <a:latin typeface="Osaka" charset="0"/>
              <a:ea typeface="New MingLiu" charset="0"/>
              <a:cs typeface="New MingLiu" charset="0"/>
            </a:endParaRPr>
          </a:p>
          <a:p>
            <a:r>
              <a:rPr lang="pl-PL" sz="1200" kern="1200" dirty="0" smtClean="0">
                <a:solidFill>
                  <a:schemeClr val="tx1"/>
                </a:solidFill>
                <a:effectLst/>
                <a:latin typeface="Osaka" charset="0"/>
                <a:ea typeface="New MingLiu" charset="0"/>
                <a:cs typeface="New MingLiu" charset="0"/>
              </a:rPr>
              <a:t>osób z rozpoznaniem HIV nie zgłoszono liczby komórek CD4 w momencie diagnozy</a:t>
            </a:r>
            <a:endParaRPr lang="da-DK" sz="1200" kern="1200" dirty="0" smtClean="0">
              <a:solidFill>
                <a:schemeClr val="tx1"/>
              </a:solidFill>
              <a:effectLst/>
              <a:latin typeface="Osaka" charset="0"/>
              <a:ea typeface="New MingLiu" charset="0"/>
              <a:cs typeface="New MingLiu" charset="0"/>
            </a:endParaRPr>
          </a:p>
          <a:p>
            <a:r>
              <a:rPr lang="pl-PL" sz="1200" kern="1200" dirty="0" smtClean="0">
                <a:solidFill>
                  <a:schemeClr val="tx1"/>
                </a:solidFill>
                <a:effectLst/>
                <a:latin typeface="Osaka" charset="0"/>
                <a:ea typeface="New MingLiu" charset="0"/>
                <a:cs typeface="New MingLiu" charset="0"/>
              </a:rPr>
              <a:t>w 66%</a:t>
            </a:r>
            <a:endParaRPr lang="da-DK" sz="1200" kern="1200" dirty="0" smtClean="0">
              <a:solidFill>
                <a:schemeClr val="tx1"/>
              </a:solidFill>
              <a:effectLst/>
              <a:latin typeface="Osaka" charset="0"/>
              <a:ea typeface="New MingLiu" charset="0"/>
              <a:cs typeface="New MingLiu" charset="0"/>
            </a:endParaRPr>
          </a:p>
          <a:p>
            <a:r>
              <a:rPr lang="pl-PL" sz="1200" kern="1200" dirty="0" smtClean="0">
                <a:solidFill>
                  <a:schemeClr val="tx1"/>
                </a:solidFill>
                <a:effectLst/>
                <a:latin typeface="Osaka" charset="0"/>
                <a:ea typeface="New MingLiu" charset="0"/>
                <a:cs typeface="New MingLiu" charset="0"/>
              </a:rPr>
              <a:t>nowo wykrytych zakażeń HIV liczba komórek CD4 określana jest w momencie diagnozy</a:t>
            </a:r>
            <a:endParaRPr lang="da-DK" sz="1200" kern="1200" dirty="0" smtClean="0">
              <a:solidFill>
                <a:schemeClr val="tx1"/>
              </a:solidFill>
              <a:effectLst/>
              <a:latin typeface="Osaka" charset="0"/>
              <a:ea typeface="New MingLiu" charset="0"/>
              <a:cs typeface="New MingLiu" charset="0"/>
            </a:endParaRPr>
          </a:p>
          <a:p>
            <a:r>
              <a:rPr lang="pl-PL" sz="1200" kern="1200" dirty="0" smtClean="0">
                <a:solidFill>
                  <a:schemeClr val="tx1"/>
                </a:solidFill>
                <a:effectLst/>
                <a:latin typeface="Osaka" charset="0"/>
                <a:ea typeface="New MingLiu" charset="0"/>
                <a:cs typeface="New MingLiu" charset="0"/>
              </a:rPr>
              <a:t>49%</a:t>
            </a:r>
            <a:endParaRPr lang="da-DK" sz="1200" kern="1200" dirty="0" smtClean="0">
              <a:solidFill>
                <a:schemeClr val="tx1"/>
              </a:solidFill>
              <a:effectLst/>
              <a:latin typeface="Osaka" charset="0"/>
              <a:ea typeface="New MingLiu" charset="0"/>
              <a:cs typeface="New MingLiu" charset="0"/>
            </a:endParaRPr>
          </a:p>
          <a:p>
            <a:r>
              <a:rPr lang="pl-PL" sz="1200" kern="1200" dirty="0" smtClean="0">
                <a:solidFill>
                  <a:schemeClr val="tx1"/>
                </a:solidFill>
                <a:effectLst/>
                <a:latin typeface="Osaka" charset="0"/>
                <a:ea typeface="New MingLiu" charset="0"/>
                <a:cs typeface="New MingLiu" charset="0"/>
              </a:rPr>
              <a:t>osób ze zgłoszoną liczbą komórek CD4 jest  późno zdiagnozowanych </a:t>
            </a:r>
            <a:r>
              <a:rPr lang="pl-PL" sz="1200" strike="sngStrike" kern="1200" dirty="0" smtClean="0">
                <a:solidFill>
                  <a:schemeClr val="tx1"/>
                </a:solidFill>
                <a:effectLst/>
                <a:latin typeface="Osaka" charset="0"/>
                <a:ea typeface="New MingLiu" charset="0"/>
                <a:cs typeface="New MingLiu" charset="0"/>
              </a:rPr>
              <a:t>(</a:t>
            </a:r>
            <a:r>
              <a:rPr lang="pl-PL" sz="1200" kern="1200" dirty="0" smtClean="0">
                <a:solidFill>
                  <a:schemeClr val="tx1"/>
                </a:solidFill>
                <a:effectLst/>
                <a:latin typeface="Osaka" charset="0"/>
                <a:ea typeface="New MingLiu" charset="0"/>
                <a:cs typeface="New MingLiu" charset="0"/>
              </a:rPr>
              <a:t> w zaawansowanym stadium choroby)</a:t>
            </a:r>
            <a:endParaRPr lang="da-DK" sz="1200" kern="1200" dirty="0" smtClean="0">
              <a:solidFill>
                <a:schemeClr val="tx1"/>
              </a:solidFill>
              <a:effectLst/>
              <a:latin typeface="Osaka" charset="0"/>
              <a:ea typeface="New MingLiu" charset="0"/>
              <a:cs typeface="New MingLiu" charset="0"/>
            </a:endParaRPr>
          </a:p>
          <a:p>
            <a:pPr marL="0" indent="1588" eaLnBrk="1" hangingPunct="1">
              <a:spcBef>
                <a:spcPct val="0"/>
              </a:spcBef>
              <a:spcAft>
                <a:spcPts val="1900"/>
              </a:spcAft>
              <a:tabLst>
                <a:tab pos="0" algn="l"/>
                <a:tab pos="1193800" algn="l"/>
                <a:tab pos="2108200" algn="l"/>
                <a:tab pos="3022600" algn="l"/>
                <a:tab pos="3937000" algn="l"/>
                <a:tab pos="4851400" algn="l"/>
                <a:tab pos="5765800" algn="l"/>
                <a:tab pos="6680200" algn="l"/>
                <a:tab pos="7594600" algn="l"/>
                <a:tab pos="8509000" algn="l"/>
                <a:tab pos="9423400" algn="l"/>
                <a:tab pos="10337800" algn="l"/>
              </a:tabLst>
            </a:pPr>
            <a:endParaRPr lang="da-DK" altLang="en-US" sz="1200" dirty="0" smtClean="0">
              <a:latin typeface="+mn-lt"/>
            </a:endParaRPr>
          </a:p>
          <a:p>
            <a:pPr marL="0" indent="1588" eaLnBrk="1" hangingPunct="1">
              <a:spcBef>
                <a:spcPct val="0"/>
              </a:spcBef>
              <a:spcAft>
                <a:spcPts val="1900"/>
              </a:spcAft>
              <a:tabLst>
                <a:tab pos="0" algn="l"/>
                <a:tab pos="1193800" algn="l"/>
                <a:tab pos="2108200" algn="l"/>
                <a:tab pos="3022600" algn="l"/>
                <a:tab pos="3937000" algn="l"/>
                <a:tab pos="4851400" algn="l"/>
                <a:tab pos="5765800" algn="l"/>
                <a:tab pos="6680200" algn="l"/>
                <a:tab pos="7594600" algn="l"/>
                <a:tab pos="8509000" algn="l"/>
                <a:tab pos="9423400" algn="l"/>
                <a:tab pos="10337800" algn="l"/>
              </a:tabLst>
            </a:pPr>
            <a:r>
              <a:rPr lang="pl-PL" altLang="en-US" sz="1200" dirty="0" smtClean="0">
                <a:latin typeface="+mn-lt"/>
              </a:rPr>
              <a:t>Komentarz</a:t>
            </a:r>
            <a:endParaRPr lang="pl-PL" altLang="en-US" sz="1200" dirty="0">
              <a:latin typeface="+mn-lt"/>
            </a:endParaRPr>
          </a:p>
          <a:p>
            <a:pPr marL="0" indent="1588" eaLnBrk="1" hangingPunct="1">
              <a:spcBef>
                <a:spcPct val="0"/>
              </a:spcBef>
              <a:spcAft>
                <a:spcPts val="1900"/>
              </a:spcAft>
              <a:tabLst>
                <a:tab pos="0" algn="l"/>
                <a:tab pos="1193800" algn="l"/>
                <a:tab pos="2108200" algn="l"/>
                <a:tab pos="3022600" algn="l"/>
                <a:tab pos="3937000" algn="l"/>
                <a:tab pos="4851400" algn="l"/>
                <a:tab pos="5765800" algn="l"/>
                <a:tab pos="6680200" algn="l"/>
                <a:tab pos="7594600" algn="l"/>
                <a:tab pos="8509000" algn="l"/>
                <a:tab pos="9423400" algn="l"/>
                <a:tab pos="10337800" algn="l"/>
              </a:tabLst>
            </a:pPr>
            <a:r>
              <a:rPr lang="pl-PL" altLang="en-US" sz="1200" dirty="0">
                <a:latin typeface="+mn-lt"/>
              </a:rPr>
              <a:t>W Europie u znacznego odsetka osób, u których zdiagnozowano HIV, nie dokonuje się pomiaru liczby komórek CD4 w momencie rozpoznania zakażenia. Spośród osób, u których wykonano takie badanie, połowa (49%) została zdiagnozowana na późnym etapie, czyli przy liczbie komórek CD4 na poziomie poniżej 350 komórek/μl.</a:t>
            </a:r>
            <a:r>
              <a:rPr lang="pl-PL" dirty="0"/>
              <a:t> </a:t>
            </a:r>
          </a:p>
          <a:p>
            <a:pPr marL="0" indent="1588" eaLnBrk="1" hangingPunct="1">
              <a:spcBef>
                <a:spcPct val="0"/>
              </a:spcBef>
              <a:spcAft>
                <a:spcPts val="1900"/>
              </a:spcAft>
              <a:tabLst>
                <a:tab pos="0" algn="l"/>
                <a:tab pos="1193800" algn="l"/>
                <a:tab pos="2108200" algn="l"/>
                <a:tab pos="3022600" algn="l"/>
                <a:tab pos="3937000" algn="l"/>
                <a:tab pos="4851400" algn="l"/>
                <a:tab pos="5765800" algn="l"/>
                <a:tab pos="6680200" algn="l"/>
                <a:tab pos="7594600" algn="l"/>
                <a:tab pos="8509000" algn="l"/>
                <a:tab pos="9423400" algn="l"/>
                <a:tab pos="10337800" algn="l"/>
              </a:tabLst>
            </a:pPr>
            <a:endParaRPr lang="da-DK" altLang="en-US" sz="1200" dirty="0" smtClean="0">
              <a:latin typeface="+mn-lt"/>
            </a:endParaRPr>
          </a:p>
          <a:p>
            <a:pPr marL="0" indent="1588" eaLnBrk="1" hangingPunct="1">
              <a:spcBef>
                <a:spcPct val="0"/>
              </a:spcBef>
              <a:spcAft>
                <a:spcPts val="1900"/>
              </a:spcAft>
              <a:tabLst>
                <a:tab pos="0" algn="l"/>
                <a:tab pos="1193800" algn="l"/>
                <a:tab pos="2108200" algn="l"/>
                <a:tab pos="3022600" algn="l"/>
                <a:tab pos="3937000" algn="l"/>
                <a:tab pos="4851400" algn="l"/>
                <a:tab pos="5765800" algn="l"/>
                <a:tab pos="6680200" algn="l"/>
                <a:tab pos="7594600" algn="l"/>
                <a:tab pos="8509000" algn="l"/>
                <a:tab pos="9423400" algn="l"/>
                <a:tab pos="10337800" algn="l"/>
              </a:tabLst>
            </a:pPr>
            <a:r>
              <a:rPr lang="pl-PL" altLang="en-US" sz="1200" dirty="0" smtClean="0">
                <a:latin typeface="+mn-lt"/>
              </a:rPr>
              <a:t>Źródło:</a:t>
            </a:r>
            <a:r>
              <a:rPr lang="da-DK" altLang="en-US" sz="1200" dirty="0" smtClean="0">
                <a:latin typeface="+mn-lt"/>
              </a:rPr>
              <a:t> ECDC, 2014</a:t>
            </a:r>
            <a:endParaRPr lang="pl-PL" altLang="en-US" sz="1200" dirty="0">
              <a:latin typeface="+mn-lt"/>
            </a:endParaRPr>
          </a:p>
        </p:txBody>
      </p:sp>
    </p:spTree>
    <p:extLst>
      <p:ext uri="{BB962C8B-B14F-4D97-AF65-F5344CB8AC3E}">
        <p14:creationId xmlns:p14="http://schemas.microsoft.com/office/powerpoint/2010/main" val="15770500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Slide Number Placeholder 3"/>
          <p:cNvSpPr>
            <a:spLocks noGrp="1"/>
          </p:cNvSpPr>
          <p:nvPr>
            <p:ph type="body" idx="1"/>
          </p:nvPr>
        </p:nvSpPr>
        <p:spPr/>
        <p:txBody>
          <a:bodyPr/>
          <a:lstStyle/>
          <a:p>
            <a:r>
              <a:rPr lang="pl-PL" sz="1200" kern="1200" dirty="0" smtClean="0">
                <a:solidFill>
                  <a:schemeClr val="tx1"/>
                </a:solidFill>
                <a:effectLst/>
                <a:latin typeface="+mn-lt"/>
                <a:ea typeface="+mn-ea"/>
                <a:cs typeface="+mn-cs"/>
              </a:rPr>
              <a:t>Droga zakażenia</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Kontakty seksualne pomiędzy mężczyznami</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Stosunki heteroseksualne</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Dożylne przyjmowanie narkotyków</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Odsetek</a:t>
            </a:r>
            <a:endParaRPr lang="da-DK" sz="1200" kern="1200" dirty="0" smtClean="0">
              <a:solidFill>
                <a:schemeClr val="tx1"/>
              </a:solidFill>
              <a:effectLst/>
              <a:latin typeface="+mn-lt"/>
              <a:ea typeface="+mn-ea"/>
              <a:cs typeface="+mn-cs"/>
            </a:endParaRPr>
          </a:p>
          <a:p>
            <a:endParaRPr lang="da-DK" dirty="0" smtClean="0"/>
          </a:p>
          <a:p>
            <a:r>
              <a:rPr lang="pl-PL" dirty="0" smtClean="0"/>
              <a:t>Komentarz</a:t>
            </a:r>
            <a:endParaRPr lang="pl-PL" dirty="0"/>
          </a:p>
          <a:p>
            <a:r>
              <a:rPr lang="pl-PL" dirty="0"/>
              <a:t>Jak widać na tym slajdzie, pewne grupy zgłaszają się na leczenie później niż inne. Osoby przyjmujące narkotyki dożylnie i osoby heteroseksualne częściej zgłaszają się na leczenie na późnym etapie choroby niż mężczyźni utrzymujący kontakty seksualne z innymi mężczyznami.</a:t>
            </a:r>
          </a:p>
          <a:p>
            <a:endParaRPr lang="pl-PL" dirty="0"/>
          </a:p>
          <a:p>
            <a:pPr>
              <a:defRPr/>
            </a:pPr>
            <a:r>
              <a:rPr lang="pl-PL" dirty="0"/>
              <a:t>Źródło: ECDC/WHO (2015) HIV/AIDS </a:t>
            </a:r>
            <a:r>
              <a:rPr lang="pl-PL" dirty="0" err="1"/>
              <a:t>Surveillance</a:t>
            </a:r>
            <a:r>
              <a:rPr lang="pl-PL" dirty="0"/>
              <a:t> in Europe 2014</a:t>
            </a:r>
          </a:p>
        </p:txBody>
      </p:sp>
    </p:spTree>
    <p:extLst>
      <p:ext uri="{BB962C8B-B14F-4D97-AF65-F5344CB8AC3E}">
        <p14:creationId xmlns:p14="http://schemas.microsoft.com/office/powerpoint/2010/main" val="1531954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GB" dirty="0" smtClean="0"/>
              <a:t>Narration</a:t>
            </a:r>
          </a:p>
          <a:p>
            <a:r>
              <a:rPr lang="pl-PL" dirty="0" smtClean="0"/>
              <a:t>Szacuje się, ze w Polsce u około 50% osób z zakażeniem HIV rozpoznanie choroby stawiane jest późno. Według danych z kohorty obserwującej ponad 3 tysiące pacjentów z zakażeniem HIV, a więc prawie połowę osób żyjących z HIV w Polsce, najwyższy odsetek późnych rozpoznań obserwuje się w grupie osób powyżej 50 r.ż. </a:t>
            </a:r>
          </a:p>
          <a:p>
            <a:endParaRPr lang="pl-PL" dirty="0"/>
          </a:p>
          <a:p>
            <a:r>
              <a:rPr lang="pl-PL" dirty="0" smtClean="0"/>
              <a:t>Jest to związane przede wszystkim z niskim odsetkiem testowania w kierunku HIV osób starszych oraz gorszą akceptacją rozpoznania w tej grupie chorych.</a:t>
            </a:r>
            <a:endParaRPr lang="en-GB" dirty="0"/>
          </a:p>
          <a:p>
            <a:endParaRPr lang="en-GB" dirty="0" smtClean="0"/>
          </a:p>
          <a:p>
            <a:r>
              <a:rPr lang="en-GB" dirty="0" smtClean="0"/>
              <a:t>Translation:</a:t>
            </a:r>
          </a:p>
          <a:p>
            <a:r>
              <a:rPr lang="en-GB" dirty="0" smtClean="0"/>
              <a:t>Title: </a:t>
            </a:r>
            <a:r>
              <a:rPr lang="pl-PL" dirty="0" err="1" smtClean="0"/>
              <a:t>Late</a:t>
            </a:r>
            <a:r>
              <a:rPr lang="pl-PL" dirty="0" smtClean="0"/>
              <a:t> </a:t>
            </a:r>
            <a:r>
              <a:rPr lang="pl-PL" dirty="0" err="1" smtClean="0"/>
              <a:t>presentation</a:t>
            </a:r>
            <a:r>
              <a:rPr lang="pl-PL" dirty="0" smtClean="0"/>
              <a:t> in Poland – data from POLCA </a:t>
            </a:r>
            <a:r>
              <a:rPr lang="pl-PL" dirty="0" err="1" smtClean="0"/>
              <a:t>cohort</a:t>
            </a:r>
            <a:endParaRPr lang="pl-PL" dirty="0" smtClean="0"/>
          </a:p>
          <a:p>
            <a:endParaRPr lang="en-GB" dirty="0" smtClean="0"/>
          </a:p>
          <a:p>
            <a:r>
              <a:rPr lang="en-GB" dirty="0" smtClean="0"/>
              <a:t>Source: </a:t>
            </a:r>
            <a:r>
              <a:rPr lang="da-DK" dirty="0">
                <a:latin typeface="KgndyjMyriadPro-Regular"/>
              </a:rPr>
              <a:t>Kowalska </a:t>
            </a:r>
            <a:r>
              <a:rPr lang="da-DK" i="1" dirty="0">
                <a:latin typeface="RtmrgpMyriadPro-It"/>
              </a:rPr>
              <a:t>et al. AIDS Res Ther (2016) 13:2</a:t>
            </a:r>
            <a:endParaRPr lang="pl-PL" dirty="0"/>
          </a:p>
          <a:p>
            <a:endParaRPr lang="en-GB" dirty="0" smtClean="0"/>
          </a:p>
          <a:p>
            <a:endParaRPr lang="pl-PL" dirty="0"/>
          </a:p>
        </p:txBody>
      </p:sp>
    </p:spTree>
    <p:extLst>
      <p:ext uri="{BB962C8B-B14F-4D97-AF65-F5344CB8AC3E}">
        <p14:creationId xmlns:p14="http://schemas.microsoft.com/office/powerpoint/2010/main" val="25722040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***W razie potrzeby można dostosować ten slajd do danych dla swojego kraju***</a:t>
            </a:r>
          </a:p>
          <a:p>
            <a:endParaRPr lang="pl-PL" dirty="0"/>
          </a:p>
          <a:p>
            <a:r>
              <a:rPr lang="pl-PL" dirty="0"/>
              <a:t>Instrukcje:</a:t>
            </a:r>
          </a:p>
          <a:p>
            <a:pPr marL="228600" indent="-228600">
              <a:buAutoNum type="arabicPeriod"/>
            </a:pPr>
            <a:r>
              <a:rPr lang="pl-PL" dirty="0"/>
              <a:t>W miejsce &lt;KRAJ&gt;, &lt;ROK&gt; należy wprowadzić właściwe dane. </a:t>
            </a:r>
          </a:p>
          <a:p>
            <a:pPr marL="228600" indent="-228600">
              <a:buAutoNum type="arabicPeriod"/>
            </a:pPr>
            <a:r>
              <a:rPr lang="pl-PL" dirty="0"/>
              <a:t>Należy kliknąć na pola z wartością procentową (po prawej stronie) i dokonać edycji danych, by dostosować je do wyników dla swojego kraju.</a:t>
            </a:r>
          </a:p>
          <a:p>
            <a:r>
              <a:rPr lang="pl-PL" dirty="0"/>
              <a:t>3. Aby zmienić kolory na wykresie odpowiednio do wartości procentowych, należy kliknąć na każdy obrazek prawym przyciskiem myszy i wybrać </a:t>
            </a:r>
            <a:r>
              <a:rPr lang="pl-PL" b="1" baseline="0" dirty="0"/>
              <a:t>Format obrazu</a:t>
            </a:r>
            <a:r>
              <a:rPr lang="pl-PL" b="0" baseline="0" dirty="0"/>
              <a:t>. Następnie należy zmienić </a:t>
            </a:r>
            <a:r>
              <a:rPr lang="pl-PL" b="1" baseline="0" dirty="0"/>
              <a:t>Wypełnienie</a:t>
            </a:r>
            <a:r>
              <a:rPr lang="pl-PL" b="0" baseline="0" dirty="0"/>
              <a:t> na wybrany kolor.</a:t>
            </a:r>
            <a:endParaRPr lang="pl-PL" dirty="0"/>
          </a:p>
          <a:p>
            <a:r>
              <a:rPr lang="pl-PL" dirty="0"/>
              <a:t>4. Aby przesunąć czerwoną linię, należy kliknąć na nią i przeciągnąć w odpowiednie miejsce. </a:t>
            </a:r>
          </a:p>
          <a:p>
            <a:r>
              <a:rPr lang="pl-PL" dirty="0"/>
              <a:t>5. Należy usunąć zacienione pole tekstowe w prawym górnym rogu.</a:t>
            </a:r>
          </a:p>
        </p:txBody>
      </p:sp>
      <p:sp>
        <p:nvSpPr>
          <p:cNvPr id="4" name="Slide Number Placeholder 3"/>
          <p:cNvSpPr>
            <a:spLocks noGrp="1"/>
          </p:cNvSpPr>
          <p:nvPr>
            <p:ph type="sldNum" sz="quarter" idx="10"/>
          </p:nvPr>
        </p:nvSpPr>
        <p:spPr/>
        <p:txBody>
          <a:bodyPr/>
          <a:lstStyle/>
          <a:p>
            <a:fld id="{E19BBA69-F71B-400F-8057-BFFCF0B37730}" type="slidenum">
              <a:rPr lang="en-GB" smtClean="0"/>
              <a:t>33</a:t>
            </a:fld>
            <a:endParaRPr lang="pl-PL" dirty="0"/>
          </a:p>
        </p:txBody>
      </p:sp>
    </p:spTree>
    <p:extLst>
      <p:ext uri="{BB962C8B-B14F-4D97-AF65-F5344CB8AC3E}">
        <p14:creationId xmlns:p14="http://schemas.microsoft.com/office/powerpoint/2010/main" val="20387760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Należy w miejsce </a:t>
            </a:r>
            <a:r>
              <a:rPr lang="pl-PL" i="1" dirty="0"/>
              <a:t>&lt;tekstu wyróżnionego kursywą&gt; </a:t>
            </a:r>
            <a:r>
              <a:rPr lang="pl-PL" dirty="0"/>
              <a:t>wpisać poprawne informacje i dane oraz usunąć zacienione pole tekstowe.</a:t>
            </a:r>
          </a:p>
          <a:p>
            <a:pPr defTabSz="914400">
              <a:defRPr/>
            </a:pPr>
            <a:endParaRPr lang="pl-PL" dirty="0"/>
          </a:p>
          <a:p>
            <a:pPr defTabSz="914400">
              <a:defRPr/>
            </a:pPr>
            <a:r>
              <a:rPr lang="pl-PL" dirty="0"/>
              <a:t>Dla krajów, dla których są dostępne, dane dotyczące późno zdiagnozowanych przypadków zakażenia HIV oraz osób zdiagnozowanych w zaawansowanym stadium choroby można znaleźć, klikając na poniższy link. Należy wykorzystać te dane, by zastąpić X i Y powyżej.</a:t>
            </a:r>
          </a:p>
          <a:p>
            <a:pPr defTabSz="914400">
              <a:defRPr/>
            </a:pPr>
            <a:endParaRPr lang="pl-PL" i="1" dirty="0">
              <a:latin typeface="Calibri" pitchFamily="34" charset="0"/>
              <a:cs typeface="Calibri" pitchFamily="34" charset="0"/>
            </a:endParaRPr>
          </a:p>
          <a:p>
            <a:pPr defTabSz="914400">
              <a:defRPr/>
            </a:pPr>
            <a:r>
              <a:rPr lang="pl-PL" i="1" dirty="0">
                <a:latin typeface="Calibri" pitchFamily="34" charset="0"/>
              </a:rPr>
              <a:t>http://ecdc.europa.eu/en/publications/Publications/hiv-aids-surveillance-in-Europe-2014.pdf</a:t>
            </a:r>
          </a:p>
          <a:p>
            <a:pPr marL="0" marR="0" indent="0" algn="l" defTabSz="914400" rtl="0" eaLnBrk="1" fontAlgn="auto" latinLnBrk="0" hangingPunct="1">
              <a:lnSpc>
                <a:spcPct val="100000"/>
              </a:lnSpc>
              <a:spcBef>
                <a:spcPts val="0"/>
              </a:spcBef>
              <a:spcAft>
                <a:spcPts val="0"/>
              </a:spcAft>
              <a:buClrTx/>
              <a:buSzTx/>
              <a:buFontTx/>
              <a:buNone/>
              <a:tabLst/>
              <a:defRPr/>
            </a:pPr>
            <a:endParaRPr lang="pl-PL" dirty="0"/>
          </a:p>
          <a:p>
            <a:pPr marL="0" marR="0" indent="0" algn="l" defTabSz="914400" rtl="0" eaLnBrk="1" fontAlgn="auto" latinLnBrk="0" hangingPunct="1">
              <a:lnSpc>
                <a:spcPct val="100000"/>
              </a:lnSpc>
              <a:spcBef>
                <a:spcPts val="0"/>
              </a:spcBef>
              <a:spcAft>
                <a:spcPts val="0"/>
              </a:spcAft>
              <a:buClrTx/>
              <a:buSzTx/>
              <a:buFontTx/>
              <a:buNone/>
              <a:tabLst/>
              <a:defRPr/>
            </a:pPr>
            <a:r>
              <a:rPr lang="pl-PL" dirty="0"/>
              <a:t>Komentarz</a:t>
            </a:r>
          </a:p>
          <a:p>
            <a:pPr marL="0" marR="0" indent="0" algn="l" defTabSz="914400" rtl="0" eaLnBrk="1" fontAlgn="auto" latinLnBrk="0" hangingPunct="1">
              <a:lnSpc>
                <a:spcPct val="100000"/>
              </a:lnSpc>
              <a:spcBef>
                <a:spcPts val="0"/>
              </a:spcBef>
              <a:spcAft>
                <a:spcPts val="0"/>
              </a:spcAft>
              <a:buClrTx/>
              <a:buSzTx/>
              <a:buFontTx/>
              <a:buNone/>
              <a:tabLst/>
              <a:defRPr/>
            </a:pPr>
            <a:r>
              <a:rPr lang="pl-PL" dirty="0"/>
              <a:t>W &lt;</a:t>
            </a:r>
            <a:r>
              <a:rPr lang="pl-PL" i="1" dirty="0"/>
              <a:t>Kraj</a:t>
            </a:r>
            <a:r>
              <a:rPr lang="pl-PL" dirty="0"/>
              <a:t>&gt; w &lt;</a:t>
            </a:r>
            <a:r>
              <a:rPr lang="pl-PL" i="1" dirty="0"/>
              <a:t>Rok</a:t>
            </a:r>
            <a:r>
              <a:rPr lang="pl-PL" dirty="0"/>
              <a:t>&gt; X% osób zgłosiło się na leczenie przy liczbie komórek CD4 poniżej 350, czyli w późnym stadium choroby. Y% osób zgłosiło się na bardzo późnym etapie, przy liczbie komórek CD4 poniżej 200.</a:t>
            </a:r>
          </a:p>
        </p:txBody>
      </p:sp>
    </p:spTree>
    <p:extLst>
      <p:ext uri="{BB962C8B-B14F-4D97-AF65-F5344CB8AC3E}">
        <p14:creationId xmlns:p14="http://schemas.microsoft.com/office/powerpoint/2010/main" val="32307963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Komentarz</a:t>
            </a:r>
          </a:p>
          <a:p>
            <a:r>
              <a:rPr lang="pl-PL" dirty="0"/>
              <a:t>Można wymienić liczne poważne konsekwencje późnego rozpoznania zakażenia HIV.</a:t>
            </a:r>
          </a:p>
        </p:txBody>
      </p:sp>
    </p:spTree>
    <p:extLst>
      <p:ext uri="{BB962C8B-B14F-4D97-AF65-F5344CB8AC3E}">
        <p14:creationId xmlns:p14="http://schemas.microsoft.com/office/powerpoint/2010/main" val="8439397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Komentarz</a:t>
            </a:r>
          </a:p>
          <a:p>
            <a:r>
              <a:rPr lang="pl-PL" dirty="0"/>
              <a:t>Można wymienić liczne poważne konsekwencje późnego rozpoznania zakażenia HIV.</a:t>
            </a:r>
          </a:p>
        </p:txBody>
      </p:sp>
    </p:spTree>
    <p:extLst>
      <p:ext uri="{BB962C8B-B14F-4D97-AF65-F5344CB8AC3E}">
        <p14:creationId xmlns:p14="http://schemas.microsoft.com/office/powerpoint/2010/main" val="8439397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a:t>Komentarz</a:t>
            </a:r>
          </a:p>
          <a:p>
            <a:pPr marL="0" marR="0" indent="0" algn="l" defTabSz="914400" rtl="0" eaLnBrk="1" fontAlgn="auto" latinLnBrk="0" hangingPunct="1">
              <a:lnSpc>
                <a:spcPct val="100000"/>
              </a:lnSpc>
              <a:spcBef>
                <a:spcPts val="0"/>
              </a:spcBef>
              <a:spcAft>
                <a:spcPts val="0"/>
              </a:spcAft>
              <a:buClrTx/>
              <a:buSzTx/>
              <a:buFontTx/>
              <a:buNone/>
              <a:tabLst/>
              <a:defRPr/>
            </a:pPr>
            <a:r>
              <a:rPr lang="pl-PL"/>
              <a:t>Trzy główne konsekwencje diagnozy przy liczbie komórek CD4 na poziomie poniżej 350 (czyli w stadium „późnym”) to wzrost zachorowalności i śmiertelności, wzrost liczby nowych zakażeń oraz wyższe koszty opieki zdrowotnej</a:t>
            </a:r>
          </a:p>
          <a:p>
            <a:pPr marL="0" marR="0" indent="0" algn="l" defTabSz="914400" rtl="0" eaLnBrk="1" fontAlgn="auto" latinLnBrk="0" hangingPunct="1">
              <a:lnSpc>
                <a:spcPct val="100000"/>
              </a:lnSpc>
              <a:spcBef>
                <a:spcPts val="0"/>
              </a:spcBef>
              <a:spcAft>
                <a:spcPts val="0"/>
              </a:spcAft>
              <a:buClrTx/>
              <a:buSzTx/>
              <a:buFontTx/>
              <a:buNone/>
              <a:tabLst/>
              <a:defRPr/>
            </a:pPr>
            <a:r>
              <a:rPr lang="pl-PL"/>
              <a:t> </a:t>
            </a:r>
          </a:p>
        </p:txBody>
      </p:sp>
    </p:spTree>
    <p:extLst>
      <p:ext uri="{BB962C8B-B14F-4D97-AF65-F5344CB8AC3E}">
        <p14:creationId xmlns:p14="http://schemas.microsoft.com/office/powerpoint/2010/main" val="3818816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a:xfrm>
            <a:off x="662533" y="4748089"/>
            <a:ext cx="5438140" cy="4467701"/>
          </a:xfrm>
        </p:spPr>
        <p:txBody>
          <a:bodyPr/>
          <a:lstStyle/>
          <a:p>
            <a:pPr algn="l"/>
            <a:r>
              <a:rPr lang="pl-PL" sz="1200" dirty="0"/>
              <a:t>Komentarz</a:t>
            </a:r>
            <a:endParaRPr lang="pl-PL" dirty="0">
              <a:cs typeface="Calibri" pitchFamily="34" charset="0"/>
            </a:endParaRPr>
          </a:p>
          <a:p>
            <a:pPr>
              <a:defRPr/>
            </a:pPr>
            <a:r>
              <a:rPr lang="pl-PL" dirty="0"/>
              <a:t>Szacuje się, że niemal jedna trzecia zgonów związanych z HIV stanowi konsekwencję późnej diagnozy — choroba zostaje rozpoznana zbyt późno, by leczenie HIV mogło być skuteczne.</a:t>
            </a:r>
          </a:p>
          <a:p>
            <a:pPr algn="l"/>
            <a:endParaRPr lang="pl-PL" dirty="0">
              <a:cs typeface="Arial" charset="0"/>
            </a:endParaRPr>
          </a:p>
          <a:p>
            <a:r>
              <a:rPr lang="pl-PL" dirty="0"/>
              <a:t>Źródło: Adler A, Mounier-Jack S &amp; </a:t>
            </a:r>
            <a:r>
              <a:rPr lang="pl-PL" dirty="0" err="1"/>
              <a:t>Coker</a:t>
            </a:r>
            <a:r>
              <a:rPr lang="pl-PL" dirty="0"/>
              <a:t> J. </a:t>
            </a:r>
            <a:r>
              <a:rPr lang="pl-PL" dirty="0" err="1"/>
              <a:t>Late</a:t>
            </a:r>
            <a:r>
              <a:rPr lang="pl-PL" dirty="0"/>
              <a:t> </a:t>
            </a:r>
            <a:r>
              <a:rPr lang="pl-PL" dirty="0" err="1"/>
              <a:t>diagnosis</a:t>
            </a:r>
            <a:r>
              <a:rPr lang="pl-PL" dirty="0"/>
              <a:t> of HIV in Europe: </a:t>
            </a:r>
            <a:r>
              <a:rPr lang="pl-PL" dirty="0" err="1"/>
              <a:t>definitional</a:t>
            </a:r>
            <a:r>
              <a:rPr lang="pl-PL" dirty="0"/>
              <a:t> and public </a:t>
            </a:r>
            <a:r>
              <a:rPr lang="pl-PL" dirty="0" err="1"/>
              <a:t>health</a:t>
            </a:r>
            <a:r>
              <a:rPr lang="pl-PL" dirty="0"/>
              <a:t> </a:t>
            </a:r>
            <a:r>
              <a:rPr lang="pl-PL" dirty="0" err="1"/>
              <a:t>challenges</a:t>
            </a:r>
            <a:r>
              <a:rPr lang="pl-PL" dirty="0"/>
              <a:t> AIDS </a:t>
            </a:r>
            <a:r>
              <a:rPr lang="pl-PL" dirty="0" err="1"/>
              <a:t>Care</a:t>
            </a:r>
            <a:r>
              <a:rPr lang="pl-PL" dirty="0"/>
              <a:t> 21, 03 (2009) 284-293. </a:t>
            </a:r>
          </a:p>
          <a:p>
            <a:endParaRPr lang="pl-PL" dirty="0">
              <a:cs typeface="Arial" charset="0"/>
            </a:endParaRPr>
          </a:p>
          <a:p>
            <a:endParaRPr lang="pl-PL" dirty="0">
              <a:solidFill>
                <a:srgbClr val="7F7F7F"/>
              </a:solidFill>
              <a:cs typeface="Arial" charset="0"/>
            </a:endParaRPr>
          </a:p>
        </p:txBody>
      </p:sp>
      <p:sp>
        <p:nvSpPr>
          <p:cNvPr id="4" name="Slide Number Placeholder 3"/>
          <p:cNvSpPr>
            <a:spLocks noGrp="1"/>
          </p:cNvSpPr>
          <p:nvPr>
            <p:ph type="sldNum" sz="quarter" idx="10"/>
          </p:nvPr>
        </p:nvSpPr>
        <p:spPr/>
        <p:txBody>
          <a:bodyPr/>
          <a:lstStyle/>
          <a:p>
            <a:fld id="{27496504-27CE-4204-ADC2-8044511427AE}" type="slidenum">
              <a:rPr lang="en-GB" smtClean="0">
                <a:solidFill>
                  <a:prstClr val="black"/>
                </a:solidFill>
              </a:rPr>
              <a:pPr/>
              <a:t>38</a:t>
            </a:fld>
            <a:endParaRPr lang="pl-PL" dirty="0">
              <a:solidFill>
                <a:prstClr val="black"/>
              </a:solidFill>
            </a:endParaRPr>
          </a:p>
        </p:txBody>
      </p:sp>
    </p:spTree>
    <p:extLst>
      <p:ext uri="{BB962C8B-B14F-4D97-AF65-F5344CB8AC3E}">
        <p14:creationId xmlns:p14="http://schemas.microsoft.com/office/powerpoint/2010/main" val="3013755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pl-PL" sz="1200" kern="1200" dirty="0" smtClean="0">
                <a:solidFill>
                  <a:schemeClr val="tx1"/>
                </a:solidFill>
                <a:effectLst/>
                <a:latin typeface="+mn-lt"/>
                <a:ea typeface="+mn-ea"/>
                <a:cs typeface="+mn-cs"/>
              </a:rPr>
              <a:t>Skumulowane prawdopodobieństwo zgonu</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Czas od zakażenia HIV (lata)</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Niski poziom (średnia liczba komórek CD4 w momencie diagnozy: 140 komórek/mm³)</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Średni poziom (średnia liczba komórek CD4 w momencie diagnozy: 351 komórek/mm³)</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Wysoki poziom (średnia liczba komórek CD4 w momencie diagnozy: 432 komórek/mm³)</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Bardzo wysoki poziom (średnia liczba komórek CD4 w momencie diagnozy: 509 komórek/mm³)</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Mężczyźni niezakażeni wirusem HIV</a:t>
            </a:r>
            <a:endParaRPr lang="da-DK" sz="1200" kern="1200" dirty="0" smtClean="0">
              <a:solidFill>
                <a:schemeClr val="tx1"/>
              </a:solidFill>
              <a:effectLst/>
              <a:latin typeface="+mn-lt"/>
              <a:ea typeface="+mn-ea"/>
              <a:cs typeface="+mn-cs"/>
            </a:endParaRPr>
          </a:p>
          <a:p>
            <a:pPr marL="0" marR="0" indent="0" algn="l" defTabSz="912370" rtl="0" eaLnBrk="1" fontAlgn="auto" latinLnBrk="0" hangingPunct="1">
              <a:lnSpc>
                <a:spcPct val="100000"/>
              </a:lnSpc>
              <a:spcBef>
                <a:spcPts val="0"/>
              </a:spcBef>
              <a:spcAft>
                <a:spcPts val="0"/>
              </a:spcAft>
              <a:buClrTx/>
              <a:buSzTx/>
              <a:buFontTx/>
              <a:buNone/>
              <a:tabLst/>
              <a:defRPr/>
            </a:pPr>
            <a:endParaRPr lang="da-DK" dirty="0" smtClean="0"/>
          </a:p>
          <a:p>
            <a:pPr marL="0" marR="0" indent="0" algn="l" defTabSz="912370" rtl="0" eaLnBrk="1" fontAlgn="auto" latinLnBrk="0" hangingPunct="1">
              <a:lnSpc>
                <a:spcPct val="100000"/>
              </a:lnSpc>
              <a:spcBef>
                <a:spcPts val="0"/>
              </a:spcBef>
              <a:spcAft>
                <a:spcPts val="0"/>
              </a:spcAft>
              <a:buClrTx/>
              <a:buSzTx/>
              <a:buFontTx/>
              <a:buNone/>
              <a:tabLst/>
              <a:defRPr/>
            </a:pPr>
            <a:r>
              <a:rPr lang="pl-PL" dirty="0" smtClean="0"/>
              <a:t>Komentarz</a:t>
            </a:r>
            <a:endParaRPr lang="pl-PL" dirty="0"/>
          </a:p>
          <a:p>
            <a:pPr marL="0" marR="0" indent="0" algn="l" defTabSz="912370" rtl="0" eaLnBrk="1" fontAlgn="auto" latinLnBrk="0" hangingPunct="1">
              <a:lnSpc>
                <a:spcPct val="100000"/>
              </a:lnSpc>
              <a:spcBef>
                <a:spcPts val="0"/>
              </a:spcBef>
              <a:spcAft>
                <a:spcPts val="0"/>
              </a:spcAft>
              <a:buClrTx/>
              <a:buSzTx/>
              <a:buFontTx/>
              <a:buNone/>
              <a:tabLst/>
              <a:defRPr/>
            </a:pPr>
            <a:r>
              <a:rPr lang="pl-PL" dirty="0"/>
              <a:t>Na tym wykresie przedstawiono zależność pomiędzy śmiertelnością a stadium, w którym rozpoznano zakażenie HIV. Czerwona linia reprezentuje osoby zdiagnozowane przy wyjątkowo niskiej liczbie komórek CD4. Można porównać ją z pozostałymi liniami reprezentującymi większą liczbę komórek CD4, aż do znajdującej się najniżej linii, która symbolizuje mężczyzn niezakażonych HIV.</a:t>
            </a:r>
          </a:p>
          <a:p>
            <a:pPr marL="0" marR="0" indent="0" algn="l" defTabSz="912370" rtl="0" eaLnBrk="1" fontAlgn="auto" latinLnBrk="0" hangingPunct="1">
              <a:lnSpc>
                <a:spcPct val="100000"/>
              </a:lnSpc>
              <a:spcBef>
                <a:spcPts val="0"/>
              </a:spcBef>
              <a:spcAft>
                <a:spcPts val="0"/>
              </a:spcAft>
              <a:buClrTx/>
              <a:buSzTx/>
              <a:buFontTx/>
              <a:buNone/>
              <a:tabLst/>
              <a:defRPr/>
            </a:pPr>
            <a:endParaRPr lang="pl-PL" dirty="0"/>
          </a:p>
          <a:p>
            <a:pPr marL="0" marR="0" indent="0" algn="l" defTabSz="912370" rtl="0" eaLnBrk="1" fontAlgn="auto" latinLnBrk="0" hangingPunct="1">
              <a:lnSpc>
                <a:spcPct val="100000"/>
              </a:lnSpc>
              <a:spcBef>
                <a:spcPts val="0"/>
              </a:spcBef>
              <a:spcAft>
                <a:spcPts val="0"/>
              </a:spcAft>
              <a:buClrTx/>
              <a:buSzTx/>
              <a:buFontTx/>
              <a:buNone/>
              <a:tabLst/>
              <a:defRPr/>
            </a:pPr>
            <a:r>
              <a:rPr lang="pl-PL" dirty="0"/>
              <a:t>Źródło: </a:t>
            </a:r>
            <a:r>
              <a:rPr lang="pl-PL" sz="1200" dirty="0"/>
              <a:t>Nakawaga F et al. Projected life expectancy of people with HIV according to timing of diagnosis. AIDS 2011, 25.</a:t>
            </a:r>
          </a:p>
          <a:p>
            <a:endParaRPr lang="pl-PL" dirty="0"/>
          </a:p>
        </p:txBody>
      </p:sp>
    </p:spTree>
    <p:extLst>
      <p:ext uri="{BB962C8B-B14F-4D97-AF65-F5344CB8AC3E}">
        <p14:creationId xmlns:p14="http://schemas.microsoft.com/office/powerpoint/2010/main" val="286392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Można wykorzystać ten slajd, by przedstawić kontekst globalny. </a:t>
            </a:r>
          </a:p>
          <a:p>
            <a:endParaRPr lang="pl-PL" dirty="0"/>
          </a:p>
          <a:p>
            <a:r>
              <a:rPr lang="pl-PL" dirty="0"/>
              <a:t>Komentarz</a:t>
            </a:r>
          </a:p>
          <a:p>
            <a:r>
              <a:rPr lang="pl-PL" dirty="0"/>
              <a:t>Liczba przypadków HIV na całym świecie wciąż rośnie. W 2014 r. już prawie 40 milionów osób żyło ze zdiagnozowanym zakażeniem HIV.</a:t>
            </a:r>
          </a:p>
          <a:p>
            <a:endParaRPr lang="pl-PL" dirty="0"/>
          </a:p>
          <a:p>
            <a:r>
              <a:rPr lang="pl-PL" dirty="0"/>
              <a:t>Źródło: </a:t>
            </a:r>
            <a:r>
              <a:rPr lang="pl-PL" dirty="0" smtClean="0"/>
              <a:t>UNAIDS</a:t>
            </a:r>
            <a:r>
              <a:rPr lang="da-DK" dirty="0" smtClean="0"/>
              <a:t>, 2014</a:t>
            </a:r>
            <a:endParaRPr lang="pl-PL" dirty="0"/>
          </a:p>
          <a:p>
            <a:endParaRPr lang="pl-PL" dirty="0"/>
          </a:p>
        </p:txBody>
      </p:sp>
    </p:spTree>
    <p:extLst>
      <p:ext uri="{BB962C8B-B14F-4D97-AF65-F5344CB8AC3E}">
        <p14:creationId xmlns:p14="http://schemas.microsoft.com/office/powerpoint/2010/main" val="37359269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n-GB" sz="1200" dirty="0" smtClean="0"/>
              <a:t>Narration</a:t>
            </a:r>
          </a:p>
          <a:p>
            <a:pPr>
              <a:defRPr/>
            </a:pPr>
            <a:r>
              <a:rPr lang="pl-PL" dirty="0" smtClean="0"/>
              <a:t>Przyczyny zgonów obserwowane w kohorcie POLCA znacząco zmieniły się w ostatnich latach, odzwierciedlając trendy obserwowane także w innych kohortach europejskich. Podczas gdy znacząco spadła liczba zgonów z powodu zachorowań na choroby wskaźnikowe AIDS, wzrasta śmiertelność z powodu chorób niezwiązanych z AIDS, a więc choroby niedokrwiennej serca, nowotworów nie-AIDS i chorób wątroby.</a:t>
            </a:r>
          </a:p>
          <a:p>
            <a:pPr>
              <a:defRPr/>
            </a:pPr>
            <a:r>
              <a:rPr lang="pl-PL" dirty="0" smtClean="0"/>
              <a:t>Wskazuje to na istotną rolę lekarzy innych specjalności niż choroby zakaźne zarówno w testowaniu w kierunku HIV jak i opiece nad pacjentami już zdiagnozowanymi.</a:t>
            </a:r>
          </a:p>
          <a:p>
            <a:pPr marL="0" marR="0" indent="0" algn="l" defTabSz="912370" rtl="0" eaLnBrk="1" fontAlgn="auto" latinLnBrk="0" hangingPunct="1">
              <a:lnSpc>
                <a:spcPct val="100000"/>
              </a:lnSpc>
              <a:spcBef>
                <a:spcPts val="0"/>
              </a:spcBef>
              <a:spcAft>
                <a:spcPts val="0"/>
              </a:spcAft>
              <a:buClrTx/>
              <a:buSzTx/>
              <a:buFontTx/>
              <a:buNone/>
              <a:tabLst/>
              <a:defRPr/>
            </a:pPr>
            <a:endParaRPr lang="en-GB" sz="1200" dirty="0" smtClean="0"/>
          </a:p>
          <a:p>
            <a:pPr>
              <a:defRPr/>
            </a:pPr>
            <a:r>
              <a:rPr lang="en-GB" dirty="0" smtClean="0"/>
              <a:t>Translation:</a:t>
            </a:r>
          </a:p>
          <a:p>
            <a:pPr>
              <a:defRPr/>
            </a:pPr>
            <a:r>
              <a:rPr lang="en-GB" dirty="0" smtClean="0"/>
              <a:t>Title: </a:t>
            </a:r>
            <a:r>
              <a:rPr lang="pl-PL" dirty="0" smtClean="0"/>
              <a:t>Cause-specific </a:t>
            </a:r>
            <a:r>
              <a:rPr lang="pl-PL" dirty="0"/>
              <a:t>mortality in Central Poland - PolCoDe </a:t>
            </a:r>
            <a:r>
              <a:rPr lang="pl-PL" dirty="0" smtClean="0"/>
              <a:t>Study</a:t>
            </a:r>
            <a:endParaRPr lang="en-GB" dirty="0" smtClean="0"/>
          </a:p>
          <a:p>
            <a:pPr>
              <a:defRPr/>
            </a:pPr>
            <a:endParaRPr lang="en-GB" dirty="0" smtClean="0"/>
          </a:p>
          <a:p>
            <a:pPr>
              <a:defRPr/>
            </a:pPr>
            <a:r>
              <a:rPr lang="en-GB" dirty="0" smtClean="0"/>
              <a:t>Source: </a:t>
            </a:r>
            <a:r>
              <a:rPr lang="pl-PL" dirty="0" smtClean="0"/>
              <a:t>Unpublished </a:t>
            </a:r>
            <a:r>
              <a:rPr lang="pl-PL" dirty="0"/>
              <a:t>data Kowalska JD et al. 2016</a:t>
            </a:r>
          </a:p>
          <a:p>
            <a:pPr marL="0" marR="0" indent="0" algn="l" defTabSz="91237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a:p>
          <a:p>
            <a:pPr marL="0" marR="0" indent="0" algn="l" defTabSz="912370" rtl="0" eaLnBrk="1" fontAlgn="auto" latinLnBrk="0" hangingPunct="1">
              <a:lnSpc>
                <a:spcPct val="100000"/>
              </a:lnSpc>
              <a:spcBef>
                <a:spcPts val="0"/>
              </a:spcBef>
              <a:spcAft>
                <a:spcPts val="0"/>
              </a:spcAft>
              <a:buClrTx/>
              <a:buSzTx/>
              <a:buFontTx/>
              <a:buNone/>
              <a:tabLst/>
              <a:defRPr/>
            </a:pPr>
            <a:endParaRPr lang="en-GB" baseline="0" dirty="0"/>
          </a:p>
        </p:txBody>
      </p:sp>
    </p:spTree>
    <p:extLst>
      <p:ext uri="{BB962C8B-B14F-4D97-AF65-F5344CB8AC3E}">
        <p14:creationId xmlns:p14="http://schemas.microsoft.com/office/powerpoint/2010/main" val="2068766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15963"/>
            <a:ext cx="4962525" cy="3722687"/>
          </a:xfrm>
        </p:spPr>
      </p:sp>
      <p:sp>
        <p:nvSpPr>
          <p:cNvPr id="3" name="Notes Placeholder 2"/>
          <p:cNvSpPr>
            <a:spLocks noGrp="1"/>
          </p:cNvSpPr>
          <p:nvPr>
            <p:ph type="body" idx="1"/>
          </p:nvPr>
        </p:nvSpPr>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Narration</a:t>
            </a:r>
          </a:p>
          <a:p>
            <a:pPr>
              <a:defRPr/>
            </a:pPr>
            <a:r>
              <a:rPr lang="pl-PL" dirty="0" smtClean="0"/>
              <a:t>Zgonie z trendem obserwowanym także w innych krajach Europy w Polsce obserwuje się spadek śmiertelności w grupie osób zakażonych HIV. Natomiast odsetek osób umierających w szpitalu zakaźnym utrzymuje się na w miarę stałym poziomie. Jednocześnie znacząco wzrasta odsetek zgonów z chorób nie związanych z HIV. Obserwacja ta może świadczyć o gorszym dostępie osób z HIV w stanie terminalnym do opieki specjalistycznej z innych dziedzin. Stygmatyzacja osób z HIV jest w Polsce nadal obserwowana i może stanowić poważny problem zarówno w opiece nad osobami z rozpoznanym zakażeniem, jak i w rozpowszechnianiu testowania w kierunku HIV.</a:t>
            </a:r>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Translation:</a:t>
            </a:r>
          </a:p>
          <a:p>
            <a:pPr>
              <a:defRPr/>
            </a:pPr>
            <a:r>
              <a:rPr lang="en-GB" dirty="0" smtClean="0"/>
              <a:t>Title: </a:t>
            </a:r>
            <a:r>
              <a:rPr lang="pl-PL" altLang="en-US" dirty="0"/>
              <a:t>Changing </a:t>
            </a:r>
            <a:r>
              <a:rPr lang="en-US" altLang="en-US" dirty="0"/>
              <a:t>pattern of mortality</a:t>
            </a:r>
            <a:r>
              <a:rPr lang="pl-PL" altLang="en-US" dirty="0"/>
              <a:t> among HIV+ </a:t>
            </a:r>
            <a:r>
              <a:rPr lang="en-GB" altLang="en-US" dirty="0" smtClean="0"/>
              <a:t>individuals </a:t>
            </a:r>
            <a:r>
              <a:rPr lang="pl-PL" altLang="en-US" dirty="0" smtClean="0"/>
              <a:t>in </a:t>
            </a:r>
            <a:r>
              <a:rPr lang="pl-PL" altLang="en-US" dirty="0"/>
              <a:t>Central Poland</a:t>
            </a:r>
            <a:endParaRPr lang="en-GB" dirty="0" smtClean="0"/>
          </a:p>
          <a:p>
            <a:pPr>
              <a:defRPr/>
            </a:pPr>
            <a:endParaRPr lang="en-GB" baseline="0" dirty="0"/>
          </a:p>
          <a:p>
            <a:pPr>
              <a:defRPr/>
            </a:pPr>
            <a:r>
              <a:rPr lang="en-GB" altLang="en-US" dirty="0" smtClean="0"/>
              <a:t>Source: </a:t>
            </a:r>
            <a:r>
              <a:rPr lang="pl-PL" altLang="en-US" dirty="0" smtClean="0"/>
              <a:t>Chylak </a:t>
            </a:r>
            <a:r>
              <a:rPr lang="pl-PL" altLang="en-US" dirty="0"/>
              <a:t>O. et al. 14th European AIDS Conference, Abstract Nr PE 12/12</a:t>
            </a:r>
          </a:p>
          <a:p>
            <a:pPr marL="0" marR="0" indent="0" algn="l" defTabSz="912370" rtl="0" eaLnBrk="1" fontAlgn="auto" latinLnBrk="0" hangingPunct="1">
              <a:lnSpc>
                <a:spcPct val="100000"/>
              </a:lnSpc>
              <a:spcBef>
                <a:spcPts val="0"/>
              </a:spcBef>
              <a:spcAft>
                <a:spcPts val="0"/>
              </a:spcAft>
              <a:buClrTx/>
              <a:buSzTx/>
              <a:buFontTx/>
              <a:buNone/>
              <a:tabLst/>
              <a:defRPr/>
            </a:pPr>
            <a:endParaRPr lang="en-GB" baseline="0" dirty="0" smtClean="0"/>
          </a:p>
        </p:txBody>
      </p:sp>
    </p:spTree>
    <p:extLst>
      <p:ext uri="{BB962C8B-B14F-4D97-AF65-F5344CB8AC3E}">
        <p14:creationId xmlns:p14="http://schemas.microsoft.com/office/powerpoint/2010/main" val="11388173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algn="l">
              <a:defRPr/>
            </a:pPr>
            <a:r>
              <a:rPr lang="pl-PL" dirty="0"/>
              <a:t>Komentarz</a:t>
            </a:r>
          </a:p>
          <a:p>
            <a:pPr algn="l">
              <a:defRPr/>
            </a:pPr>
            <a:r>
              <a:rPr lang="pl-PL" dirty="0"/>
              <a:t>Osoby, u których choroba zostaje zdiagnozowana w późnym stadium, przez długi czas nie wiedzą, że są zakażone wirusem HIV. Wiąże się to ze zwiększonym ryzykiem przekazywania przez nie wirusa HIV innym partnerom.</a:t>
            </a:r>
          </a:p>
          <a:p>
            <a:pPr algn="l">
              <a:defRPr/>
            </a:pPr>
            <a:r>
              <a:rPr lang="pl-PL" dirty="0"/>
              <a:t>Wiemy, że osoby, u których rozpoznano zakażenie HIV, podejmują działania w celu zmniejszenia ryzyka zakażenia innych. Ograniczają liczbę partnerów seksualnych i używają prezerwatyw. </a:t>
            </a:r>
          </a:p>
          <a:p>
            <a:pPr algn="l">
              <a:defRPr/>
            </a:pPr>
            <a:r>
              <a:rPr lang="pl-PL" dirty="0"/>
              <a:t>Bardzo mało prawdopodobne jest, by osoby zakażone HIV stosujące efektywne leczenie — czyli </a:t>
            </a:r>
            <a:r>
              <a:rPr lang="pl-PL" i="0" dirty="0" smtClean="0"/>
              <a:t>wysoce </a:t>
            </a:r>
            <a:r>
              <a:rPr lang="pl-PL" i="0" dirty="0"/>
              <a:t>skuteczną, skojarzoną terapię antyretrowirusową- </a:t>
            </a:r>
            <a:r>
              <a:rPr lang="pl-PL" dirty="0"/>
              <a:t>mogły być źródłem nowych zakażeń</a:t>
            </a:r>
            <a:r>
              <a:rPr lang="pl-PL" dirty="0" smtClean="0"/>
              <a:t>.</a:t>
            </a:r>
            <a:endParaRPr lang="da-DK" dirty="0" smtClean="0"/>
          </a:p>
          <a:p>
            <a:pPr algn="l">
              <a:defRPr/>
            </a:pPr>
            <a:endParaRPr lang="pl-PL" dirty="0"/>
          </a:p>
          <a:p>
            <a:pPr algn="l">
              <a:defRPr/>
            </a:pPr>
            <a:r>
              <a:rPr lang="pl-PL" dirty="0"/>
              <a:t>W wypadku osób, u których zakażenie pozostaje niezdiagnozowane, w grę nie wchodzi żaden z tych środków zapobiegawczych.   </a:t>
            </a:r>
          </a:p>
          <a:p>
            <a:pPr algn="l">
              <a:defRPr/>
            </a:pPr>
            <a:endParaRPr lang="pl-PL" dirty="0"/>
          </a:p>
          <a:p>
            <a:pPr algn="l">
              <a:defRPr/>
            </a:pPr>
            <a:r>
              <a:rPr lang="pl-PL" dirty="0"/>
              <a:t>Źródła: </a:t>
            </a:r>
            <a:r>
              <a:rPr lang="pl-PL" sz="1200" dirty="0"/>
              <a:t>Moreno S, Mocroft A &amp; Monfonte A Review: Medical and Societal consequences of late presentation Antiviral Therapy, 2010, 15, suppl 1; 9-15</a:t>
            </a:r>
            <a:r>
              <a:rPr lang="pl-PL" sz="1200" dirty="0" smtClean="0"/>
              <a:t>.</a:t>
            </a:r>
            <a:endParaRPr lang="da-DK" sz="1200" dirty="0" smtClean="0"/>
          </a:p>
          <a:p>
            <a:pPr algn="l">
              <a:defRPr/>
            </a:pPr>
            <a:endParaRPr lang="pl-PL" sz="1200" dirty="0">
              <a:cs typeface="Arial" pitchFamily="34" charset="0"/>
            </a:endParaRPr>
          </a:p>
          <a:p>
            <a:pPr algn="l">
              <a:defRPr/>
            </a:pPr>
            <a:r>
              <a:rPr lang="pl-PL" sz="1200" dirty="0"/>
              <a:t>Marks G, Crepaz N and Janssen RS, Estimating sexual transmission of HIV from persons aware and unaware that they are infected with the virus in the US. AIDS 2006, 20:1447–1450</a:t>
            </a:r>
            <a:r>
              <a:rPr lang="pl-PL" sz="1200" dirty="0" smtClean="0"/>
              <a:t>.</a:t>
            </a:r>
            <a:endParaRPr lang="da-DK" sz="1200" dirty="0" smtClean="0"/>
          </a:p>
          <a:p>
            <a:pPr algn="l">
              <a:defRPr/>
            </a:pPr>
            <a:endParaRPr lang="pl-PL" sz="1200" dirty="0"/>
          </a:p>
          <a:p>
            <a:pPr algn="l">
              <a:defRPr/>
            </a:pPr>
            <a:r>
              <a:rPr lang="pl-PL" sz="1200" dirty="0"/>
              <a:t>Hall HI et al. HIV Transmission Rates from persons living with HIV who are aware and unaware of their infection, United States AIDS 2012.</a:t>
            </a:r>
          </a:p>
          <a:p>
            <a:pPr algn="l">
              <a:defRPr/>
            </a:pPr>
            <a:r>
              <a:rPr lang="pl-PL" sz="1200" dirty="0"/>
              <a:t>Cohen MS, Chen YQ, McCauley M, Gamble T, Hosseinipour MC, Kumarasamy N, et al. Prevention of HIV-1 infection with early antiretroviral therapy. N Engl J Med. 2011;365:493–505.</a:t>
            </a:r>
          </a:p>
          <a:p>
            <a:pPr algn="l">
              <a:defRPr/>
            </a:pPr>
            <a:endParaRPr lang="pl-PL" dirty="0">
              <a:solidFill>
                <a:prstClr val="black">
                  <a:lumMod val="50000"/>
                  <a:lumOff val="50000"/>
                </a:prstClr>
              </a:solidFill>
              <a:latin typeface="Arial" pitchFamily="34" charset="0"/>
              <a:cs typeface="Arial" pitchFamily="34" charset="0"/>
            </a:endParaRPr>
          </a:p>
        </p:txBody>
      </p:sp>
    </p:spTree>
    <p:extLst>
      <p:ext uri="{BB962C8B-B14F-4D97-AF65-F5344CB8AC3E}">
        <p14:creationId xmlns:p14="http://schemas.microsoft.com/office/powerpoint/2010/main" val="22651297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p:spPr>
      </p:sp>
      <p:sp>
        <p:nvSpPr>
          <p:cNvPr id="87043" name="Rectangle 3"/>
          <p:cNvSpPr>
            <a:spLocks noGrp="1"/>
          </p:cNvSpPr>
          <p:nvPr>
            <p:ph type="body" idx="1"/>
          </p:nvPr>
        </p:nvSpPr>
        <p:spPr bwMode="auto">
          <a:xfrm>
            <a:off x="679768" y="4715908"/>
            <a:ext cx="5438140" cy="4928725"/>
          </a:xfrm>
          <a:noFill/>
        </p:spPr>
        <p:txBody>
          <a:bodyPr wrap="square" numCol="1" anchor="t" anchorCtr="0" compatLnSpc="1">
            <a:prstTxWarp prst="textNoShape">
              <a:avLst/>
            </a:prstTxWarp>
          </a:bodyPr>
          <a:lstStyle/>
          <a:p>
            <a:r>
              <a:rPr lang="pl-PL" dirty="0"/>
              <a:t>Komentarz</a:t>
            </a:r>
          </a:p>
          <a:p>
            <a:r>
              <a:rPr lang="pl-PL" dirty="0"/>
              <a:t>Według szacunków w USA 25% osób z HIV </a:t>
            </a:r>
            <a:r>
              <a:rPr lang="pl-PL" i="0" strike="noStrike" dirty="0" smtClean="0"/>
              <a:t>jest </a:t>
            </a:r>
            <a:r>
              <a:rPr lang="pl-PL" i="0" strike="noStrike" dirty="0"/>
              <a:t>nieświadomych faktu bycia zakażonymi. </a:t>
            </a:r>
            <a:r>
              <a:rPr lang="pl-PL" dirty="0"/>
              <a:t>Dane modelowe wskazują, </a:t>
            </a:r>
            <a:r>
              <a:rPr lang="pl-PL" i="1" dirty="0"/>
              <a:t>na </a:t>
            </a:r>
            <a:r>
              <a:rPr lang="pl-PL" i="1" dirty="0" err="1"/>
              <a:t>to</a:t>
            </a:r>
            <a:r>
              <a:rPr lang="pl-PL" dirty="0" err="1"/>
              <a:t>,że</a:t>
            </a:r>
            <a:r>
              <a:rPr lang="pl-PL" dirty="0"/>
              <a:t> </a:t>
            </a:r>
            <a:r>
              <a:rPr lang="pl-PL" strike="sngStrike" dirty="0"/>
              <a:t>to</a:t>
            </a:r>
            <a:r>
              <a:rPr lang="pl-PL" dirty="0"/>
              <a:t> te 25% osób z nierozpoznanym zakażeniem HIV (zaznaczone kolorem czerwonym w słupku po lewej stronie) odpowiada za 54% nowych zakażeń, co zaznaczono kolorem czerwonym w słupku po prawej stronie. Ilość przypadków przeniesienia wirusa jest 3,5 razy większa niż w wypadku osób, które mają świadomość zakażenia HIV.</a:t>
            </a:r>
          </a:p>
          <a:p>
            <a:endParaRPr lang="da-DK" dirty="0" smtClean="0"/>
          </a:p>
          <a:p>
            <a:r>
              <a:rPr lang="pl-PL" dirty="0" smtClean="0"/>
              <a:t>Informacje </a:t>
            </a:r>
            <a:r>
              <a:rPr lang="pl-PL" dirty="0"/>
              <a:t>dodatkowe.</a:t>
            </a:r>
          </a:p>
          <a:p>
            <a:r>
              <a:rPr lang="pl-PL" dirty="0"/>
              <a:t>Szacunki oparto na następujących danych:</a:t>
            </a:r>
          </a:p>
          <a:p>
            <a:r>
              <a:rPr lang="pl-PL" dirty="0"/>
              <a:t>1) w wypadku 33% osób z grupy ze świadomością zakażenia ryzyko przeniesienia wirusa HIV jest niskie ze względu na niski/niewykrywalny ładunek wirusowy; 2) ograniczenie względne na poziomie 57% częstotliwości analnych i dopochwowych stosunków seksualnych bez zabezpieczenia z partnerami z grupy ryzyka w wypadku osób </a:t>
            </a:r>
            <a:r>
              <a:rPr lang="pl-PL" i="1" strike="noStrike" dirty="0" smtClean="0"/>
              <a:t>świadomych </a:t>
            </a:r>
            <a:r>
              <a:rPr lang="pl-PL" i="1" strike="noStrike" dirty="0"/>
              <a:t>faktu </a:t>
            </a:r>
            <a:r>
              <a:rPr lang="pl-PL" i="1" dirty="0"/>
              <a:t>zakażenia</a:t>
            </a:r>
            <a:r>
              <a:rPr lang="pl-PL" dirty="0"/>
              <a:t> HIV (w porównaniu do osób nieświadomych</a:t>
            </a:r>
            <a:r>
              <a:rPr lang="pl-PL" dirty="0" smtClean="0"/>
              <a:t>);</a:t>
            </a:r>
            <a:endParaRPr lang="pl-PL" strike="sngStrike" dirty="0"/>
          </a:p>
          <a:p>
            <a:r>
              <a:rPr lang="pl-PL" dirty="0"/>
              <a:t>Te wyniki wskazują na to, że można znacznie ograniczyć epidemię HIV/AIDS poprzez uświadomienie większej liczbie </a:t>
            </a:r>
            <a:r>
              <a:rPr lang="pl-PL" dirty="0" smtClean="0"/>
              <a:t>osób</a:t>
            </a:r>
            <a:r>
              <a:rPr lang="da-DK" dirty="0" smtClean="0"/>
              <a:t>,</a:t>
            </a:r>
            <a:r>
              <a:rPr lang="da-DK" baseline="0" dirty="0" smtClean="0"/>
              <a:t> </a:t>
            </a:r>
            <a:r>
              <a:rPr lang="pl-PL" dirty="0" smtClean="0"/>
              <a:t>że </a:t>
            </a:r>
            <a:r>
              <a:rPr lang="pl-PL" dirty="0"/>
              <a:t>są zakażone HIV. </a:t>
            </a:r>
            <a:endParaRPr lang="da-DK" dirty="0" smtClean="0"/>
          </a:p>
          <a:p>
            <a:endParaRPr lang="pl-PL" altLang="en-US" dirty="0"/>
          </a:p>
          <a:p>
            <a:r>
              <a:rPr lang="pl-PL" dirty="0"/>
              <a:t>Źródła: Marks G, </a:t>
            </a:r>
            <a:r>
              <a:rPr lang="pl-PL" dirty="0" err="1"/>
              <a:t>Crepaz</a:t>
            </a:r>
            <a:r>
              <a:rPr lang="pl-PL" dirty="0"/>
              <a:t> N, </a:t>
            </a:r>
            <a:r>
              <a:rPr lang="pl-PL" dirty="0" err="1"/>
              <a:t>Janssen</a:t>
            </a:r>
            <a:r>
              <a:rPr lang="pl-PL" dirty="0"/>
              <a:t> RS (2006) </a:t>
            </a:r>
            <a:r>
              <a:rPr lang="pl-PL" dirty="0" err="1"/>
              <a:t>Estimating</a:t>
            </a:r>
            <a:r>
              <a:rPr lang="pl-PL" dirty="0"/>
              <a:t> </a:t>
            </a:r>
            <a:r>
              <a:rPr lang="pl-PL" dirty="0" err="1"/>
              <a:t>sexual</a:t>
            </a:r>
            <a:r>
              <a:rPr lang="pl-PL" dirty="0"/>
              <a:t> </a:t>
            </a:r>
            <a:r>
              <a:rPr lang="pl-PL" dirty="0" err="1"/>
              <a:t>transmission</a:t>
            </a:r>
            <a:r>
              <a:rPr lang="pl-PL" dirty="0"/>
              <a:t> of HIV from </a:t>
            </a:r>
            <a:r>
              <a:rPr lang="pl-PL" dirty="0" err="1"/>
              <a:t>persons</a:t>
            </a:r>
            <a:r>
              <a:rPr lang="pl-PL" dirty="0"/>
              <a:t> </a:t>
            </a:r>
            <a:r>
              <a:rPr lang="pl-PL" dirty="0" err="1"/>
              <a:t>aware</a:t>
            </a:r>
            <a:r>
              <a:rPr lang="pl-PL" dirty="0"/>
              <a:t> and </a:t>
            </a:r>
            <a:r>
              <a:rPr lang="pl-PL" dirty="0" err="1"/>
              <a:t>unaware</a:t>
            </a:r>
            <a:r>
              <a:rPr lang="pl-PL" dirty="0"/>
              <a:t> </a:t>
            </a:r>
            <a:r>
              <a:rPr lang="pl-PL" dirty="0" err="1"/>
              <a:t>that</a:t>
            </a:r>
            <a:r>
              <a:rPr lang="pl-PL" dirty="0"/>
              <a:t> </a:t>
            </a:r>
            <a:r>
              <a:rPr lang="pl-PL" dirty="0" err="1"/>
              <a:t>they</a:t>
            </a:r>
            <a:r>
              <a:rPr lang="pl-PL" dirty="0"/>
              <a:t> </a:t>
            </a:r>
            <a:r>
              <a:rPr lang="pl-PL" dirty="0" err="1"/>
              <a:t>are</a:t>
            </a:r>
            <a:r>
              <a:rPr lang="pl-PL" dirty="0"/>
              <a:t> </a:t>
            </a:r>
            <a:r>
              <a:rPr lang="pl-PL" dirty="0" err="1"/>
              <a:t>infected</a:t>
            </a:r>
            <a:r>
              <a:rPr lang="pl-PL" dirty="0"/>
              <a:t> with the </a:t>
            </a:r>
            <a:r>
              <a:rPr lang="pl-PL" dirty="0" err="1"/>
              <a:t>virus</a:t>
            </a:r>
            <a:r>
              <a:rPr lang="pl-PL" dirty="0"/>
              <a:t> in the USA. </a:t>
            </a:r>
            <a:r>
              <a:rPr lang="pl-PL" altLang="en-US" i="1" dirty="0"/>
              <a:t>AIDS</a:t>
            </a:r>
            <a:r>
              <a:rPr lang="pl-PL" dirty="0"/>
              <a:t> 20:1447-1450</a:t>
            </a:r>
          </a:p>
          <a:p>
            <a:pPr fontAlgn="auto">
              <a:spcBef>
                <a:spcPts val="0"/>
              </a:spcBef>
              <a:spcAft>
                <a:spcPts val="0"/>
              </a:spcAft>
              <a:defRPr/>
            </a:pPr>
            <a:r>
              <a:rPr lang="pl-PL" dirty="0" err="1"/>
              <a:t>Campsmith</a:t>
            </a:r>
            <a:r>
              <a:rPr lang="pl-PL" dirty="0"/>
              <a:t> ML, </a:t>
            </a:r>
            <a:r>
              <a:rPr lang="pl-PL" dirty="0" err="1"/>
              <a:t>Rhodes</a:t>
            </a:r>
            <a:r>
              <a:rPr lang="pl-PL" dirty="0"/>
              <a:t> PH, Hall HI, Green TA. </a:t>
            </a:r>
            <a:r>
              <a:rPr lang="pl-PL" dirty="0" err="1"/>
              <a:t>Undiagnosed</a:t>
            </a:r>
            <a:r>
              <a:rPr lang="pl-PL" dirty="0"/>
              <a:t> HIV </a:t>
            </a:r>
            <a:r>
              <a:rPr lang="pl-PL" dirty="0" err="1"/>
              <a:t>prevalence</a:t>
            </a:r>
            <a:r>
              <a:rPr lang="pl-PL" dirty="0"/>
              <a:t> </a:t>
            </a:r>
            <a:r>
              <a:rPr lang="pl-PL" dirty="0" err="1"/>
              <a:t>among</a:t>
            </a:r>
            <a:r>
              <a:rPr lang="pl-PL" dirty="0"/>
              <a:t> </a:t>
            </a:r>
            <a:r>
              <a:rPr lang="pl-PL" dirty="0" err="1"/>
              <a:t>adults</a:t>
            </a:r>
            <a:r>
              <a:rPr lang="pl-PL" dirty="0"/>
              <a:t> and </a:t>
            </a:r>
            <a:r>
              <a:rPr lang="pl-PL" dirty="0" err="1"/>
              <a:t>adolescents</a:t>
            </a:r>
            <a:r>
              <a:rPr lang="pl-PL" dirty="0"/>
              <a:t> in the United </a:t>
            </a:r>
            <a:r>
              <a:rPr lang="pl-PL" dirty="0" err="1"/>
              <a:t>States</a:t>
            </a:r>
            <a:r>
              <a:rPr lang="pl-PL" dirty="0"/>
              <a:t> </a:t>
            </a:r>
            <a:r>
              <a:rPr lang="pl-PL" dirty="0" err="1"/>
              <a:t>at</a:t>
            </a:r>
            <a:r>
              <a:rPr lang="pl-PL" dirty="0"/>
              <a:t> the end of 2006. J </a:t>
            </a:r>
            <a:r>
              <a:rPr lang="pl-PL" dirty="0" err="1"/>
              <a:t>Acquir</a:t>
            </a:r>
            <a:r>
              <a:rPr lang="pl-PL" dirty="0"/>
              <a:t> </a:t>
            </a:r>
            <a:r>
              <a:rPr lang="pl-PL" dirty="0" err="1"/>
              <a:t>Immune</a:t>
            </a:r>
            <a:r>
              <a:rPr lang="pl-PL" dirty="0"/>
              <a:t> </a:t>
            </a:r>
            <a:r>
              <a:rPr lang="pl-PL" dirty="0" err="1"/>
              <a:t>Defic</a:t>
            </a:r>
            <a:r>
              <a:rPr lang="pl-PL" dirty="0"/>
              <a:t> </a:t>
            </a:r>
            <a:r>
              <a:rPr lang="pl-PL" dirty="0" err="1"/>
              <a:t>Syndr</a:t>
            </a:r>
            <a:r>
              <a:rPr lang="pl-PL" dirty="0"/>
              <a:t>. 2010;53:619-624</a:t>
            </a:r>
            <a:r>
              <a:rPr lang="pl-PL" dirty="0">
                <a:solidFill>
                  <a:schemeClr val="tx1">
                    <a:lumMod val="50000"/>
                    <a:lumOff val="50000"/>
                  </a:schemeClr>
                </a:solidFill>
                <a:latin typeface="Arial" pitchFamily="34" charset="0"/>
              </a:rPr>
              <a:t>. </a:t>
            </a:r>
          </a:p>
        </p:txBody>
      </p:sp>
      <p:sp>
        <p:nvSpPr>
          <p:cNvPr id="3" name="Slide Number Placeholder 2"/>
          <p:cNvSpPr>
            <a:spLocks noGrp="1"/>
          </p:cNvSpPr>
          <p:nvPr>
            <p:ph type="sldNum" sz="quarter" idx="10"/>
          </p:nvPr>
        </p:nvSpPr>
        <p:spPr/>
        <p:txBody>
          <a:bodyPr/>
          <a:lstStyle/>
          <a:p>
            <a:fld id="{E19BBA69-F71B-400F-8057-BFFCF0B37730}" type="slidenum">
              <a:rPr lang="en-GB" smtClean="0"/>
              <a:t>43</a:t>
            </a:fld>
            <a:endParaRPr lang="pl-PL" dirty="0"/>
          </a:p>
        </p:txBody>
      </p:sp>
    </p:spTree>
    <p:extLst>
      <p:ext uri="{BB962C8B-B14F-4D97-AF65-F5344CB8AC3E}">
        <p14:creationId xmlns:p14="http://schemas.microsoft.com/office/powerpoint/2010/main" val="26880741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a:defRPr/>
            </a:pPr>
            <a:r>
              <a:rPr lang="pl-PL" dirty="0"/>
              <a:t>Komentarz</a:t>
            </a:r>
          </a:p>
          <a:p>
            <a:pPr>
              <a:defRPr/>
            </a:pPr>
            <a:r>
              <a:rPr lang="pl-PL" i="0" strike="noStrike" dirty="0" smtClean="0"/>
              <a:t>Późne </a:t>
            </a:r>
            <a:r>
              <a:rPr lang="pl-PL" i="0" strike="noStrike" dirty="0"/>
              <a:t>rozpoznanie zakażenia </a:t>
            </a:r>
            <a:r>
              <a:rPr lang="pl-PL" dirty="0"/>
              <a:t>ma też znaczący wpływ na </a:t>
            </a:r>
            <a:r>
              <a:rPr lang="pl-PL" i="0" dirty="0"/>
              <a:t>zwiększone</a:t>
            </a:r>
            <a:r>
              <a:rPr lang="pl-PL" dirty="0"/>
              <a:t> koszty opieki zdrowotnej. Jest to w znacznej mierze spowodowane występowaniem chorób związanych z upośledzeniem funkcjonowania układu odpornościowego (spadkiem liczby limfocytów CD </a:t>
            </a:r>
            <a:r>
              <a:rPr lang="pl-PL" dirty="0" smtClean="0"/>
              <a:t>4</a:t>
            </a:r>
            <a:r>
              <a:rPr lang="pl-PL" strike="sngStrike" dirty="0" smtClean="0"/>
              <a:t>)</a:t>
            </a:r>
            <a:r>
              <a:rPr lang="pl-PL" dirty="0" smtClean="0"/>
              <a:t>Taka </a:t>
            </a:r>
            <a:r>
              <a:rPr lang="pl-PL" dirty="0"/>
              <a:t>sytuacja powoduje, że wiele osób często korzysta z opieki zdrowotnej z powodu chorób, które są związane z HIV, </a:t>
            </a:r>
            <a:r>
              <a:rPr lang="pl-PL" i="1" strike="noStrike" dirty="0" smtClean="0"/>
              <a:t>chociaż</a:t>
            </a:r>
            <a:r>
              <a:rPr lang="da-DK" i="0" strike="noStrike" baseline="0" dirty="0" smtClean="0"/>
              <a:t> </a:t>
            </a:r>
            <a:r>
              <a:rPr lang="pl-PL" dirty="0" smtClean="0"/>
              <a:t>przyczyna </a:t>
            </a:r>
            <a:r>
              <a:rPr lang="pl-PL" dirty="0"/>
              <a:t>pierwotna pozostaje niezidentyfikowana.</a:t>
            </a:r>
          </a:p>
          <a:p>
            <a:pPr>
              <a:defRPr/>
            </a:pPr>
            <a:r>
              <a:rPr lang="pl-PL" dirty="0"/>
              <a:t>Te koszty są prawie czterokrotnie wyższe niż koszty opieki zdrowotnej osób, które w porę zostają zdiagnozowane i podejmują leczenie.</a:t>
            </a:r>
          </a:p>
          <a:p>
            <a:pPr>
              <a:defRPr/>
            </a:pPr>
            <a:r>
              <a:rPr lang="pl-PL" dirty="0"/>
              <a:t>Te różnice utrzymują się przez długi okres czasu. Stanowią odzwierciedlenie zarówno gorszej odpowiedzi na leczenie zakażenia HIV w wypadku diagnozy na późnym etapie, jak i — w pewnych przypadkach — konsekwencji schorzeń powiązanych.</a:t>
            </a:r>
          </a:p>
          <a:p>
            <a:pPr>
              <a:defRPr/>
            </a:pPr>
            <a:r>
              <a:rPr lang="pl-PL" dirty="0"/>
              <a:t>Obecnie uważa się, że program badań w kierunku HIV okaże się opłacalny, jeżeli prawdopodobieństwo wystąpienia</a:t>
            </a:r>
            <a:r>
              <a:rPr lang="en-US" dirty="0"/>
              <a:t>
</a:t>
            </a:r>
            <a:r>
              <a:rPr dirty="0"/>
              <a:t/>
            </a:r>
            <a:br>
              <a:rPr dirty="0"/>
            </a:br>
            <a:r>
              <a:rPr lang="pl-PL" dirty="0"/>
              <a:t>nierozpoznanego zakażenia HIV wyniesie co najmniej 0,1%, czyli 1 na 1000. </a:t>
            </a:r>
          </a:p>
          <a:p>
            <a:pPr>
              <a:defRPr/>
            </a:pPr>
            <a:r>
              <a:rPr lang="pl-PL" dirty="0"/>
              <a:t> </a:t>
            </a:r>
          </a:p>
          <a:p>
            <a:pPr>
              <a:defRPr/>
            </a:pPr>
            <a:r>
              <a:rPr lang="pl-PL" dirty="0"/>
              <a:t>Źródła: </a:t>
            </a:r>
            <a:r>
              <a:rPr lang="pl-PL" sz="1200" dirty="0"/>
              <a:t>Krentz, HB &amp; Gill MJ. Cost of medical care for HIV-infected patients within a regional population from 1997 to 2006. HIV Medicine (2008), 9, 721–730.</a:t>
            </a:r>
          </a:p>
          <a:p>
            <a:pPr>
              <a:defRPr/>
            </a:pPr>
            <a:r>
              <a:rPr lang="pl-PL" sz="1200" dirty="0"/>
              <a:t>Fleishman JA, Yehia BR, Moore RD, Gebo KA&amp; HIV Research Network . The Economic Burden of Late Entry Into Medical Care for Patients With HIV Infection. Med Care. 2010 December ; 48(12): 1071-1079.</a:t>
            </a:r>
          </a:p>
          <a:p>
            <a:endParaRPr lang="pl-PL" dirty="0"/>
          </a:p>
        </p:txBody>
      </p:sp>
    </p:spTree>
    <p:extLst>
      <p:ext uri="{BB962C8B-B14F-4D97-AF65-F5344CB8AC3E}">
        <p14:creationId xmlns:p14="http://schemas.microsoft.com/office/powerpoint/2010/main" val="19855908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200" kern="1200" dirty="0" smtClean="0">
                <a:solidFill>
                  <a:schemeClr val="tx1"/>
                </a:solidFill>
                <a:effectLst/>
                <a:latin typeface="+mn-lt"/>
                <a:ea typeface="+mn-ea"/>
                <a:cs typeface="+mn-cs"/>
              </a:rPr>
              <a:t>Koszty późnego rozpoznania</a:t>
            </a:r>
            <a:r>
              <a:rPr lang="pl-PL" sz="1200" strike="sngStrike" kern="1200" dirty="0" smtClean="0">
                <a:solidFill>
                  <a:schemeClr val="tx1"/>
                </a:solidFill>
                <a:effectLst/>
                <a:latin typeface="+mn-lt"/>
                <a:ea typeface="+mn-ea"/>
                <a:cs typeface="+mn-cs"/>
              </a:rPr>
              <a:t> </a:t>
            </a:r>
            <a:r>
              <a:rPr lang="pl-PL" sz="1200" kern="1200" dirty="0" smtClean="0">
                <a:solidFill>
                  <a:schemeClr val="tx1"/>
                </a:solidFill>
                <a:effectLst/>
                <a:latin typeface="+mn-lt"/>
                <a:ea typeface="+mn-ea"/>
                <a:cs typeface="+mn-cs"/>
              </a:rPr>
              <a:t>w Kanadzie</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Na podstawie danych od 24 pacjentów</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Szacunkowa nadwyżka kosztów związana z późnym zgłoszeniem się na leczenie, po korekcie uwzględniającej charakterystykę pacjenta: 9273 CAD</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Różnica w kosztach całkowitych w dużej mierze wynika z różnic w kosztach opieki szpitalnej związanej z HIV (15-krotnie wyższe dla późnego zgłoszenia się na leczenie)</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Średnie koszty roczne, rok po diagnozie (CAD)</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Osoby z późnym rozpoznaniem</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Osoby z wczesnym rozpoznaniem</a:t>
            </a:r>
            <a:endParaRPr lang="da-DK" sz="1200" kern="1200" dirty="0" smtClean="0">
              <a:solidFill>
                <a:schemeClr val="tx1"/>
              </a:solidFill>
              <a:effectLst/>
              <a:latin typeface="+mn-lt"/>
              <a:ea typeface="+mn-ea"/>
              <a:cs typeface="+mn-cs"/>
            </a:endParaRPr>
          </a:p>
          <a:p>
            <a:endParaRPr lang="da-DK" dirty="0" smtClean="0"/>
          </a:p>
          <a:p>
            <a:r>
              <a:rPr lang="pl-PL" dirty="0" smtClean="0"/>
              <a:t>Komentarz</a:t>
            </a:r>
            <a:endParaRPr lang="pl-PL" dirty="0"/>
          </a:p>
          <a:p>
            <a:r>
              <a:rPr lang="pl-PL" dirty="0"/>
              <a:t>Ten slajd przedstawia średnie roczne koszty opieki zdrowotnej związanej z HIV w Kanadzie, obliczone na rok po rozpoznaniu zakażenia. Wynika z niego, że w pierwszym roku opieki k</a:t>
            </a:r>
            <a:r>
              <a:rPr lang="pl-PL" altLang="en-US" sz="1200" dirty="0"/>
              <a:t>oszty bezpośrednie w wypadku osób zdiagnozowanych późno dwukrotnie przewyższają koszty opieki osób, u których zakażenie zostało zdiagnozowane w porę.</a:t>
            </a:r>
            <a:r>
              <a:rPr lang="pl-PL" dirty="0"/>
              <a:t> </a:t>
            </a:r>
          </a:p>
          <a:p>
            <a:endParaRPr lang="pl-PL" dirty="0"/>
          </a:p>
          <a:p>
            <a:r>
              <a:rPr lang="pl-PL" dirty="0"/>
              <a:t>Źródło: </a:t>
            </a:r>
            <a:r>
              <a:rPr lang="pl-PL" dirty="0" err="1"/>
              <a:t>Krentz</a:t>
            </a:r>
            <a:r>
              <a:rPr lang="pl-PL" dirty="0"/>
              <a:t> HB, </a:t>
            </a:r>
            <a:r>
              <a:rPr lang="pl-PL" dirty="0" err="1"/>
              <a:t>Auld</a:t>
            </a:r>
            <a:r>
              <a:rPr lang="pl-PL" dirty="0"/>
              <a:t> MC, </a:t>
            </a:r>
            <a:r>
              <a:rPr lang="pl-PL" dirty="0" err="1"/>
              <a:t>Gill</a:t>
            </a:r>
            <a:r>
              <a:rPr lang="pl-PL" dirty="0"/>
              <a:t> MJ. The high </a:t>
            </a:r>
            <a:r>
              <a:rPr lang="pl-PL" dirty="0" err="1"/>
              <a:t>cost</a:t>
            </a:r>
            <a:r>
              <a:rPr lang="pl-PL" dirty="0"/>
              <a:t> of </a:t>
            </a:r>
            <a:r>
              <a:rPr lang="pl-PL" dirty="0" err="1"/>
              <a:t>medical</a:t>
            </a:r>
            <a:r>
              <a:rPr lang="pl-PL" dirty="0"/>
              <a:t> </a:t>
            </a:r>
            <a:r>
              <a:rPr lang="pl-PL" dirty="0" err="1"/>
              <a:t>care</a:t>
            </a:r>
            <a:r>
              <a:rPr lang="pl-PL" dirty="0"/>
              <a:t> for </a:t>
            </a:r>
            <a:r>
              <a:rPr lang="pl-PL" dirty="0" err="1"/>
              <a:t>patients</a:t>
            </a:r>
            <a:r>
              <a:rPr lang="pl-PL" dirty="0"/>
              <a:t> </a:t>
            </a:r>
            <a:r>
              <a:rPr lang="pl-PL" dirty="0" err="1"/>
              <a:t>who</a:t>
            </a:r>
            <a:r>
              <a:rPr lang="pl-PL" dirty="0"/>
              <a:t> </a:t>
            </a:r>
            <a:r>
              <a:rPr lang="pl-PL" dirty="0" err="1"/>
              <a:t>present</a:t>
            </a:r>
            <a:r>
              <a:rPr lang="pl-PL" dirty="0"/>
              <a:t> </a:t>
            </a:r>
            <a:r>
              <a:rPr lang="pl-PL" dirty="0" err="1"/>
              <a:t>late</a:t>
            </a:r>
            <a:r>
              <a:rPr lang="pl-PL" dirty="0"/>
              <a:t> (CD4 &lt;200 </a:t>
            </a:r>
            <a:r>
              <a:rPr lang="pl-PL" dirty="0" err="1"/>
              <a:t>cells</a:t>
            </a:r>
            <a:r>
              <a:rPr lang="pl-PL" dirty="0"/>
              <a:t>/</a:t>
            </a:r>
            <a:r>
              <a:rPr lang="pl-PL" dirty="0" err="1"/>
              <a:t>microL</a:t>
            </a:r>
            <a:r>
              <a:rPr lang="pl-PL" dirty="0"/>
              <a:t>) with HIV </a:t>
            </a:r>
            <a:r>
              <a:rPr lang="pl-PL" dirty="0" err="1"/>
              <a:t>infection</a:t>
            </a:r>
            <a:r>
              <a:rPr lang="pl-PL" dirty="0"/>
              <a:t>. HIV </a:t>
            </a:r>
            <a:r>
              <a:rPr lang="pl-PL" dirty="0" err="1"/>
              <a:t>Med</a:t>
            </a:r>
            <a:r>
              <a:rPr lang="pl-PL" dirty="0"/>
              <a:t> 2004; 5:93-8</a:t>
            </a:r>
          </a:p>
          <a:p>
            <a:endParaRPr lang="pl-PL" dirty="0"/>
          </a:p>
        </p:txBody>
      </p:sp>
    </p:spTree>
    <p:extLst>
      <p:ext uri="{BB962C8B-B14F-4D97-AF65-F5344CB8AC3E}">
        <p14:creationId xmlns:p14="http://schemas.microsoft.com/office/powerpoint/2010/main" val="6607429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1" indent="0" algn="l" defTabSz="912370" rtl="0" eaLnBrk="1" fontAlgn="auto" latinLnBrk="0" hangingPunct="1">
              <a:lnSpc>
                <a:spcPct val="100000"/>
              </a:lnSpc>
              <a:spcBef>
                <a:spcPts val="0"/>
              </a:spcBef>
              <a:spcAft>
                <a:spcPts val="0"/>
              </a:spcAft>
              <a:buClrTx/>
              <a:buSzTx/>
              <a:buFontTx/>
              <a:buNone/>
              <a:tabLst/>
              <a:defRPr/>
            </a:pPr>
            <a:r>
              <a:rPr lang="pl-PL" dirty="0"/>
              <a:t>Komentarz</a:t>
            </a:r>
          </a:p>
          <a:p>
            <a:pPr marL="0" marR="0" lvl="1" indent="0" algn="l" defTabSz="912370" rtl="0" eaLnBrk="1" fontAlgn="auto" latinLnBrk="0" hangingPunct="1">
              <a:lnSpc>
                <a:spcPct val="100000"/>
              </a:lnSpc>
              <a:spcBef>
                <a:spcPts val="0"/>
              </a:spcBef>
              <a:spcAft>
                <a:spcPts val="0"/>
              </a:spcAft>
              <a:buClrTx/>
              <a:buSzTx/>
              <a:buFontTx/>
              <a:buNone/>
              <a:tabLst/>
              <a:defRPr/>
            </a:pPr>
            <a:r>
              <a:rPr lang="pl-PL" dirty="0"/>
              <a:t>Główna korzyść z wczesnej diagnozy to uzyskanie w porę dostępu do leczenia i opieki. Umożliwia to </a:t>
            </a:r>
          </a:p>
          <a:p>
            <a:pPr marL="171450" marR="0" lvl="1" indent="-171450" algn="l" defTabSz="912370" rtl="0" eaLnBrk="1" fontAlgn="auto" latinLnBrk="0" hangingPunct="1">
              <a:lnSpc>
                <a:spcPct val="100000"/>
              </a:lnSpc>
              <a:spcBef>
                <a:spcPts val="0"/>
              </a:spcBef>
              <a:spcAft>
                <a:spcPts val="0"/>
              </a:spcAft>
              <a:buClrTx/>
              <a:buSzTx/>
              <a:buFontTx/>
              <a:buChar char="-"/>
              <a:tabLst/>
              <a:defRPr/>
            </a:pPr>
            <a:r>
              <a:rPr lang="pl-PL" dirty="0"/>
              <a:t>lepszą odpowiedź na leczenie, która zależna jest od liczby komórek CD4 w momencie rozpoczęcia leczenia</a:t>
            </a:r>
          </a:p>
          <a:p>
            <a:pPr marL="171450" marR="0" lvl="1" indent="-171450" algn="l" defTabSz="912370" rtl="0" eaLnBrk="1" fontAlgn="auto" latinLnBrk="0" hangingPunct="1">
              <a:lnSpc>
                <a:spcPct val="100000"/>
              </a:lnSpc>
              <a:spcBef>
                <a:spcPts val="0"/>
              </a:spcBef>
              <a:spcAft>
                <a:spcPts val="0"/>
              </a:spcAft>
              <a:buClrTx/>
              <a:buSzTx/>
              <a:buFontTx/>
              <a:buChar char="-"/>
              <a:tabLst/>
              <a:defRPr/>
            </a:pPr>
            <a:r>
              <a:rPr lang="pl-PL" dirty="0"/>
              <a:t>spadek zachorowalności i śmiertelności, ograniczenie związanych z HIV infekcji i nowotworów złośliwych</a:t>
            </a:r>
          </a:p>
          <a:p>
            <a:pPr marL="171450" marR="0" lvl="1" indent="-171450" algn="l" defTabSz="912370" rtl="0" eaLnBrk="1" fontAlgn="auto" latinLnBrk="0" hangingPunct="1">
              <a:lnSpc>
                <a:spcPct val="100000"/>
              </a:lnSpc>
              <a:spcBef>
                <a:spcPts val="0"/>
              </a:spcBef>
              <a:spcAft>
                <a:spcPts val="0"/>
              </a:spcAft>
              <a:buClrTx/>
              <a:buSzTx/>
              <a:buFontTx/>
              <a:buChar char="-"/>
              <a:tabLst/>
              <a:defRPr/>
            </a:pPr>
            <a:r>
              <a:rPr lang="pl-PL" dirty="0"/>
              <a:t>ograniczenie liczby nowych zakażeń </a:t>
            </a:r>
            <a:r>
              <a:rPr lang="pl-PL" dirty="0" smtClean="0"/>
              <a:t>poprzez, </a:t>
            </a:r>
            <a:r>
              <a:rPr lang="pl-PL" dirty="0"/>
              <a:t>stosowane  leczenie antyretrowirusowe, prowadzące do trwałej supresji wirusa, co zmniejsza </a:t>
            </a:r>
            <a:r>
              <a:rPr lang="pl-PL" dirty="0" smtClean="0"/>
              <a:t>ryzyko zakażenia </a:t>
            </a:r>
            <a:r>
              <a:rPr lang="pl-PL" dirty="0"/>
              <a:t>innych</a:t>
            </a:r>
          </a:p>
          <a:p>
            <a:pPr marL="171450" marR="0" lvl="1" indent="-171450" algn="l" defTabSz="912370" rtl="0" eaLnBrk="1" fontAlgn="auto" latinLnBrk="0" hangingPunct="1">
              <a:lnSpc>
                <a:spcPct val="100000"/>
              </a:lnSpc>
              <a:spcBef>
                <a:spcPts val="0"/>
              </a:spcBef>
              <a:spcAft>
                <a:spcPts val="0"/>
              </a:spcAft>
              <a:buClrTx/>
              <a:buSzTx/>
              <a:buFontTx/>
              <a:buChar char="-"/>
              <a:tabLst/>
              <a:defRPr/>
            </a:pPr>
            <a:r>
              <a:rPr lang="pl-PL" dirty="0"/>
              <a:t>spadek kosztów opieki zdrowotnej poprzez ograniczenie zachorowalności związanej z HIV</a:t>
            </a:r>
          </a:p>
          <a:p>
            <a:pPr marL="171450" marR="0" lvl="1" indent="-171450" algn="l" defTabSz="912370" rtl="0" eaLnBrk="1" fontAlgn="auto" latinLnBrk="0" hangingPunct="1">
              <a:lnSpc>
                <a:spcPct val="100000"/>
              </a:lnSpc>
              <a:spcBef>
                <a:spcPts val="0"/>
              </a:spcBef>
              <a:spcAft>
                <a:spcPts val="0"/>
              </a:spcAft>
              <a:buClrTx/>
              <a:buSzTx/>
              <a:buFontTx/>
              <a:buChar char="-"/>
              <a:tabLst/>
              <a:defRPr/>
            </a:pPr>
            <a:r>
              <a:rPr lang="pl-PL" dirty="0"/>
              <a:t> redukcję kosztów społecznych poprzez ograniczenie wsparcia ze strony państwa i poprawę potencjału produkcyjnego</a:t>
            </a:r>
          </a:p>
          <a:p>
            <a:pPr marL="171450" marR="0" lvl="1" indent="-171450" algn="l" defTabSz="912370" rtl="0" eaLnBrk="1" fontAlgn="auto" latinLnBrk="0" hangingPunct="1">
              <a:lnSpc>
                <a:spcPct val="100000"/>
              </a:lnSpc>
              <a:spcBef>
                <a:spcPts val="0"/>
              </a:spcBef>
              <a:spcAft>
                <a:spcPts val="0"/>
              </a:spcAft>
              <a:buClrTx/>
              <a:buSzTx/>
              <a:buFontTx/>
              <a:buChar char="-"/>
              <a:tabLst/>
              <a:defRPr/>
            </a:pPr>
            <a:endParaRPr lang="pl-PL" dirty="0">
              <a:cs typeface="Arial" pitchFamily="34" charset="0"/>
            </a:endParaRPr>
          </a:p>
          <a:p>
            <a:pPr marL="0" marR="0" lvl="1" algn="l" defTabSz="912370" rtl="0" eaLnBrk="1" fontAlgn="auto" latinLnBrk="0" hangingPunct="1">
              <a:lnSpc>
                <a:spcPct val="100000"/>
              </a:lnSpc>
              <a:spcBef>
                <a:spcPts val="0"/>
              </a:spcBef>
              <a:spcAft>
                <a:spcPts val="0"/>
              </a:spcAft>
              <a:buClrTx/>
              <a:buSzTx/>
              <a:tabLst/>
              <a:defRPr/>
            </a:pPr>
            <a:r>
              <a:rPr lang="pl-PL" dirty="0"/>
              <a:t>Wiadomo, że rozpoznanie zakażenia wirusem HIV w porę stanowi klucz do zwiększenia oczekiwanej długości życia. Przy wczesnej diagnozie i uzyskaniu w porę dostępu do leczenia i opieki nawet w wypadku osób z HIV może ona zbliżyć się do normalnej przewidywanej długości życia.       </a:t>
            </a:r>
          </a:p>
          <a:p>
            <a:pPr marL="0" marR="0" lvl="1" indent="0" algn="l" defTabSz="912370" rtl="0" eaLnBrk="1" fontAlgn="auto" latinLnBrk="0" hangingPunct="1">
              <a:lnSpc>
                <a:spcPct val="100000"/>
              </a:lnSpc>
              <a:spcBef>
                <a:spcPts val="0"/>
              </a:spcBef>
              <a:spcAft>
                <a:spcPts val="0"/>
              </a:spcAft>
              <a:buClrTx/>
              <a:buSzTx/>
              <a:buFontTx/>
              <a:buNone/>
              <a:tabLst/>
              <a:defRPr/>
            </a:pPr>
            <a:endParaRPr lang="pl-PL" dirty="0">
              <a:cs typeface="Arial" pitchFamily="34" charset="0"/>
            </a:endParaRPr>
          </a:p>
          <a:p>
            <a:pPr marL="0" marR="0" lvl="1" indent="0" algn="l" defTabSz="912370" rtl="0" eaLnBrk="1" fontAlgn="auto" latinLnBrk="0" hangingPunct="1">
              <a:lnSpc>
                <a:spcPct val="100000"/>
              </a:lnSpc>
              <a:spcBef>
                <a:spcPts val="0"/>
              </a:spcBef>
              <a:spcAft>
                <a:spcPts val="0"/>
              </a:spcAft>
              <a:buClrTx/>
              <a:buSzTx/>
              <a:buFontTx/>
              <a:buNone/>
              <a:tabLst/>
              <a:defRPr/>
            </a:pPr>
            <a:endParaRPr lang="pl-PL" dirty="0">
              <a:cs typeface="Arial" pitchFamily="34" charset="0"/>
            </a:endParaRPr>
          </a:p>
          <a:p>
            <a:pPr marL="0" marR="0" lvl="1" indent="0" algn="l" defTabSz="912370" rtl="0" eaLnBrk="1" fontAlgn="auto" latinLnBrk="0" hangingPunct="1">
              <a:lnSpc>
                <a:spcPct val="100000"/>
              </a:lnSpc>
              <a:spcBef>
                <a:spcPts val="0"/>
              </a:spcBef>
              <a:spcAft>
                <a:spcPts val="0"/>
              </a:spcAft>
              <a:buClrTx/>
              <a:buSzTx/>
              <a:buFontTx/>
              <a:buNone/>
              <a:tabLst/>
              <a:defRPr/>
            </a:pPr>
            <a:r>
              <a:rPr lang="pl-PL" dirty="0"/>
              <a:t>Źródło: </a:t>
            </a:r>
          </a:p>
          <a:p>
            <a:pPr marL="0" marR="0" lvl="1" indent="0" algn="l" defTabSz="912370" rtl="0" eaLnBrk="1" fontAlgn="auto" latinLnBrk="0" hangingPunct="1">
              <a:lnSpc>
                <a:spcPct val="100000"/>
              </a:lnSpc>
              <a:spcBef>
                <a:spcPts val="0"/>
              </a:spcBef>
              <a:spcAft>
                <a:spcPts val="0"/>
              </a:spcAft>
              <a:buClrTx/>
              <a:buSzTx/>
              <a:buFontTx/>
              <a:buNone/>
              <a:tabLst/>
              <a:defRPr/>
            </a:pPr>
            <a:r>
              <a:rPr lang="pl-PL" dirty="0"/>
              <a:t>Cytat: </a:t>
            </a:r>
            <a:r>
              <a:rPr lang="pl-PL" dirty="0" err="1"/>
              <a:t>Nakagawa</a:t>
            </a:r>
            <a:r>
              <a:rPr lang="pl-PL" dirty="0"/>
              <a:t> F, May M, Phillips A. Life </a:t>
            </a:r>
            <a:r>
              <a:rPr lang="pl-PL" dirty="0" err="1"/>
              <a:t>expectancy</a:t>
            </a:r>
            <a:r>
              <a:rPr lang="pl-PL" dirty="0"/>
              <a:t> </a:t>
            </a:r>
            <a:r>
              <a:rPr lang="pl-PL" dirty="0" err="1"/>
              <a:t>living</a:t>
            </a:r>
            <a:r>
              <a:rPr lang="pl-PL" dirty="0"/>
              <a:t> with HIV: </a:t>
            </a:r>
            <a:r>
              <a:rPr lang="pl-PL" dirty="0" err="1"/>
              <a:t>recent</a:t>
            </a:r>
            <a:r>
              <a:rPr lang="pl-PL" dirty="0"/>
              <a:t> </a:t>
            </a:r>
            <a:r>
              <a:rPr lang="pl-PL" dirty="0" err="1"/>
              <a:t>estimates</a:t>
            </a:r>
            <a:r>
              <a:rPr lang="pl-PL" dirty="0"/>
              <a:t> and </a:t>
            </a:r>
            <a:r>
              <a:rPr lang="pl-PL" dirty="0" err="1"/>
              <a:t>future</a:t>
            </a:r>
            <a:r>
              <a:rPr lang="pl-PL" dirty="0"/>
              <a:t> </a:t>
            </a:r>
            <a:r>
              <a:rPr lang="pl-PL" dirty="0" err="1"/>
              <a:t>implications</a:t>
            </a:r>
            <a:r>
              <a:rPr lang="pl-PL" dirty="0"/>
              <a:t>. </a:t>
            </a:r>
            <a:r>
              <a:rPr lang="pl-PL" dirty="0" err="1"/>
              <a:t>Curr</a:t>
            </a:r>
            <a:r>
              <a:rPr lang="pl-PL" dirty="0"/>
              <a:t> Opin </a:t>
            </a:r>
            <a:r>
              <a:rPr lang="pl-PL" dirty="0" err="1"/>
              <a:t>Infect</a:t>
            </a:r>
            <a:r>
              <a:rPr lang="pl-PL" dirty="0"/>
              <a:t> </a:t>
            </a:r>
            <a:r>
              <a:rPr lang="pl-PL" dirty="0" err="1"/>
              <a:t>Dis</a:t>
            </a:r>
            <a:r>
              <a:rPr lang="pl-PL" dirty="0"/>
              <a:t>. 2013 Feb;26(1):17-25. doi: 10.1097/QCO.0b013e32835ba6b1.</a:t>
            </a:r>
          </a:p>
        </p:txBody>
      </p:sp>
    </p:spTree>
    <p:extLst>
      <p:ext uri="{BB962C8B-B14F-4D97-AF65-F5344CB8AC3E}">
        <p14:creationId xmlns:p14="http://schemas.microsoft.com/office/powerpoint/2010/main" val="14327889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pl-PL" sz="1200" kern="1200" dirty="0" smtClean="0">
                <a:solidFill>
                  <a:schemeClr val="tx1"/>
                </a:solidFill>
                <a:effectLst/>
                <a:latin typeface="+mn-lt"/>
                <a:ea typeface="+mn-ea"/>
                <a:cs typeface="+mn-cs"/>
              </a:rPr>
              <a:t>Liczba komórek CD4 (komórek/mm³)</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Tygodnie od rozpoczęcia terapii HAART</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500 komórek/mm³</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350-500 komórek/mm³</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200-350 komórek/mm³</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50-200 komórek/mm³</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&lt; 50 komórek/mm³</a:t>
            </a:r>
            <a:endParaRPr lang="da-DK" sz="1200" kern="1200" dirty="0" smtClean="0">
              <a:solidFill>
                <a:schemeClr val="tx1"/>
              </a:solidFill>
              <a:effectLst/>
              <a:latin typeface="+mn-lt"/>
              <a:ea typeface="+mn-ea"/>
              <a:cs typeface="+mn-cs"/>
            </a:endParaRPr>
          </a:p>
          <a:p>
            <a:endParaRPr lang="da-DK" dirty="0" smtClean="0"/>
          </a:p>
          <a:p>
            <a:r>
              <a:rPr lang="pl-PL" dirty="0" smtClean="0"/>
              <a:t>Komentarz</a:t>
            </a:r>
            <a:endParaRPr lang="pl-PL" dirty="0"/>
          </a:p>
          <a:p>
            <a:r>
              <a:rPr lang="pl-PL" dirty="0"/>
              <a:t>Pacjenci, którzy rozpoczną terapię </a:t>
            </a:r>
            <a:r>
              <a:rPr lang="pl-PL" i="1" dirty="0" smtClean="0"/>
              <a:t>antyretrowirusową</a:t>
            </a:r>
            <a:r>
              <a:rPr lang="da-DK" i="1" dirty="0" smtClean="0"/>
              <a:t> </a:t>
            </a:r>
            <a:r>
              <a:rPr lang="pl-PL" dirty="0" smtClean="0"/>
              <a:t>(antiretroviral </a:t>
            </a:r>
            <a:r>
              <a:rPr lang="pl-PL" dirty="0"/>
              <a:t>therapy, ARV) przy wyższej liczbie komórek CD4, mają większą szansę na osiągnięcie normalnej lub zbliżonej do normalnej liczby komórek CD4. Górna linia reprezentuje osoby rozpoczynające terapię </a:t>
            </a:r>
            <a:r>
              <a:rPr lang="pl-PL" dirty="0" smtClean="0"/>
              <a:t>antyretrowirusową </a:t>
            </a:r>
            <a:r>
              <a:rPr lang="pl-PL" dirty="0"/>
              <a:t>przy liczbie komórek CD4 powyżej 500, a dolna osoby z liczbą komórek CD4 poniżej 50. Liczba komórek CD4 powyżej 350 po upływie 4 lat wiąże się ze znacznie wyższym wskaźnikiem przeżycia. Według aktualnych wytycznych WHO (oraz wielu wytycznych krajowych) wszyscy pacjenci powinni rozpoczynać terapię bez względu na liczbę komórek CD4. (Dodać tutaj politykę obowiązującą w &lt;KRAJ&gt;).    </a:t>
            </a:r>
          </a:p>
          <a:p>
            <a:endParaRPr lang="pl-PL" dirty="0"/>
          </a:p>
          <a:p>
            <a:r>
              <a:rPr lang="pl-PL" dirty="0"/>
              <a:t>Źródła: </a:t>
            </a:r>
          </a:p>
          <a:p>
            <a:r>
              <a:rPr lang="pl-PL" dirty="0"/>
              <a:t>Gras L, Kesselring AM, Griffin JT, van </a:t>
            </a:r>
            <a:r>
              <a:rPr lang="pl-PL" dirty="0" err="1"/>
              <a:t>Sighem</a:t>
            </a:r>
            <a:r>
              <a:rPr lang="pl-PL" dirty="0"/>
              <a:t> AI et al., CD4 </a:t>
            </a:r>
            <a:r>
              <a:rPr lang="pl-PL" dirty="0" err="1"/>
              <a:t>cell</a:t>
            </a:r>
            <a:r>
              <a:rPr lang="pl-PL" dirty="0"/>
              <a:t> </a:t>
            </a:r>
            <a:r>
              <a:rPr lang="pl-PL" dirty="0" err="1"/>
              <a:t>counts</a:t>
            </a:r>
            <a:r>
              <a:rPr lang="pl-PL" dirty="0"/>
              <a:t> of 800 </a:t>
            </a:r>
            <a:r>
              <a:rPr lang="pl-PL" dirty="0" err="1"/>
              <a:t>cells</a:t>
            </a:r>
            <a:r>
              <a:rPr lang="pl-PL" dirty="0"/>
              <a:t>/mm3 </a:t>
            </a:r>
            <a:r>
              <a:rPr lang="pl-PL" dirty="0" err="1"/>
              <a:t>or</a:t>
            </a:r>
            <a:r>
              <a:rPr lang="pl-PL" dirty="0"/>
              <a:t> </a:t>
            </a:r>
            <a:r>
              <a:rPr lang="pl-PL" dirty="0" err="1"/>
              <a:t>greater</a:t>
            </a:r>
            <a:r>
              <a:rPr lang="pl-PL" dirty="0"/>
              <a:t> </a:t>
            </a:r>
            <a:r>
              <a:rPr lang="pl-PL" dirty="0" err="1"/>
              <a:t>after</a:t>
            </a:r>
            <a:r>
              <a:rPr lang="pl-PL" dirty="0"/>
              <a:t> 7 </a:t>
            </a:r>
            <a:r>
              <a:rPr lang="pl-PL" dirty="0" err="1"/>
              <a:t>years</a:t>
            </a:r>
            <a:r>
              <a:rPr lang="pl-PL" dirty="0"/>
              <a:t> of </a:t>
            </a:r>
            <a:r>
              <a:rPr lang="pl-PL" dirty="0" err="1"/>
              <a:t>highly</a:t>
            </a:r>
            <a:r>
              <a:rPr lang="pl-PL" dirty="0"/>
              <a:t> </a:t>
            </a:r>
            <a:r>
              <a:rPr lang="pl-PL" dirty="0" err="1"/>
              <a:t>active</a:t>
            </a:r>
            <a:r>
              <a:rPr lang="pl-PL" dirty="0"/>
              <a:t> </a:t>
            </a:r>
            <a:r>
              <a:rPr lang="pl-PL" dirty="0" err="1"/>
              <a:t>antiretroviral</a:t>
            </a:r>
            <a:r>
              <a:rPr lang="pl-PL" dirty="0"/>
              <a:t> </a:t>
            </a:r>
            <a:r>
              <a:rPr lang="pl-PL" dirty="0" err="1"/>
              <a:t>therapy</a:t>
            </a:r>
            <a:r>
              <a:rPr lang="pl-PL" dirty="0"/>
              <a:t> </a:t>
            </a:r>
            <a:r>
              <a:rPr lang="pl-PL" dirty="0" err="1"/>
              <a:t>are</a:t>
            </a:r>
            <a:r>
              <a:rPr lang="pl-PL" dirty="0"/>
              <a:t> </a:t>
            </a:r>
            <a:r>
              <a:rPr lang="pl-PL" dirty="0" err="1"/>
              <a:t>feasible</a:t>
            </a:r>
            <a:r>
              <a:rPr lang="pl-PL" dirty="0"/>
              <a:t> in most </a:t>
            </a:r>
            <a:r>
              <a:rPr lang="pl-PL" dirty="0" err="1"/>
              <a:t>patients</a:t>
            </a:r>
            <a:r>
              <a:rPr lang="pl-PL" dirty="0"/>
              <a:t> </a:t>
            </a:r>
            <a:r>
              <a:rPr lang="pl-PL" dirty="0" err="1"/>
              <a:t>starting</a:t>
            </a:r>
            <a:r>
              <a:rPr lang="pl-PL" dirty="0"/>
              <a:t> with 350 </a:t>
            </a:r>
            <a:r>
              <a:rPr lang="pl-PL" dirty="0" err="1"/>
              <a:t>cells</a:t>
            </a:r>
            <a:r>
              <a:rPr lang="pl-PL" dirty="0"/>
              <a:t>/mm3 </a:t>
            </a:r>
            <a:r>
              <a:rPr lang="pl-PL" dirty="0" err="1"/>
              <a:t>or</a:t>
            </a:r>
            <a:r>
              <a:rPr lang="pl-PL" dirty="0"/>
              <a:t> </a:t>
            </a:r>
            <a:r>
              <a:rPr lang="pl-PL" dirty="0" err="1"/>
              <a:t>greater</a:t>
            </a:r>
            <a:r>
              <a:rPr lang="pl-PL" dirty="0"/>
              <a:t>. J </a:t>
            </a:r>
            <a:r>
              <a:rPr lang="pl-PL" dirty="0" err="1"/>
              <a:t>Acquir</a:t>
            </a:r>
            <a:r>
              <a:rPr lang="pl-PL" dirty="0"/>
              <a:t> </a:t>
            </a:r>
            <a:r>
              <a:rPr lang="pl-PL" dirty="0" err="1"/>
              <a:t>Immune</a:t>
            </a:r>
            <a:r>
              <a:rPr lang="pl-PL" dirty="0"/>
              <a:t> </a:t>
            </a:r>
            <a:r>
              <a:rPr lang="pl-PL" dirty="0" err="1"/>
              <a:t>Defic</a:t>
            </a:r>
            <a:r>
              <a:rPr lang="pl-PL" dirty="0"/>
              <a:t> </a:t>
            </a:r>
            <a:r>
              <a:rPr lang="pl-PL" dirty="0" err="1"/>
              <a:t>Syndr</a:t>
            </a:r>
            <a:r>
              <a:rPr lang="pl-PL" dirty="0"/>
              <a:t> 2007 </a:t>
            </a:r>
            <a:r>
              <a:rPr lang="pl-PL" dirty="0" err="1"/>
              <a:t>Jun</a:t>
            </a:r>
            <a:r>
              <a:rPr lang="pl-PL" dirty="0"/>
              <a:t> 1;45(2):183-92.</a:t>
            </a:r>
          </a:p>
          <a:p>
            <a:endParaRPr lang="pl-PL" dirty="0"/>
          </a:p>
          <a:p>
            <a:r>
              <a:rPr lang="pl-PL" dirty="0" err="1"/>
              <a:t>Palella</a:t>
            </a:r>
            <a:r>
              <a:rPr lang="pl-PL" dirty="0"/>
              <a:t> FJ, </a:t>
            </a:r>
            <a:r>
              <a:rPr lang="pl-PL" dirty="0" err="1"/>
              <a:t>Armon</a:t>
            </a:r>
            <a:r>
              <a:rPr lang="pl-PL" dirty="0"/>
              <a:t> C, Buchacz K, et al. CD4 </a:t>
            </a:r>
            <a:r>
              <a:rPr lang="pl-PL" dirty="0" err="1"/>
              <a:t>at</a:t>
            </a:r>
            <a:r>
              <a:rPr lang="pl-PL" dirty="0"/>
              <a:t> HAART </a:t>
            </a:r>
            <a:r>
              <a:rPr lang="pl-PL" dirty="0" err="1"/>
              <a:t>initiation</a:t>
            </a:r>
            <a:r>
              <a:rPr lang="pl-PL" dirty="0"/>
              <a:t> </a:t>
            </a:r>
            <a:r>
              <a:rPr lang="pl-PL" dirty="0" err="1"/>
              <a:t>predicts</a:t>
            </a:r>
            <a:r>
              <a:rPr lang="pl-PL" dirty="0"/>
              <a:t> </a:t>
            </a:r>
            <a:r>
              <a:rPr lang="pl-PL" dirty="0" err="1"/>
              <a:t>long</a:t>
            </a:r>
            <a:r>
              <a:rPr lang="pl-PL" dirty="0"/>
              <a:t> term CD4 </a:t>
            </a:r>
            <a:r>
              <a:rPr lang="pl-PL" dirty="0" err="1"/>
              <a:t>responses</a:t>
            </a:r>
            <a:r>
              <a:rPr lang="pl-PL" dirty="0"/>
              <a:t> and </a:t>
            </a:r>
            <a:r>
              <a:rPr lang="pl-PL" dirty="0" err="1"/>
              <a:t>mortality</a:t>
            </a:r>
            <a:r>
              <a:rPr lang="pl-PL" dirty="0"/>
              <a:t> from AIDS and non-AIDS </a:t>
            </a:r>
            <a:r>
              <a:rPr lang="pl-PL" dirty="0" err="1"/>
              <a:t>causes</a:t>
            </a:r>
            <a:r>
              <a:rPr lang="pl-PL" dirty="0"/>
              <a:t> in the HIV </a:t>
            </a:r>
            <a:r>
              <a:rPr lang="pl-PL" dirty="0" err="1"/>
              <a:t>Outpatient</a:t>
            </a:r>
            <a:r>
              <a:rPr lang="pl-PL" dirty="0"/>
              <a:t> </a:t>
            </a:r>
            <a:r>
              <a:rPr lang="pl-PL" dirty="0" err="1"/>
              <a:t>Study</a:t>
            </a:r>
            <a:r>
              <a:rPr lang="pl-PL" dirty="0"/>
              <a:t> (HOPS). 17th Conference on </a:t>
            </a:r>
            <a:r>
              <a:rPr lang="pl-PL" dirty="0" err="1"/>
              <a:t>Retroviruses</a:t>
            </a:r>
            <a:r>
              <a:rPr lang="pl-PL" dirty="0"/>
              <a:t> and </a:t>
            </a:r>
            <a:r>
              <a:rPr lang="pl-PL" dirty="0" err="1"/>
              <a:t>Opportunistic</a:t>
            </a:r>
            <a:r>
              <a:rPr lang="pl-PL" dirty="0"/>
              <a:t> </a:t>
            </a:r>
            <a:r>
              <a:rPr lang="pl-PL" dirty="0" err="1"/>
              <a:t>Infections</a:t>
            </a:r>
            <a:r>
              <a:rPr lang="pl-PL" dirty="0"/>
              <a:t>, San Francisco, CA, </a:t>
            </a:r>
            <a:r>
              <a:rPr lang="pl-PL" dirty="0" err="1"/>
              <a:t>February</a:t>
            </a:r>
            <a:r>
              <a:rPr lang="pl-PL" dirty="0"/>
              <a:t> 16-19, 2010. </a:t>
            </a:r>
            <a:r>
              <a:rPr lang="pl-PL" dirty="0" err="1"/>
              <a:t>Abstract</a:t>
            </a:r>
            <a:r>
              <a:rPr lang="pl-PL" dirty="0"/>
              <a:t> 983. (http://www.natap.org/2010/CROI/croi_85.htm)</a:t>
            </a:r>
          </a:p>
          <a:p>
            <a:endParaRPr lang="pl-PL" dirty="0"/>
          </a:p>
        </p:txBody>
      </p:sp>
    </p:spTree>
    <p:extLst>
      <p:ext uri="{BB962C8B-B14F-4D97-AF65-F5344CB8AC3E}">
        <p14:creationId xmlns:p14="http://schemas.microsoft.com/office/powerpoint/2010/main" val="39328253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Ryzyko względne wystąpienia AIDS i zgonu</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Czas</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Wrzesień 1994 - Marzec 1995</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Marzec 1995 - Wrzesień 1995</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Wrzesień 1995 - Marzec 1996</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Marzec 1996 - Wrzesień 1996</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Wrzesień 1996 - Marzec 1997</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Marzec 1997 - Wrzesień 1997</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Wrzesień 1997 - Marzec 1998</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Marzec 1998 - Wrzesień 1998</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Wrzesień 1998 - Marzec 1999</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Marzec 1999 - Wrzesień 1999</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Wrzesień 1999 - Marzec 2000</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Marzec 2000 - Wrzesień 2000</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Wrzesień 2000 - Marzec 2001</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Marzec 2001 - Wrzesień 2001</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Od września 2001</a:t>
            </a:r>
            <a:endParaRPr lang="da-DK" sz="1200" kern="1200" dirty="0" smtClean="0">
              <a:solidFill>
                <a:schemeClr val="tx1"/>
              </a:solidFill>
              <a:effectLst/>
              <a:latin typeface="+mn-lt"/>
              <a:ea typeface="+mn-ea"/>
              <a:cs typeface="+mn-cs"/>
            </a:endParaRPr>
          </a:p>
          <a:p>
            <a:endParaRPr lang="da-DK" dirty="0" smtClean="0"/>
          </a:p>
          <a:p>
            <a:r>
              <a:rPr lang="pl-PL" dirty="0" smtClean="0"/>
              <a:t>Komentarz</a:t>
            </a:r>
            <a:endParaRPr lang="pl-PL" dirty="0"/>
          </a:p>
          <a:p>
            <a:r>
              <a:rPr lang="pl-PL" dirty="0"/>
              <a:t>Na tym slajdzie przedstawiono spadek względnego ryzyka rozwoju chorób mieszczących się w definicji AIDS oraz zgonu od momentu wprowadzenia HAART (wysoce skutecznej terapii </a:t>
            </a:r>
            <a:r>
              <a:rPr lang="pl-PL" strike="noStrike" dirty="0" smtClean="0"/>
              <a:t>antyretrowirusowe</a:t>
            </a:r>
            <a:r>
              <a:rPr lang="pl-PL" strike="sngStrike" dirty="0" smtClean="0"/>
              <a:t>j</a:t>
            </a:r>
            <a:r>
              <a:rPr lang="pl-PL" dirty="0"/>
              <a:t>) w Europie. Odsetek zgonów w całej Europie gwałtownie się zmniejszył. Po 2 latach od udostępnienia terapii HAART na szeroką skalę liczba zgonów wynosiła mniej niż jedną piątą liczby zgonów sprzed wprowadzenia terapii HAART. </a:t>
            </a:r>
          </a:p>
          <a:p>
            <a:pPr marL="0" marR="0" indent="0" algn="l" defTabSz="912370" rtl="0" eaLnBrk="1" fontAlgn="auto" latinLnBrk="0" hangingPunct="1">
              <a:lnSpc>
                <a:spcPct val="100000"/>
              </a:lnSpc>
              <a:spcBef>
                <a:spcPts val="0"/>
              </a:spcBef>
              <a:spcAft>
                <a:spcPts val="0"/>
              </a:spcAft>
              <a:buClrTx/>
              <a:buSzTx/>
              <a:buFontTx/>
              <a:buNone/>
              <a:tabLst/>
              <a:defRPr/>
            </a:pPr>
            <a:endParaRPr lang="pl-PL" dirty="0"/>
          </a:p>
          <a:p>
            <a:pPr marL="0" marR="0" indent="0" algn="l" defTabSz="912370" rtl="0" eaLnBrk="1" fontAlgn="auto" latinLnBrk="0" hangingPunct="1">
              <a:lnSpc>
                <a:spcPct val="100000"/>
              </a:lnSpc>
              <a:spcBef>
                <a:spcPts val="0"/>
              </a:spcBef>
              <a:spcAft>
                <a:spcPts val="0"/>
              </a:spcAft>
              <a:buClrTx/>
              <a:buSzTx/>
              <a:buFontTx/>
              <a:buNone/>
              <a:tabLst/>
              <a:defRPr/>
            </a:pPr>
            <a:r>
              <a:rPr lang="pl-PL" dirty="0"/>
              <a:t>Źródło: </a:t>
            </a:r>
            <a:r>
              <a:rPr lang="pl-PL" sz="1200" dirty="0"/>
              <a:t>Mocroft A. et al. Decline in the AIDS and death rates in the EuroSIDA study: an observational study (2003) ,The Lancet 362:22-29. </a:t>
            </a:r>
          </a:p>
          <a:p>
            <a:endParaRPr lang="pl-PL" dirty="0"/>
          </a:p>
        </p:txBody>
      </p:sp>
      <p:sp>
        <p:nvSpPr>
          <p:cNvPr id="4" name="Slide Number Placeholder 3"/>
          <p:cNvSpPr>
            <a:spLocks noGrp="1"/>
          </p:cNvSpPr>
          <p:nvPr>
            <p:ph type="sldNum" sz="quarter" idx="10"/>
          </p:nvPr>
        </p:nvSpPr>
        <p:spPr/>
        <p:txBody>
          <a:bodyPr/>
          <a:lstStyle/>
          <a:p>
            <a:fld id="{E19BBA69-F71B-400F-8057-BFFCF0B37730}" type="slidenum">
              <a:rPr lang="en-GB" smtClean="0"/>
              <a:t>48</a:t>
            </a:fld>
            <a:endParaRPr lang="pl-PL" dirty="0"/>
          </a:p>
        </p:txBody>
      </p:sp>
    </p:spTree>
    <p:extLst>
      <p:ext uri="{BB962C8B-B14F-4D97-AF65-F5344CB8AC3E}">
        <p14:creationId xmlns:p14="http://schemas.microsoft.com/office/powerpoint/2010/main" val="4354024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en-GB" sz="1200" dirty="0" smtClean="0"/>
              <a:t>Narration</a:t>
            </a:r>
          </a:p>
          <a:p>
            <a:pPr>
              <a:defRPr/>
            </a:pPr>
            <a:r>
              <a:rPr lang="pl-PL" dirty="0" smtClean="0"/>
              <a:t>Pomimo szerokiego dostępu do bezpłatnej, specjalistycznej opieki zdrowotnej oraz leczenia antyretrowirusowego w Polsce nadal nie obserwuje się spadku w zapadalności na AIDS oraz śmiertelności z tego powodu. Jedyną logiczną przyczyną tego zjawiska wydaje się być nadal późne wykrycie zakażenia HIV, na które składa się brak wprowadzania istniejących standardów w testowaniu medycznym do rutynowej praktyki, stygmatyzacja związana z chorobą oraz brak dostępu do anonimowego testowania HIV w mniejszych miejscowościach.</a:t>
            </a:r>
          </a:p>
          <a:p>
            <a:pPr>
              <a:defRPr/>
            </a:pPr>
            <a:endParaRPr lang="en-GB" dirty="0" smtClean="0"/>
          </a:p>
          <a:p>
            <a:pPr>
              <a:defRPr/>
            </a:pPr>
            <a:r>
              <a:rPr lang="pl-PL" dirty="0"/>
              <a:t>UWAGA: liczb osób zakażonych obejmuje także osoby zmarłe, w tym zgony z przyczyn nie związanych z AIDS, które nie podlegają oficjalnemu zgłaszaniu. Liczba osób zdiagnozowanych, które zgłosiły się do opieki specjalistycznej pozostaje nieznana, stąd nie można oszacować jaki procent osób objętych jest leczeniem ARV. (</a:t>
            </a:r>
            <a:r>
              <a:rPr lang="pl-PL" i="1" dirty="0"/>
              <a:t>przypis J.D. Kowalska</a:t>
            </a:r>
            <a:r>
              <a:rPr lang="pl-PL" dirty="0"/>
              <a:t>)</a:t>
            </a:r>
          </a:p>
          <a:p>
            <a:pPr marL="0" marR="0" indent="0" algn="l" defTabSz="912370" rtl="0" eaLnBrk="1" fontAlgn="auto" latinLnBrk="0" hangingPunct="1">
              <a:lnSpc>
                <a:spcPct val="100000"/>
              </a:lnSpc>
              <a:spcBef>
                <a:spcPts val="0"/>
              </a:spcBef>
              <a:spcAft>
                <a:spcPts val="0"/>
              </a:spcAft>
              <a:buClrTx/>
              <a:buSzTx/>
              <a:buFontTx/>
              <a:buNone/>
              <a:tabLst/>
              <a:defRPr/>
            </a:pPr>
            <a:endParaRPr lang="en-GB" dirty="0"/>
          </a:p>
          <a:p>
            <a:pPr marL="0" marR="0" indent="0" algn="l" defTabSz="912370" rtl="0" eaLnBrk="1" fontAlgn="auto" latinLnBrk="0" hangingPunct="1">
              <a:lnSpc>
                <a:spcPct val="100000"/>
              </a:lnSpc>
              <a:spcBef>
                <a:spcPts val="0"/>
              </a:spcBef>
              <a:spcAft>
                <a:spcPts val="0"/>
              </a:spcAft>
              <a:buClrTx/>
              <a:buSzTx/>
              <a:buFontTx/>
              <a:buNone/>
              <a:tabLst/>
              <a:defRPr/>
            </a:pPr>
            <a:r>
              <a:rPr lang="en-GB" sz="1200" dirty="0" smtClean="0"/>
              <a:t>Translation:</a:t>
            </a:r>
          </a:p>
          <a:p>
            <a:pPr>
              <a:defRPr/>
            </a:pPr>
            <a:r>
              <a:rPr lang="en-GB" dirty="0" smtClean="0"/>
              <a:t>Title: </a:t>
            </a:r>
            <a:r>
              <a:rPr lang="pl-PL" dirty="0"/>
              <a:t>AIDS </a:t>
            </a:r>
            <a:r>
              <a:rPr lang="pl-PL" dirty="0" err="1"/>
              <a:t>related</a:t>
            </a:r>
            <a:r>
              <a:rPr lang="pl-PL" dirty="0"/>
              <a:t> </a:t>
            </a:r>
            <a:r>
              <a:rPr lang="pl-PL" dirty="0" err="1"/>
              <a:t>morbidity</a:t>
            </a:r>
            <a:r>
              <a:rPr lang="pl-PL" dirty="0"/>
              <a:t> and </a:t>
            </a:r>
            <a:r>
              <a:rPr lang="pl-PL" dirty="0" err="1"/>
              <a:t>mortality</a:t>
            </a:r>
            <a:r>
              <a:rPr lang="pl-PL" dirty="0"/>
              <a:t> – </a:t>
            </a:r>
            <a:r>
              <a:rPr lang="pl-PL" dirty="0" err="1"/>
              <a:t>national</a:t>
            </a:r>
            <a:r>
              <a:rPr lang="pl-PL" dirty="0"/>
              <a:t> </a:t>
            </a:r>
            <a:r>
              <a:rPr lang="pl-PL" dirty="0" err="1" smtClean="0"/>
              <a:t>surveillance</a:t>
            </a:r>
            <a:endParaRPr lang="pl-PL" dirty="0" smtClean="0"/>
          </a:p>
          <a:p>
            <a:pPr>
              <a:defRPr/>
            </a:pPr>
            <a:endParaRPr lang="en-GB" dirty="0" smtClean="0"/>
          </a:p>
          <a:p>
            <a:pPr marL="0" marR="0" indent="0" algn="l" defTabSz="912370" rtl="0" eaLnBrk="1" fontAlgn="auto" latinLnBrk="0" hangingPunct="1">
              <a:lnSpc>
                <a:spcPct val="100000"/>
              </a:lnSpc>
              <a:spcBef>
                <a:spcPts val="0"/>
              </a:spcBef>
              <a:spcAft>
                <a:spcPts val="0"/>
              </a:spcAft>
              <a:buClrTx/>
              <a:buSzTx/>
              <a:buFontTx/>
              <a:buNone/>
              <a:tabLst/>
              <a:defRPr/>
            </a:pPr>
            <a:r>
              <a:rPr lang="en-GB" dirty="0" smtClean="0"/>
              <a:t>Source: NIZP-PZH</a:t>
            </a:r>
            <a:endParaRPr lang="en-GB" dirty="0"/>
          </a:p>
          <a:p>
            <a:pPr marL="0" marR="0" indent="0" algn="l" defTabSz="91237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2370" rtl="0" eaLnBrk="1" fontAlgn="auto" latinLnBrk="0" hangingPunct="1">
              <a:lnSpc>
                <a:spcPct val="100000"/>
              </a:lnSpc>
              <a:spcBef>
                <a:spcPts val="0"/>
              </a:spcBef>
              <a:spcAft>
                <a:spcPts val="0"/>
              </a:spcAft>
              <a:buClrTx/>
              <a:buSzTx/>
              <a:buFontTx/>
              <a:buNone/>
              <a:tabLst/>
              <a:defRPr/>
            </a:pPr>
            <a:endParaRPr lang="en-GB" baseline="0" dirty="0"/>
          </a:p>
        </p:txBody>
      </p:sp>
    </p:spTree>
    <p:extLst>
      <p:ext uri="{BB962C8B-B14F-4D97-AF65-F5344CB8AC3E}">
        <p14:creationId xmlns:p14="http://schemas.microsoft.com/office/powerpoint/2010/main" val="1186496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pl-PL" sz="1200" kern="1200" dirty="0" smtClean="0">
                <a:solidFill>
                  <a:schemeClr val="tx1"/>
                </a:solidFill>
                <a:effectLst/>
                <a:latin typeface="+mn-lt"/>
                <a:ea typeface="+mn-ea"/>
                <a:cs typeface="+mn-cs"/>
              </a:rPr>
              <a:t>Mapa 1: Liczba nowo zdiagnozowanych przypadków HIV na 100 000 osób, 2014</a:t>
            </a:r>
            <a:endParaRPr lang="da-DK" sz="1200" kern="1200" dirty="0" smtClean="0">
              <a:solidFill>
                <a:schemeClr val="tx1"/>
              </a:solidFill>
              <a:effectLst/>
              <a:latin typeface="+mn-lt"/>
              <a:ea typeface="+mn-ea"/>
              <a:cs typeface="+mn-cs"/>
            </a:endParaRPr>
          </a:p>
          <a:p>
            <a:pPr marL="0" marR="0" indent="0" algn="l" defTabSz="912370" rtl="0" eaLnBrk="1" fontAlgn="auto" latinLnBrk="0" hangingPunct="1">
              <a:lnSpc>
                <a:spcPct val="100000"/>
              </a:lnSpc>
              <a:spcBef>
                <a:spcPts val="0"/>
              </a:spcBef>
              <a:spcAft>
                <a:spcPts val="0"/>
              </a:spcAft>
              <a:buClrTx/>
              <a:buSzTx/>
              <a:buFontTx/>
              <a:buNone/>
              <a:tabLst/>
              <a:defRPr/>
            </a:pPr>
            <a:r>
              <a:rPr lang="pl-PL" sz="1200" kern="1200" dirty="0" smtClean="0">
                <a:solidFill>
                  <a:schemeClr val="tx1"/>
                </a:solidFill>
                <a:effectLst/>
                <a:latin typeface="+mn-lt"/>
                <a:ea typeface="+mn-ea"/>
                <a:cs typeface="+mn-cs"/>
              </a:rPr>
              <a:t>Brak danych lub wykluczone dane</a:t>
            </a:r>
            <a:endParaRPr lang="da-DK" sz="1200" kern="1200" dirty="0" smtClean="0">
              <a:solidFill>
                <a:schemeClr val="tx1"/>
              </a:solidFill>
              <a:effectLst/>
              <a:latin typeface="+mn-lt"/>
              <a:ea typeface="+mn-ea"/>
              <a:cs typeface="+mn-cs"/>
            </a:endParaRPr>
          </a:p>
          <a:p>
            <a:pPr>
              <a:defRPr/>
            </a:pPr>
            <a:endParaRPr lang="da-DK" dirty="0" smtClean="0"/>
          </a:p>
          <a:p>
            <a:pPr>
              <a:defRPr/>
            </a:pPr>
            <a:endParaRPr lang="da-DK" dirty="0" smtClean="0"/>
          </a:p>
          <a:p>
            <a:pPr>
              <a:defRPr/>
            </a:pPr>
            <a:r>
              <a:rPr lang="pl-PL" dirty="0" smtClean="0"/>
              <a:t>Komentarz</a:t>
            </a:r>
            <a:endParaRPr lang="pl-PL" dirty="0"/>
          </a:p>
          <a:p>
            <a:pPr>
              <a:defRPr/>
            </a:pPr>
            <a:r>
              <a:rPr lang="pl-PL" dirty="0"/>
              <a:t>Według szacunków WHO w regionie europejskim z HIV żyje około 2,5 miliona osób; około 1,5 miliona z nich mieszka w Europie Wschodniej i Azji Centralnej. Ten slajd przedstawia zróżnicowanie w zakresie </a:t>
            </a:r>
            <a:r>
              <a:rPr lang="pl-PL" strike="sngStrike" dirty="0"/>
              <a:t>ilości</a:t>
            </a:r>
            <a:r>
              <a:rPr lang="pl-PL" dirty="0"/>
              <a:t> liczby nowo rozpoznanych przypadków HIV w całym regionie. </a:t>
            </a:r>
          </a:p>
          <a:p>
            <a:pPr marL="0" marR="0" indent="0" algn="l" defTabSz="912370" rtl="0" eaLnBrk="1" fontAlgn="auto" latinLnBrk="0" hangingPunct="1">
              <a:lnSpc>
                <a:spcPct val="100000"/>
              </a:lnSpc>
              <a:spcBef>
                <a:spcPts val="0"/>
              </a:spcBef>
              <a:spcAft>
                <a:spcPts val="0"/>
              </a:spcAft>
              <a:buClrTx/>
              <a:buSzTx/>
              <a:buFontTx/>
              <a:buNone/>
              <a:tabLst/>
              <a:defRPr/>
            </a:pPr>
            <a:endParaRPr lang="pl-PL" dirty="0"/>
          </a:p>
          <a:p>
            <a:pPr marL="0" marR="0" indent="0" algn="l" defTabSz="912370" rtl="0" eaLnBrk="1" fontAlgn="auto" latinLnBrk="0" hangingPunct="1">
              <a:lnSpc>
                <a:spcPct val="100000"/>
              </a:lnSpc>
              <a:spcBef>
                <a:spcPts val="0"/>
              </a:spcBef>
              <a:spcAft>
                <a:spcPts val="0"/>
              </a:spcAft>
              <a:buClrTx/>
              <a:buSzTx/>
              <a:buFontTx/>
              <a:buNone/>
              <a:tabLst/>
              <a:defRPr/>
            </a:pPr>
            <a:r>
              <a:rPr lang="pl-PL" dirty="0"/>
              <a:t>Źródło: ECDC/WHO (2015) HIV/AIDS </a:t>
            </a:r>
            <a:r>
              <a:rPr lang="pl-PL" dirty="0" err="1"/>
              <a:t>Surveillance</a:t>
            </a:r>
            <a:r>
              <a:rPr lang="pl-PL" dirty="0"/>
              <a:t> in Europe 2014</a:t>
            </a:r>
          </a:p>
          <a:p>
            <a:pPr marL="0" marR="0" indent="0" algn="l" defTabSz="912370" rtl="0" eaLnBrk="1" fontAlgn="auto" latinLnBrk="0" hangingPunct="1">
              <a:lnSpc>
                <a:spcPct val="100000"/>
              </a:lnSpc>
              <a:spcBef>
                <a:spcPts val="0"/>
              </a:spcBef>
              <a:spcAft>
                <a:spcPts val="0"/>
              </a:spcAft>
              <a:buClrTx/>
              <a:buSzTx/>
              <a:buFontTx/>
              <a:buNone/>
              <a:tabLst/>
              <a:defRPr/>
            </a:pPr>
            <a:endParaRPr lang="pl-PL" dirty="0"/>
          </a:p>
          <a:p>
            <a:pPr marL="0" marR="0" indent="0" algn="l" defTabSz="912370" rtl="0" eaLnBrk="1" fontAlgn="auto" latinLnBrk="0" hangingPunct="1">
              <a:lnSpc>
                <a:spcPct val="100000"/>
              </a:lnSpc>
              <a:spcBef>
                <a:spcPts val="0"/>
              </a:spcBef>
              <a:spcAft>
                <a:spcPts val="0"/>
              </a:spcAft>
              <a:buClrTx/>
              <a:buSzTx/>
              <a:buFontTx/>
              <a:buNone/>
              <a:tabLst/>
              <a:defRPr/>
            </a:pPr>
            <a:endParaRPr lang="pl-PL" dirty="0"/>
          </a:p>
        </p:txBody>
      </p:sp>
    </p:spTree>
    <p:extLst>
      <p:ext uri="{BB962C8B-B14F-4D97-AF65-F5344CB8AC3E}">
        <p14:creationId xmlns:p14="http://schemas.microsoft.com/office/powerpoint/2010/main" val="1211718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917575" y="744538"/>
            <a:ext cx="4962525" cy="3722687"/>
          </a:xfrm>
          <a:ln/>
        </p:spPr>
      </p:sp>
      <p:sp>
        <p:nvSpPr>
          <p:cNvPr id="48131" name="Notes Placeholder 2"/>
          <p:cNvSpPr>
            <a:spLocks noGrp="1"/>
          </p:cNvSpPr>
          <p:nvPr>
            <p:ph type="body" idx="1"/>
          </p:nvPr>
        </p:nvSpPr>
        <p:spPr>
          <a:noFill/>
        </p:spPr>
        <p:txBody>
          <a:bodyPr/>
          <a:lstStyle/>
          <a:p>
            <a:r>
              <a:rPr lang="pl-PL" dirty="0"/>
              <a:t>Komentarz</a:t>
            </a:r>
          </a:p>
          <a:p>
            <a:r>
              <a:rPr lang="pl-PL" dirty="0"/>
              <a:t>Dostępna jest coraz większa liczba leków </a:t>
            </a:r>
            <a:r>
              <a:rPr lang="pl-PL" i="1" dirty="0" smtClean="0"/>
              <a:t>antyretrowirusowych</a:t>
            </a:r>
            <a:r>
              <a:rPr lang="pl-PL" dirty="0" smtClean="0"/>
              <a:t> </a:t>
            </a:r>
            <a:r>
              <a:rPr lang="pl-PL" dirty="0"/>
              <a:t>dzielących się na 5 różnych klas. Dzięki temu pacjenci i lekarze mają większy wybór i mogą uwzględnić działania niepożądane, </a:t>
            </a:r>
            <a:r>
              <a:rPr lang="pl-PL" strike="noStrike" dirty="0" smtClean="0"/>
              <a:t>lekooporność </a:t>
            </a:r>
            <a:r>
              <a:rPr lang="pl-PL" dirty="0"/>
              <a:t>oraz preferencje pacjenta, by zmaksymalizować szansę na osiągnięcie pożądanego efektu, czyli trwałej supresji wirusa. Obecnie niektóre starsze leki wykorzystywane są w praktyce klinicznej rzadko (albo wcale).  </a:t>
            </a:r>
          </a:p>
          <a:p>
            <a:r>
              <a:rPr lang="pl-PL" dirty="0"/>
              <a:t>   </a:t>
            </a:r>
          </a:p>
          <a:p>
            <a:r>
              <a:rPr lang="pl-PL" dirty="0"/>
              <a:t>Źródło:</a:t>
            </a:r>
          </a:p>
        </p:txBody>
      </p:sp>
    </p:spTree>
    <p:extLst>
      <p:ext uri="{BB962C8B-B14F-4D97-AF65-F5344CB8AC3E}">
        <p14:creationId xmlns:p14="http://schemas.microsoft.com/office/powerpoint/2010/main" val="12583595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Komentarz</a:t>
            </a:r>
          </a:p>
          <a:p>
            <a:r>
              <a:rPr lang="pl-PL" dirty="0"/>
              <a:t>Wiemy, że w </a:t>
            </a:r>
            <a:r>
              <a:rPr lang="pl-PL" i="1" dirty="0" smtClean="0"/>
              <a:t>przypadku</a:t>
            </a:r>
            <a:r>
              <a:rPr lang="pl-PL" dirty="0" smtClean="0"/>
              <a:t> </a:t>
            </a:r>
            <a:r>
              <a:rPr lang="pl-PL" dirty="0"/>
              <a:t>wielu osób z niezdiagnozowanym zakażeniem HIV oraz osób  z zakażeniem rozpoznanym w zaawansowanym stadium choroby, na etapie AIDS </a:t>
            </a:r>
            <a:r>
              <a:rPr lang="pl-PL" dirty="0" smtClean="0"/>
              <a:t>wielokrotnie </a:t>
            </a:r>
            <a:r>
              <a:rPr lang="pl-PL" dirty="0"/>
              <a:t>pojawiała się możliwość rozpoznania HIV, jednak nie została ona wykorzystana, ponieważ nie zaproponowano tym pacjentom wykonania testu w kierunku HIV. </a:t>
            </a:r>
          </a:p>
          <a:p>
            <a:endParaRPr lang="pl-PL" dirty="0"/>
          </a:p>
        </p:txBody>
      </p:sp>
    </p:spTree>
    <p:extLst>
      <p:ext uri="{BB962C8B-B14F-4D97-AF65-F5344CB8AC3E}">
        <p14:creationId xmlns:p14="http://schemas.microsoft.com/office/powerpoint/2010/main" val="10143318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200" kern="1200" dirty="0" smtClean="0">
                <a:solidFill>
                  <a:schemeClr val="tx1"/>
                </a:solidFill>
                <a:effectLst/>
                <a:latin typeface="+mn-lt"/>
                <a:ea typeface="+mn-ea"/>
                <a:cs typeface="+mn-cs"/>
              </a:rPr>
              <a:t>Kontakt z ochroną zdrowia i niewykorzystane możliwości zastosowania /wykonania szybkiego testu w kierunku HIV w badaniu DRIVE 01 </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Kontakt ze służbą zdrowia (N 5329)</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Ogółem</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Negatywny</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Pozytywny</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P</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Jakikolwiek kontakt ze ochroną zdrowia w ciągu minionych dwóch lat</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Tak (%)</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Szpitalny oddział ratunkowy/Izba Przyjęć</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Tak (%)</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Przychodnia podstawowej opieki zdrowotnej</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Tak (%)</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Lekarz specjalista</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Tak (%)</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Lekarz medycyny pracy</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Tak (%)</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Liczba kontaktów z ochroną zdrowia</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Średnia ±odchylenie standardowe</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Wcześniejszy test w kierunku HIV</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Tak (%)</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LUB: 3,4, 95% Cl: 1,5-8,02</a:t>
            </a:r>
            <a:endParaRPr lang="da-DK" sz="1200" kern="1200" dirty="0" smtClean="0">
              <a:solidFill>
                <a:schemeClr val="tx1"/>
              </a:solidFill>
              <a:effectLst/>
              <a:latin typeface="+mn-lt"/>
              <a:ea typeface="+mn-ea"/>
              <a:cs typeface="+mn-cs"/>
            </a:endParaRPr>
          </a:p>
          <a:p>
            <a:endParaRPr lang="da-DK" dirty="0" smtClean="0"/>
          </a:p>
          <a:p>
            <a:r>
              <a:rPr lang="pl-PL" dirty="0" smtClean="0"/>
              <a:t>Komentarz</a:t>
            </a:r>
            <a:r>
              <a:rPr lang="pl-PL" dirty="0"/>
              <a:t>: To badanie przeprowadzono z udziałem pacjentów w wieku 18-60 lat, którzy korzystali z usług opieki zdrowotnej w ośrodkach zdrowia lub </a:t>
            </a:r>
            <a:r>
              <a:rPr lang="pl-PL" dirty="0" smtClean="0"/>
              <a:t>pogotowia </a:t>
            </a:r>
            <a:r>
              <a:rPr lang="pl-PL" dirty="0"/>
              <a:t>w Madrycie. W ciągu ostatnich dwóch lat badania pacjenci mieli częsty kontakt z pracownikami </a:t>
            </a:r>
            <a:r>
              <a:rPr lang="pl-PL" dirty="0" smtClean="0"/>
              <a:t>ochrony </a:t>
            </a:r>
            <a:r>
              <a:rPr lang="pl-PL" dirty="0"/>
              <a:t>zdrowia. Nie zaobserwowano różnicy pomiędzy pacjentami zakażonymi HIV a niezakażonymi pacjentami. </a:t>
            </a:r>
          </a:p>
          <a:p>
            <a:pPr marL="0" marR="0" indent="0" algn="l" defTabSz="912370" rtl="0" eaLnBrk="1" fontAlgn="auto" latinLnBrk="0" hangingPunct="1">
              <a:lnSpc>
                <a:spcPct val="100000"/>
              </a:lnSpc>
              <a:spcBef>
                <a:spcPts val="0"/>
              </a:spcBef>
              <a:spcAft>
                <a:spcPts val="0"/>
              </a:spcAft>
              <a:buClrTx/>
              <a:buSzTx/>
              <a:buFontTx/>
              <a:buNone/>
              <a:tabLst/>
              <a:defRPr/>
            </a:pPr>
            <a:r>
              <a:rPr lang="pl-PL" sz="1200" b="0" kern="1200" dirty="0">
                <a:solidFill>
                  <a:schemeClr val="tx1"/>
                </a:solidFill>
                <a:effectLst/>
                <a:latin typeface="+mn-lt"/>
              </a:rPr>
              <a:t>Badając tylko nowo potwierdzone przypadki zakażenia HIV, stwierdzono, że prawie 91% nowo zdiagnozowanych nosicieli HIV miało co najmniej jeden kontakt </a:t>
            </a:r>
            <a:r>
              <a:rPr lang="pl-PL" sz="1200" b="0" i="1" strike="noStrike" kern="1200" dirty="0" smtClean="0">
                <a:solidFill>
                  <a:schemeClr val="tx1"/>
                </a:solidFill>
                <a:effectLst/>
                <a:latin typeface="+mn-lt"/>
              </a:rPr>
              <a:t>z </a:t>
            </a:r>
            <a:r>
              <a:rPr lang="pl-PL" sz="1200" b="0" i="1" strike="noStrike" kern="1200" dirty="0">
                <a:solidFill>
                  <a:schemeClr val="tx1"/>
                </a:solidFill>
                <a:effectLst/>
                <a:latin typeface="+mn-lt"/>
              </a:rPr>
              <a:t>ochroną </a:t>
            </a:r>
            <a:r>
              <a:rPr lang="pl-PL" sz="1200" b="0" kern="1200" dirty="0">
                <a:solidFill>
                  <a:schemeClr val="tx1"/>
                </a:solidFill>
                <a:effectLst/>
                <a:latin typeface="+mn-lt"/>
              </a:rPr>
              <a:t>zdrowia w okresie dwóch lat poprzedzających</a:t>
            </a:r>
            <a:r>
              <a:rPr lang="pl-PL" dirty="0"/>
              <a:t> </a:t>
            </a:r>
            <a:r>
              <a:rPr lang="pl-PL" sz="1200" b="0" kern="1200" dirty="0">
                <a:solidFill>
                  <a:schemeClr val="tx1"/>
                </a:solidFill>
                <a:effectLst/>
                <a:latin typeface="+mn-lt"/>
              </a:rPr>
              <a:t>rozpoznanie HIV. W tym okresie ci sami pacjenci zgłosili, że u 59% z nich wykonywano wcześniej testy w kierunku HIV. Na tej podstawie w badaniu ustalono szacunkowo, że w wypadku co najmniej 32% pacjentów zakażonych HIV nie wykorzystano możliwości wcześniejszego rozpoznania zakażenia HIV.</a:t>
            </a:r>
            <a:endParaRPr lang="pl-PL" sz="1200" b="0" kern="1200" dirty="0">
              <a:solidFill>
                <a:schemeClr val="tx1"/>
              </a:solidFill>
              <a:effectLst/>
              <a:latin typeface="+mn-lt"/>
              <a:ea typeface="+mn-ea"/>
              <a:cs typeface="+mn-cs"/>
            </a:endParaRPr>
          </a:p>
          <a:p>
            <a:r>
              <a:rPr lang="pl-PL" dirty="0"/>
              <a:t> </a:t>
            </a:r>
          </a:p>
          <a:p>
            <a:endParaRPr lang="pl-PL" sz="1200" b="1" u="sng" kern="1200" dirty="0">
              <a:solidFill>
                <a:schemeClr val="tx1"/>
              </a:solidFill>
              <a:effectLst/>
              <a:latin typeface="+mn-lt"/>
              <a:ea typeface="+mn-ea"/>
              <a:cs typeface="+mn-cs"/>
            </a:endParaRPr>
          </a:p>
          <a:p>
            <a:r>
              <a:rPr lang="pl-PL" sz="1200" b="0" u="sng" kern="1200" dirty="0">
                <a:solidFill>
                  <a:schemeClr val="tx1"/>
                </a:solidFill>
                <a:effectLst/>
                <a:latin typeface="+mn-lt"/>
              </a:rPr>
              <a:t>Dodatkowe informacje dotyczące badania DRIVE — Niewykorzystane możliwości</a:t>
            </a:r>
          </a:p>
          <a:p>
            <a:r>
              <a:rPr lang="pl-PL" sz="1200" b="0" u="none" kern="1200" dirty="0">
                <a:solidFill>
                  <a:schemeClr val="tx1"/>
                </a:solidFill>
                <a:effectLst/>
                <a:latin typeface="+mn-lt"/>
              </a:rPr>
              <a:t>W</a:t>
            </a:r>
            <a:r>
              <a:rPr lang="pl-PL" sz="1200" kern="1200" dirty="0">
                <a:solidFill>
                  <a:schemeClr val="tx1"/>
                </a:solidFill>
                <a:effectLst/>
                <a:latin typeface="+mn-lt"/>
              </a:rPr>
              <a:t> badaniu DRIVE przeprowadzono 5329 ankiet, by zbadać ryzyko narażenia na kontakt z HIV i warunki kliniczne. Pytano uczestników, czy w ciągu minionych dwóch lat mieli jakikolwiek kontakt z pracownikiem służby zdrowia oraz czy</a:t>
            </a:r>
            <a:r>
              <a:rPr lang="pl-PL" dirty="0"/>
              <a:t> </a:t>
            </a:r>
            <a:r>
              <a:rPr lang="pl-PL" sz="1200" kern="1200" dirty="0">
                <a:solidFill>
                  <a:schemeClr val="tx1"/>
                </a:solidFill>
                <a:effectLst/>
                <a:latin typeface="+mn-lt"/>
              </a:rPr>
              <a:t>wykonano u nich test w kierunku HIV</a:t>
            </a:r>
            <a:r>
              <a:rPr lang="pl-PL" dirty="0"/>
              <a:t> </a:t>
            </a:r>
            <a:r>
              <a:rPr lang="pl-PL" sz="1200" kern="1200" dirty="0">
                <a:solidFill>
                  <a:schemeClr val="tx1"/>
                </a:solidFill>
                <a:effectLst/>
                <a:latin typeface="+mn-lt"/>
              </a:rPr>
              <a:t>. </a:t>
            </a:r>
          </a:p>
          <a:p>
            <a:endParaRPr lang="pl-PL" sz="1200" kern="1200" dirty="0">
              <a:solidFill>
                <a:schemeClr val="tx1"/>
              </a:solidFill>
              <a:effectLst/>
              <a:latin typeface="+mn-lt"/>
              <a:ea typeface="+mn-ea"/>
              <a:cs typeface="+mn-cs"/>
            </a:endParaRPr>
          </a:p>
          <a:p>
            <a:r>
              <a:rPr lang="pl-PL" sz="1200" kern="1200" dirty="0">
                <a:solidFill>
                  <a:schemeClr val="tx1"/>
                </a:solidFill>
                <a:effectLst/>
                <a:latin typeface="+mn-lt"/>
              </a:rPr>
              <a:t>Wyniki badania wskazują, że pacjenci zakażeni HIV mieli</a:t>
            </a:r>
            <a:r>
              <a:rPr lang="pl-PL" dirty="0"/>
              <a:t> </a:t>
            </a:r>
            <a:r>
              <a:rPr lang="pl-PL" sz="1200" kern="1200" dirty="0">
                <a:solidFill>
                  <a:schemeClr val="tx1"/>
                </a:solidFill>
                <a:effectLst/>
                <a:latin typeface="+mn-lt"/>
              </a:rPr>
              <a:t>rzadszy kontakt z ośrodkami podstawowej opieki zdrowotnej, ale częściej wykonywano u nich w przeszłości testy w kierunku HIV (59,1% wobec 29,7%); (LUB: 3,4, 95% CI: 1,5-8,02), p=0,003 </a:t>
            </a:r>
            <a:r>
              <a:rPr lang="pl-PL" dirty="0"/>
              <a:t> </a:t>
            </a:r>
          </a:p>
          <a:p>
            <a:endParaRPr lang="pl-PL" sz="1200" b="1" kern="1200" dirty="0">
              <a:solidFill>
                <a:schemeClr val="tx1"/>
              </a:solidFill>
              <a:effectLst/>
              <a:latin typeface="+mn-lt"/>
              <a:ea typeface="+mn-ea"/>
              <a:cs typeface="+mn-cs"/>
            </a:endParaRPr>
          </a:p>
          <a:p>
            <a:r>
              <a:rPr lang="pl-PL" sz="1200" kern="1200" dirty="0">
                <a:solidFill>
                  <a:schemeClr val="tx1"/>
                </a:solidFill>
                <a:effectLst/>
                <a:latin typeface="+mn-lt"/>
              </a:rPr>
              <a:t> </a:t>
            </a:r>
            <a:endParaRPr lang="pl-PL" sz="1200" kern="1200" dirty="0">
              <a:solidFill>
                <a:schemeClr val="tx1"/>
              </a:solidFill>
              <a:effectLst/>
              <a:latin typeface="+mn-lt"/>
              <a:ea typeface="+mn-ea"/>
              <a:cs typeface="+mn-cs"/>
            </a:endParaRPr>
          </a:p>
          <a:p>
            <a:r>
              <a:rPr lang="pl-PL" sz="1200" kern="1200" dirty="0">
                <a:solidFill>
                  <a:schemeClr val="tx1"/>
                </a:solidFill>
                <a:effectLst/>
                <a:latin typeface="+mn-lt"/>
              </a:rPr>
              <a:t>Źródło: Pérez Elías MJ, Gómez Ayerbe C, Muriel A, Martínez M, Hernández B. Gutiérrez C, Pérez Elías P, Díaz A, Navas E  Quereda C, Hermida JM,  Moreno A,  Dronda F, Casado JL, Moreno S. DRIVE Study</a:t>
            </a:r>
            <a:r>
              <a:rPr lang="pl-PL" dirty="0"/>
              <a:t> </a:t>
            </a:r>
            <a:r>
              <a:rPr lang="pl-PL" sz="1200" kern="1200" dirty="0">
                <a:solidFill>
                  <a:schemeClr val="tx1"/>
                </a:solidFill>
                <a:effectLst/>
                <a:latin typeface="+mn-lt"/>
              </a:rPr>
              <a:t>Group. Prevalence of Hidden HIV Infection and Prior Sanitary Contact in DRIVE Study of Voluntary Routine HIV Diagnosis14th European AIDS Conference. Brussels 15-19 October. 2013. PS8/3</a:t>
            </a:r>
            <a:endParaRPr lang="pl-PL" sz="1200" kern="1200" dirty="0">
              <a:solidFill>
                <a:schemeClr val="tx1"/>
              </a:solidFill>
              <a:effectLst/>
              <a:latin typeface="+mn-lt"/>
              <a:ea typeface="+mn-ea"/>
              <a:cs typeface="+mn-cs"/>
            </a:endParaRPr>
          </a:p>
          <a:p>
            <a:r>
              <a:rPr lang="pl-PL" sz="1200" kern="1200" dirty="0">
                <a:solidFill>
                  <a:schemeClr val="tx1"/>
                </a:solidFill>
                <a:effectLst/>
                <a:latin typeface="+mn-lt"/>
              </a:rPr>
              <a:t>Komunikat ustny </a:t>
            </a:r>
            <a:endParaRPr lang="pl-PL" sz="1200" kern="1200" dirty="0">
              <a:solidFill>
                <a:schemeClr val="tx1"/>
              </a:solidFill>
              <a:effectLst/>
              <a:latin typeface="+mn-lt"/>
              <a:ea typeface="+mn-ea"/>
              <a:cs typeface="+mn-cs"/>
            </a:endParaRPr>
          </a:p>
          <a:p>
            <a:endParaRPr lang="pl-PL" dirty="0"/>
          </a:p>
          <a:p>
            <a:endParaRPr lang="pl-PL" dirty="0"/>
          </a:p>
        </p:txBody>
      </p:sp>
    </p:spTree>
    <p:extLst>
      <p:ext uri="{BB962C8B-B14F-4D97-AF65-F5344CB8AC3E}">
        <p14:creationId xmlns:p14="http://schemas.microsoft.com/office/powerpoint/2010/main" val="19339163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Komentarz</a:t>
            </a:r>
          </a:p>
          <a:p>
            <a:r>
              <a:rPr lang="pl-PL" dirty="0"/>
              <a:t>Biorąc pod uwagę wszystkie przedstawione do tej pory fakty, w szczególności dotyczące niewykorzystanych możliwości, trudno jest wyjaśnić, dlaczego utrzymuje się tak duża liczba niezdiagnozowanych przypadków i </a:t>
            </a:r>
            <a:r>
              <a:rPr lang="pl-PL" dirty="0" smtClean="0"/>
              <a:t>osób. </a:t>
            </a:r>
            <a:r>
              <a:rPr lang="pl-PL" i="1" dirty="0"/>
              <a:t>z zakażeniem rozpoznanym w zaawansowanym stadium</a:t>
            </a:r>
            <a:r>
              <a:rPr lang="pl-PL" dirty="0"/>
              <a:t>.  Wystarczyłoby przecież zwiększyć dostępność testów w kierunku HIV. Istnieje jednak szereg potencjalnych barier utrudniających zwiększenie </a:t>
            </a:r>
            <a:r>
              <a:rPr lang="pl-PL" dirty="0" smtClean="0"/>
              <a:t>liczby </a:t>
            </a:r>
            <a:r>
              <a:rPr lang="pl-PL" dirty="0"/>
              <a:t>testów w kierunku HIV. </a:t>
            </a:r>
            <a:endParaRPr lang="pl-PL" strike="sngStrike" dirty="0"/>
          </a:p>
        </p:txBody>
      </p:sp>
    </p:spTree>
    <p:extLst>
      <p:ext uri="{BB962C8B-B14F-4D97-AF65-F5344CB8AC3E}">
        <p14:creationId xmlns:p14="http://schemas.microsoft.com/office/powerpoint/2010/main" val="16847421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Komentarz</a:t>
            </a:r>
          </a:p>
          <a:p>
            <a:r>
              <a:rPr lang="pl-PL" i="0" dirty="0"/>
              <a:t>Te obawy lub potencjalne bariery można podzielić na trzy obszerne kategorie. Są </a:t>
            </a:r>
            <a:r>
              <a:rPr lang="pl-PL" i="0" strike="noStrike" dirty="0" smtClean="0"/>
              <a:t>związane </a:t>
            </a:r>
            <a:r>
              <a:rPr lang="pl-PL" i="0" strike="noStrike" dirty="0"/>
              <a:t>z pacjentem, </a:t>
            </a:r>
            <a:r>
              <a:rPr lang="pl-PL" i="0" dirty="0"/>
              <a:t>pracownikiem ochrony zdrowia oraz </a:t>
            </a:r>
            <a:r>
              <a:rPr lang="pl-PL" i="0" strike="noStrike" dirty="0" smtClean="0"/>
              <a:t>z </a:t>
            </a:r>
            <a:r>
              <a:rPr lang="pl-PL" i="0" strike="noStrike" dirty="0"/>
              <a:t>funkcjonowaniem danej instytucji </a:t>
            </a:r>
            <a:r>
              <a:rPr lang="pl-PL" i="0" dirty="0" smtClean="0"/>
              <a:t>lub </a:t>
            </a:r>
            <a:r>
              <a:rPr lang="pl-PL" i="0" dirty="0"/>
              <a:t>stanowić rezultat określonej polityki (krajowej lub regionalnej).</a:t>
            </a:r>
          </a:p>
        </p:txBody>
      </p:sp>
    </p:spTree>
    <p:extLst>
      <p:ext uri="{BB962C8B-B14F-4D97-AF65-F5344CB8AC3E}">
        <p14:creationId xmlns:p14="http://schemas.microsoft.com/office/powerpoint/2010/main" val="25513078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Komentarz</a:t>
            </a:r>
          </a:p>
          <a:p>
            <a:r>
              <a:rPr lang="pl-PL" dirty="0"/>
              <a:t>Bariery i obawy doświadczane przez pacjentów różnią się </a:t>
            </a:r>
            <a:r>
              <a:rPr lang="pl-PL" dirty="0" smtClean="0"/>
              <a:t>w </a:t>
            </a:r>
            <a:r>
              <a:rPr lang="pl-PL" dirty="0"/>
              <a:t>poszczególnych krajach. </a:t>
            </a:r>
            <a:r>
              <a:rPr lang="da-DK" dirty="0" smtClean="0"/>
              <a:t>M</a:t>
            </a:r>
            <a:r>
              <a:rPr lang="pl-PL" dirty="0" smtClean="0"/>
              <a:t>ają </a:t>
            </a:r>
            <a:r>
              <a:rPr lang="pl-PL" dirty="0"/>
              <a:t>jednak charakter uniwersalny. Należą do nich czynniki związane </a:t>
            </a:r>
            <a:r>
              <a:rPr lang="pl-PL" strike="noStrike" dirty="0" smtClean="0"/>
              <a:t>ze </a:t>
            </a:r>
            <a:r>
              <a:rPr lang="pl-PL" strike="noStrike" dirty="0"/>
              <a:t>stygmatyzacją osób z </a:t>
            </a:r>
            <a:r>
              <a:rPr lang="pl-PL" dirty="0"/>
              <a:t>HIV, postrzeganiem ryzyka oraz dostępem do usług dla osób nowo przybyłych do kraju (w szczególności imigrantów i innych grup ryzyka). Obawa przed ujawnieniem może dotyczyć zarówno samego wykonania testu, jak i sytuacji osób, u których wykryto zakażenie. Często istnieje też obawa przed odrzuceniem przez ważne w życiu danego człowieka osoby wraz z obawą o możliwość zatrudnienia w przyszłości, nawet w obliczu zapewniającego ochronę ustawodawstwa.  </a:t>
            </a:r>
          </a:p>
          <a:p>
            <a:endParaRPr lang="pl-PL" dirty="0">
              <a:cs typeface="Arial" pitchFamily="34" charset="0"/>
            </a:endParaRPr>
          </a:p>
          <a:p>
            <a:r>
              <a:rPr lang="pl-PL" dirty="0"/>
              <a:t>Źródło: </a:t>
            </a:r>
            <a:r>
              <a:rPr lang="pl-PL" dirty="0" err="1"/>
              <a:t>Deblonde</a:t>
            </a:r>
            <a:r>
              <a:rPr lang="pl-PL" dirty="0"/>
              <a:t> J et al. </a:t>
            </a:r>
            <a:r>
              <a:rPr lang="pl-PL" dirty="0" err="1"/>
              <a:t>Barriers</a:t>
            </a:r>
            <a:r>
              <a:rPr lang="pl-PL" dirty="0"/>
              <a:t> to HIV </a:t>
            </a:r>
            <a:r>
              <a:rPr lang="pl-PL" dirty="0" err="1"/>
              <a:t>testing</a:t>
            </a:r>
            <a:r>
              <a:rPr lang="pl-PL" dirty="0"/>
              <a:t> in Europe: a </a:t>
            </a:r>
            <a:r>
              <a:rPr lang="pl-PL" dirty="0" err="1"/>
              <a:t>systematic</a:t>
            </a:r>
            <a:r>
              <a:rPr lang="pl-PL" dirty="0"/>
              <a:t> </a:t>
            </a:r>
            <a:r>
              <a:rPr lang="pl-PL" dirty="0" err="1"/>
              <a:t>review</a:t>
            </a:r>
            <a:r>
              <a:rPr lang="pl-PL" dirty="0"/>
              <a:t>. </a:t>
            </a:r>
            <a:r>
              <a:rPr lang="pl-PL" dirty="0" err="1"/>
              <a:t>European</a:t>
            </a:r>
            <a:r>
              <a:rPr lang="pl-PL" dirty="0"/>
              <a:t> </a:t>
            </a:r>
            <a:r>
              <a:rPr lang="pl-PL" dirty="0" err="1"/>
              <a:t>Journal</a:t>
            </a:r>
            <a:r>
              <a:rPr lang="pl-PL" dirty="0"/>
              <a:t> of Public </a:t>
            </a:r>
            <a:r>
              <a:rPr lang="pl-PL" dirty="0" err="1"/>
              <a:t>Health</a:t>
            </a:r>
            <a:r>
              <a:rPr lang="pl-PL" dirty="0"/>
              <a:t>, 2010, Vol. 20, No. 4, 422–432.</a:t>
            </a:r>
          </a:p>
          <a:p>
            <a:endParaRPr lang="pl-PL" dirty="0">
              <a:cs typeface="Arial" pitchFamily="34" charset="0"/>
            </a:endParaRPr>
          </a:p>
          <a:p>
            <a:endParaRPr lang="pl-PL" dirty="0">
              <a:solidFill>
                <a:schemeClr val="tx1">
                  <a:lumMod val="50000"/>
                  <a:lumOff val="50000"/>
                </a:schemeClr>
              </a:solidFill>
              <a:latin typeface="Arial" pitchFamily="34" charset="0"/>
              <a:cs typeface="Arial" pitchFamily="34" charset="0"/>
            </a:endParaRPr>
          </a:p>
          <a:p>
            <a:endParaRPr lang="pl-PL" dirty="0">
              <a:solidFill>
                <a:schemeClr val="tx1">
                  <a:lumMod val="50000"/>
                  <a:lumOff val="50000"/>
                </a:schemeClr>
              </a:solidFill>
              <a:latin typeface="Arial" pitchFamily="34" charset="0"/>
              <a:cs typeface="Arial" pitchFamily="34" charset="0"/>
            </a:endParaRPr>
          </a:p>
          <a:p>
            <a:endParaRPr lang="pl-PL" dirty="0"/>
          </a:p>
        </p:txBody>
      </p:sp>
    </p:spTree>
    <p:extLst>
      <p:ext uri="{BB962C8B-B14F-4D97-AF65-F5344CB8AC3E}">
        <p14:creationId xmlns:p14="http://schemas.microsoft.com/office/powerpoint/2010/main" val="25855886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algn="l">
              <a:defRPr/>
            </a:pPr>
            <a:r>
              <a:rPr lang="pl-PL" dirty="0"/>
              <a:t>Komentarz</a:t>
            </a:r>
          </a:p>
          <a:p>
            <a:pPr algn="l">
              <a:defRPr/>
            </a:pPr>
            <a:r>
              <a:rPr lang="pl-PL" dirty="0"/>
              <a:t>Potencjalne bariery istnieją również na poziomie pracowników</a:t>
            </a:r>
            <a:r>
              <a:rPr lang="pl-PL" strike="sngStrike" dirty="0"/>
              <a:t> </a:t>
            </a:r>
            <a:r>
              <a:rPr lang="pl-PL" i="1" strike="noStrike" dirty="0" smtClean="0"/>
              <a:t>ochrony </a:t>
            </a:r>
            <a:r>
              <a:rPr lang="pl-PL" dirty="0"/>
              <a:t>zdrowia. Można je podzielić na kilka kategorii: obawy </a:t>
            </a:r>
            <a:r>
              <a:rPr lang="pl-PL" i="0" strike="noStrike" dirty="0" smtClean="0"/>
              <a:t>liczbę</a:t>
            </a:r>
            <a:r>
              <a:rPr lang="pl-PL" i="0" strike="sngStrike" dirty="0" smtClean="0"/>
              <a:t> </a:t>
            </a:r>
            <a:r>
              <a:rPr lang="pl-PL" dirty="0"/>
              <a:t>personelu i czas uznawany za niezbędny do wykonywania testów, obawy personelu dotyczące poziomu wiedzy i kompetencji, </a:t>
            </a:r>
            <a:r>
              <a:rPr lang="pl-PL" dirty="0" smtClean="0"/>
              <a:t>możliwość </a:t>
            </a:r>
            <a:r>
              <a:rPr lang="pl-PL" dirty="0"/>
              <a:t>niewłaściwej interpretacji sytuacji pacjentów w odniesieniu do ryzyka i zgody na testy, kwestie finansowe.</a:t>
            </a:r>
          </a:p>
          <a:p>
            <a:pPr algn="l">
              <a:defRPr/>
            </a:pPr>
            <a:r>
              <a:rPr lang="pl-PL" dirty="0"/>
              <a:t>Rozwiązaniem wielu z tych obaw jest po prostu szkolenie i edukacja. Szereg z nich ma jednak wymiar bardziej systemowy i trudniej je przezwyciężyć; na przykład koszty wprowadzenia programu testów w kierunku HIV mogą być ponoszone przez inny podmiot niż ten, który dostrzega korzyści finansowe płynące z wczesnej diagnozy.    </a:t>
            </a:r>
          </a:p>
          <a:p>
            <a:pPr algn="l">
              <a:defRPr/>
            </a:pPr>
            <a:endParaRPr lang="pl-PL" dirty="0"/>
          </a:p>
          <a:p>
            <a:pPr algn="l">
              <a:defRPr/>
            </a:pPr>
            <a:r>
              <a:rPr lang="pl-PL" dirty="0"/>
              <a:t>Źródła: </a:t>
            </a:r>
            <a:r>
              <a:rPr lang="pl-PL" sz="1200" dirty="0"/>
              <a:t>Mounier-Jack Set al. HIV testing strategies across European countries. HIV Medicine (2008), 9 (Suppl. 2), 13–19. Sullivan AK, Raben D, Reekie J, Rayment M, Mocroft A, et al. (2013) Feasibility and effectiveness of indicator condition-guided testing for HIV: results from HIDES I (HIV Indicator Diseases across Europe Study). PLoS One 8: e52845. doi:10.1371/journal.pone.0052845.</a:t>
            </a:r>
            <a:endParaRPr lang="pl-PL" sz="1200" dirty="0">
              <a:cs typeface="Arial" pitchFamily="34" charset="0"/>
            </a:endParaRPr>
          </a:p>
          <a:p>
            <a:pPr algn="l">
              <a:defRPr/>
            </a:pPr>
            <a:r>
              <a:rPr lang="pl-PL" sz="1200" dirty="0"/>
              <a:t>Partridge DG et al. HIV testing: the boundaries. A survey of HIV testing practices and barriers to more widespread testing in a British teaching hospital International Journal of STD &amp; AIDS 2009; 20: 427-428.</a:t>
            </a:r>
          </a:p>
          <a:p>
            <a:pPr>
              <a:spcBef>
                <a:spcPct val="0"/>
              </a:spcBef>
            </a:pPr>
            <a:endParaRPr lang="pl-PL" dirty="0"/>
          </a:p>
        </p:txBody>
      </p:sp>
      <p:sp>
        <p:nvSpPr>
          <p:cNvPr id="5" name="Footer Placeholder 4"/>
          <p:cNvSpPr>
            <a:spLocks noGrp="1"/>
          </p:cNvSpPr>
          <p:nvPr>
            <p:ph type="ftr" sz="quarter" idx="11"/>
          </p:nvPr>
        </p:nvSpPr>
        <p:spPr/>
        <p:txBody>
          <a:bodyPr/>
          <a:lstStyle/>
          <a:p>
            <a:r>
              <a:rPr lang="pl-PL" dirty="0">
                <a:solidFill>
                  <a:prstClr val="black"/>
                </a:solidFill>
              </a:rPr>
              <a:t>OptTEST TOOL ONE — WERSJA OSTATECZNA PROJEKTU, 18 STY 2016 (ZGODNIE z wiadomością e-mail z dnia 18 stycznia 2016 r.)</a:t>
            </a:r>
          </a:p>
        </p:txBody>
      </p:sp>
    </p:spTree>
    <p:extLst>
      <p:ext uri="{BB962C8B-B14F-4D97-AF65-F5344CB8AC3E}">
        <p14:creationId xmlns:p14="http://schemas.microsoft.com/office/powerpoint/2010/main" val="8352038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txBox="1">
            <a:spLocks noGrp="1" noRot="1" noChangeAspect="1" noChangeArrowheads="1"/>
          </p:cNvSpPr>
          <p:nvPr>
            <p:ph type="sldImg"/>
          </p:nvPr>
        </p:nvSpPr>
        <p:spPr bwMode="auto">
          <a:xfrm>
            <a:off x="846138" y="882650"/>
            <a:ext cx="5799137" cy="43513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 name="Notes Placeholder 2"/>
          <p:cNvSpPr>
            <a:spLocks noGrp="1"/>
          </p:cNvSpPr>
          <p:nvPr>
            <p:ph type="body" sz="quarter" idx="10"/>
          </p:nvPr>
        </p:nvSpPr>
        <p:spPr>
          <a:xfrm>
            <a:off x="950565" y="5324152"/>
            <a:ext cx="5438140" cy="4467701"/>
          </a:xfrm>
        </p:spPr>
        <p:txBody>
          <a:bodyPr/>
          <a:lstStyle/>
          <a:p>
            <a:r>
              <a:rPr lang="en-GB" dirty="0"/>
              <a:t>Narration</a:t>
            </a:r>
          </a:p>
          <a:p>
            <a:r>
              <a:rPr lang="pl-PL" dirty="0" smtClean="0"/>
              <a:t>W badaniu przeprowadzonym wśród studentów polsko i anglojęzycznych 5 roku II Wydziału Lekarskiego WUM stwierdzono, że studenci z Europy planujący w przyszłości praktykować internę lub pokrewną specjalność mieli większe szanse na nieprawidłowe zalecanie testu na HIV. Generalnie studenci opierali wskazania do testowania na objawach, nie zaś na zachowaniach pacjentów, mimo iż sami identyfikowali zakażenie HIV jako chorobę asymptomatyczną.</a:t>
            </a:r>
          </a:p>
          <a:p>
            <a:endParaRPr lang="en-GB" dirty="0"/>
          </a:p>
          <a:p>
            <a:endParaRPr lang="en-GB" dirty="0"/>
          </a:p>
          <a:p>
            <a:r>
              <a:rPr lang="en-GB" dirty="0"/>
              <a:t>Translation:</a:t>
            </a:r>
          </a:p>
          <a:p>
            <a:r>
              <a:rPr lang="en-GB" dirty="0"/>
              <a:t>Title</a:t>
            </a:r>
            <a:r>
              <a:rPr lang="en-GB" dirty="0" smtClean="0"/>
              <a:t>: </a:t>
            </a:r>
            <a:r>
              <a:rPr lang="en-GB" dirty="0"/>
              <a:t>Odds ratio for incorrect HIV testing -  a questionnaire based study among 5</a:t>
            </a:r>
            <a:r>
              <a:rPr lang="en-GB" baseline="30000" dirty="0"/>
              <a:t>th</a:t>
            </a:r>
            <a:r>
              <a:rPr lang="en-GB" dirty="0"/>
              <a:t> year medical students.</a:t>
            </a:r>
          </a:p>
          <a:p>
            <a:endParaRPr lang="en-GB" dirty="0"/>
          </a:p>
          <a:p>
            <a:r>
              <a:rPr lang="en-GB" dirty="0" smtClean="0"/>
              <a:t>Source: </a:t>
            </a:r>
            <a:r>
              <a:rPr lang="pl-PL" dirty="0" smtClean="0"/>
              <a:t>HepHIV Confere</a:t>
            </a:r>
            <a:r>
              <a:rPr lang="en-GB" dirty="0" smtClean="0"/>
              <a:t>n</a:t>
            </a:r>
            <a:r>
              <a:rPr lang="pl-PL" dirty="0" smtClean="0"/>
              <a:t>ce Barcelona 2014 Abstr. Nr PS2/02</a:t>
            </a:r>
            <a:endParaRPr lang="en-GB" dirty="0"/>
          </a:p>
          <a:p>
            <a:endParaRPr lang="en-GB" dirty="0"/>
          </a:p>
        </p:txBody>
      </p:sp>
    </p:spTree>
    <p:extLst>
      <p:ext uri="{BB962C8B-B14F-4D97-AF65-F5344CB8AC3E}">
        <p14:creationId xmlns:p14="http://schemas.microsoft.com/office/powerpoint/2010/main" val="4373631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Komentarz</a:t>
            </a:r>
          </a:p>
          <a:p>
            <a:r>
              <a:rPr lang="pl-PL" dirty="0"/>
              <a:t>Wzrost kosztów jest często wymieniany jako główna bariera dla wprowadzenia testów w kierunku HIV na szerszą skalę, zwłaszcza że w wielu przypadkach koszty wykonywania testów ponoszone są przez inną instytucję niż ta, która odnosi korzyści z wczesnej i częstszej diagnozy. </a:t>
            </a:r>
          </a:p>
          <a:p>
            <a:r>
              <a:rPr lang="pl-PL" dirty="0"/>
              <a:t>Dane dotyczące opłacalności, pochodzące głównie z USA i z Francji, sugerują, że program testów w kierunku HIV jest efektywny pod względem kosztów, jeżeli pozytywny wynik testu uzyska 1 osoba na 1000, czyli jeżeli prawdopodobieństwo wystąpienia HIV wynosi 0,1%. Pouczające może być (w wypadku instytucji, które zarówno wykonują testy, jak i zajmują się świadczeniem opieki) dokonanie analizy kosztów ponoszonych przez instytucję w związku z niewykorzystanymi przez nią (lub przez inne podmioty) możliwościami w odniesieniu do aktualnie leczonej kohorty pacjentów z HIV. </a:t>
            </a:r>
          </a:p>
          <a:p>
            <a:r>
              <a:rPr lang="pl-PL" dirty="0"/>
              <a:t>W związku z tym, że kohorty pacjentów z HIV w poszczególnych instytucjach są zazwyczaj stosunkowo mało liczebne w porównaniu do innych grup pacjentów, często panuje przekonanie o tym, że nie można oczekiwać dużej liczby nowych przypadków. Odpowiedzią na te obawy mogą być dane z badania HIDES, audytów oraz ocen wywiadu medycznego pacjentów obecnie zakażonych HIV.</a:t>
            </a:r>
          </a:p>
          <a:p>
            <a:r>
              <a:rPr lang="pl-PL" dirty="0"/>
              <a:t>Potencjalne koszty można w znacznym stopniu zredukować dzięki zintegrowaniu testów z rutynową opieką medyczną, uproszczeniu procedury uzyskiwania zgody oraz zmianie sposobów, w jakie pacjentom przekazywane są informacje.</a:t>
            </a:r>
          </a:p>
          <a:p>
            <a:endParaRPr lang="pl-PL" dirty="0"/>
          </a:p>
          <a:p>
            <a:endParaRPr lang="pl-PL" dirty="0"/>
          </a:p>
        </p:txBody>
      </p:sp>
    </p:spTree>
    <p:extLst>
      <p:ext uri="{BB962C8B-B14F-4D97-AF65-F5344CB8AC3E}">
        <p14:creationId xmlns:p14="http://schemas.microsoft.com/office/powerpoint/2010/main" val="38757555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74865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673100" y="569913"/>
            <a:ext cx="3378200" cy="2533650"/>
          </a:xfrm>
          <a:ln/>
        </p:spPr>
      </p:sp>
      <p:sp>
        <p:nvSpPr>
          <p:cNvPr id="11267" name="Notes Placeholder 2"/>
          <p:cNvSpPr>
            <a:spLocks noGrp="1"/>
          </p:cNvSpPr>
          <p:nvPr>
            <p:ph type="body" idx="1"/>
          </p:nvPr>
        </p:nvSpPr>
        <p:spPr>
          <a:xfrm>
            <a:off x="662533" y="3523952"/>
            <a:ext cx="5438140" cy="4467701"/>
          </a:xfrm>
          <a:noFill/>
          <a:ln/>
        </p:spPr>
        <p:txBody>
          <a:bodyPr/>
          <a:lstStyle/>
          <a:p>
            <a:pPr>
              <a:defRPr/>
            </a:pPr>
            <a:r>
              <a:rPr lang="pl-PL" dirty="0"/>
              <a:t>Komentarz</a:t>
            </a:r>
          </a:p>
          <a:p>
            <a:pPr marL="0" marR="0" indent="0" algn="l" defTabSz="912370" rtl="0" eaLnBrk="1" fontAlgn="auto" latinLnBrk="0" hangingPunct="1">
              <a:lnSpc>
                <a:spcPct val="100000"/>
              </a:lnSpc>
              <a:spcBef>
                <a:spcPts val="0"/>
              </a:spcBef>
              <a:spcAft>
                <a:spcPts val="0"/>
              </a:spcAft>
              <a:buClrTx/>
              <a:buSzTx/>
              <a:buFontTx/>
              <a:buNone/>
              <a:tabLst/>
              <a:defRPr/>
            </a:pPr>
            <a:r>
              <a:rPr lang="pl-PL" dirty="0"/>
              <a:t>W 2014 r. w UE liczba nowo zdiagnozowanych przypadków wyniosła około 6 na populację o liczebności 100 000, co odpowiada 30 000 nowo zdiagnozowanych przypadków zakażenia.</a:t>
            </a:r>
          </a:p>
          <a:p>
            <a:pPr marL="0" marR="0" indent="0" algn="l" defTabSz="912370" rtl="0" eaLnBrk="1" fontAlgn="auto" latinLnBrk="0" hangingPunct="1">
              <a:lnSpc>
                <a:spcPct val="100000"/>
              </a:lnSpc>
              <a:spcBef>
                <a:spcPts val="0"/>
              </a:spcBef>
              <a:spcAft>
                <a:spcPts val="0"/>
              </a:spcAft>
              <a:buClrTx/>
              <a:buSzTx/>
              <a:buFontTx/>
              <a:buNone/>
              <a:tabLst/>
              <a:defRPr/>
            </a:pPr>
            <a:endParaRPr lang="pl-PL" u="sng" dirty="0"/>
          </a:p>
          <a:p>
            <a:pPr marL="0" marR="0" indent="0" algn="l" defTabSz="912370" rtl="0" eaLnBrk="1" fontAlgn="auto" latinLnBrk="0" hangingPunct="1">
              <a:lnSpc>
                <a:spcPct val="100000"/>
              </a:lnSpc>
              <a:spcBef>
                <a:spcPts val="0"/>
              </a:spcBef>
              <a:spcAft>
                <a:spcPts val="0"/>
              </a:spcAft>
              <a:buClrTx/>
              <a:buSzTx/>
              <a:buFontTx/>
              <a:buNone/>
              <a:tabLst/>
              <a:defRPr/>
            </a:pPr>
            <a:r>
              <a:rPr lang="pl-PL" u="sng" dirty="0"/>
              <a:t>Informacje dodatkowe </a:t>
            </a:r>
          </a:p>
          <a:p>
            <a:pPr fontAlgn="ctr"/>
            <a:r>
              <a:rPr lang="pl-PL" dirty="0"/>
              <a:t>Kraje dokonujące zgłoszeń/Liczba krajów</a:t>
            </a:r>
            <a:r>
              <a:rPr lang="en-US" dirty="0"/>
              <a:t>		</a:t>
            </a:r>
            <a:r>
              <a:rPr lang="pl-PL" dirty="0"/>
              <a:t>31/31</a:t>
            </a:r>
          </a:p>
          <a:p>
            <a:pPr fontAlgn="ctr"/>
            <a:r>
              <a:rPr lang="pl-PL" dirty="0"/>
              <a:t>Łączna liczba zdiagnozowanych przypadków HIV</a:t>
            </a:r>
            <a:r>
              <a:rPr lang="en-US" dirty="0"/>
              <a:t>		</a:t>
            </a:r>
            <a:r>
              <a:rPr lang="pl-PL" dirty="0"/>
              <a:t>29 992</a:t>
            </a:r>
          </a:p>
          <a:p>
            <a:pPr fontAlgn="ctr"/>
            <a:r>
              <a:rPr lang="pl-PL" dirty="0"/>
              <a:t>Wskaźnik na 100 000 osób (wskaźnik skorygowany)</a:t>
            </a:r>
            <a:r>
              <a:rPr lang="en-US" dirty="0"/>
              <a:t>		</a:t>
            </a:r>
            <a:r>
              <a:rPr lang="pl-PL" dirty="0"/>
              <a:t>5,9 (6,4)</a:t>
            </a:r>
          </a:p>
          <a:p>
            <a:pPr fontAlgn="ctr"/>
            <a:r>
              <a:rPr lang="pl-PL" dirty="0"/>
              <a:t>Stosunek ilości mężczyzn do ilości kobiet</a:t>
            </a:r>
            <a:r>
              <a:rPr lang="en-US" dirty="0"/>
              <a:t>		</a:t>
            </a:r>
            <a:r>
              <a:rPr lang="en-US" dirty="0" smtClean="0"/>
              <a:t>	</a:t>
            </a:r>
            <a:r>
              <a:rPr lang="pl-PL" dirty="0" smtClean="0"/>
              <a:t>3,3</a:t>
            </a:r>
            <a:endParaRPr lang="pl-PL" dirty="0"/>
          </a:p>
          <a:p>
            <a:pPr fontAlgn="ctr"/>
            <a:endParaRPr lang="pl-PL" dirty="0">
              <a:solidFill>
                <a:schemeClr val="bg1">
                  <a:lumMod val="50000"/>
                </a:schemeClr>
              </a:solidFill>
            </a:endParaRPr>
          </a:p>
          <a:p>
            <a:pPr marL="0" marR="0" indent="0" algn="l" defTabSz="912370" rtl="0" eaLnBrk="1" fontAlgn="auto" latinLnBrk="0" hangingPunct="1">
              <a:lnSpc>
                <a:spcPct val="100000"/>
              </a:lnSpc>
              <a:spcBef>
                <a:spcPts val="0"/>
              </a:spcBef>
              <a:spcAft>
                <a:spcPts val="0"/>
              </a:spcAft>
              <a:buClrTx/>
              <a:buSzTx/>
              <a:buFontTx/>
              <a:buNone/>
              <a:tabLst/>
              <a:defRPr/>
            </a:pPr>
            <a:r>
              <a:rPr lang="pl-PL" dirty="0"/>
              <a:t>Źródło: ECDC/WHO (2015) HIV/AIDS </a:t>
            </a:r>
            <a:r>
              <a:rPr lang="pl-PL" dirty="0" err="1"/>
              <a:t>Surveillance</a:t>
            </a:r>
            <a:r>
              <a:rPr lang="pl-PL" dirty="0"/>
              <a:t> in Europe 2014</a:t>
            </a:r>
          </a:p>
          <a:p>
            <a:pPr fontAlgn="ctr"/>
            <a:endParaRPr lang="pl-PL" dirty="0"/>
          </a:p>
          <a:p>
            <a:pPr fontAlgn="ctr"/>
            <a:endParaRPr lang="pl-PL" dirty="0"/>
          </a:p>
          <a:p>
            <a:pPr fontAlgn="ctr"/>
            <a:endParaRPr lang="pl-PL" dirty="0"/>
          </a:p>
          <a:p>
            <a:pPr marL="0" marR="0" indent="0" algn="l" defTabSz="912370" rtl="0" eaLnBrk="1" fontAlgn="auto" latinLnBrk="0" hangingPunct="1">
              <a:lnSpc>
                <a:spcPct val="100000"/>
              </a:lnSpc>
              <a:spcBef>
                <a:spcPts val="0"/>
              </a:spcBef>
              <a:spcAft>
                <a:spcPts val="0"/>
              </a:spcAft>
              <a:buClrTx/>
              <a:buSzTx/>
              <a:buFontTx/>
              <a:buNone/>
              <a:tabLst/>
              <a:defRPr/>
            </a:pPr>
            <a:endParaRPr lang="pl-PL" dirty="0"/>
          </a:p>
          <a:p>
            <a:pPr eaLnBrk="1" hangingPunct="1"/>
            <a:endParaRPr lang="pl-PL" dirty="0"/>
          </a:p>
        </p:txBody>
      </p:sp>
    </p:spTree>
    <p:extLst>
      <p:ext uri="{BB962C8B-B14F-4D97-AF65-F5344CB8AC3E}">
        <p14:creationId xmlns:p14="http://schemas.microsoft.com/office/powerpoint/2010/main" val="32773913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Komentarz</a:t>
            </a:r>
          </a:p>
          <a:p>
            <a:r>
              <a:rPr lang="pl-PL" dirty="0"/>
              <a:t>Można zastosować wiele różnych strategii, by </a:t>
            </a:r>
            <a:r>
              <a:rPr lang="pl-PL" strike="noStrike" dirty="0" smtClean="0"/>
              <a:t>zwiększyć</a:t>
            </a:r>
            <a:r>
              <a:rPr lang="da-DK" strike="noStrike" baseline="0" dirty="0" smtClean="0"/>
              <a:t> </a:t>
            </a:r>
            <a:r>
              <a:rPr lang="pl-PL" i="0" strike="noStrike" dirty="0" smtClean="0"/>
              <a:t>liczbę</a:t>
            </a:r>
            <a:r>
              <a:rPr lang="pl-PL" strike="sngStrike" dirty="0" smtClean="0"/>
              <a:t> </a:t>
            </a:r>
            <a:r>
              <a:rPr lang="pl-PL" dirty="0"/>
              <a:t>badań wykonywanych w kierunku HIV. Ważne, by znać charakterystykę epidemii w wymiarze lokalnym. Można wówczas dopasować najskuteczniejszą strategię lub zastosować połączenie kilku różnych metod.</a:t>
            </a:r>
          </a:p>
          <a:p>
            <a:endParaRPr lang="pl-PL" dirty="0"/>
          </a:p>
        </p:txBody>
      </p:sp>
    </p:spTree>
    <p:extLst>
      <p:ext uri="{BB962C8B-B14F-4D97-AF65-F5344CB8AC3E}">
        <p14:creationId xmlns:p14="http://schemas.microsoft.com/office/powerpoint/2010/main" val="3045302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Komentarz</a:t>
            </a:r>
          </a:p>
          <a:p>
            <a:r>
              <a:rPr lang="pl-PL" dirty="0"/>
              <a:t>Można zastosować wiele różnych strategii, by zwiększyć </a:t>
            </a:r>
            <a:r>
              <a:rPr lang="pl-PL" strike="sngStrike" dirty="0"/>
              <a:t>ilość</a:t>
            </a:r>
            <a:r>
              <a:rPr lang="pl-PL" dirty="0"/>
              <a:t> </a:t>
            </a:r>
            <a:r>
              <a:rPr lang="pl-PL" i="1" dirty="0"/>
              <a:t>liczbę</a:t>
            </a:r>
            <a:r>
              <a:rPr lang="pl-PL" dirty="0"/>
              <a:t> badań wykonywanych w kierunku HIV. Ważne, by znać charakterystykę epidemii w wymiarze lokalnym. Można wówczas dopasować najskuteczniejszą strategię lub zastosować połączenie kilku różnych metod.</a:t>
            </a:r>
          </a:p>
          <a:p>
            <a:endParaRPr lang="pl-PL" dirty="0"/>
          </a:p>
        </p:txBody>
      </p:sp>
    </p:spTree>
    <p:extLst>
      <p:ext uri="{BB962C8B-B14F-4D97-AF65-F5344CB8AC3E}">
        <p14:creationId xmlns:p14="http://schemas.microsoft.com/office/powerpoint/2010/main" val="3045302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pl-PL" dirty="0"/>
              <a:t>Komentarz</a:t>
            </a:r>
          </a:p>
          <a:p>
            <a:pPr marL="0" marR="0" indent="0" algn="l" defTabSz="912370" rtl="0" eaLnBrk="1" fontAlgn="auto" latinLnBrk="0" hangingPunct="1">
              <a:lnSpc>
                <a:spcPct val="100000"/>
              </a:lnSpc>
              <a:spcBef>
                <a:spcPts val="0"/>
              </a:spcBef>
              <a:spcAft>
                <a:spcPts val="0"/>
              </a:spcAft>
              <a:buClrTx/>
              <a:buSzTx/>
              <a:buFontTx/>
              <a:buNone/>
              <a:tabLst/>
              <a:defRPr/>
            </a:pPr>
            <a:r>
              <a:rPr lang="pl-PL" dirty="0"/>
              <a:t>Te strategie można podzielić na 4 główne kategorie</a:t>
            </a:r>
          </a:p>
          <a:p>
            <a:pPr marL="0" marR="0" indent="0" algn="l" defTabSz="912370" rtl="0" eaLnBrk="1" fontAlgn="auto" latinLnBrk="0" hangingPunct="1">
              <a:lnSpc>
                <a:spcPct val="100000"/>
              </a:lnSpc>
              <a:spcBef>
                <a:spcPts val="0"/>
              </a:spcBef>
              <a:spcAft>
                <a:spcPts val="0"/>
              </a:spcAft>
              <a:buClrTx/>
              <a:buSzTx/>
              <a:buFontTx/>
              <a:buNone/>
              <a:tabLst/>
              <a:defRPr/>
            </a:pPr>
            <a:r>
              <a:rPr lang="pl-PL" dirty="0"/>
              <a:t>Programy mogą być ukierunkowane na wykonywanie badań u osób z grup wysokiego ryzyka: mężczyzn utrzymujących stosunk</a:t>
            </a:r>
            <a:r>
              <a:rPr lang="en-GB" dirty="0"/>
              <a:t>i</a:t>
            </a:r>
            <a:r>
              <a:rPr lang="pl-PL" dirty="0"/>
              <a:t> seksualne z innymi mężczyznami, społeczności czarnoskórych i mniejszości etnicznych, osób przyjmujących narkotyki dożylnie, imigrantów.</a:t>
            </a:r>
          </a:p>
          <a:p>
            <a:pPr marL="0" marR="0" indent="0" algn="l" defTabSz="912370" rtl="0" eaLnBrk="1" fontAlgn="auto" latinLnBrk="0" hangingPunct="1">
              <a:lnSpc>
                <a:spcPct val="100000"/>
              </a:lnSpc>
              <a:spcBef>
                <a:spcPts val="0"/>
              </a:spcBef>
              <a:spcAft>
                <a:spcPts val="0"/>
              </a:spcAft>
              <a:buClrTx/>
              <a:buSzTx/>
              <a:buFontTx/>
              <a:buNone/>
              <a:tabLst/>
              <a:defRPr/>
            </a:pPr>
            <a:r>
              <a:rPr lang="pl-PL" dirty="0"/>
              <a:t>Mogą też koncentrować się na wykonywaniu badań w miejscach, w których mogą pojawiać się osoby z grup wysokiego ryzyka, takich jak poradnie zdrowia seksualnego, gabinety przerywania ciąży, kliniki prenatalne, poradnie leczenia uzależnień. Inicjatywy pozamedyczne, polegające na świadczeniu usług dla osób z grup najwyższego ryzyka, często za pośrednictwem innych osób z takiej grupy lub pracowników socjalnych, uzyskały niedawno akceptację i wsparcie WHO. Istnieje szereg przykładów na powodzenie takiej działalności, jak np. punkt </a:t>
            </a:r>
            <a:r>
              <a:rPr lang="pl-PL" i="0" dirty="0" smtClean="0"/>
              <a:t>testowania</a:t>
            </a:r>
            <a:r>
              <a:rPr lang="pl-PL" dirty="0" smtClean="0"/>
              <a:t> </a:t>
            </a:r>
            <a:r>
              <a:rPr lang="pl-PL" dirty="0"/>
              <a:t>w Barcelonie.</a:t>
            </a:r>
          </a:p>
          <a:p>
            <a:pPr marL="0" marR="0" indent="0" algn="l" defTabSz="912370" rtl="0" eaLnBrk="1" fontAlgn="auto" latinLnBrk="0" hangingPunct="1">
              <a:lnSpc>
                <a:spcPct val="100000"/>
              </a:lnSpc>
              <a:spcBef>
                <a:spcPts val="0"/>
              </a:spcBef>
              <a:spcAft>
                <a:spcPts val="0"/>
              </a:spcAft>
              <a:buClrTx/>
              <a:buSzTx/>
              <a:buFontTx/>
              <a:buNone/>
              <a:tabLst/>
              <a:defRPr/>
            </a:pPr>
            <a:r>
              <a:rPr lang="pl-PL" dirty="0"/>
              <a:t>Można też uwzględnić lokalizację, oferując uniwersalne badania w ramach usług opieki zdrowotnej w regionach, gdzie odsetek niezdiagnozowanych zakażeń wirusem HIV jest wysoki. Można oszacować oczekiwany odsetek pozytywnych wyników testów na podstawie ilości zdiagnozowanych przypadków w danym regionie oraz szacunkowego odsetka niezdiagnozowanych przypadków. Ta strategia jest zalecana, jeżeli przewyższa on 1/1000 (co odpowiada prawdopodobieństwu wystąpienia nierozpoznanego zakażenia na poziomie 0,1%, będącym wyznacznikiem progu opłacalności testów). </a:t>
            </a:r>
          </a:p>
          <a:p>
            <a:pPr marL="0" marR="0" indent="0" algn="l" defTabSz="912370" rtl="0" eaLnBrk="1" fontAlgn="auto" latinLnBrk="0" hangingPunct="1">
              <a:lnSpc>
                <a:spcPct val="100000"/>
              </a:lnSpc>
              <a:spcBef>
                <a:spcPts val="0"/>
              </a:spcBef>
              <a:spcAft>
                <a:spcPts val="0"/>
              </a:spcAft>
              <a:buClrTx/>
              <a:buSzTx/>
              <a:buFontTx/>
              <a:buNone/>
              <a:tabLst/>
              <a:defRPr/>
            </a:pPr>
            <a:r>
              <a:rPr lang="pl-PL" dirty="0"/>
              <a:t>Można też promować wykonywanie testów na podstawie schorzeń wskaźnikowych. W takim wypadku pacjentom zgłaszającym się na leczenie pewnych chorób powinny być zalecane badania w kierunku HIV, ponieważ serologiczne prawdopodobieństwo wystąpienia zakażenia przekracza 0,1%.</a:t>
            </a:r>
          </a:p>
          <a:p>
            <a:pPr marL="0" marR="0" indent="0" algn="l" defTabSz="912370" rtl="0" eaLnBrk="1" fontAlgn="auto" latinLnBrk="0" hangingPunct="1">
              <a:lnSpc>
                <a:spcPct val="100000"/>
              </a:lnSpc>
              <a:spcBef>
                <a:spcPts val="0"/>
              </a:spcBef>
              <a:spcAft>
                <a:spcPts val="0"/>
              </a:spcAft>
              <a:buClrTx/>
              <a:buSzTx/>
              <a:buFontTx/>
              <a:buNone/>
              <a:tabLst/>
              <a:defRPr/>
            </a:pPr>
            <a:r>
              <a:rPr lang="pl-PL" dirty="0"/>
              <a:t> </a:t>
            </a:r>
          </a:p>
          <a:p>
            <a:pPr marL="0" marR="0" indent="0" algn="l" defTabSz="912370" rtl="0" eaLnBrk="1" fontAlgn="auto" latinLnBrk="0" hangingPunct="1">
              <a:lnSpc>
                <a:spcPct val="100000"/>
              </a:lnSpc>
              <a:spcBef>
                <a:spcPts val="0"/>
              </a:spcBef>
              <a:spcAft>
                <a:spcPts val="0"/>
              </a:spcAft>
              <a:buClrTx/>
              <a:buSzTx/>
              <a:buFontTx/>
              <a:buNone/>
              <a:tabLst/>
              <a:defRPr/>
            </a:pPr>
            <a:endParaRPr lang="pl-PL" dirty="0"/>
          </a:p>
          <a:p>
            <a:pPr marL="0" marR="0" indent="0" algn="l" defTabSz="912370" rtl="0" eaLnBrk="1" fontAlgn="auto" latinLnBrk="0" hangingPunct="1">
              <a:lnSpc>
                <a:spcPct val="100000"/>
              </a:lnSpc>
              <a:spcBef>
                <a:spcPts val="0"/>
              </a:spcBef>
              <a:spcAft>
                <a:spcPts val="0"/>
              </a:spcAft>
              <a:buClrTx/>
              <a:buSzTx/>
              <a:buFontTx/>
              <a:buNone/>
              <a:tabLst/>
              <a:defRPr/>
            </a:pPr>
            <a:endParaRPr lang="pl-PL" dirty="0"/>
          </a:p>
        </p:txBody>
      </p:sp>
    </p:spTree>
    <p:extLst>
      <p:ext uri="{BB962C8B-B14F-4D97-AF65-F5344CB8AC3E}">
        <p14:creationId xmlns:p14="http://schemas.microsoft.com/office/powerpoint/2010/main" val="38609429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a:t>Komentarz</a:t>
            </a:r>
          </a:p>
          <a:p>
            <a:r>
              <a:rPr lang="pl-PL"/>
              <a:t>Wytyczne dotyczące badań w kierunku HIV wydawane są przez liczne organizacje na poziomie międzynarodowym, regionalnym, krajowym oraz na poziomie organizacji specjalistycznych.</a:t>
            </a:r>
          </a:p>
          <a:p>
            <a:r>
              <a:rPr lang="pl-PL"/>
              <a:t>WHO opublikowała ujednolicone wytyczne dla badań w kierunku HIV, które obejmują wszystkie aspekty programu badań w kierunku HIV.</a:t>
            </a:r>
          </a:p>
          <a:p>
            <a:endParaRPr lang="pl-PL" dirty="0"/>
          </a:p>
        </p:txBody>
      </p:sp>
    </p:spTree>
    <p:extLst>
      <p:ext uri="{BB962C8B-B14F-4D97-AF65-F5344CB8AC3E}">
        <p14:creationId xmlns:p14="http://schemas.microsoft.com/office/powerpoint/2010/main" val="13339784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2370" rtl="0" eaLnBrk="1" fontAlgn="auto" latinLnBrk="0" hangingPunct="1">
              <a:lnSpc>
                <a:spcPct val="100000"/>
              </a:lnSpc>
              <a:spcBef>
                <a:spcPts val="0"/>
              </a:spcBef>
              <a:spcAft>
                <a:spcPts val="0"/>
              </a:spcAft>
              <a:buClrTx/>
              <a:buSzTx/>
              <a:buFontTx/>
              <a:buNone/>
              <a:tabLst/>
              <a:defRPr/>
            </a:pPr>
            <a:r>
              <a:rPr lang="pl-PL" dirty="0"/>
              <a:t>Komentarz</a:t>
            </a:r>
          </a:p>
          <a:p>
            <a:pPr marL="0" marR="0" indent="0" algn="l" defTabSz="912370" rtl="0" eaLnBrk="1" fontAlgn="auto" latinLnBrk="0" hangingPunct="1">
              <a:lnSpc>
                <a:spcPct val="100000"/>
              </a:lnSpc>
              <a:spcBef>
                <a:spcPts val="0"/>
              </a:spcBef>
              <a:spcAft>
                <a:spcPts val="0"/>
              </a:spcAft>
              <a:buClrTx/>
              <a:buSzTx/>
              <a:buFontTx/>
              <a:buNone/>
              <a:tabLst/>
              <a:defRPr/>
            </a:pPr>
            <a:r>
              <a:rPr lang="pl-PL" dirty="0"/>
              <a:t>W 2010 r. opublikowano wytyczne Europejskiego Centrum Zapobiegania i Kontroli Chorób (</a:t>
            </a:r>
            <a:r>
              <a:rPr lang="pl-PL" dirty="0" err="1"/>
              <a:t>European</a:t>
            </a:r>
            <a:r>
              <a:rPr lang="pl-PL" dirty="0"/>
              <a:t> Centre for </a:t>
            </a:r>
            <a:r>
              <a:rPr lang="pl-PL" dirty="0" err="1"/>
              <a:t>Disease</a:t>
            </a:r>
            <a:r>
              <a:rPr lang="pl-PL" dirty="0"/>
              <a:t> </a:t>
            </a:r>
            <a:r>
              <a:rPr lang="pl-PL" dirty="0" err="1"/>
              <a:t>Prevention</a:t>
            </a:r>
            <a:r>
              <a:rPr lang="pl-PL" dirty="0"/>
              <a:t> and Control, ECDC) w zakresie zwiększenia </a:t>
            </a:r>
            <a:r>
              <a:rPr lang="pl-PL" strike="sngStrike" dirty="0"/>
              <a:t>ilości</a:t>
            </a:r>
            <a:r>
              <a:rPr lang="pl-PL" dirty="0"/>
              <a:t> liczby wykonywanych testów w kierunku HIV, które aktualnie są oceniane i aktualizowane. </a:t>
            </a:r>
          </a:p>
          <a:p>
            <a:pPr marL="0" marR="0" indent="0" algn="l" defTabSz="912370" rtl="0" eaLnBrk="1" fontAlgn="auto" latinLnBrk="0" hangingPunct="1">
              <a:lnSpc>
                <a:spcPct val="100000"/>
              </a:lnSpc>
              <a:spcBef>
                <a:spcPts val="0"/>
              </a:spcBef>
              <a:spcAft>
                <a:spcPts val="0"/>
              </a:spcAft>
              <a:buClrTx/>
              <a:buSzTx/>
              <a:buFontTx/>
              <a:buNone/>
              <a:tabLst/>
              <a:defRPr/>
            </a:pPr>
            <a:endParaRPr lang="pl-PL" dirty="0"/>
          </a:p>
          <a:p>
            <a:endParaRPr lang="pl-PL" dirty="0"/>
          </a:p>
        </p:txBody>
      </p:sp>
    </p:spTree>
    <p:extLst>
      <p:ext uri="{BB962C8B-B14F-4D97-AF65-F5344CB8AC3E}">
        <p14:creationId xmlns:p14="http://schemas.microsoft.com/office/powerpoint/2010/main" val="18895635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a:xfrm>
            <a:off x="662533" y="4604072"/>
            <a:ext cx="5438140" cy="4467701"/>
          </a:xfrm>
        </p:spPr>
        <p:txBody>
          <a:bodyPr/>
          <a:lstStyle/>
          <a:p>
            <a:r>
              <a:rPr lang="en-GB" dirty="0" smtClean="0"/>
              <a:t>Narration</a:t>
            </a:r>
          </a:p>
          <a:p>
            <a:r>
              <a:rPr lang="pl-PL" dirty="0" smtClean="0"/>
              <a:t>Polskie </a:t>
            </a:r>
            <a:r>
              <a:rPr lang="pl-PL" dirty="0"/>
              <a:t>Towarzystwo Naukowe</a:t>
            </a:r>
            <a:r>
              <a:rPr lang="pl-PL" baseline="0" dirty="0"/>
              <a:t> AIDS zaleca testowanie medyczne w kierunku HIV rutynowo w grupach, w których odsetek wykrytych zakażeń HIV wynosi powyżej 0.2% lub szacowany (biorąc pod uwagę osoby nie zdiagnozowane) powyżej 0.1%. Także u wszystkich chorych z nietypowym, nawrotowym przebiegiem choroby lub w przypadku braku odpowiedzi na leczenie. W przypadku rozpoznania choroby określonej jako </a:t>
            </a:r>
            <a:r>
              <a:rPr lang="pl-PL" i="1" baseline="0" dirty="0"/>
              <a:t>index </a:t>
            </a:r>
            <a:r>
              <a:rPr lang="pl-PL" i="1" baseline="0" dirty="0" err="1"/>
              <a:t>disease</a:t>
            </a:r>
            <a:r>
              <a:rPr lang="pl-PL" baseline="0" dirty="0"/>
              <a:t> np. choroby przenoszone drogą płciową, dysplazja szyjki macicy, czy zakażenie HCV. PTN AIDS obejmuje także zaleceniami testowanie partnera/ki HIV(-) w </a:t>
            </a:r>
            <a:r>
              <a:rPr lang="pl-PL" baseline="0" dirty="0" err="1"/>
              <a:t>parzach</a:t>
            </a:r>
            <a:r>
              <a:rPr lang="pl-PL" baseline="0" dirty="0"/>
              <a:t> HIV+/- oraz przypadkach ekspozycji zawodowej i niezawodowej. </a:t>
            </a:r>
          </a:p>
          <a:p>
            <a:r>
              <a:rPr lang="pl-PL" baseline="0" dirty="0"/>
              <a:t>W każdej z powyższych sytuacji medycznych pacjent wyraża ustnie świadomą zgodę na test w kierunku HIV w taki sam sposób jak na inne testy medyczne, a więc po udzieleniu przez lekarza ustnej informacji o tym, że taki test będzie wykonany i z jakich powodów. </a:t>
            </a:r>
            <a:r>
              <a:rPr lang="pl-PL" u="sng" baseline="0" dirty="0"/>
              <a:t>Nie jest zalecane </a:t>
            </a:r>
            <a:r>
              <a:rPr lang="pl-PL" baseline="0" dirty="0"/>
              <a:t>pobieranie pisemnej zgody na test w kierunku HIV od pacjenta. </a:t>
            </a:r>
          </a:p>
          <a:p>
            <a:endParaRPr lang="pl-PL" baseline="0" dirty="0"/>
          </a:p>
          <a:p>
            <a:r>
              <a:rPr lang="pl-PL" baseline="0" dirty="0"/>
              <a:t>Odmienną formą testowania jest wykonywanie testów bezpłatnie i anonimowo w </a:t>
            </a:r>
            <a:r>
              <a:rPr lang="pl-PL" sz="1200" dirty="0"/>
              <a:t>Punktach Konsultacyjno-Diagnostycznych. Jest to tzw. testowanie niemedyczne,</a:t>
            </a:r>
            <a:r>
              <a:rPr lang="pl-PL" sz="1200" baseline="0" dirty="0"/>
              <a:t> prowadzone przez osoby specjalnie przeszkolone, stąd pełna odmienność w zaleceniach co do udzielania informacji oraz uzyskiwaniu zgody na test (rozmowa przedtestowa), jak również wydawaniu wyniku (rozmowa potestowa).</a:t>
            </a:r>
            <a:r>
              <a:rPr lang="pl-PL" sz="1200" dirty="0"/>
              <a:t> </a:t>
            </a:r>
            <a:endParaRPr lang="en-GB" sz="1200" dirty="0" smtClean="0"/>
          </a:p>
          <a:p>
            <a:endParaRPr lang="en-GB" baseline="0" dirty="0"/>
          </a:p>
          <a:p>
            <a:r>
              <a:rPr lang="en-GB" dirty="0" smtClean="0"/>
              <a:t>Translation:</a:t>
            </a:r>
          </a:p>
          <a:p>
            <a:r>
              <a:rPr lang="en-GB" baseline="0" dirty="0" smtClean="0"/>
              <a:t>Title: </a:t>
            </a:r>
            <a:r>
              <a:rPr lang="pl-PL" dirty="0" err="1" smtClean="0"/>
              <a:t>Recommendations</a:t>
            </a:r>
            <a:r>
              <a:rPr lang="pl-PL" dirty="0" smtClean="0"/>
              <a:t> for HIV </a:t>
            </a:r>
            <a:r>
              <a:rPr lang="pl-PL" dirty="0" err="1" smtClean="0"/>
              <a:t>testing</a:t>
            </a:r>
            <a:r>
              <a:rPr lang="pl-PL" dirty="0" smtClean="0"/>
              <a:t> by </a:t>
            </a:r>
            <a:r>
              <a:rPr lang="pl-PL" dirty="0" err="1" smtClean="0"/>
              <a:t>Polish</a:t>
            </a:r>
            <a:r>
              <a:rPr lang="pl-PL" dirty="0" smtClean="0"/>
              <a:t> AIDS </a:t>
            </a:r>
            <a:r>
              <a:rPr lang="pl-PL" dirty="0" err="1" smtClean="0"/>
              <a:t>Society</a:t>
            </a:r>
            <a:r>
              <a:rPr lang="pl-PL" dirty="0" smtClean="0"/>
              <a:t> 2014</a:t>
            </a:r>
            <a:endParaRPr lang="en-GB" baseline="0" dirty="0" smtClean="0"/>
          </a:p>
          <a:p>
            <a:endParaRPr lang="en-GB" dirty="0"/>
          </a:p>
          <a:p>
            <a:r>
              <a:rPr lang="en-GB" baseline="0" dirty="0" smtClean="0"/>
              <a:t>Source: </a:t>
            </a:r>
            <a:r>
              <a:rPr lang="pl-PL" dirty="0"/>
              <a:t>http://www.ptnaids.pl/index.php?option=com_content&amp;view=category&amp;layout=blog&amp;id=14&amp;Itemid=24&amp;lang=pl</a:t>
            </a:r>
          </a:p>
          <a:p>
            <a:endParaRPr lang="pl-PL" baseline="0" dirty="0"/>
          </a:p>
          <a:p>
            <a:endParaRPr lang="pl-PL" dirty="0"/>
          </a:p>
        </p:txBody>
      </p:sp>
    </p:spTree>
    <p:extLst>
      <p:ext uri="{BB962C8B-B14F-4D97-AF65-F5344CB8AC3E}">
        <p14:creationId xmlns:p14="http://schemas.microsoft.com/office/powerpoint/2010/main" val="212352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a:t>Komentarz</a:t>
            </a:r>
          </a:p>
          <a:p>
            <a:r>
              <a:rPr lang="pl-PL"/>
              <a:t>Organizacja „HIV in Europe” we współpracy z licznymi i różnorodnymi podmiotami zainteresowanymi opracowała europejskie wytyczne dotyczące wykonywania testów w kierunku HIV z uwzględnieniem schorzeń wskaźnikowych. Obejmują one również szereg użytecznych narzędzi implementacji i oceny.</a:t>
            </a:r>
          </a:p>
          <a:p>
            <a:endParaRPr lang="pl-PL" dirty="0"/>
          </a:p>
          <a:p>
            <a:endParaRPr lang="pl-PL" dirty="0"/>
          </a:p>
        </p:txBody>
      </p:sp>
    </p:spTree>
    <p:extLst>
      <p:ext uri="{BB962C8B-B14F-4D97-AF65-F5344CB8AC3E}">
        <p14:creationId xmlns:p14="http://schemas.microsoft.com/office/powerpoint/2010/main" val="9686579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Komentarz</a:t>
            </a:r>
          </a:p>
          <a:p>
            <a:r>
              <a:rPr lang="pl-PL" dirty="0"/>
              <a:t>Na czym więc dokładnie polega wykonywanie badań w kierunku HIV w oparciu o występujące schorzenia wskaźnikowe?</a:t>
            </a:r>
          </a:p>
          <a:p>
            <a:r>
              <a:rPr lang="pl-PL" dirty="0"/>
              <a:t>Choroby wskaźnikowe związane są ze zwiększonym  ryzykiem zakażenia HIV. Wiele z tych chorób występuje też częściej u zakażonych wirusem HIV osób — albo ze względu na tę samą drogę zakażenia (jak np. wirusowe zapalenie wątroby), albo ze względu na charakterystyczne osłabienie układu odpornościowego.</a:t>
            </a:r>
          </a:p>
          <a:p>
            <a:r>
              <a:rPr lang="pl-PL" dirty="0"/>
              <a:t>Do niedawna istniało niewiele dowodów na prawdopodobieństwo wystąpienia nierozpoznanego zakażenia HIV u osób zgłaszających się na leczenie określonych schorzeń wskaźnikowych. Obecnie dostępnych jest jednak coraz więcej dowodów na poparcie tej strategii.</a:t>
            </a:r>
          </a:p>
          <a:p>
            <a:r>
              <a:rPr lang="pl-PL" dirty="0"/>
              <a:t>Jak wspomniano wcześniej, testy w kierunku HIV uznaje się za opłacalne, jeżeli prawdopodobieństwo wystąpienia nierozpoznanego zakażenia HIV wynosi co najmniej 0,1%, a wykonywanie badań w oparciu o występujące schorzenia wskaźnikowe jest praktyką włączaną do wielu wytycznych, niemniej jednak nie wszędzie wdrażana jest ona w tym samym zakresie.</a:t>
            </a:r>
          </a:p>
          <a:p>
            <a:r>
              <a:rPr lang="pl-PL" dirty="0"/>
              <a:t>Aby uzyskać więcej dowodów na poparcie tej strategii, przeprowadzono badanie HIDES.</a:t>
            </a:r>
          </a:p>
          <a:p>
            <a:endParaRPr lang="pl-PL" dirty="0"/>
          </a:p>
          <a:p>
            <a:r>
              <a:rPr lang="pl-PL" dirty="0"/>
              <a:t>    </a:t>
            </a:r>
          </a:p>
        </p:txBody>
      </p:sp>
    </p:spTree>
    <p:extLst>
      <p:ext uri="{BB962C8B-B14F-4D97-AF65-F5344CB8AC3E}">
        <p14:creationId xmlns:p14="http://schemas.microsoft.com/office/powerpoint/2010/main" val="22745707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pl-PL" sz="1200" dirty="0"/>
              <a:t>Komentarz </a:t>
            </a:r>
          </a:p>
          <a:p>
            <a:pPr marL="0" indent="0">
              <a:buNone/>
            </a:pPr>
            <a:r>
              <a:rPr lang="pl-PL" sz="1200" dirty="0"/>
              <a:t>Wykonywanie badań w oparciu o schorzenia wskaźnikowe polega na tym, że wszystkim pacjentom zgłaszającym się w związku z określoną chorobą zalecone zostają testy w kierunku HIV.</a:t>
            </a:r>
          </a:p>
          <a:p>
            <a:pPr marL="0" indent="0">
              <a:buNone/>
            </a:pPr>
            <a:r>
              <a:rPr lang="pl-PL" dirty="0"/>
              <a:t>Schorzenie wskaźnikowe definiowane jest jako takie, dla którego prawdopodobieństwo serologiczne wystąpienia nierozpoznanego zakażenia HIV wynosi co najmniej 0,1%; jest to próg opłacalności.</a:t>
            </a:r>
          </a:p>
          <a:p>
            <a:pPr marL="0" indent="0">
              <a:buNone/>
            </a:pPr>
            <a:r>
              <a:rPr lang="pl-PL" sz="1200" dirty="0"/>
              <a:t>Dzięki uwzględnieniu schorzenia lub problemu zdrowotnego ocena ryzyka nie jest konieczna, by zalecić wykonanie testu; może to przełamać wiele barier w podejściu do testów. </a:t>
            </a:r>
          </a:p>
          <a:p>
            <a:endParaRPr lang="pl-PL" sz="1200" dirty="0"/>
          </a:p>
          <a:p>
            <a:endParaRPr lang="pl-PL" dirty="0"/>
          </a:p>
          <a:p>
            <a:endParaRPr lang="pl-PL" sz="1200" dirty="0"/>
          </a:p>
          <a:p>
            <a:endParaRPr lang="pl-PL" sz="1200" dirty="0"/>
          </a:p>
        </p:txBody>
      </p:sp>
    </p:spTree>
    <p:extLst>
      <p:ext uri="{BB962C8B-B14F-4D97-AF65-F5344CB8AC3E}">
        <p14:creationId xmlns:p14="http://schemas.microsoft.com/office/powerpoint/2010/main" val="42847274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pl-PL" dirty="0"/>
              <a:t>Komentarz</a:t>
            </a:r>
          </a:p>
          <a:p>
            <a:pPr marL="0" indent="0">
              <a:buFont typeface="Arial" panose="020B0604020202020204" pitchFamily="34" charset="0"/>
              <a:buNone/>
            </a:pPr>
            <a:r>
              <a:rPr lang="pl-PL" sz="1200" baseline="0" dirty="0"/>
              <a:t>Istnieją trzy obszerne kategorie </a:t>
            </a:r>
            <a:r>
              <a:rPr lang="pl-PL" dirty="0"/>
              <a:t>schorzeń wskaźnikowych. Pierwsze to takie, które wskazują na AIDS, jak np. </a:t>
            </a:r>
            <a:r>
              <a:rPr lang="pl-PL" dirty="0" err="1"/>
              <a:t>pneumocystozowe</a:t>
            </a:r>
            <a:r>
              <a:rPr lang="pl-PL" dirty="0"/>
              <a:t> zapalenie płuc, </a:t>
            </a:r>
            <a:r>
              <a:rPr lang="pl-PL" dirty="0" err="1"/>
              <a:t>chłoniak</a:t>
            </a:r>
            <a:r>
              <a:rPr lang="pl-PL" dirty="0"/>
              <a:t>, toksoplazmoza mózgu; w sumie jest to X schorzeń. Drugą grupę stanowią te, dla których wykazano lub podejrzewa się prawdopodobieństwo wystąpienia nierozpoznanego zakażenia HIV na poziomie co najmniej 0,1%. Dotyczy to również wielu chorób w drugiej podkategorii 2b, dla których nie ma jeszcze dostępnych danych. Do ostatniej grupy należą te schorzenia, w wypadku których niezdiagnozowane zakażenie stanowi znaczące zagrożenie dla udanego leczenia schorzenia wskaźnikowego, jak np. w wypadku leczenia immunosupresyjnego.  </a:t>
            </a:r>
          </a:p>
          <a:p>
            <a:pPr marL="0" indent="0">
              <a:buFont typeface="Arial" panose="020B0604020202020204" pitchFamily="34" charset="0"/>
              <a:buNone/>
            </a:pPr>
            <a:r>
              <a:rPr lang="pl-PL" sz="1200" baseline="0" dirty="0"/>
              <a:t>Aby dokładniej</a:t>
            </a:r>
            <a:r>
              <a:rPr lang="pl-PL" sz="1200" dirty="0"/>
              <a:t> zdefiniować, które schorzenia mieszczą się w definicji schorzenia wskaźnikowego, przeprowadzono obejmujące trzy fazy ogólnoeuropejskie badanie — badanie HIDES.</a:t>
            </a:r>
          </a:p>
          <a:p>
            <a:pPr marL="0" indent="0">
              <a:buFont typeface="Arial" panose="020B0604020202020204" pitchFamily="34" charset="0"/>
              <a:buNone/>
            </a:pPr>
            <a:endParaRPr lang="pl-PL" baseline="0" dirty="0"/>
          </a:p>
          <a:p>
            <a:pPr marL="0" indent="0">
              <a:buFont typeface="Arial" panose="020B0604020202020204" pitchFamily="34" charset="0"/>
              <a:buNone/>
            </a:pPr>
            <a:endParaRPr lang="pl-PL" sz="1200" baseline="0" dirty="0"/>
          </a:p>
        </p:txBody>
      </p:sp>
    </p:spTree>
    <p:extLst>
      <p:ext uri="{BB962C8B-B14F-4D97-AF65-F5344CB8AC3E}">
        <p14:creationId xmlns:p14="http://schemas.microsoft.com/office/powerpoint/2010/main" val="679254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200" kern="1200" dirty="0" smtClean="0">
                <a:solidFill>
                  <a:schemeClr val="tx1"/>
                </a:solidFill>
                <a:effectLst/>
                <a:latin typeface="+mn-lt"/>
                <a:ea typeface="+mn-ea"/>
                <a:cs typeface="+mn-cs"/>
              </a:rPr>
              <a:t>Ilustracja 2.2 a: Liczba nowo zdiagnozowanych przypadków HIV wg roku diagnozy, WHO Region europejski*, 2005-2014 (w tym Rosja)</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Liczba przypadków na 100 000 osób</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Rok diagnozy</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Europa Zachodnia</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Europa Centralna</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Europa Wschodnia</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WHO Region europejski</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 W 50 krajach (dane z Bośni i Hercegowiny, Turkmenistanu i Uzbekistanu zostały wykluczone ze względu na niekonsekwentne zgłoszenia w uwzględnionym okresie).</a:t>
            </a:r>
            <a:endParaRPr lang="da-DK" sz="1200" kern="1200" dirty="0" smtClean="0">
              <a:solidFill>
                <a:schemeClr val="tx1"/>
              </a:solidFill>
              <a:effectLst/>
              <a:latin typeface="+mn-lt"/>
              <a:ea typeface="+mn-ea"/>
              <a:cs typeface="+mn-cs"/>
            </a:endParaRPr>
          </a:p>
          <a:p>
            <a:pPr>
              <a:defRPr/>
            </a:pPr>
            <a:endParaRPr lang="da-DK" dirty="0" smtClean="0"/>
          </a:p>
          <a:p>
            <a:pPr>
              <a:defRPr/>
            </a:pPr>
            <a:r>
              <a:rPr lang="pl-PL" dirty="0" smtClean="0"/>
              <a:t>Komentarz</a:t>
            </a:r>
            <a:endParaRPr lang="pl-PL" dirty="0"/>
          </a:p>
          <a:p>
            <a:pPr>
              <a:defRPr/>
            </a:pPr>
            <a:r>
              <a:rPr lang="pl-PL" dirty="0"/>
              <a:t>Ogólnie rzecz biorąc, z danych wynika, że w Europie Zachodniej i Centralnej epidemia HIV ma charakter stabilny — wskazują na to równe zielone linie na wykresie. Jednocześnie jednak epidemia nasila się w Europie Wschodniej i Azji Centralnej — wskazują na to ciemnoniebieskie linie, które oznaczają wyraźnie wyższe wartości z roku na rok od 2005 r.</a:t>
            </a:r>
          </a:p>
          <a:p>
            <a:pPr>
              <a:defRPr/>
            </a:pPr>
            <a:r>
              <a:rPr lang="pl-PL" dirty="0"/>
              <a:t>W Europie Zachodniej pomimo ogólnego spadku liczby nowych zakażeń w wielu obszarach odnotowano wzrost częstotliwości występowania HIV u mężczyzn utrzymujących kontakty seksualne z innymi mężczyznami. </a:t>
            </a:r>
          </a:p>
          <a:p>
            <a:pPr marL="0" marR="0" indent="0" algn="l" defTabSz="912370" rtl="0" eaLnBrk="1" fontAlgn="auto" latinLnBrk="0" hangingPunct="1">
              <a:lnSpc>
                <a:spcPct val="100000"/>
              </a:lnSpc>
              <a:spcBef>
                <a:spcPts val="0"/>
              </a:spcBef>
              <a:spcAft>
                <a:spcPts val="0"/>
              </a:spcAft>
              <a:buClrTx/>
              <a:buSzTx/>
              <a:buFontTx/>
              <a:buNone/>
              <a:tabLst/>
              <a:defRPr/>
            </a:pPr>
            <a:endParaRPr lang="pl-PL" dirty="0"/>
          </a:p>
          <a:p>
            <a:pPr marL="0" marR="0" indent="0" algn="l" defTabSz="912370" rtl="0" eaLnBrk="1" fontAlgn="auto" latinLnBrk="0" hangingPunct="1">
              <a:lnSpc>
                <a:spcPct val="100000"/>
              </a:lnSpc>
              <a:spcBef>
                <a:spcPts val="0"/>
              </a:spcBef>
              <a:spcAft>
                <a:spcPts val="0"/>
              </a:spcAft>
              <a:buClrTx/>
              <a:buSzTx/>
              <a:buFontTx/>
              <a:buNone/>
              <a:tabLst/>
              <a:defRPr/>
            </a:pPr>
            <a:r>
              <a:rPr lang="pl-PL" dirty="0"/>
              <a:t>Źródło: WHO/ECDC HIV/AIDS </a:t>
            </a:r>
            <a:r>
              <a:rPr lang="pl-PL" dirty="0" err="1"/>
              <a:t>Surveillance</a:t>
            </a:r>
            <a:r>
              <a:rPr lang="pl-PL" dirty="0"/>
              <a:t> in Europe 2014 </a:t>
            </a:r>
          </a:p>
          <a:p>
            <a:pPr marL="0" marR="0" indent="0" algn="l" defTabSz="912370" rtl="0" eaLnBrk="1" fontAlgn="auto" latinLnBrk="0" hangingPunct="1">
              <a:lnSpc>
                <a:spcPct val="100000"/>
              </a:lnSpc>
              <a:spcBef>
                <a:spcPts val="0"/>
              </a:spcBef>
              <a:spcAft>
                <a:spcPts val="0"/>
              </a:spcAft>
              <a:buClrTx/>
              <a:buSzTx/>
              <a:buFontTx/>
              <a:buNone/>
              <a:tabLst/>
              <a:defRPr/>
            </a:pPr>
            <a:endParaRPr lang="pl-PL" dirty="0"/>
          </a:p>
          <a:p>
            <a:pPr marL="0" marR="0" indent="0" algn="l" defTabSz="912370" rtl="0" eaLnBrk="1" fontAlgn="auto" latinLnBrk="0" hangingPunct="1">
              <a:lnSpc>
                <a:spcPct val="100000"/>
              </a:lnSpc>
              <a:spcBef>
                <a:spcPts val="0"/>
              </a:spcBef>
              <a:spcAft>
                <a:spcPts val="0"/>
              </a:spcAft>
              <a:buClrTx/>
              <a:buSzTx/>
              <a:buFontTx/>
              <a:buNone/>
              <a:tabLst/>
              <a:defRPr/>
            </a:pPr>
            <a:endParaRPr lang="pl-PL" dirty="0"/>
          </a:p>
        </p:txBody>
      </p:sp>
    </p:spTree>
    <p:extLst>
      <p:ext uri="{BB962C8B-B14F-4D97-AF65-F5344CB8AC3E}">
        <p14:creationId xmlns:p14="http://schemas.microsoft.com/office/powerpoint/2010/main" val="7049313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Komentarz</a:t>
            </a:r>
          </a:p>
          <a:p>
            <a:r>
              <a:rPr lang="pl-PL" dirty="0"/>
              <a:t>We wszystkich trzech fazach badania HIDES zalecono test w kierunku HIV wszystkim pacjentom zgłaszającym się na leczenie określonych schorzeń.</a:t>
            </a:r>
          </a:p>
          <a:p>
            <a:r>
              <a:rPr lang="pl-PL" dirty="0"/>
              <a:t>Badanie HIDES fazy I stanowiło studium wykonalności, w którym potwierdzono status schorzenia wskaźnikowego dla szeregu kluczowych schorzeń wskaźnikowych. Dwa z wytypowanych początkowo 8 schorzeń wskaźnikowych nie zostały uwzględnione w fazie II ze względu na dane uzyskanie w fazie I badania HIDES. Były to choroby przenoszone drogą płciową i półpasiec u pacjentów w wieku poniżej 65 lat. </a:t>
            </a:r>
          </a:p>
          <a:p>
            <a:r>
              <a:rPr lang="pl-PL" dirty="0"/>
              <a:t>Na tym slajdzie przedstawiono warunki dla fazy II.</a:t>
            </a:r>
          </a:p>
          <a:p>
            <a:r>
              <a:rPr lang="pl-PL" dirty="0"/>
              <a:t>Pierwszorzędowym punktem końcowym była częstość występowania zakażenia HIV.</a:t>
            </a:r>
          </a:p>
          <a:p>
            <a:endParaRPr lang="pl-PL" dirty="0"/>
          </a:p>
          <a:p>
            <a:r>
              <a:rPr lang="pl-PL" dirty="0"/>
              <a:t>Informacje dodatkowe</a:t>
            </a:r>
          </a:p>
          <a:p>
            <a:r>
              <a:rPr lang="pl-PL" dirty="0"/>
              <a:t>Choroby przenoszone drogą płciową</a:t>
            </a:r>
            <a:r>
              <a:rPr lang="en-US" dirty="0"/>
              <a:t>		</a:t>
            </a:r>
            <a:r>
              <a:rPr lang="pl-PL" dirty="0"/>
              <a:t>4,06 (2,78-5,71)</a:t>
            </a:r>
          </a:p>
          <a:p>
            <a:r>
              <a:rPr lang="pl-PL" dirty="0"/>
              <a:t>Półpasiec &lt; 65 r.ż. </a:t>
            </a:r>
            <a:r>
              <a:rPr lang="en-US" dirty="0"/>
              <a:t>	</a:t>
            </a:r>
            <a:r>
              <a:rPr lang="en-US" dirty="0" smtClean="0"/>
              <a:t>		</a:t>
            </a:r>
            <a:r>
              <a:rPr lang="pl-PL" dirty="0" smtClean="0"/>
              <a:t>2,89 </a:t>
            </a:r>
            <a:r>
              <a:rPr lang="pl-PL" dirty="0"/>
              <a:t>(1,07-6,21) [częstość występowania (95% przedział ufności)]</a:t>
            </a:r>
          </a:p>
          <a:p>
            <a:endParaRPr lang="pl-PL" dirty="0"/>
          </a:p>
          <a:p>
            <a:r>
              <a:rPr lang="pl-PL" dirty="0"/>
              <a:t>Źródło: Sullivan AK, </a:t>
            </a:r>
            <a:r>
              <a:rPr lang="pl-PL" dirty="0" err="1"/>
              <a:t>Raben</a:t>
            </a:r>
            <a:r>
              <a:rPr lang="pl-PL" dirty="0"/>
              <a:t> D, </a:t>
            </a:r>
            <a:r>
              <a:rPr lang="pl-PL" dirty="0" err="1"/>
              <a:t>Reekie</a:t>
            </a:r>
            <a:r>
              <a:rPr lang="pl-PL" dirty="0"/>
              <a:t> J, </a:t>
            </a:r>
            <a:r>
              <a:rPr lang="pl-PL" dirty="0" err="1"/>
              <a:t>Rayment</a:t>
            </a:r>
            <a:r>
              <a:rPr lang="pl-PL" dirty="0"/>
              <a:t> M, et al., </a:t>
            </a:r>
            <a:r>
              <a:rPr lang="pl-PL" dirty="0" err="1"/>
              <a:t>Feasibility</a:t>
            </a:r>
            <a:r>
              <a:rPr lang="pl-PL" dirty="0"/>
              <a:t> and </a:t>
            </a:r>
            <a:r>
              <a:rPr lang="pl-PL" dirty="0" err="1"/>
              <a:t>effectiveness</a:t>
            </a:r>
            <a:r>
              <a:rPr lang="pl-PL" dirty="0"/>
              <a:t> of </a:t>
            </a:r>
            <a:r>
              <a:rPr lang="pl-PL" dirty="0" err="1"/>
              <a:t>indicator</a:t>
            </a:r>
            <a:r>
              <a:rPr lang="pl-PL" dirty="0"/>
              <a:t> </a:t>
            </a:r>
            <a:r>
              <a:rPr lang="pl-PL" dirty="0" err="1"/>
              <a:t>condition-guided</a:t>
            </a:r>
            <a:r>
              <a:rPr lang="pl-PL" dirty="0"/>
              <a:t> </a:t>
            </a:r>
            <a:r>
              <a:rPr lang="pl-PL" dirty="0" err="1"/>
              <a:t>testing</a:t>
            </a:r>
            <a:r>
              <a:rPr lang="pl-PL" dirty="0"/>
              <a:t> for HIV: </a:t>
            </a:r>
            <a:r>
              <a:rPr lang="pl-PL" dirty="0" err="1"/>
              <a:t>results</a:t>
            </a:r>
            <a:r>
              <a:rPr lang="pl-PL" dirty="0"/>
              <a:t> from HIDES I (HIV </a:t>
            </a:r>
            <a:r>
              <a:rPr lang="pl-PL" dirty="0" err="1"/>
              <a:t>indicator</a:t>
            </a:r>
            <a:r>
              <a:rPr lang="pl-PL" dirty="0"/>
              <a:t> </a:t>
            </a:r>
            <a:r>
              <a:rPr lang="pl-PL" dirty="0" err="1"/>
              <a:t>diseases</a:t>
            </a:r>
            <a:r>
              <a:rPr lang="pl-PL" dirty="0"/>
              <a:t> </a:t>
            </a:r>
            <a:r>
              <a:rPr lang="pl-PL" dirty="0" err="1"/>
              <a:t>across</a:t>
            </a:r>
            <a:r>
              <a:rPr lang="pl-PL" dirty="0"/>
              <a:t> Europe </a:t>
            </a:r>
            <a:r>
              <a:rPr lang="pl-PL" dirty="0" err="1"/>
              <a:t>study</a:t>
            </a:r>
            <a:r>
              <a:rPr lang="pl-PL" dirty="0"/>
              <a:t>). </a:t>
            </a:r>
            <a:r>
              <a:rPr lang="pl-PL" dirty="0" err="1"/>
              <a:t>PLoS</a:t>
            </a:r>
            <a:r>
              <a:rPr lang="pl-PL" dirty="0"/>
              <a:t> One 2013;8(1):e52845. doi: 10.1371/journal.pone.0052845. </a:t>
            </a:r>
            <a:r>
              <a:rPr lang="pl-PL" dirty="0" err="1"/>
              <a:t>Epub</a:t>
            </a:r>
            <a:r>
              <a:rPr lang="pl-PL" dirty="0"/>
              <a:t> 2013 Jan 15.</a:t>
            </a:r>
          </a:p>
          <a:p>
            <a:endParaRPr lang="pl-PL" dirty="0"/>
          </a:p>
        </p:txBody>
      </p:sp>
    </p:spTree>
    <p:extLst>
      <p:ext uri="{BB962C8B-B14F-4D97-AF65-F5344CB8AC3E}">
        <p14:creationId xmlns:p14="http://schemas.microsoft.com/office/powerpoint/2010/main" val="22992597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latin typeface="Calibri" panose="020F0502020204030204" pitchFamily="34" charset="0"/>
              </a:rPr>
              <a:t>Komentarz</a:t>
            </a:r>
          </a:p>
          <a:p>
            <a:r>
              <a:rPr lang="pl-PL" dirty="0">
                <a:latin typeface="Calibri" panose="020F0502020204030204" pitchFamily="34" charset="0"/>
              </a:rPr>
              <a:t>Przeprowadzono 150 sondaży w 42 ośrodkach klinicznych w 20 krajach w czterech regionach Europy. Do badania włączono w sumie 9471 pacjentów. Najwięcej pacjentów pochodziło z Europy Wschodniej i z Europy Północnej. </a:t>
            </a:r>
          </a:p>
          <a:p>
            <a:endParaRPr lang="pl-PL" dirty="0"/>
          </a:p>
          <a:p>
            <a:r>
              <a:rPr lang="pl-PL" dirty="0"/>
              <a:t>Dodatkowe informacje — zastosowano taki sam podział na regiony europejskie, jak w badaniu EUROSIDA — dużym europejskim badaniu </a:t>
            </a:r>
            <a:r>
              <a:rPr lang="pl-PL" dirty="0" err="1"/>
              <a:t>kohortowym</a:t>
            </a:r>
            <a:r>
              <a:rPr lang="pl-PL" dirty="0"/>
              <a:t> dotyczącym HIV.</a:t>
            </a:r>
          </a:p>
          <a:p>
            <a:endParaRPr lang="pl-PL" dirty="0"/>
          </a:p>
          <a:p>
            <a:r>
              <a:rPr lang="pl-PL" dirty="0" smtClean="0"/>
              <a:t>KRAJE REGIONÓW EUROSIDA</a:t>
            </a:r>
            <a:r>
              <a:rPr lang="da-DK" dirty="0" smtClean="0"/>
              <a:t>: </a:t>
            </a:r>
            <a:r>
              <a:rPr lang="da-DK" baseline="0" dirty="0" err="1" smtClean="0"/>
              <a:t>Argentyna</a:t>
            </a:r>
            <a:r>
              <a:rPr lang="da-DK" baseline="0" dirty="0" smtClean="0"/>
              <a:t>, </a:t>
            </a:r>
            <a:r>
              <a:rPr lang="da-DK" baseline="0" dirty="0" err="1" smtClean="0"/>
              <a:t>Austria</a:t>
            </a:r>
            <a:r>
              <a:rPr lang="da-DK" baseline="0" dirty="0" smtClean="0"/>
              <a:t>, </a:t>
            </a:r>
            <a:r>
              <a:rPr lang="da-DK" baseline="0" dirty="0" err="1" smtClean="0"/>
              <a:t>Białoruś</a:t>
            </a:r>
            <a:r>
              <a:rPr lang="da-DK" baseline="0" dirty="0" smtClean="0"/>
              <a:t>, </a:t>
            </a:r>
            <a:r>
              <a:rPr lang="da-DK" baseline="0" dirty="0" err="1" smtClean="0"/>
              <a:t>Belgia</a:t>
            </a:r>
            <a:r>
              <a:rPr lang="da-DK" baseline="0" dirty="0" smtClean="0"/>
              <a:t>, </a:t>
            </a:r>
            <a:r>
              <a:rPr lang="da-DK" baseline="0" dirty="0" err="1" smtClean="0"/>
              <a:t>Bośnia</a:t>
            </a:r>
            <a:r>
              <a:rPr lang="da-DK" baseline="0" dirty="0" smtClean="0"/>
              <a:t> i </a:t>
            </a:r>
            <a:r>
              <a:rPr lang="da-DK" baseline="0" dirty="0" err="1" smtClean="0"/>
              <a:t>Hercegowina</a:t>
            </a:r>
            <a:r>
              <a:rPr lang="da-DK" baseline="0" dirty="0" smtClean="0"/>
              <a:t>, </a:t>
            </a:r>
            <a:r>
              <a:rPr lang="da-DK" baseline="0" dirty="0" err="1" smtClean="0"/>
              <a:t>Chorwacja</a:t>
            </a:r>
            <a:r>
              <a:rPr lang="da-DK" baseline="0" dirty="0" smtClean="0"/>
              <a:t>, </a:t>
            </a:r>
            <a:r>
              <a:rPr lang="da-DK" baseline="0" dirty="0" err="1" smtClean="0"/>
              <a:t>Czechy</a:t>
            </a:r>
            <a:r>
              <a:rPr lang="da-DK" baseline="0" dirty="0" smtClean="0"/>
              <a:t>, Dania, </a:t>
            </a:r>
            <a:r>
              <a:rPr lang="da-DK" baseline="0" dirty="0" err="1" smtClean="0"/>
              <a:t>Estonia</a:t>
            </a:r>
            <a:r>
              <a:rPr lang="da-DK" baseline="0" dirty="0" smtClean="0"/>
              <a:t>, </a:t>
            </a:r>
            <a:r>
              <a:rPr lang="da-DK" baseline="0" dirty="0" err="1" smtClean="0"/>
              <a:t>Finlandia</a:t>
            </a:r>
            <a:r>
              <a:rPr lang="da-DK" baseline="0" dirty="0" smtClean="0"/>
              <a:t>, </a:t>
            </a:r>
            <a:r>
              <a:rPr lang="da-DK" baseline="0" dirty="0" err="1" smtClean="0"/>
              <a:t>Francja</a:t>
            </a:r>
            <a:r>
              <a:rPr lang="da-DK" baseline="0" dirty="0" smtClean="0"/>
              <a:t>, </a:t>
            </a:r>
            <a:r>
              <a:rPr lang="da-DK" baseline="0" dirty="0" err="1" smtClean="0"/>
              <a:t>Niemcy</a:t>
            </a:r>
            <a:r>
              <a:rPr lang="da-DK" baseline="0" dirty="0" smtClean="0"/>
              <a:t>, </a:t>
            </a:r>
            <a:r>
              <a:rPr lang="da-DK" baseline="0" dirty="0" err="1" smtClean="0"/>
              <a:t>Gruzja</a:t>
            </a:r>
            <a:r>
              <a:rPr lang="da-DK" baseline="0" dirty="0" smtClean="0"/>
              <a:t>, </a:t>
            </a:r>
            <a:r>
              <a:rPr lang="da-DK" baseline="0" dirty="0" err="1" smtClean="0"/>
              <a:t>Grecja</a:t>
            </a:r>
            <a:r>
              <a:rPr lang="da-DK" baseline="0" dirty="0" smtClean="0"/>
              <a:t>, </a:t>
            </a:r>
            <a:r>
              <a:rPr lang="da-DK" baseline="0" dirty="0" err="1" smtClean="0"/>
              <a:t>Węgry</a:t>
            </a:r>
            <a:r>
              <a:rPr lang="da-DK" baseline="0" dirty="0" smtClean="0"/>
              <a:t>, </a:t>
            </a:r>
            <a:r>
              <a:rPr lang="da-DK" baseline="0" dirty="0" err="1" smtClean="0"/>
              <a:t>Islandia</a:t>
            </a:r>
            <a:r>
              <a:rPr lang="da-DK" baseline="0" dirty="0" smtClean="0"/>
              <a:t>, </a:t>
            </a:r>
            <a:r>
              <a:rPr lang="da-DK" baseline="0" dirty="0" err="1" smtClean="0"/>
              <a:t>Irlandia</a:t>
            </a:r>
            <a:r>
              <a:rPr lang="da-DK" baseline="0" dirty="0" smtClean="0"/>
              <a:t>, </a:t>
            </a:r>
            <a:r>
              <a:rPr lang="da-DK" baseline="0" dirty="0" err="1" smtClean="0"/>
              <a:t>Izrael</a:t>
            </a:r>
            <a:r>
              <a:rPr lang="da-DK" baseline="0" dirty="0" smtClean="0"/>
              <a:t>, </a:t>
            </a:r>
            <a:r>
              <a:rPr lang="da-DK" baseline="0" dirty="0" err="1" smtClean="0"/>
              <a:t>Włochy</a:t>
            </a:r>
            <a:r>
              <a:rPr lang="da-DK" baseline="0" dirty="0" smtClean="0"/>
              <a:t>, </a:t>
            </a:r>
            <a:r>
              <a:rPr lang="da-DK" baseline="0" dirty="0" err="1" smtClean="0"/>
              <a:t>Łotwa</a:t>
            </a:r>
            <a:r>
              <a:rPr lang="da-DK" baseline="0" dirty="0" smtClean="0"/>
              <a:t>, </a:t>
            </a:r>
            <a:r>
              <a:rPr lang="da-DK" baseline="0" dirty="0" err="1" smtClean="0"/>
              <a:t>Litwa</a:t>
            </a:r>
            <a:r>
              <a:rPr lang="da-DK" baseline="0" dirty="0" smtClean="0"/>
              <a:t>, </a:t>
            </a:r>
            <a:r>
              <a:rPr lang="da-DK" baseline="0" dirty="0" err="1" smtClean="0"/>
              <a:t>Luksemburg</a:t>
            </a:r>
            <a:r>
              <a:rPr lang="da-DK" baseline="0" dirty="0" smtClean="0"/>
              <a:t>, </a:t>
            </a:r>
            <a:r>
              <a:rPr lang="da-DK" baseline="0" dirty="0" err="1" smtClean="0"/>
              <a:t>Holandia</a:t>
            </a:r>
            <a:r>
              <a:rPr lang="da-DK" baseline="0" dirty="0" smtClean="0"/>
              <a:t> , </a:t>
            </a:r>
            <a:r>
              <a:rPr lang="da-DK" baseline="0" dirty="0" err="1" smtClean="0"/>
              <a:t>Norwegia</a:t>
            </a:r>
            <a:r>
              <a:rPr lang="da-DK" baseline="0" dirty="0" smtClean="0"/>
              <a:t>, </a:t>
            </a:r>
            <a:r>
              <a:rPr lang="da-DK" baseline="0" dirty="0" err="1" smtClean="0"/>
              <a:t>Polska</a:t>
            </a:r>
            <a:r>
              <a:rPr lang="da-DK" baseline="0" dirty="0" smtClean="0"/>
              <a:t>, </a:t>
            </a:r>
            <a:r>
              <a:rPr lang="da-DK" baseline="0" dirty="0" err="1" smtClean="0"/>
              <a:t>Portugalia</a:t>
            </a:r>
            <a:r>
              <a:rPr lang="da-DK" baseline="0" dirty="0" smtClean="0"/>
              <a:t>, </a:t>
            </a:r>
            <a:r>
              <a:rPr lang="da-DK" baseline="0" dirty="0" err="1" smtClean="0"/>
              <a:t>Rumunia</a:t>
            </a:r>
            <a:r>
              <a:rPr lang="da-DK" baseline="0" dirty="0" smtClean="0"/>
              <a:t>, </a:t>
            </a:r>
            <a:r>
              <a:rPr lang="da-DK" baseline="0" dirty="0" err="1" smtClean="0"/>
              <a:t>Rosja</a:t>
            </a:r>
            <a:r>
              <a:rPr lang="da-DK" baseline="0" dirty="0" smtClean="0"/>
              <a:t>, </a:t>
            </a:r>
            <a:r>
              <a:rPr lang="da-DK" baseline="0" dirty="0" err="1" smtClean="0"/>
              <a:t>Serbia</a:t>
            </a:r>
            <a:r>
              <a:rPr lang="da-DK" baseline="0" dirty="0" smtClean="0"/>
              <a:t>, </a:t>
            </a:r>
            <a:r>
              <a:rPr lang="da-DK" baseline="0" dirty="0" err="1" smtClean="0"/>
              <a:t>Słowenia</a:t>
            </a:r>
            <a:r>
              <a:rPr lang="da-DK" baseline="0" dirty="0" smtClean="0"/>
              <a:t>, </a:t>
            </a:r>
            <a:r>
              <a:rPr lang="da-DK" baseline="0" dirty="0" err="1" smtClean="0"/>
              <a:t>Hiszpania</a:t>
            </a:r>
            <a:r>
              <a:rPr lang="da-DK" baseline="0" dirty="0" smtClean="0"/>
              <a:t>, </a:t>
            </a:r>
            <a:r>
              <a:rPr lang="da-DK" baseline="0" dirty="0" err="1" smtClean="0"/>
              <a:t>Szwecja</a:t>
            </a:r>
            <a:r>
              <a:rPr lang="da-DK" baseline="0" dirty="0" smtClean="0"/>
              <a:t>, </a:t>
            </a:r>
            <a:r>
              <a:rPr lang="da-DK" baseline="0" dirty="0" err="1" smtClean="0"/>
              <a:t>Szwajcaria</a:t>
            </a:r>
            <a:r>
              <a:rPr lang="da-DK" baseline="0" dirty="0" smtClean="0"/>
              <a:t>, </a:t>
            </a:r>
            <a:r>
              <a:rPr lang="da-DK" baseline="0" dirty="0" err="1" smtClean="0"/>
              <a:t>Ukraina</a:t>
            </a:r>
            <a:r>
              <a:rPr lang="da-DK" baseline="0" dirty="0" smtClean="0"/>
              <a:t> i </a:t>
            </a:r>
            <a:r>
              <a:rPr lang="da-DK" baseline="0" dirty="0" err="1" smtClean="0"/>
              <a:t>Wielka</a:t>
            </a:r>
            <a:r>
              <a:rPr lang="da-DK" baseline="0" dirty="0" smtClean="0"/>
              <a:t> </a:t>
            </a:r>
            <a:r>
              <a:rPr lang="da-DK" baseline="0" dirty="0" err="1" smtClean="0"/>
              <a:t>Brytania</a:t>
            </a:r>
            <a:r>
              <a:rPr lang="da-DK" baseline="0" dirty="0" smtClean="0"/>
              <a:t>.</a:t>
            </a:r>
            <a:endParaRPr lang="pl-PL" dirty="0"/>
          </a:p>
          <a:p>
            <a:endParaRPr lang="pl-PL" dirty="0"/>
          </a:p>
        </p:txBody>
      </p:sp>
    </p:spTree>
    <p:extLst>
      <p:ext uri="{BB962C8B-B14F-4D97-AF65-F5344CB8AC3E}">
        <p14:creationId xmlns:p14="http://schemas.microsoft.com/office/powerpoint/2010/main" val="4917289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Komentarz</a:t>
            </a:r>
          </a:p>
          <a:p>
            <a:r>
              <a:rPr lang="pl-PL" dirty="0"/>
              <a:t>W badaniu uczestniczyło niemal dziewięć i pół tysiąca osób. Większość stanowili mężczyźni i przedstawiciele rasy białej, a mediana wieku wynosiła 37 lat.</a:t>
            </a:r>
          </a:p>
          <a:p>
            <a:r>
              <a:rPr lang="pl-PL" dirty="0"/>
              <a:t>Bardzo niewielu uczestników miało wcześniej wykonane testy w kierunku HIV.</a:t>
            </a:r>
          </a:p>
          <a:p>
            <a:r>
              <a:rPr lang="pl-PL" dirty="0"/>
              <a:t>Prawie połowa uczestników została zrekrutowana w szpitalnych poradniach ambulatoryjnych.</a:t>
            </a:r>
          </a:p>
          <a:p>
            <a:r>
              <a:rPr lang="pl-PL" dirty="0"/>
              <a:t>Niewielki odsetek pacjentów pochodził z przychodni podstawowej opieki zdrowotnej, ponieważ w badaniu brała udział niewielka liczba takich ośrodków. Badanie HIDES fazy III stanowi kontynuację dla grupy uczestników z </a:t>
            </a:r>
            <a:r>
              <a:rPr lang="pl-PL" dirty="0" smtClean="0"/>
              <a:t>zespołem </a:t>
            </a:r>
            <a:r>
              <a:rPr lang="pl-PL" dirty="0"/>
              <a:t>mononukleozo podobnym, a w rekrutacji bierze udział coraz więcej przychodni podstawowej opieki zdrowotnej. </a:t>
            </a:r>
          </a:p>
          <a:p>
            <a:endParaRPr lang="pl-PL" dirty="0"/>
          </a:p>
        </p:txBody>
      </p:sp>
    </p:spTree>
    <p:extLst>
      <p:ext uri="{BB962C8B-B14F-4D97-AF65-F5344CB8AC3E}">
        <p14:creationId xmlns:p14="http://schemas.microsoft.com/office/powerpoint/2010/main" val="3774768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a:t>Komentarz</a:t>
            </a:r>
          </a:p>
          <a:p>
            <a:r>
              <a:rPr lang="pl-PL"/>
              <a:t>U 235 osób wynik testu w kierunku HIV był pozytywny, co odpowiada częstości występowania na poziomie 2,5%. Ta wartość 25-krotnie przewyższa poziom wymagany według definicji schorzenia wskaźnikowego. </a:t>
            </a:r>
          </a:p>
          <a:p>
            <a:endParaRPr lang="pl-PL" dirty="0"/>
          </a:p>
        </p:txBody>
      </p:sp>
    </p:spTree>
    <p:extLst>
      <p:ext uri="{BB962C8B-B14F-4D97-AF65-F5344CB8AC3E}">
        <p14:creationId xmlns:p14="http://schemas.microsoft.com/office/powerpoint/2010/main" val="136636152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pl-PL" sz="1200" kern="1200" dirty="0" smtClean="0">
                <a:solidFill>
                  <a:schemeClr val="tx1"/>
                </a:solidFill>
                <a:effectLst/>
                <a:latin typeface="+mn-lt"/>
                <a:ea typeface="+mn-ea"/>
                <a:cs typeface="+mn-cs"/>
              </a:rPr>
              <a:t>WZW B i C</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Mononukleoza</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Powiększenie węzłów chłonnych</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Leukocytopenia/małopłytkowość</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Zapalenie płuc</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Neuropatia</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WZW C</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Łojotokowe zapalenie skóry</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WZW B </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Dysplazja/rak szyjki macicy</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Chłoniak</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Łuszczyca</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Dysplazja/rak odbytu</a:t>
            </a:r>
            <a:endParaRPr lang="da-DK" sz="1200" kern="1200" dirty="0" smtClean="0">
              <a:solidFill>
                <a:schemeClr val="tx1"/>
              </a:solidFill>
              <a:effectLst/>
              <a:latin typeface="+mn-lt"/>
              <a:ea typeface="+mn-ea"/>
              <a:cs typeface="+mn-cs"/>
            </a:endParaRPr>
          </a:p>
          <a:p>
            <a:r>
              <a:rPr lang="pl-PL" sz="1200" kern="1200" smtClean="0">
                <a:solidFill>
                  <a:schemeClr val="tx1"/>
                </a:solidFill>
                <a:effectLst/>
                <a:latin typeface="+mn-lt"/>
                <a:ea typeface="+mn-ea"/>
                <a:cs typeface="+mn-cs"/>
              </a:rPr>
              <a:t>Rak płuca</a:t>
            </a:r>
            <a:endParaRPr lang="da-DK" sz="1200" kern="1200" smtClean="0">
              <a:solidFill>
                <a:schemeClr val="tx1"/>
              </a:solidFill>
              <a:effectLst/>
              <a:latin typeface="+mn-lt"/>
              <a:ea typeface="+mn-ea"/>
              <a:cs typeface="+mn-cs"/>
            </a:endParaRPr>
          </a:p>
          <a:p>
            <a:endParaRPr lang="da-DK" dirty="0" smtClean="0"/>
          </a:p>
          <a:p>
            <a:r>
              <a:rPr lang="pl-PL" dirty="0" smtClean="0"/>
              <a:t>Komentarz</a:t>
            </a:r>
            <a:endParaRPr lang="pl-PL" dirty="0"/>
          </a:p>
          <a:p>
            <a:r>
              <a:rPr lang="pl-PL" dirty="0"/>
              <a:t>Przy podziale na poszczególne schorzenia widać, że w definicji schorzenia wskaźnikowego mieszczą się te, które znajdują się na lewo od pionowej linii. W wypadku trzech schorzeń po prawej stronie pionowej linii zarówno liczba pacjentów, jak i zdarzeń była niewielka. Konieczne jest uzyskanie większej ilości danych.</a:t>
            </a:r>
          </a:p>
          <a:p>
            <a:endParaRPr lang="pl-PL" dirty="0"/>
          </a:p>
        </p:txBody>
      </p:sp>
    </p:spTree>
    <p:extLst>
      <p:ext uri="{BB962C8B-B14F-4D97-AF65-F5344CB8AC3E}">
        <p14:creationId xmlns:p14="http://schemas.microsoft.com/office/powerpoint/2010/main" val="7977840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pl-PL" dirty="0"/>
              <a:t>Komentarz</a:t>
            </a:r>
          </a:p>
          <a:p>
            <a:r>
              <a:rPr lang="pl-PL" dirty="0"/>
              <a:t>Czynniki, które zwiększają prawdopodobieństwo pozytywnego wyniku testu w kierunku HIV to: mężczyźni, rasa inna niż biała oraz Europa Wschodnia w porównaniu z Centralną. Schorzenie wskaźnikowe było również niezależnym </a:t>
            </a:r>
            <a:r>
              <a:rPr lang="pl-PL" dirty="0" err="1"/>
              <a:t>predyktorem</a:t>
            </a:r>
            <a:r>
              <a:rPr lang="pl-PL" dirty="0"/>
              <a:t> </a:t>
            </a:r>
            <a:r>
              <a:rPr lang="pl-PL" strike="sngStrike" dirty="0"/>
              <a:t>zakaźnego </a:t>
            </a:r>
            <a:r>
              <a:rPr lang="pl-PL" dirty="0"/>
              <a:t>zespołu mononukleozo podobnego oraz zaburzeń obrazu krwi związanych z większym prawdopodobieństwem pozytywnego wyniku testu w kierunku HIV. Dane te mogą być wyjątkowo przydatne w sytuacji, gdy realizacja programów planowana jest stopniowo lub gdy istnieje konieczność przeznaczenia ograniczonych środków na najpilniejsze potrzeby. </a:t>
            </a:r>
          </a:p>
          <a:p>
            <a:endParaRPr lang="pl-PL" dirty="0"/>
          </a:p>
          <a:p>
            <a:endParaRPr lang="pl-PL" dirty="0"/>
          </a:p>
        </p:txBody>
      </p:sp>
    </p:spTree>
    <p:extLst>
      <p:ext uri="{BB962C8B-B14F-4D97-AF65-F5344CB8AC3E}">
        <p14:creationId xmlns:p14="http://schemas.microsoft.com/office/powerpoint/2010/main" val="35483610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a:t>Komentarz</a:t>
            </a:r>
          </a:p>
          <a:p>
            <a:r>
              <a:rPr lang="pl-PL"/>
              <a:t>U większości nowo zdiagnozowanych uczestników w badaniu HIDES 2 choroba została rozpoznana późno, przy średniej liczbie komórek CD4 na poziomie zaledwie 200. Prawie 30% osób zgłosiło występowanie objawów związanych z HIV przed rozpoznaniem choroby, co stanowi przejaw niewykorzystanych możliwości wcześniejszej diagnozy.</a:t>
            </a:r>
          </a:p>
        </p:txBody>
      </p:sp>
    </p:spTree>
    <p:extLst>
      <p:ext uri="{BB962C8B-B14F-4D97-AF65-F5344CB8AC3E}">
        <p14:creationId xmlns:p14="http://schemas.microsoft.com/office/powerpoint/2010/main" val="23682777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02785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r>
              <a:rPr lang="pl-PL" sz="1200" kern="1200" dirty="0" smtClean="0">
                <a:solidFill>
                  <a:schemeClr val="tx1"/>
                </a:solidFill>
                <a:effectLst/>
                <a:latin typeface="+mn-lt"/>
                <a:ea typeface="+mn-ea"/>
                <a:cs typeface="+mn-cs"/>
              </a:rPr>
              <a:t>Korekta w celu uwzględnienia późnych zgłoszeń</a:t>
            </a:r>
            <a:endParaRPr lang="da-DK" sz="1200" kern="1200" dirty="0" smtClean="0">
              <a:solidFill>
                <a:schemeClr val="tx1"/>
              </a:solidFill>
              <a:effectLst/>
              <a:latin typeface="+mn-lt"/>
              <a:ea typeface="+mn-ea"/>
              <a:cs typeface="+mn-cs"/>
            </a:endParaRPr>
          </a:p>
          <a:p>
            <a:r>
              <a:rPr lang="pl-PL" sz="1200" kern="1200" dirty="0" smtClean="0">
                <a:solidFill>
                  <a:schemeClr val="tx1"/>
                </a:solidFill>
                <a:effectLst/>
                <a:latin typeface="+mn-lt"/>
                <a:ea typeface="+mn-ea"/>
                <a:cs typeface="+mn-cs"/>
              </a:rPr>
              <a:t>Zgłoszenia</a:t>
            </a:r>
            <a:endParaRPr lang="da-DK" sz="1200" kern="1200" dirty="0" smtClean="0">
              <a:solidFill>
                <a:schemeClr val="tx1"/>
              </a:solidFill>
              <a:effectLst/>
              <a:latin typeface="+mn-lt"/>
              <a:ea typeface="+mn-ea"/>
              <a:cs typeface="+mn-cs"/>
            </a:endParaRPr>
          </a:p>
          <a:p>
            <a:endParaRPr lang="da-DK" dirty="0" smtClean="0"/>
          </a:p>
          <a:p>
            <a:r>
              <a:rPr lang="pl-PL" dirty="0" smtClean="0"/>
              <a:t>Komentarz</a:t>
            </a:r>
            <a:endParaRPr lang="pl-PL" dirty="0"/>
          </a:p>
          <a:p>
            <a:r>
              <a:rPr lang="pl-PL" dirty="0"/>
              <a:t>Obserwowana ostatnio stabilizacja epidemii HIV w Europie Zachodniej następuje po latach znacznego wzrostu liczby zakażeń.</a:t>
            </a:r>
          </a:p>
          <a:p>
            <a:endParaRPr lang="pl-PL" dirty="0"/>
          </a:p>
          <a:p>
            <a:pPr>
              <a:defRPr/>
            </a:pPr>
            <a:r>
              <a:rPr lang="pl-PL" dirty="0"/>
              <a:t>Źródło: WHO/ECDC HIV/AIDS Surveillance in Europe 2014 </a:t>
            </a:r>
          </a:p>
          <a:p>
            <a:endParaRPr lang="pl-PL" dirty="0"/>
          </a:p>
          <a:p>
            <a:endParaRPr lang="pl-PL" dirty="0"/>
          </a:p>
          <a:p>
            <a:endParaRPr lang="pl-PL" dirty="0"/>
          </a:p>
          <a:p>
            <a:endParaRPr lang="pl-PL" dirty="0"/>
          </a:p>
          <a:p>
            <a:endParaRPr lang="pl-PL" dirty="0"/>
          </a:p>
          <a:p>
            <a:endParaRPr lang="pl-PL" dirty="0"/>
          </a:p>
        </p:txBody>
      </p:sp>
    </p:spTree>
    <p:extLst>
      <p:ext uri="{BB962C8B-B14F-4D97-AF65-F5344CB8AC3E}">
        <p14:creationId xmlns:p14="http://schemas.microsoft.com/office/powerpoint/2010/main" val="1553535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smtClean="0"/>
              <a:t>Narration</a:t>
            </a:r>
          </a:p>
          <a:p>
            <a:r>
              <a:rPr lang="en-US" dirty="0"/>
              <a:t>Pol</a:t>
            </a:r>
            <a:r>
              <a:rPr lang="pl-PL" dirty="0"/>
              <a:t>ska jest krajem o niskim współczynniku </a:t>
            </a:r>
            <a:r>
              <a:rPr lang="pl-PL" dirty="0" smtClean="0"/>
              <a:t>chorobowości, wynoszącym w grupie wiekowej od 15 do 49 r.ż. 0.1</a:t>
            </a:r>
            <a:r>
              <a:rPr lang="pl-PL" dirty="0"/>
              <a:t>%. </a:t>
            </a:r>
            <a:r>
              <a:rPr lang="pl-PL" dirty="0" smtClean="0"/>
              <a:t>Jednak </a:t>
            </a:r>
            <a:r>
              <a:rPr lang="pl-PL" dirty="0"/>
              <a:t>co roku diagnozuje się </a:t>
            </a:r>
            <a:r>
              <a:rPr lang="pl-PL" dirty="0" smtClean="0"/>
              <a:t>ponad </a:t>
            </a:r>
            <a:r>
              <a:rPr lang="pl-PL" dirty="0"/>
              <a:t>1 000 nowych zakażeń HIV. W 2015 roku zgłoszono 1273 nowe przypadki HIV. </a:t>
            </a:r>
            <a:r>
              <a:rPr lang="pl-PL" dirty="0" smtClean="0"/>
              <a:t>Od 2003 roku obserwujemy systematyczny wzrost zachorowań wśród mężczyzn, głównie dotyczy to mężczyzn utrzymujących kontakty seksualne z mężczyznami. </a:t>
            </a:r>
          </a:p>
          <a:p>
            <a:endParaRPr lang="pl-PL" dirty="0"/>
          </a:p>
          <a:p>
            <a:r>
              <a:rPr lang="pl-PL" dirty="0"/>
              <a:t>UWAGA: liczb osób zakażonych obejmuje także osoby zmarłe, w tym zgony z przyczyn nie związanych z AIDS, które nie podlegają oficjalnemu zgłaszaniu. Liczba osób zdiagnozowanych, które zgłosiły się do opieki specjalistycznej pozostaje nieznana, stąd nie można oszacować jaki procent osób objętych jest leczeniem ARV. (</a:t>
            </a:r>
            <a:r>
              <a:rPr lang="pl-PL" i="1" dirty="0"/>
              <a:t>przypis J.D. Kowalska</a:t>
            </a:r>
            <a:r>
              <a:rPr lang="pl-PL" dirty="0"/>
              <a:t>)</a:t>
            </a:r>
            <a:endParaRPr lang="en-GB" dirty="0"/>
          </a:p>
          <a:p>
            <a:endParaRPr lang="pl-PL" dirty="0" smtClean="0"/>
          </a:p>
          <a:p>
            <a:pPr>
              <a:defRPr/>
            </a:pPr>
            <a:endParaRPr lang="en-GB" dirty="0"/>
          </a:p>
          <a:p>
            <a:pPr>
              <a:defRPr/>
            </a:pPr>
            <a:r>
              <a:rPr lang="en-GB" dirty="0"/>
              <a:t>Translation:</a:t>
            </a:r>
          </a:p>
          <a:p>
            <a:pPr>
              <a:defRPr/>
            </a:pPr>
            <a:r>
              <a:rPr lang="en-GB" dirty="0"/>
              <a:t>Title: Number of new HIV cases by calendar year in </a:t>
            </a:r>
            <a:r>
              <a:rPr lang="en-GB" dirty="0" smtClean="0"/>
              <a:t>Poland</a:t>
            </a:r>
            <a:endParaRPr lang="en-GB" dirty="0"/>
          </a:p>
          <a:p>
            <a:pPr>
              <a:defRPr/>
            </a:pPr>
            <a:endParaRPr lang="en-GB" dirty="0"/>
          </a:p>
          <a:p>
            <a:pPr>
              <a:defRPr/>
            </a:pPr>
            <a:r>
              <a:rPr lang="en-GB" dirty="0"/>
              <a:t>Source: </a:t>
            </a:r>
            <a:r>
              <a:rPr lang="pl-PL" dirty="0">
                <a:hlinkClick r:id="rId3"/>
              </a:rPr>
              <a:t>www.pzh.gov.pl</a:t>
            </a:r>
            <a:endParaRPr lang="pl-PL" dirty="0"/>
          </a:p>
          <a:p>
            <a:endParaRPr lang="en-GB" dirty="0"/>
          </a:p>
        </p:txBody>
      </p:sp>
    </p:spTree>
    <p:extLst>
      <p:ext uri="{BB962C8B-B14F-4D97-AF65-F5344CB8AC3E}">
        <p14:creationId xmlns:p14="http://schemas.microsoft.com/office/powerpoint/2010/main" val="3835763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188" indent="0" algn="ctr">
              <a:buNone/>
              <a:defRPr/>
            </a:lvl2pPr>
            <a:lvl3pPr marL="912370" indent="0" algn="ctr">
              <a:buNone/>
              <a:defRPr/>
            </a:lvl3pPr>
            <a:lvl4pPr marL="1368557" indent="0" algn="ctr">
              <a:buNone/>
              <a:defRPr/>
            </a:lvl4pPr>
            <a:lvl5pPr marL="1824741" indent="0" algn="ctr">
              <a:buNone/>
              <a:defRPr/>
            </a:lvl5pPr>
            <a:lvl6pPr marL="2280927" indent="0" algn="ctr">
              <a:buNone/>
              <a:defRPr/>
            </a:lvl6pPr>
            <a:lvl7pPr marL="2737111" indent="0" algn="ctr">
              <a:buNone/>
              <a:defRPr/>
            </a:lvl7pPr>
            <a:lvl8pPr marL="3193298" indent="0" algn="ctr">
              <a:buNone/>
              <a:defRPr/>
            </a:lvl8pPr>
            <a:lvl9pPr marL="3649481" indent="0" algn="ctr">
              <a:buNone/>
              <a:defRPr/>
            </a:lvl9pPr>
          </a:lstStyle>
          <a:p>
            <a:r>
              <a:rPr lang="en-US"/>
              <a:t>Click to edit Master subtitle style</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D15E36AB-069C-4B41-889D-2FAAB2F3666D}"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234982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B1A345D6-6F9D-4127-B7B0-9F4BF39FE44F}"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81526055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DC624B8-B3E5-4EE4-BCF2-A6F777E734EF}" type="datetime1">
              <a:rPr lang="en-GB" smtClean="0">
                <a:solidFill>
                  <a:prstClr val="black">
                    <a:tint val="75000"/>
                  </a:prstClr>
                </a:solidFill>
              </a:rPr>
              <a:t>17/07/2017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4969260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9794B43-6EDB-44B8-98ED-0CD13012A353}" type="datetime1">
              <a:rPr lang="en-GB" smtClean="0">
                <a:solidFill>
                  <a:prstClr val="black">
                    <a:tint val="75000"/>
                  </a:prstClr>
                </a:solidFill>
              </a:rPr>
              <a:t>17/07/2017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6854272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334DE7-8332-4ADE-8394-2954FB918A18}" type="datetime1">
              <a:rPr lang="en-GB" smtClean="0">
                <a:solidFill>
                  <a:prstClr val="black">
                    <a:tint val="75000"/>
                  </a:prstClr>
                </a:solidFill>
              </a:rPr>
              <a:t>17/07/2017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46208129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0725735-FBD4-433E-B783-7D8D514C87C9}" type="datetime1">
              <a:rPr lang="en-GB" smtClean="0">
                <a:solidFill>
                  <a:prstClr val="black">
                    <a:tint val="75000"/>
                  </a:prstClr>
                </a:solidFill>
              </a:rPr>
              <a:t>17/07/2017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91666400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BBEE44F-FE59-4455-8FE5-98A5A7177C06}" type="datetime1">
              <a:rPr lang="en-GB" smtClean="0">
                <a:solidFill>
                  <a:prstClr val="black">
                    <a:tint val="75000"/>
                  </a:prstClr>
                </a:solidFill>
              </a:rPr>
              <a:t>17/07/2017</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9448657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70D9D00-6186-4EA5-A203-4DD7162D84AC}" type="datetime1">
              <a:rPr lang="en-GB" smtClean="0">
                <a:solidFill>
                  <a:prstClr val="black">
                    <a:tint val="75000"/>
                  </a:prstClr>
                </a:solidFill>
              </a:rPr>
              <a:t>17/07/2017</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220025575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6169D-E5DE-4420-8D74-991DF13A8283}" type="datetime1">
              <a:rPr lang="en-GB" smtClean="0">
                <a:solidFill>
                  <a:prstClr val="black">
                    <a:tint val="75000"/>
                  </a:prstClr>
                </a:solidFill>
              </a:rPr>
              <a:t>17/07/2017</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84024448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DBE9C8-21AC-44B6-9FCF-3A90BB05B8B9}" type="datetime1">
              <a:rPr lang="en-GB" smtClean="0">
                <a:solidFill>
                  <a:prstClr val="black">
                    <a:tint val="75000"/>
                  </a:prstClr>
                </a:solidFill>
              </a:rPr>
              <a:t>17/07/2017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9696190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050705-30EB-4543-A056-C49A55782870}" type="datetime1">
              <a:rPr lang="en-GB" smtClean="0">
                <a:solidFill>
                  <a:prstClr val="black">
                    <a:tint val="75000"/>
                  </a:prstClr>
                </a:solidFill>
              </a:rPr>
              <a:t>17/07/2017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9954470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DEB2361-A632-4902-B1A3-2AB29E8EE594}" type="datetime1">
              <a:rPr lang="en-GB" smtClean="0">
                <a:solidFill>
                  <a:prstClr val="black">
                    <a:tint val="75000"/>
                  </a:prstClr>
                </a:solidFill>
              </a:rPr>
              <a:t>17/07/2017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2412018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20"/>
            <a:ext cx="2057400" cy="47545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371620"/>
            <a:ext cx="6019800" cy="4754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2D667903-0D23-4B41-BE06-70D7E39B4588}"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9055372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00F58AC-7239-442B-9590-7B2D54F925A8}" type="datetime1">
              <a:rPr lang="en-GB" smtClean="0">
                <a:solidFill>
                  <a:prstClr val="black">
                    <a:tint val="75000"/>
                  </a:prstClr>
                </a:solidFill>
              </a:rPr>
              <a:t>17/07/2017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42919381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18" y="2122488"/>
            <a:ext cx="7624763" cy="1465262"/>
          </a:xfrm>
        </p:spPr>
        <p:txBody>
          <a:bodyPr/>
          <a:lstStyle/>
          <a:p>
            <a:r>
              <a:rPr lang="en-US"/>
              <a:t>Click to edit Master title style</a:t>
            </a:r>
            <a:endParaRPr lang="en-GB"/>
          </a:p>
        </p:txBody>
      </p:sp>
      <p:sp>
        <p:nvSpPr>
          <p:cNvPr id="3" name="Date Placeholder 2"/>
          <p:cNvSpPr>
            <a:spLocks noGrp="1" noChangeArrowheads="1"/>
          </p:cNvSpPr>
          <p:nvPr>
            <p:ph type="dt" idx="10"/>
          </p:nvPr>
        </p:nvSpPr>
        <p:spPr>
          <a:xfrm>
            <a:off x="457200" y="6308744"/>
            <a:ext cx="2128838" cy="409575"/>
          </a:xfrm>
          <a:prstGeom prst="rect">
            <a:avLst/>
          </a:prstGeom>
          <a:ln/>
        </p:spPr>
        <p:txBody>
          <a:bodyPr/>
          <a:lstStyle>
            <a:lvl1pPr>
              <a:defRPr/>
            </a:lvl1pPr>
          </a:lstStyle>
          <a:p>
            <a:pPr>
              <a:defRPr/>
            </a:pPr>
            <a:fld id="{F4CA1C21-7E79-4545-81FA-C372CF05AAAA}" type="datetime1">
              <a:rPr lang="en-GB" altLang="en-US" smtClean="0">
                <a:solidFill>
                  <a:prstClr val="black">
                    <a:tint val="75000"/>
                  </a:prstClr>
                </a:solidFill>
              </a:rPr>
              <a:t>17/07/2017</a:t>
            </a:fld>
            <a:endParaRPr lang="en-US" altLang="en-US" dirty="0">
              <a:solidFill>
                <a:prstClr val="black">
                  <a:tint val="75000"/>
                </a:prstClr>
              </a:solidFill>
            </a:endParaRPr>
          </a:p>
        </p:txBody>
      </p:sp>
      <p:sp>
        <p:nvSpPr>
          <p:cNvPr id="4" name="Rectangle 4"/>
          <p:cNvSpPr>
            <a:spLocks noGrp="1" noChangeArrowheads="1"/>
          </p:cNvSpPr>
          <p:nvPr>
            <p:ph type="sldNum" idx="11"/>
          </p:nvPr>
        </p:nvSpPr>
        <p:spPr>
          <a:xfrm>
            <a:off x="6546869" y="6308744"/>
            <a:ext cx="2138363" cy="409575"/>
          </a:xfrm>
          <a:prstGeom prst="rect">
            <a:avLst/>
          </a:prstGeom>
          <a:ln/>
        </p:spPr>
        <p:txBody>
          <a:bodyPr/>
          <a:lstStyle>
            <a:lvl1pPr>
              <a:defRPr/>
            </a:lvl1pPr>
          </a:lstStyle>
          <a:p>
            <a:pPr>
              <a:defRPr/>
            </a:pPr>
            <a:fld id="{ACAB1339-392C-4C7A-969C-400CD5546DE9}" type="slidenum">
              <a:rPr lang="en-US" altLang="en-US">
                <a:solidFill>
                  <a:prstClr val="black">
                    <a:tint val="75000"/>
                  </a:prstClr>
                </a:solidFill>
              </a:rPr>
              <a:pPr>
                <a:defRPr/>
              </a:pPr>
              <a:t>‹nr.›</a:t>
            </a:fld>
            <a:endParaRPr lang="en-US" altLang="en-US" dirty="0">
              <a:solidFill>
                <a:prstClr val="black">
                  <a:tint val="75000"/>
                </a:prstClr>
              </a:solidFill>
            </a:endParaRPr>
          </a:p>
        </p:txBody>
      </p:sp>
    </p:spTree>
    <p:extLst>
      <p:ext uri="{BB962C8B-B14F-4D97-AF65-F5344CB8AC3E}">
        <p14:creationId xmlns:p14="http://schemas.microsoft.com/office/powerpoint/2010/main" val="363891880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13"/>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xfrm>
            <a:off x="3124200" y="6248400"/>
            <a:ext cx="2895600" cy="457200"/>
          </a:xfrm>
          <a:prstGeom prst="rect">
            <a:avLst/>
          </a:prstGeom>
        </p:spPr>
        <p:txBody>
          <a:bodyPr/>
          <a:lstStyle>
            <a:lvl1pPr fontAlgn="auto">
              <a:spcBef>
                <a:spcPts val="0"/>
              </a:spcBef>
              <a:spcAft>
                <a:spcPts val="0"/>
              </a:spcAft>
              <a:defRPr>
                <a:latin typeface="+mn-lt"/>
                <a:ea typeface="ＭＳ Ｐゴシック" charset="0"/>
                <a:cs typeface="ＭＳ Ｐゴシック" charset="0"/>
              </a:defRPr>
            </a:lvl1pPr>
          </a:lstStyle>
          <a:p>
            <a:pPr>
              <a:defRPr/>
            </a:pPr>
            <a:endParaRPr lang="en-GB" dirty="0"/>
          </a:p>
        </p:txBody>
      </p:sp>
      <p:sp>
        <p:nvSpPr>
          <p:cNvPr id="6" name="Rectangle 3"/>
          <p:cNvSpPr>
            <a:spLocks noGrp="1" noChangeArrowheads="1"/>
          </p:cNvSpPr>
          <p:nvPr>
            <p:ph type="sldNum" sz="quarter" idx="11"/>
          </p:nvPr>
        </p:nvSpPr>
        <p:spPr/>
        <p:txBody>
          <a:bodyPr anchor="t"/>
          <a:lstStyle>
            <a:lvl1pPr>
              <a:defRPr>
                <a:solidFill>
                  <a:srgbClr val="000000"/>
                </a:solidFill>
              </a:defRPr>
            </a:lvl1pPr>
          </a:lstStyle>
          <a:p>
            <a:pPr>
              <a:defRPr/>
            </a:pPr>
            <a:fld id="{FE809568-1FB0-4664-B930-CCC9295283A4}" type="slidenum">
              <a:rPr lang="en-GB"/>
              <a:pPr>
                <a:defRPr/>
              </a:pPr>
              <a:t>‹nr.›</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atin typeface="+mn-lt"/>
              </a:defRPr>
            </a:lvl1pPr>
          </a:lstStyle>
          <a:p>
            <a:pPr>
              <a:defRPr/>
            </a:pPr>
            <a:fld id="{FA7507C0-32C9-45EF-99D1-75FAF175621A}" type="datetime1">
              <a:rPr lang="en-GB" smtClean="0"/>
              <a:t>17/07/2017</a:t>
            </a:fld>
            <a:endParaRPr lang="en-GB" dirty="0"/>
          </a:p>
        </p:txBody>
      </p:sp>
    </p:spTree>
    <p:extLst>
      <p:ext uri="{BB962C8B-B14F-4D97-AF65-F5344CB8AC3E}">
        <p14:creationId xmlns:p14="http://schemas.microsoft.com/office/powerpoint/2010/main" val="65491951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456998" y="273041"/>
            <a:ext cx="8228659" cy="1144008"/>
          </a:xfrm>
        </p:spPr>
        <p:txBody>
          <a:bodyPr/>
          <a:lstStyle/>
          <a:p>
            <a:r>
              <a:rPr lang="en-US"/>
              <a:t>Click to edit Master title style</a:t>
            </a:r>
            <a:endParaRPr lang="pl-PL"/>
          </a:p>
        </p:txBody>
      </p:sp>
      <p:sp>
        <p:nvSpPr>
          <p:cNvPr id="3" name="Symbol zastępczy daty 2"/>
          <p:cNvSpPr>
            <a:spLocks noGrp="1"/>
          </p:cNvSpPr>
          <p:nvPr>
            <p:ph type="dt" idx="10"/>
          </p:nvPr>
        </p:nvSpPr>
        <p:spPr>
          <a:xfrm>
            <a:off x="456998" y="6247978"/>
            <a:ext cx="2129747" cy="471774"/>
          </a:xfrm>
        </p:spPr>
        <p:txBody>
          <a:bodyPr/>
          <a:lstStyle>
            <a:lvl1pPr>
              <a:defRPr/>
            </a:lvl1pPr>
          </a:lstStyle>
          <a:p>
            <a:endParaRPr lang="es-ES" altLang="pl-PL" dirty="0"/>
          </a:p>
        </p:txBody>
      </p:sp>
      <p:sp>
        <p:nvSpPr>
          <p:cNvPr id="4" name="Symbol zastępczy stopki 3"/>
          <p:cNvSpPr>
            <a:spLocks noGrp="1"/>
          </p:cNvSpPr>
          <p:nvPr>
            <p:ph type="ftr" idx="11"/>
          </p:nvPr>
        </p:nvSpPr>
        <p:spPr>
          <a:xfrm>
            <a:off x="3127079" y="6247978"/>
            <a:ext cx="2897907" cy="471774"/>
          </a:xfrm>
        </p:spPr>
        <p:txBody>
          <a:bodyPr/>
          <a:lstStyle>
            <a:lvl1pPr>
              <a:defRPr/>
            </a:lvl1pPr>
          </a:lstStyle>
          <a:p>
            <a:endParaRPr lang="es-ES" altLang="pl-PL" dirty="0"/>
          </a:p>
        </p:txBody>
      </p:sp>
      <p:sp>
        <p:nvSpPr>
          <p:cNvPr id="5" name="Symbol zastępczy numeru slajdu 4"/>
          <p:cNvSpPr>
            <a:spLocks noGrp="1"/>
          </p:cNvSpPr>
          <p:nvPr>
            <p:ph type="sldNum" idx="12"/>
          </p:nvPr>
        </p:nvSpPr>
        <p:spPr>
          <a:xfrm>
            <a:off x="6555911" y="6247978"/>
            <a:ext cx="2129747" cy="471774"/>
          </a:xfrm>
        </p:spPr>
        <p:txBody>
          <a:bodyPr/>
          <a:lstStyle>
            <a:lvl1pPr>
              <a:defRPr/>
            </a:lvl1pPr>
          </a:lstStyle>
          <a:p>
            <a:fld id="{6732ACFD-EB96-4BC2-84C7-678D503CFE6E}" type="slidenum">
              <a:rPr lang="es-ES" altLang="pl-PL"/>
              <a:pPr/>
              <a:t>‹nr.›</a:t>
            </a:fld>
            <a:endParaRPr lang="es-ES" altLang="pl-PL" dirty="0"/>
          </a:p>
        </p:txBody>
      </p:sp>
    </p:spTree>
    <p:extLst>
      <p:ext uri="{BB962C8B-B14F-4D97-AF65-F5344CB8AC3E}">
        <p14:creationId xmlns:p14="http://schemas.microsoft.com/office/powerpoint/2010/main" val="234134254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188" indent="0" algn="ctr">
              <a:buNone/>
              <a:defRPr/>
            </a:lvl2pPr>
            <a:lvl3pPr marL="912370" indent="0" algn="ctr">
              <a:buNone/>
              <a:defRPr/>
            </a:lvl3pPr>
            <a:lvl4pPr marL="1368557" indent="0" algn="ctr">
              <a:buNone/>
              <a:defRPr/>
            </a:lvl4pPr>
            <a:lvl5pPr marL="1824741" indent="0" algn="ctr">
              <a:buNone/>
              <a:defRPr/>
            </a:lvl5pPr>
            <a:lvl6pPr marL="2280927" indent="0" algn="ctr">
              <a:buNone/>
              <a:defRPr/>
            </a:lvl6pPr>
            <a:lvl7pPr marL="2737111" indent="0" algn="ctr">
              <a:buNone/>
              <a:defRPr/>
            </a:lvl7pPr>
            <a:lvl8pPr marL="3193298" indent="0" algn="ctr">
              <a:buNone/>
              <a:defRPr/>
            </a:lvl8pPr>
            <a:lvl9pPr marL="3649481"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509441233"/>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43560679"/>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188" indent="0">
              <a:buNone/>
              <a:defRPr sz="1800"/>
            </a:lvl2pPr>
            <a:lvl3pPr marL="912370" indent="0">
              <a:buNone/>
              <a:defRPr sz="1600"/>
            </a:lvl3pPr>
            <a:lvl4pPr marL="1368557" indent="0">
              <a:buNone/>
              <a:defRPr sz="1400"/>
            </a:lvl4pPr>
            <a:lvl5pPr marL="1824741" indent="0">
              <a:buNone/>
              <a:defRPr sz="1400"/>
            </a:lvl5pPr>
            <a:lvl6pPr marL="2280927" indent="0">
              <a:buNone/>
              <a:defRPr sz="1400"/>
            </a:lvl6pPr>
            <a:lvl7pPr marL="2737111" indent="0">
              <a:buNone/>
              <a:defRPr sz="1400"/>
            </a:lvl7pPr>
            <a:lvl8pPr marL="3193298" indent="0">
              <a:buNone/>
              <a:defRPr sz="1400"/>
            </a:lvl8pPr>
            <a:lvl9pPr marL="3649481" indent="0">
              <a:buNone/>
              <a:defRPr sz="1400"/>
            </a:lvl9pPr>
          </a:lstStyle>
          <a:p>
            <a:pPr lvl="0"/>
            <a:r>
              <a:rPr lang="en-US"/>
              <a:t>Click to edit Master text styles</a:t>
            </a:r>
          </a:p>
        </p:txBody>
      </p:sp>
    </p:spTree>
    <p:extLst>
      <p:ext uri="{BB962C8B-B14F-4D97-AF65-F5344CB8AC3E}">
        <p14:creationId xmlns:p14="http://schemas.microsoft.com/office/powerpoint/2010/main" val="1331236146"/>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2125" y="1439863"/>
            <a:ext cx="4014788"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32" y="1439863"/>
            <a:ext cx="4016375"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6457194"/>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51484472"/>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3033154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2590823"/>
            <a:ext cx="4038600" cy="353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590823"/>
            <a:ext cx="4038600" cy="353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20BE0413-5542-42AC-9F32-DAEE39CF956D}"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69255748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279851"/>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Tree>
    <p:extLst>
      <p:ext uri="{BB962C8B-B14F-4D97-AF65-F5344CB8AC3E}">
        <p14:creationId xmlns:p14="http://schemas.microsoft.com/office/powerpoint/2010/main" val="1946158730"/>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Tree>
    <p:extLst>
      <p:ext uri="{BB962C8B-B14F-4D97-AF65-F5344CB8AC3E}">
        <p14:creationId xmlns:p14="http://schemas.microsoft.com/office/powerpoint/2010/main" val="3026831161"/>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16906721"/>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260353"/>
            <a:ext cx="2070100" cy="55991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60353"/>
            <a:ext cx="6057900" cy="55991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76678359"/>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260369"/>
            <a:ext cx="8280400" cy="504825"/>
          </a:xfrm>
        </p:spPr>
        <p:txBody>
          <a:bodyPr/>
          <a:lstStyle/>
          <a:p>
            <a:r>
              <a:rPr lang="en-US"/>
              <a:t>Click to edit Master title style</a:t>
            </a:r>
            <a:endParaRPr lang="en-GB"/>
          </a:p>
        </p:txBody>
      </p:sp>
      <p:sp>
        <p:nvSpPr>
          <p:cNvPr id="3" name="Text Placeholder 2"/>
          <p:cNvSpPr>
            <a:spLocks noGrp="1"/>
          </p:cNvSpPr>
          <p:nvPr>
            <p:ph type="body" sz="half" idx="1"/>
          </p:nvPr>
        </p:nvSpPr>
        <p:spPr>
          <a:xfrm>
            <a:off x="492125" y="1439863"/>
            <a:ext cx="4014788"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32" y="1439863"/>
            <a:ext cx="4016375"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24162598"/>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2733" y="2840744"/>
            <a:ext cx="9211868" cy="1959681"/>
          </a:xfrm>
        </p:spPr>
        <p:txBody>
          <a:bodyPr/>
          <a:lstStyle/>
          <a:p>
            <a:r>
              <a:rPr lang="en-US"/>
              <a:t>Click to edit Master title style</a:t>
            </a:r>
          </a:p>
        </p:txBody>
      </p:sp>
      <p:sp>
        <p:nvSpPr>
          <p:cNvPr id="3" name="Subtitle 2"/>
          <p:cNvSpPr>
            <a:spLocks noGrp="1"/>
          </p:cNvSpPr>
          <p:nvPr>
            <p:ph type="subTitle" idx="1"/>
          </p:nvPr>
        </p:nvSpPr>
        <p:spPr>
          <a:xfrm>
            <a:off x="1625466" y="5181443"/>
            <a:ext cx="7586402" cy="2337153"/>
          </a:xfrm>
        </p:spPr>
        <p:txBody>
          <a:bodyPr/>
          <a:lstStyle>
            <a:lvl1pPr marL="0" indent="0" algn="ctr">
              <a:buNone/>
              <a:defRPr/>
            </a:lvl1pPr>
            <a:lvl2pPr marL="109503" indent="0" algn="ctr">
              <a:buNone/>
              <a:defRPr/>
            </a:lvl2pPr>
            <a:lvl3pPr marL="219006" indent="0" algn="ctr">
              <a:buNone/>
              <a:defRPr/>
            </a:lvl3pPr>
            <a:lvl4pPr marL="328517" indent="0" algn="ctr">
              <a:buNone/>
              <a:defRPr/>
            </a:lvl4pPr>
            <a:lvl5pPr marL="438023" indent="0" algn="ctr">
              <a:buNone/>
              <a:defRPr/>
            </a:lvl5pPr>
            <a:lvl6pPr marL="547527" indent="0" algn="ctr">
              <a:buNone/>
              <a:defRPr/>
            </a:lvl6pPr>
            <a:lvl7pPr marL="657034" indent="0" algn="ctr">
              <a:buNone/>
              <a:defRPr/>
            </a:lvl7pPr>
            <a:lvl8pPr marL="766540" indent="0" algn="ctr">
              <a:buNone/>
              <a:defRPr/>
            </a:lvl8pPr>
            <a:lvl9pPr marL="876044"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CDF043B3-7DC0-439A-8322-6FFA37F9B703}" type="datetime1">
              <a:rPr lang="en-GB" altLang="en-US" smtClean="0">
                <a:solidFill>
                  <a:srgbClr val="000000"/>
                </a:solidFill>
              </a:rPr>
              <a:t>17/07/2017</a:t>
            </a:fld>
            <a:endParaRPr lang="es-E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48DDFCB-0F69-47DE-9671-4326B36B3BAE}" type="slidenum">
              <a:rPr lang="en-US" altLang="en-US">
                <a:solidFill>
                  <a:srgbClr val="000000"/>
                </a:solidFill>
              </a:rPr>
              <a:pPr/>
              <a:t>‹nr.›</a:t>
            </a:fld>
            <a:endParaRPr lang="en-US" altLang="en-US" dirty="0">
              <a:solidFill>
                <a:srgbClr val="000000"/>
              </a:solidFill>
            </a:endParaRPr>
          </a:p>
        </p:txBody>
      </p:sp>
    </p:spTree>
    <p:extLst>
      <p:ext uri="{BB962C8B-B14F-4D97-AF65-F5344CB8AC3E}">
        <p14:creationId xmlns:p14="http://schemas.microsoft.com/office/powerpoint/2010/main" val="420351301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85F39A8B-E890-4D9E-ABAD-2D55EE0966B0}" type="datetime1">
              <a:rPr lang="en-GB" altLang="en-US" smtClean="0">
                <a:solidFill>
                  <a:srgbClr val="000000"/>
                </a:solidFill>
              </a:rPr>
              <a:t>17/07/2017</a:t>
            </a:fld>
            <a:endParaRPr lang="es-E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1A926C0-8991-4734-860C-FE61A98C6800}" type="slidenum">
              <a:rPr lang="en-US" altLang="en-US">
                <a:solidFill>
                  <a:srgbClr val="000000"/>
                </a:solidFill>
              </a:rPr>
              <a:pPr/>
              <a:t>‹nr.›</a:t>
            </a:fld>
            <a:endParaRPr lang="en-US" altLang="en-US" dirty="0">
              <a:solidFill>
                <a:srgbClr val="000000"/>
              </a:solidFill>
            </a:endParaRPr>
          </a:p>
        </p:txBody>
      </p:sp>
    </p:spTree>
    <p:extLst>
      <p:ext uri="{BB962C8B-B14F-4D97-AF65-F5344CB8AC3E}">
        <p14:creationId xmlns:p14="http://schemas.microsoft.com/office/powerpoint/2010/main" val="279840847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74" y="5875957"/>
            <a:ext cx="9211868" cy="1815924"/>
          </a:xfrm>
        </p:spPr>
        <p:txBody>
          <a:bodyPr anchor="t"/>
          <a:lstStyle>
            <a:lvl1pPr algn="l">
              <a:defRPr sz="1000" b="1" cap="all"/>
            </a:lvl1pPr>
          </a:lstStyle>
          <a:p>
            <a:r>
              <a:rPr lang="en-US"/>
              <a:t>Click to edit Master title style</a:t>
            </a:r>
          </a:p>
        </p:txBody>
      </p:sp>
      <p:sp>
        <p:nvSpPr>
          <p:cNvPr id="3" name="Text Placeholder 2"/>
          <p:cNvSpPr>
            <a:spLocks noGrp="1"/>
          </p:cNvSpPr>
          <p:nvPr>
            <p:ph type="body" idx="1"/>
          </p:nvPr>
        </p:nvSpPr>
        <p:spPr>
          <a:xfrm>
            <a:off x="856074" y="3875706"/>
            <a:ext cx="9211868" cy="2000250"/>
          </a:xfrm>
        </p:spPr>
        <p:txBody>
          <a:bodyPr anchor="b"/>
          <a:lstStyle>
            <a:lvl1pPr marL="0" indent="0">
              <a:buNone/>
              <a:defRPr sz="500"/>
            </a:lvl1pPr>
            <a:lvl2pPr marL="109503" indent="0">
              <a:buNone/>
              <a:defRPr sz="400"/>
            </a:lvl2pPr>
            <a:lvl3pPr marL="219006" indent="0">
              <a:buNone/>
              <a:defRPr sz="400"/>
            </a:lvl3pPr>
            <a:lvl4pPr marL="328517" indent="0">
              <a:buNone/>
              <a:defRPr sz="300"/>
            </a:lvl4pPr>
            <a:lvl5pPr marL="438023" indent="0">
              <a:buNone/>
              <a:defRPr sz="300"/>
            </a:lvl5pPr>
            <a:lvl6pPr marL="547527" indent="0">
              <a:buNone/>
              <a:defRPr sz="300"/>
            </a:lvl6pPr>
            <a:lvl7pPr marL="657034" indent="0">
              <a:buNone/>
              <a:defRPr sz="300"/>
            </a:lvl7pPr>
            <a:lvl8pPr marL="766540" indent="0">
              <a:buNone/>
              <a:defRPr sz="300"/>
            </a:lvl8pPr>
            <a:lvl9pPr marL="876044" indent="0">
              <a:buNone/>
              <a:defRPr sz="3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AC467482-5322-4E88-8C20-41FBDADDA5EC}" type="datetime1">
              <a:rPr lang="en-GB" altLang="en-US" smtClean="0">
                <a:solidFill>
                  <a:srgbClr val="000000"/>
                </a:solidFill>
              </a:rPr>
              <a:t>17/07/2017</a:t>
            </a:fld>
            <a:endParaRPr lang="es-E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B46F0B0-8B43-4602-A7D3-0365E00C88FC}" type="slidenum">
              <a:rPr lang="en-US" altLang="en-US">
                <a:solidFill>
                  <a:srgbClr val="000000"/>
                </a:solidFill>
              </a:rPr>
              <a:pPr/>
              <a:t>‹nr.›</a:t>
            </a:fld>
            <a:endParaRPr lang="en-US" altLang="en-US" dirty="0">
              <a:solidFill>
                <a:srgbClr val="000000"/>
              </a:solidFill>
            </a:endParaRPr>
          </a:p>
        </p:txBody>
      </p:sp>
    </p:spTree>
    <p:extLst>
      <p:ext uri="{BB962C8B-B14F-4D97-AF65-F5344CB8AC3E}">
        <p14:creationId xmlns:p14="http://schemas.microsoft.com/office/powerpoint/2010/main" val="23876752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736" y="2641865"/>
            <a:ext cx="4589807" cy="5486135"/>
          </a:xfrm>
        </p:spPr>
        <p:txBody>
          <a:bodyPr/>
          <a:lstStyle>
            <a:lvl1pPr>
              <a:defRPr sz="700"/>
            </a:lvl1pPr>
            <a:lvl2pPr>
              <a:defRPr sz="600"/>
            </a:lvl2pPr>
            <a:lvl3pPr>
              <a:defRPr sz="500"/>
            </a:lvl3pPr>
            <a:lvl4pPr>
              <a:defRPr sz="400"/>
            </a:lvl4pPr>
            <a:lvl5pPr>
              <a:defRPr sz="400"/>
            </a:lvl5pPr>
            <a:lvl6pPr>
              <a:defRPr sz="400"/>
            </a:lvl6pPr>
            <a:lvl7pPr>
              <a:defRPr sz="400"/>
            </a:lvl7pPr>
            <a:lvl8pPr>
              <a:defRPr sz="400"/>
            </a:lvl8pPr>
            <a:lvl9pPr>
              <a:defRPr sz="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34797" y="2641865"/>
            <a:ext cx="4589807" cy="5486135"/>
          </a:xfrm>
        </p:spPr>
        <p:txBody>
          <a:bodyPr/>
          <a:lstStyle>
            <a:lvl1pPr>
              <a:defRPr sz="700"/>
            </a:lvl1pPr>
            <a:lvl2pPr>
              <a:defRPr sz="600"/>
            </a:lvl2pPr>
            <a:lvl3pPr>
              <a:defRPr sz="500"/>
            </a:lvl3pPr>
            <a:lvl4pPr>
              <a:defRPr sz="400"/>
            </a:lvl4pPr>
            <a:lvl5pPr>
              <a:defRPr sz="400"/>
            </a:lvl5pPr>
            <a:lvl6pPr>
              <a:defRPr sz="400"/>
            </a:lvl6pPr>
            <a:lvl7pPr>
              <a:defRPr sz="400"/>
            </a:lvl7pPr>
            <a:lvl8pPr>
              <a:defRPr sz="400"/>
            </a:lvl8pPr>
            <a:lvl9pPr>
              <a:defRPr sz="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868C8B07-ECA6-465A-B187-3FC57C41FA04}" type="datetime1">
              <a:rPr lang="en-GB" altLang="en-US" smtClean="0">
                <a:solidFill>
                  <a:srgbClr val="000000"/>
                </a:solidFill>
              </a:rPr>
              <a:t>17/07/2017</a:t>
            </a:fld>
            <a:endParaRPr lang="es-E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AC7CF30-B416-4101-9732-A28F202EE249}" type="slidenum">
              <a:rPr lang="en-US" altLang="en-US">
                <a:solidFill>
                  <a:srgbClr val="000000"/>
                </a:solidFill>
              </a:rPr>
              <a:pPr/>
              <a:t>‹nr.›</a:t>
            </a:fld>
            <a:endParaRPr lang="en-US" altLang="en-US" dirty="0">
              <a:solidFill>
                <a:srgbClr val="000000"/>
              </a:solidFill>
            </a:endParaRPr>
          </a:p>
        </p:txBody>
      </p:sp>
    </p:spTree>
    <p:extLst>
      <p:ext uri="{BB962C8B-B14F-4D97-AF65-F5344CB8AC3E}">
        <p14:creationId xmlns:p14="http://schemas.microsoft.com/office/powerpoint/2010/main" val="2161714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2590823"/>
            <a:ext cx="4038600" cy="353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2590800"/>
            <a:ext cx="4038600" cy="1690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4433900"/>
            <a:ext cx="4038600" cy="1692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8"/>
          <p:cNvSpPr>
            <a:spLocks noGrp="1" noChangeArrowheads="1"/>
          </p:cNvSpPr>
          <p:nvPr>
            <p:ph type="sldNum" sz="quarter" idx="10"/>
          </p:nvPr>
        </p:nvSpPr>
        <p:spPr>
          <a:ln/>
        </p:spPr>
        <p:txBody>
          <a:bodyPr/>
          <a:lstStyle>
            <a:lvl1pPr>
              <a:defRPr/>
            </a:lvl1pPr>
          </a:lstStyle>
          <a:p>
            <a:pPr>
              <a:defRPr/>
            </a:pPr>
            <a:fld id="{FE84D5CA-DF97-449A-B593-C6A0CF58835F}"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35816370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1934" y="366008"/>
            <a:ext cx="9753466"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1934" y="2046994"/>
            <a:ext cx="4788370" cy="852840"/>
          </a:xfrm>
        </p:spPr>
        <p:txBody>
          <a:bodyPr anchor="b"/>
          <a:lstStyle>
            <a:lvl1pPr marL="0" indent="0">
              <a:buNone/>
              <a:defRPr sz="600" b="1"/>
            </a:lvl1pPr>
            <a:lvl2pPr marL="109503" indent="0">
              <a:buNone/>
              <a:defRPr sz="500" b="1"/>
            </a:lvl2pPr>
            <a:lvl3pPr marL="219006" indent="0">
              <a:buNone/>
              <a:defRPr sz="400" b="1"/>
            </a:lvl3pPr>
            <a:lvl4pPr marL="328517" indent="0">
              <a:buNone/>
              <a:defRPr sz="400" b="1"/>
            </a:lvl4pPr>
            <a:lvl5pPr marL="438023" indent="0">
              <a:buNone/>
              <a:defRPr sz="400" b="1"/>
            </a:lvl5pPr>
            <a:lvl6pPr marL="547527" indent="0">
              <a:buNone/>
              <a:defRPr sz="400" b="1"/>
            </a:lvl6pPr>
            <a:lvl7pPr marL="657034" indent="0">
              <a:buNone/>
              <a:defRPr sz="400" b="1"/>
            </a:lvl7pPr>
            <a:lvl8pPr marL="766540" indent="0">
              <a:buNone/>
              <a:defRPr sz="400" b="1"/>
            </a:lvl8pPr>
            <a:lvl9pPr marL="876044" indent="0">
              <a:buNone/>
              <a:defRPr sz="400" b="1"/>
            </a:lvl9pPr>
          </a:lstStyle>
          <a:p>
            <a:pPr lvl="0"/>
            <a:r>
              <a:rPr lang="en-US"/>
              <a:t>Click to edit Master text styles</a:t>
            </a:r>
          </a:p>
        </p:txBody>
      </p:sp>
      <p:sp>
        <p:nvSpPr>
          <p:cNvPr id="4" name="Content Placeholder 3"/>
          <p:cNvSpPr>
            <a:spLocks noGrp="1"/>
          </p:cNvSpPr>
          <p:nvPr>
            <p:ph sz="half" idx="2"/>
          </p:nvPr>
        </p:nvSpPr>
        <p:spPr>
          <a:xfrm>
            <a:off x="541934" y="2899835"/>
            <a:ext cx="4788370" cy="5268295"/>
          </a:xfrm>
        </p:spPr>
        <p:txBody>
          <a:bodyPr/>
          <a:lstStyle>
            <a:lvl1pPr>
              <a:defRPr sz="600"/>
            </a:lvl1pPr>
            <a:lvl2pPr>
              <a:defRPr sz="500"/>
            </a:lvl2pPr>
            <a:lvl3pPr>
              <a:defRPr sz="400"/>
            </a:lvl3pPr>
            <a:lvl4pPr>
              <a:defRPr sz="400"/>
            </a:lvl4pPr>
            <a:lvl5pPr>
              <a:defRPr sz="400"/>
            </a:lvl5pPr>
            <a:lvl6pPr>
              <a:defRPr sz="400"/>
            </a:lvl6pPr>
            <a:lvl7pPr>
              <a:defRPr sz="400"/>
            </a:lvl7pPr>
            <a:lvl8pPr>
              <a:defRPr sz="400"/>
            </a:lvl8pPr>
            <a:lvl9pPr>
              <a:defRPr sz="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05350" y="2046994"/>
            <a:ext cx="4790050" cy="852840"/>
          </a:xfrm>
        </p:spPr>
        <p:txBody>
          <a:bodyPr anchor="b"/>
          <a:lstStyle>
            <a:lvl1pPr marL="0" indent="0">
              <a:buNone/>
              <a:defRPr sz="600" b="1"/>
            </a:lvl1pPr>
            <a:lvl2pPr marL="109503" indent="0">
              <a:buNone/>
              <a:defRPr sz="500" b="1"/>
            </a:lvl2pPr>
            <a:lvl3pPr marL="219006" indent="0">
              <a:buNone/>
              <a:defRPr sz="400" b="1"/>
            </a:lvl3pPr>
            <a:lvl4pPr marL="328517" indent="0">
              <a:buNone/>
              <a:defRPr sz="400" b="1"/>
            </a:lvl4pPr>
            <a:lvl5pPr marL="438023" indent="0">
              <a:buNone/>
              <a:defRPr sz="400" b="1"/>
            </a:lvl5pPr>
            <a:lvl6pPr marL="547527" indent="0">
              <a:buNone/>
              <a:defRPr sz="400" b="1"/>
            </a:lvl6pPr>
            <a:lvl7pPr marL="657034" indent="0">
              <a:buNone/>
              <a:defRPr sz="400" b="1"/>
            </a:lvl7pPr>
            <a:lvl8pPr marL="766540" indent="0">
              <a:buNone/>
              <a:defRPr sz="400" b="1"/>
            </a:lvl8pPr>
            <a:lvl9pPr marL="876044" indent="0">
              <a:buNone/>
              <a:defRPr sz="400" b="1"/>
            </a:lvl9pPr>
          </a:lstStyle>
          <a:p>
            <a:pPr lvl="0"/>
            <a:r>
              <a:rPr lang="en-US"/>
              <a:t>Click to edit Master text styles</a:t>
            </a:r>
          </a:p>
        </p:txBody>
      </p:sp>
      <p:sp>
        <p:nvSpPr>
          <p:cNvPr id="6" name="Content Placeholder 5"/>
          <p:cNvSpPr>
            <a:spLocks noGrp="1"/>
          </p:cNvSpPr>
          <p:nvPr>
            <p:ph sz="quarter" idx="4"/>
          </p:nvPr>
        </p:nvSpPr>
        <p:spPr>
          <a:xfrm>
            <a:off x="5505350" y="2899835"/>
            <a:ext cx="4790050" cy="5268295"/>
          </a:xfrm>
        </p:spPr>
        <p:txBody>
          <a:bodyPr/>
          <a:lstStyle>
            <a:lvl1pPr>
              <a:defRPr sz="600"/>
            </a:lvl1pPr>
            <a:lvl2pPr>
              <a:defRPr sz="500"/>
            </a:lvl2pPr>
            <a:lvl3pPr>
              <a:defRPr sz="400"/>
            </a:lvl3pPr>
            <a:lvl4pPr>
              <a:defRPr sz="400"/>
            </a:lvl4pPr>
            <a:lvl5pPr>
              <a:defRPr sz="400"/>
            </a:lvl5pPr>
            <a:lvl6pPr>
              <a:defRPr sz="400"/>
            </a:lvl6pPr>
            <a:lvl7pPr>
              <a:defRPr sz="400"/>
            </a:lvl7pPr>
            <a:lvl8pPr>
              <a:defRPr sz="400"/>
            </a:lvl8pPr>
            <a:lvl9pPr>
              <a:defRPr sz="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926538F4-1ADB-4FC4-9759-4303978BC1C1}" type="datetime1">
              <a:rPr lang="en-GB" altLang="en-US" smtClean="0">
                <a:solidFill>
                  <a:srgbClr val="000000"/>
                </a:solidFill>
              </a:rPr>
              <a:t>17/07/2017</a:t>
            </a:fld>
            <a:endParaRPr lang="es-ES" alt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7EC45B54-F645-41D5-B715-A7B6C7290124}" type="slidenum">
              <a:rPr lang="en-US" altLang="en-US">
                <a:solidFill>
                  <a:srgbClr val="000000"/>
                </a:solidFill>
              </a:rPr>
              <a:pPr/>
              <a:t>‹nr.›</a:t>
            </a:fld>
            <a:endParaRPr lang="en-US" altLang="en-US" dirty="0">
              <a:solidFill>
                <a:srgbClr val="000000"/>
              </a:solidFill>
            </a:endParaRPr>
          </a:p>
        </p:txBody>
      </p:sp>
    </p:spTree>
    <p:extLst>
      <p:ext uri="{BB962C8B-B14F-4D97-AF65-F5344CB8AC3E}">
        <p14:creationId xmlns:p14="http://schemas.microsoft.com/office/powerpoint/2010/main" val="359115537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DD87D8F1-B1CA-4FF1-A5FB-4578B64888D9}" type="datetime1">
              <a:rPr lang="en-GB" altLang="en-US" smtClean="0">
                <a:solidFill>
                  <a:srgbClr val="000000"/>
                </a:solidFill>
              </a:rPr>
              <a:t>17/07/2017</a:t>
            </a:fld>
            <a:endParaRPr lang="es-ES" alt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F2DEB58-566A-4AB2-8D88-783B81F1C6AE}" type="slidenum">
              <a:rPr lang="en-US" altLang="en-US">
                <a:solidFill>
                  <a:srgbClr val="000000"/>
                </a:solidFill>
              </a:rPr>
              <a:pPr/>
              <a:t>‹nr.›</a:t>
            </a:fld>
            <a:endParaRPr lang="en-US" altLang="en-US" dirty="0">
              <a:solidFill>
                <a:srgbClr val="000000"/>
              </a:solidFill>
            </a:endParaRPr>
          </a:p>
        </p:txBody>
      </p:sp>
    </p:spTree>
    <p:extLst>
      <p:ext uri="{BB962C8B-B14F-4D97-AF65-F5344CB8AC3E}">
        <p14:creationId xmlns:p14="http://schemas.microsoft.com/office/powerpoint/2010/main" val="405523201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778750E5-A1BE-4833-A96B-05267696619B}" type="datetime1">
              <a:rPr lang="en-GB" altLang="en-US" smtClean="0">
                <a:solidFill>
                  <a:srgbClr val="000000"/>
                </a:solidFill>
              </a:rPr>
              <a:t>17/07/2017</a:t>
            </a:fld>
            <a:endParaRPr lang="es-ES" altLang="en-US" dirty="0">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endParaRPr lang="es-ES" alt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10C63600-0F16-477E-A5D2-110840DA71C9}" type="slidenum">
              <a:rPr lang="en-US" altLang="en-US">
                <a:solidFill>
                  <a:srgbClr val="000000"/>
                </a:solidFill>
              </a:rPr>
              <a:pPr/>
              <a:t>‹nr.›</a:t>
            </a:fld>
            <a:endParaRPr lang="en-US" altLang="en-US" dirty="0">
              <a:solidFill>
                <a:srgbClr val="000000"/>
              </a:solidFill>
            </a:endParaRPr>
          </a:p>
        </p:txBody>
      </p:sp>
    </p:spTree>
    <p:extLst>
      <p:ext uri="{BB962C8B-B14F-4D97-AF65-F5344CB8AC3E}">
        <p14:creationId xmlns:p14="http://schemas.microsoft.com/office/powerpoint/2010/main" val="154045634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934" y="364248"/>
            <a:ext cx="3565408" cy="1549135"/>
          </a:xfrm>
        </p:spPr>
        <p:txBody>
          <a:bodyPr anchor="b"/>
          <a:lstStyle>
            <a:lvl1pPr algn="l">
              <a:defRPr sz="500" b="1"/>
            </a:lvl1pPr>
          </a:lstStyle>
          <a:p>
            <a:r>
              <a:rPr lang="en-US"/>
              <a:t>Click to edit Master title style</a:t>
            </a:r>
          </a:p>
        </p:txBody>
      </p:sp>
      <p:sp>
        <p:nvSpPr>
          <p:cNvPr id="3" name="Content Placeholder 2"/>
          <p:cNvSpPr>
            <a:spLocks noGrp="1"/>
          </p:cNvSpPr>
          <p:nvPr>
            <p:ph idx="1"/>
          </p:nvPr>
        </p:nvSpPr>
        <p:spPr>
          <a:xfrm>
            <a:off x="4237030" y="364263"/>
            <a:ext cx="6058370" cy="7803885"/>
          </a:xfrm>
        </p:spPr>
        <p:txBody>
          <a:bodyPr/>
          <a:lstStyle>
            <a:lvl1pPr>
              <a:defRPr sz="800"/>
            </a:lvl1pPr>
            <a:lvl2pPr>
              <a:defRPr sz="700"/>
            </a:lvl2pPr>
            <a:lvl3pPr>
              <a:defRPr sz="600"/>
            </a:lvl3pPr>
            <a:lvl4pPr>
              <a:defRPr sz="500"/>
            </a:lvl4pPr>
            <a:lvl5pPr>
              <a:defRPr sz="500"/>
            </a:lvl5pPr>
            <a:lvl6pPr>
              <a:defRPr sz="500"/>
            </a:lvl6pPr>
            <a:lvl7pPr>
              <a:defRPr sz="500"/>
            </a:lvl7pPr>
            <a:lvl8pPr>
              <a:defRPr sz="500"/>
            </a:lvl8pPr>
            <a:lvl9pPr>
              <a:defRPr sz="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1934" y="1913379"/>
            <a:ext cx="3565408" cy="6254750"/>
          </a:xfrm>
        </p:spPr>
        <p:txBody>
          <a:bodyPr/>
          <a:lstStyle>
            <a:lvl1pPr marL="0" indent="0">
              <a:buNone/>
              <a:defRPr sz="300"/>
            </a:lvl1pPr>
            <a:lvl2pPr marL="109503" indent="0">
              <a:buNone/>
              <a:defRPr sz="300"/>
            </a:lvl2pPr>
            <a:lvl3pPr marL="219006" indent="0">
              <a:buNone/>
              <a:defRPr sz="300"/>
            </a:lvl3pPr>
            <a:lvl4pPr marL="328517" indent="0">
              <a:buNone/>
              <a:defRPr sz="200"/>
            </a:lvl4pPr>
            <a:lvl5pPr marL="438023" indent="0">
              <a:buNone/>
              <a:defRPr sz="200"/>
            </a:lvl5pPr>
            <a:lvl6pPr marL="547527" indent="0">
              <a:buNone/>
              <a:defRPr sz="200"/>
            </a:lvl6pPr>
            <a:lvl7pPr marL="657034" indent="0">
              <a:buNone/>
              <a:defRPr sz="200"/>
            </a:lvl7pPr>
            <a:lvl8pPr marL="766540" indent="0">
              <a:buNone/>
              <a:defRPr sz="200"/>
            </a:lvl8pPr>
            <a:lvl9pPr marL="876044" indent="0">
              <a:buNone/>
              <a:defRPr sz="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9C4B956-0AD1-4244-9F08-E20626CD53B8}" type="datetime1">
              <a:rPr lang="en-GB" altLang="en-US" smtClean="0">
                <a:solidFill>
                  <a:srgbClr val="000000"/>
                </a:solidFill>
              </a:rPr>
              <a:t>17/07/2017</a:t>
            </a:fld>
            <a:endParaRPr lang="es-E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F748DA5-F5BD-4070-A92D-523A8A29C5DF}" type="slidenum">
              <a:rPr lang="en-US" altLang="en-US">
                <a:solidFill>
                  <a:srgbClr val="000000"/>
                </a:solidFill>
              </a:rPr>
              <a:pPr/>
              <a:t>‹nr.›</a:t>
            </a:fld>
            <a:endParaRPr lang="en-US" altLang="en-US" dirty="0">
              <a:solidFill>
                <a:srgbClr val="000000"/>
              </a:solidFill>
            </a:endParaRPr>
          </a:p>
        </p:txBody>
      </p:sp>
    </p:spTree>
    <p:extLst>
      <p:ext uri="{BB962C8B-B14F-4D97-AF65-F5344CB8AC3E}">
        <p14:creationId xmlns:p14="http://schemas.microsoft.com/office/powerpoint/2010/main" val="11828268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24059" y="6400713"/>
            <a:ext cx="6502534" cy="755826"/>
          </a:xfrm>
        </p:spPr>
        <p:txBody>
          <a:bodyPr anchor="b"/>
          <a:lstStyle>
            <a:lvl1pPr algn="l">
              <a:defRPr sz="500" b="1"/>
            </a:lvl1pPr>
          </a:lstStyle>
          <a:p>
            <a:r>
              <a:rPr lang="en-US"/>
              <a:t>Click to edit Master title style</a:t>
            </a:r>
          </a:p>
        </p:txBody>
      </p:sp>
      <p:sp>
        <p:nvSpPr>
          <p:cNvPr id="3" name="Picture Placeholder 2"/>
          <p:cNvSpPr>
            <a:spLocks noGrp="1"/>
          </p:cNvSpPr>
          <p:nvPr>
            <p:ph type="pic" idx="1"/>
          </p:nvPr>
        </p:nvSpPr>
        <p:spPr>
          <a:xfrm>
            <a:off x="2124059" y="817122"/>
            <a:ext cx="6502534" cy="5486135"/>
          </a:xfrm>
        </p:spPr>
        <p:txBody>
          <a:bodyPr lIns="97616" tIns="48809" rIns="97616" bIns="48809"/>
          <a:lstStyle>
            <a:lvl1pPr marL="0" indent="0">
              <a:buNone/>
              <a:defRPr sz="800"/>
            </a:lvl1pPr>
            <a:lvl2pPr marL="109503" indent="0">
              <a:buNone/>
              <a:defRPr sz="700"/>
            </a:lvl2pPr>
            <a:lvl3pPr marL="219006" indent="0">
              <a:buNone/>
              <a:defRPr sz="600"/>
            </a:lvl3pPr>
            <a:lvl4pPr marL="328517" indent="0">
              <a:buNone/>
              <a:defRPr sz="500"/>
            </a:lvl4pPr>
            <a:lvl5pPr marL="438023" indent="0">
              <a:buNone/>
              <a:defRPr sz="500"/>
            </a:lvl5pPr>
            <a:lvl6pPr marL="547527" indent="0">
              <a:buNone/>
              <a:defRPr sz="500"/>
            </a:lvl6pPr>
            <a:lvl7pPr marL="657034" indent="0">
              <a:buNone/>
              <a:defRPr sz="500"/>
            </a:lvl7pPr>
            <a:lvl8pPr marL="766540" indent="0">
              <a:buNone/>
              <a:defRPr sz="500"/>
            </a:lvl8pPr>
            <a:lvl9pPr marL="876044" indent="0">
              <a:buNone/>
              <a:defRPr sz="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124059" y="7156540"/>
            <a:ext cx="6502534" cy="1072885"/>
          </a:xfrm>
        </p:spPr>
        <p:txBody>
          <a:bodyPr/>
          <a:lstStyle>
            <a:lvl1pPr marL="0" indent="0">
              <a:buNone/>
              <a:defRPr sz="300"/>
            </a:lvl1pPr>
            <a:lvl2pPr marL="109503" indent="0">
              <a:buNone/>
              <a:defRPr sz="300"/>
            </a:lvl2pPr>
            <a:lvl3pPr marL="219006" indent="0">
              <a:buNone/>
              <a:defRPr sz="300"/>
            </a:lvl3pPr>
            <a:lvl4pPr marL="328517" indent="0">
              <a:buNone/>
              <a:defRPr sz="200"/>
            </a:lvl4pPr>
            <a:lvl5pPr marL="438023" indent="0">
              <a:buNone/>
              <a:defRPr sz="200"/>
            </a:lvl5pPr>
            <a:lvl6pPr marL="547527" indent="0">
              <a:buNone/>
              <a:defRPr sz="200"/>
            </a:lvl6pPr>
            <a:lvl7pPr marL="657034" indent="0">
              <a:buNone/>
              <a:defRPr sz="200"/>
            </a:lvl7pPr>
            <a:lvl8pPr marL="766540" indent="0">
              <a:buNone/>
              <a:defRPr sz="200"/>
            </a:lvl8pPr>
            <a:lvl9pPr marL="876044" indent="0">
              <a:buNone/>
              <a:defRPr sz="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9E16C778-2A5A-4AC5-A45E-CB731219C404}" type="datetime1">
              <a:rPr lang="en-GB" altLang="en-US" smtClean="0">
                <a:solidFill>
                  <a:srgbClr val="000000"/>
                </a:solidFill>
              </a:rPr>
              <a:t>17/07/2017</a:t>
            </a:fld>
            <a:endParaRPr lang="es-E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18812A7-4C74-4AF9-BDBB-AD67658908CB}" type="slidenum">
              <a:rPr lang="en-US" altLang="en-US">
                <a:solidFill>
                  <a:srgbClr val="000000"/>
                </a:solidFill>
              </a:rPr>
              <a:pPr/>
              <a:t>‹nr.›</a:t>
            </a:fld>
            <a:endParaRPr lang="en-US" altLang="en-US" dirty="0">
              <a:solidFill>
                <a:srgbClr val="000000"/>
              </a:solidFill>
            </a:endParaRPr>
          </a:p>
        </p:txBody>
      </p:sp>
    </p:spTree>
    <p:extLst>
      <p:ext uri="{BB962C8B-B14F-4D97-AF65-F5344CB8AC3E}">
        <p14:creationId xmlns:p14="http://schemas.microsoft.com/office/powerpoint/2010/main" val="288491790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75606E96-0E81-4D14-ADDB-A32F0DE39A7D}" type="datetime1">
              <a:rPr lang="en-GB" altLang="en-US" smtClean="0">
                <a:solidFill>
                  <a:srgbClr val="000000"/>
                </a:solidFill>
              </a:rPr>
              <a:t>17/07/2017</a:t>
            </a:fld>
            <a:endParaRPr lang="es-E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75A4A31-45A1-4B92-8B90-DBAAF99A056C}" type="slidenum">
              <a:rPr lang="en-US" altLang="en-US">
                <a:solidFill>
                  <a:srgbClr val="000000"/>
                </a:solidFill>
              </a:rPr>
              <a:pPr/>
              <a:t>‹nr.›</a:t>
            </a:fld>
            <a:endParaRPr lang="en-US" altLang="en-US" dirty="0">
              <a:solidFill>
                <a:srgbClr val="000000"/>
              </a:solidFill>
            </a:endParaRPr>
          </a:p>
        </p:txBody>
      </p:sp>
    </p:spTree>
    <p:extLst>
      <p:ext uri="{BB962C8B-B14F-4D97-AF65-F5344CB8AC3E}">
        <p14:creationId xmlns:p14="http://schemas.microsoft.com/office/powerpoint/2010/main" val="363587505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21821" y="812713"/>
            <a:ext cx="2302799" cy="7315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752" y="812713"/>
            <a:ext cx="6876815" cy="7315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444CB9A8-F1CD-4998-9CEB-00B12A99187B}" type="datetime1">
              <a:rPr lang="en-GB" altLang="en-US" smtClean="0">
                <a:solidFill>
                  <a:srgbClr val="000000"/>
                </a:solidFill>
              </a:rPr>
              <a:t>17/07/2017</a:t>
            </a:fld>
            <a:endParaRPr lang="es-E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s-E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DA3996E-D51A-4E2A-B2E5-B79518FFAFF4}" type="slidenum">
              <a:rPr lang="en-US" altLang="en-US">
                <a:solidFill>
                  <a:srgbClr val="000000"/>
                </a:solidFill>
              </a:rPr>
              <a:pPr/>
              <a:t>‹nr.›</a:t>
            </a:fld>
            <a:endParaRPr lang="en-US" altLang="en-US" dirty="0">
              <a:solidFill>
                <a:srgbClr val="000000"/>
              </a:solidFill>
            </a:endParaRPr>
          </a:p>
        </p:txBody>
      </p:sp>
    </p:spTree>
    <p:extLst>
      <p:ext uri="{BB962C8B-B14F-4D97-AF65-F5344CB8AC3E}">
        <p14:creationId xmlns:p14="http://schemas.microsoft.com/office/powerpoint/2010/main" val="301940666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18" y="2122488"/>
            <a:ext cx="7624763" cy="1465262"/>
          </a:xfrm>
        </p:spPr>
        <p:txBody>
          <a:bodyPr/>
          <a:lstStyle/>
          <a:p>
            <a:r>
              <a:rPr lang="en-US"/>
              <a:t>Click to edit Master title style</a:t>
            </a:r>
            <a:endParaRPr lang="en-GB"/>
          </a:p>
        </p:txBody>
      </p:sp>
      <p:sp>
        <p:nvSpPr>
          <p:cNvPr id="3" name="Date Placeholder 2"/>
          <p:cNvSpPr>
            <a:spLocks noGrp="1" noChangeArrowheads="1"/>
          </p:cNvSpPr>
          <p:nvPr>
            <p:ph type="dt" idx="10"/>
          </p:nvPr>
        </p:nvSpPr>
        <p:spPr>
          <a:xfrm>
            <a:off x="457200" y="6308744"/>
            <a:ext cx="2128838" cy="409575"/>
          </a:xfrm>
          <a:prstGeom prst="rect">
            <a:avLst/>
          </a:prstGeom>
          <a:ln/>
        </p:spPr>
        <p:txBody>
          <a:bodyPr/>
          <a:lstStyle>
            <a:lvl1pPr>
              <a:defRPr/>
            </a:lvl1pPr>
          </a:lstStyle>
          <a:p>
            <a:pPr>
              <a:defRPr/>
            </a:pPr>
            <a:fld id="{B42ADF56-1CE2-46D5-8EE3-6EEAD822F953}" type="datetime1">
              <a:rPr lang="en-GB" altLang="en-US" smtClean="0">
                <a:solidFill>
                  <a:srgbClr val="000000"/>
                </a:solidFill>
              </a:rPr>
              <a:t>17/07/2017</a:t>
            </a:fld>
            <a:endParaRPr lang="en-US" altLang="en-US" dirty="0">
              <a:solidFill>
                <a:srgbClr val="000000"/>
              </a:solidFill>
            </a:endParaRPr>
          </a:p>
        </p:txBody>
      </p:sp>
      <p:sp>
        <p:nvSpPr>
          <p:cNvPr id="4" name="Rectangle 4"/>
          <p:cNvSpPr>
            <a:spLocks noGrp="1" noChangeArrowheads="1"/>
          </p:cNvSpPr>
          <p:nvPr>
            <p:ph type="sldNum" idx="11"/>
          </p:nvPr>
        </p:nvSpPr>
        <p:spPr>
          <a:xfrm>
            <a:off x="6546869" y="6308744"/>
            <a:ext cx="2138363" cy="409575"/>
          </a:xfrm>
          <a:prstGeom prst="rect">
            <a:avLst/>
          </a:prstGeom>
          <a:ln/>
        </p:spPr>
        <p:txBody>
          <a:bodyPr/>
          <a:lstStyle>
            <a:lvl1pPr>
              <a:defRPr/>
            </a:lvl1pPr>
          </a:lstStyle>
          <a:p>
            <a:pPr>
              <a:defRPr/>
            </a:pPr>
            <a:fld id="{ACAB1339-392C-4C7A-969C-400CD5546DE9}" type="slidenum">
              <a:rPr lang="en-US" altLang="en-US">
                <a:solidFill>
                  <a:srgbClr val="000000"/>
                </a:solidFill>
              </a:rPr>
              <a:pPr>
                <a:defRPr/>
              </a:pPr>
              <a:t>‹nr.›</a:t>
            </a:fld>
            <a:endParaRPr lang="en-US" altLang="en-US" dirty="0">
              <a:solidFill>
                <a:srgbClr val="000000"/>
              </a:solidFill>
            </a:endParaRPr>
          </a:p>
        </p:txBody>
      </p:sp>
    </p:spTree>
    <p:extLst>
      <p:ext uri="{BB962C8B-B14F-4D97-AF65-F5344CB8AC3E}">
        <p14:creationId xmlns:p14="http://schemas.microsoft.com/office/powerpoint/2010/main" val="161573924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79618" name="Picture 2" descr="Presentation_Template_Title_new"/>
          <p:cNvPicPr>
            <a:picLocks noChangeAspect="1" noChangeArrowheads="1"/>
          </p:cNvPicPr>
          <p:nvPr/>
        </p:nvPicPr>
        <p:blipFill>
          <a:blip r:embed="rId2" cstate="print"/>
          <a:srcRect/>
          <a:stretch>
            <a:fillRect/>
          </a:stretch>
        </p:blipFill>
        <p:spPr bwMode="auto">
          <a:xfrm>
            <a:off x="0" y="14288"/>
            <a:ext cx="9144000" cy="6858000"/>
          </a:xfrm>
          <a:prstGeom prst="rect">
            <a:avLst/>
          </a:prstGeom>
          <a:noFill/>
        </p:spPr>
      </p:pic>
      <p:sp>
        <p:nvSpPr>
          <p:cNvPr id="879620" name="Rectangle 4"/>
          <p:cNvSpPr>
            <a:spLocks noGrp="1" noChangeArrowheads="1"/>
          </p:cNvSpPr>
          <p:nvPr>
            <p:ph type="ctrTitle"/>
          </p:nvPr>
        </p:nvSpPr>
        <p:spPr>
          <a:xfrm>
            <a:off x="323850" y="3598863"/>
            <a:ext cx="8456613" cy="514350"/>
          </a:xfrm>
        </p:spPr>
        <p:txBody>
          <a:bodyPr/>
          <a:lstStyle>
            <a:lvl1pPr>
              <a:defRPr sz="3200" b="0">
                <a:solidFill>
                  <a:schemeClr val="bg1"/>
                </a:solidFill>
              </a:defRPr>
            </a:lvl1pPr>
          </a:lstStyle>
          <a:p>
            <a:r>
              <a:rPr lang="en-US"/>
              <a:t>Click to edit Master title style</a:t>
            </a:r>
            <a:endParaRPr lang="en-GB"/>
          </a:p>
        </p:txBody>
      </p:sp>
      <p:sp>
        <p:nvSpPr>
          <p:cNvPr id="879621" name="Rectangle 5"/>
          <p:cNvSpPr>
            <a:spLocks noGrp="1" noChangeArrowheads="1"/>
          </p:cNvSpPr>
          <p:nvPr>
            <p:ph type="subTitle" idx="1"/>
          </p:nvPr>
        </p:nvSpPr>
        <p:spPr>
          <a:xfrm>
            <a:off x="323850" y="4318000"/>
            <a:ext cx="8456613" cy="1006475"/>
          </a:xfrm>
        </p:spPr>
        <p:txBody>
          <a:bodyPr/>
          <a:lstStyle>
            <a:lvl1pPr marL="0" indent="0">
              <a:defRPr sz="4000" b="1">
                <a:solidFill>
                  <a:schemeClr val="bg1"/>
                </a:solidFill>
              </a:defRPr>
            </a:lvl1pPr>
          </a:lstStyle>
          <a:p>
            <a:r>
              <a:rPr lang="en-US"/>
              <a:t>Click to edit Master subtitle style</a:t>
            </a:r>
            <a:endParaRPr lang="en-GB"/>
          </a:p>
        </p:txBody>
      </p:sp>
      <p:grpSp>
        <p:nvGrpSpPr>
          <p:cNvPr id="14" name="Group 13"/>
          <p:cNvGrpSpPr/>
          <p:nvPr userDrawn="1"/>
        </p:nvGrpSpPr>
        <p:grpSpPr>
          <a:xfrm>
            <a:off x="7458148" y="251974"/>
            <a:ext cx="1474059" cy="459051"/>
            <a:chOff x="5130570" y="323655"/>
            <a:chExt cx="3926637" cy="1136650"/>
          </a:xfrm>
        </p:grpSpPr>
        <p:pic>
          <p:nvPicPr>
            <p:cNvPr id="15"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5130570" y="323655"/>
              <a:ext cx="1263650" cy="1136650"/>
            </a:xfrm>
            <a:prstGeom prst="rect">
              <a:avLst/>
            </a:prstGeom>
            <a:noFill/>
          </p:spPr>
        </p:pic>
        <p:pic>
          <p:nvPicPr>
            <p:cNvPr id="16" name="Picture 15" descr="EURO-WHO.png"/>
            <p:cNvPicPr>
              <a:picLocks noChangeAspect="1"/>
            </p:cNvPicPr>
            <p:nvPr userDrawn="1"/>
          </p:nvPicPr>
          <p:blipFill>
            <a:blip r:embed="rId4" cstate="print"/>
            <a:stretch>
              <a:fillRect/>
            </a:stretch>
          </p:blipFill>
          <p:spPr>
            <a:xfrm>
              <a:off x="6525725" y="380185"/>
              <a:ext cx="2531482" cy="1080120"/>
            </a:xfrm>
            <a:prstGeom prst="rect">
              <a:avLst/>
            </a:prstGeom>
          </p:spPr>
        </p:pic>
      </p:grpSp>
    </p:spTree>
    <p:extLst>
      <p:ext uri="{BB962C8B-B14F-4D97-AF65-F5344CB8AC3E}">
        <p14:creationId xmlns:p14="http://schemas.microsoft.com/office/powerpoint/2010/main" val="119544197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89CBDE59-00ED-4C78-9B6A-0FD4905A5D20}"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3749438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457200" y="1600225"/>
            <a:ext cx="8229600" cy="4525963"/>
          </a:xfrm>
        </p:spPr>
        <p:txBody>
          <a:bodyPr/>
          <a:lstStyle/>
          <a:p>
            <a:pPr lvl="0"/>
            <a:endParaRPr lang="en-GB" noProof="0" dirty="0"/>
          </a:p>
        </p:txBody>
      </p:sp>
      <p:sp>
        <p:nvSpPr>
          <p:cNvPr id="4" name="Rectangle 8"/>
          <p:cNvSpPr>
            <a:spLocks noGrp="1" noChangeArrowheads="1"/>
          </p:cNvSpPr>
          <p:nvPr>
            <p:ph type="sldNum" sz="quarter" idx="10"/>
          </p:nvPr>
        </p:nvSpPr>
        <p:spPr>
          <a:ln/>
        </p:spPr>
        <p:txBody>
          <a:bodyPr/>
          <a:lstStyle>
            <a:lvl1pPr>
              <a:defRPr/>
            </a:lvl1pPr>
          </a:lstStyle>
          <a:p>
            <a:pPr>
              <a:defRPr/>
            </a:pPr>
            <a:fld id="{FAE53142-A75D-45FE-A26A-18AD2E871724}"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386546573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15100419-19C9-4DB6-AB2B-A83608467DDA}"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286333525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079500"/>
            <a:ext cx="4186238"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62488" y="1079500"/>
            <a:ext cx="4187825"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p:cNvSpPr>
            <a:spLocks noGrp="1"/>
          </p:cNvSpPr>
          <p:nvPr>
            <p:ph type="sldNum" sz="quarter" idx="10"/>
          </p:nvPr>
        </p:nvSpPr>
        <p:spPr/>
        <p:txBody>
          <a:bodyPr/>
          <a:lstStyle>
            <a:lvl1pPr>
              <a:defRPr/>
            </a:lvl1pPr>
          </a:lstStyle>
          <a:p>
            <a:fld id="{F0BC06F8-1BF1-4BB6-9C74-6FD027CA7C93}"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153550981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0"/>
          </p:nvPr>
        </p:nvSpPr>
        <p:spPr/>
        <p:txBody>
          <a:bodyPr/>
          <a:lstStyle>
            <a:lvl1pPr>
              <a:defRPr/>
            </a:lvl1pPr>
          </a:lstStyle>
          <a:p>
            <a:fld id="{3618B4C4-04E7-4C30-AF1D-67D602EBA05C}"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257581358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D4C8F40D-DF44-4376-87E6-83296D875BB4}"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78317781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08762FE-D3F5-4D44-BF1A-11B5879B10BB}"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102210643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0143039-995B-42D6-9E50-096FC2137DF4}"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4102853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25"/>
            <a:ext cx="8229600" cy="4525963"/>
          </a:xfrm>
        </p:spPr>
        <p:txBody>
          <a:bodyPr/>
          <a:lstStyle/>
          <a:p>
            <a:pPr lvl="0"/>
            <a:endParaRPr lang="en-GB" noProof="0" dirty="0"/>
          </a:p>
        </p:txBody>
      </p:sp>
      <p:sp>
        <p:nvSpPr>
          <p:cNvPr id="4" name="Rectangle 8"/>
          <p:cNvSpPr>
            <a:spLocks noGrp="1" noChangeArrowheads="1"/>
          </p:cNvSpPr>
          <p:nvPr>
            <p:ph type="sldNum" sz="quarter" idx="10"/>
          </p:nvPr>
        </p:nvSpPr>
        <p:spPr>
          <a:ln/>
        </p:spPr>
        <p:txBody>
          <a:bodyPr/>
          <a:lstStyle>
            <a:lvl1pPr>
              <a:defRPr/>
            </a:lvl1pPr>
          </a:lstStyle>
          <a:p>
            <a:pPr>
              <a:defRPr/>
            </a:pPr>
            <a:fld id="{7F8774AA-4DA7-4A25-A8C8-73DF64F09FD8}"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3486731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28726" y="1643050"/>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2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648200" y="160022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A0479D36-C095-4034-87E5-CD0A80A135E4}"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528683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188" indent="0" algn="ctr">
              <a:buNone/>
              <a:defRPr/>
            </a:lvl2pPr>
            <a:lvl3pPr marL="912370" indent="0" algn="ctr">
              <a:buNone/>
              <a:defRPr/>
            </a:lvl3pPr>
            <a:lvl4pPr marL="1368557" indent="0" algn="ctr">
              <a:buNone/>
              <a:defRPr/>
            </a:lvl4pPr>
            <a:lvl5pPr marL="1824741" indent="0" algn="ctr">
              <a:buNone/>
              <a:defRPr/>
            </a:lvl5pPr>
            <a:lvl6pPr marL="2280927" indent="0" algn="ctr">
              <a:buNone/>
              <a:defRPr/>
            </a:lvl6pPr>
            <a:lvl7pPr marL="2737111" indent="0" algn="ctr">
              <a:buNone/>
              <a:defRPr/>
            </a:lvl7pPr>
            <a:lvl8pPr marL="3193298" indent="0" algn="ctr">
              <a:buNone/>
              <a:defRPr/>
            </a:lvl8pPr>
            <a:lvl9pPr marL="3649481"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50944123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4356067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188" indent="0">
              <a:buNone/>
              <a:defRPr sz="1800"/>
            </a:lvl2pPr>
            <a:lvl3pPr marL="912370" indent="0">
              <a:buNone/>
              <a:defRPr sz="1600"/>
            </a:lvl3pPr>
            <a:lvl4pPr marL="1368557" indent="0">
              <a:buNone/>
              <a:defRPr sz="1400"/>
            </a:lvl4pPr>
            <a:lvl5pPr marL="1824741" indent="0">
              <a:buNone/>
              <a:defRPr sz="1400"/>
            </a:lvl5pPr>
            <a:lvl6pPr marL="2280927" indent="0">
              <a:buNone/>
              <a:defRPr sz="1400"/>
            </a:lvl6pPr>
            <a:lvl7pPr marL="2737111" indent="0">
              <a:buNone/>
              <a:defRPr sz="1400"/>
            </a:lvl7pPr>
            <a:lvl8pPr marL="3193298" indent="0">
              <a:buNone/>
              <a:defRPr sz="1400"/>
            </a:lvl8pPr>
            <a:lvl9pPr marL="3649481" indent="0">
              <a:buNone/>
              <a:defRPr sz="1400"/>
            </a:lvl9pPr>
          </a:lstStyle>
          <a:p>
            <a:pPr lvl="0"/>
            <a:r>
              <a:rPr lang="en-US"/>
              <a:t>Click to edit Master text styles</a:t>
            </a:r>
          </a:p>
        </p:txBody>
      </p:sp>
    </p:spTree>
    <p:extLst>
      <p:ext uri="{BB962C8B-B14F-4D97-AF65-F5344CB8AC3E}">
        <p14:creationId xmlns:p14="http://schemas.microsoft.com/office/powerpoint/2010/main" val="133123614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14421910-8C3C-4965-959E-C87FD786DED3}"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607824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2125" y="1439863"/>
            <a:ext cx="4014788"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32" y="1439863"/>
            <a:ext cx="4016375"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645719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5148447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3033154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27985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Tree>
    <p:extLst>
      <p:ext uri="{BB962C8B-B14F-4D97-AF65-F5344CB8AC3E}">
        <p14:creationId xmlns:p14="http://schemas.microsoft.com/office/powerpoint/2010/main" val="194615873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Tree>
    <p:extLst>
      <p:ext uri="{BB962C8B-B14F-4D97-AF65-F5344CB8AC3E}">
        <p14:creationId xmlns:p14="http://schemas.microsoft.com/office/powerpoint/2010/main" val="302683116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1690672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260353"/>
            <a:ext cx="2070100" cy="55991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60353"/>
            <a:ext cx="6057900" cy="55991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7667835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260369"/>
            <a:ext cx="8280400" cy="504825"/>
          </a:xfrm>
        </p:spPr>
        <p:txBody>
          <a:bodyPr/>
          <a:lstStyle/>
          <a:p>
            <a:r>
              <a:rPr lang="en-US"/>
              <a:t>Click to edit Master title style</a:t>
            </a:r>
            <a:endParaRPr lang="en-GB"/>
          </a:p>
        </p:txBody>
      </p:sp>
      <p:sp>
        <p:nvSpPr>
          <p:cNvPr id="3" name="Text Placeholder 2"/>
          <p:cNvSpPr>
            <a:spLocks noGrp="1"/>
          </p:cNvSpPr>
          <p:nvPr>
            <p:ph type="body" sz="half" idx="1"/>
          </p:nvPr>
        </p:nvSpPr>
        <p:spPr>
          <a:xfrm>
            <a:off x="492125" y="1439863"/>
            <a:ext cx="4014788"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32" y="1439863"/>
            <a:ext cx="4016375"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2416259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79618" name="Picture 2" descr="Presentation_Template_Title_new"/>
          <p:cNvPicPr>
            <a:picLocks noChangeAspect="1" noChangeArrowheads="1"/>
          </p:cNvPicPr>
          <p:nvPr/>
        </p:nvPicPr>
        <p:blipFill>
          <a:blip r:embed="rId2" cstate="print"/>
          <a:srcRect/>
          <a:stretch>
            <a:fillRect/>
          </a:stretch>
        </p:blipFill>
        <p:spPr bwMode="auto">
          <a:xfrm>
            <a:off x="0" y="14288"/>
            <a:ext cx="9144000" cy="6858000"/>
          </a:xfrm>
          <a:prstGeom prst="rect">
            <a:avLst/>
          </a:prstGeom>
          <a:noFill/>
        </p:spPr>
      </p:pic>
      <p:sp>
        <p:nvSpPr>
          <p:cNvPr id="879620" name="Rectangle 4"/>
          <p:cNvSpPr>
            <a:spLocks noGrp="1" noChangeArrowheads="1"/>
          </p:cNvSpPr>
          <p:nvPr>
            <p:ph type="ctrTitle"/>
          </p:nvPr>
        </p:nvSpPr>
        <p:spPr>
          <a:xfrm>
            <a:off x="323850" y="3598863"/>
            <a:ext cx="8456613" cy="514350"/>
          </a:xfrm>
        </p:spPr>
        <p:txBody>
          <a:bodyPr/>
          <a:lstStyle>
            <a:lvl1pPr>
              <a:defRPr sz="3200" b="0">
                <a:solidFill>
                  <a:schemeClr val="bg1"/>
                </a:solidFill>
              </a:defRPr>
            </a:lvl1pPr>
          </a:lstStyle>
          <a:p>
            <a:r>
              <a:rPr lang="en-GB"/>
              <a:t>Click to edit Master title style</a:t>
            </a:r>
          </a:p>
        </p:txBody>
      </p:sp>
      <p:sp>
        <p:nvSpPr>
          <p:cNvPr id="879621" name="Rectangle 5"/>
          <p:cNvSpPr>
            <a:spLocks noGrp="1" noChangeArrowheads="1"/>
          </p:cNvSpPr>
          <p:nvPr>
            <p:ph type="subTitle" idx="1"/>
          </p:nvPr>
        </p:nvSpPr>
        <p:spPr>
          <a:xfrm>
            <a:off x="323850" y="4318000"/>
            <a:ext cx="8456613" cy="1006475"/>
          </a:xfrm>
        </p:spPr>
        <p:txBody>
          <a:bodyPr/>
          <a:lstStyle>
            <a:lvl1pPr marL="0" indent="0">
              <a:defRPr sz="4000" b="1">
                <a:solidFill>
                  <a:schemeClr val="bg1"/>
                </a:solidFill>
              </a:defRPr>
            </a:lvl1pPr>
          </a:lstStyle>
          <a:p>
            <a:r>
              <a:rPr lang="en-GB"/>
              <a:t>Click to edit Master subtitle style</a:t>
            </a:r>
          </a:p>
        </p:txBody>
      </p:sp>
      <p:grpSp>
        <p:nvGrpSpPr>
          <p:cNvPr id="14" name="Group 13"/>
          <p:cNvGrpSpPr/>
          <p:nvPr userDrawn="1"/>
        </p:nvGrpSpPr>
        <p:grpSpPr>
          <a:xfrm>
            <a:off x="7458148" y="251974"/>
            <a:ext cx="1474059" cy="459051"/>
            <a:chOff x="5130570" y="323655"/>
            <a:chExt cx="3926637" cy="1136650"/>
          </a:xfrm>
        </p:grpSpPr>
        <p:pic>
          <p:nvPicPr>
            <p:cNvPr id="15"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5130570" y="323655"/>
              <a:ext cx="1263650" cy="1136650"/>
            </a:xfrm>
            <a:prstGeom prst="rect">
              <a:avLst/>
            </a:prstGeom>
            <a:noFill/>
          </p:spPr>
        </p:pic>
        <p:pic>
          <p:nvPicPr>
            <p:cNvPr id="16" name="Picture 15" descr="EURO-WHO.png"/>
            <p:cNvPicPr>
              <a:picLocks noChangeAspect="1"/>
            </p:cNvPicPr>
            <p:nvPr userDrawn="1"/>
          </p:nvPicPr>
          <p:blipFill>
            <a:blip r:embed="rId4" cstate="print"/>
            <a:stretch>
              <a:fillRect/>
            </a:stretch>
          </p:blipFill>
          <p:spPr>
            <a:xfrm>
              <a:off x="6525725" y="380185"/>
              <a:ext cx="2531482" cy="1080120"/>
            </a:xfrm>
            <a:prstGeom prst="rect">
              <a:avLst/>
            </a:prstGeom>
          </p:spPr>
        </p:pic>
      </p:grpSp>
    </p:spTree>
    <p:extLst>
      <p:ext uri="{BB962C8B-B14F-4D97-AF65-F5344CB8AC3E}">
        <p14:creationId xmlns:p14="http://schemas.microsoft.com/office/powerpoint/2010/main" val="1195441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188" indent="0">
              <a:buNone/>
              <a:defRPr sz="1800"/>
            </a:lvl2pPr>
            <a:lvl3pPr marL="912370" indent="0">
              <a:buNone/>
              <a:defRPr sz="1600"/>
            </a:lvl3pPr>
            <a:lvl4pPr marL="1368557" indent="0">
              <a:buNone/>
              <a:defRPr sz="1400"/>
            </a:lvl4pPr>
            <a:lvl5pPr marL="1824741" indent="0">
              <a:buNone/>
              <a:defRPr sz="1400"/>
            </a:lvl5pPr>
            <a:lvl6pPr marL="2280927" indent="0">
              <a:buNone/>
              <a:defRPr sz="1400"/>
            </a:lvl6pPr>
            <a:lvl7pPr marL="2737111" indent="0">
              <a:buNone/>
              <a:defRPr sz="1400"/>
            </a:lvl7pPr>
            <a:lvl8pPr marL="3193298" indent="0">
              <a:buNone/>
              <a:defRPr sz="1400"/>
            </a:lvl8pPr>
            <a:lvl9pPr marL="3649481" indent="0">
              <a:buNone/>
              <a:defRPr sz="1400"/>
            </a:lvl9pPr>
          </a:lstStyle>
          <a:p>
            <a:pPr lvl="0"/>
            <a:r>
              <a:rPr lang="en-US"/>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4677B153-AE05-4F4C-9819-1DD60A526E4F}"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8701859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89CBDE59-00ED-4C78-9B6A-0FD4905A5D20}"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37494387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15100419-19C9-4DB6-AB2B-A83608467DDA}"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2863335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079500"/>
            <a:ext cx="4186238"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62488" y="1079500"/>
            <a:ext cx="4187825"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p:cNvSpPr>
            <a:spLocks noGrp="1"/>
          </p:cNvSpPr>
          <p:nvPr>
            <p:ph type="sldNum" sz="quarter" idx="10"/>
          </p:nvPr>
        </p:nvSpPr>
        <p:spPr/>
        <p:txBody>
          <a:bodyPr/>
          <a:lstStyle>
            <a:lvl1pPr>
              <a:defRPr/>
            </a:lvl1pPr>
          </a:lstStyle>
          <a:p>
            <a:fld id="{F0BC06F8-1BF1-4BB6-9C74-6FD027CA7C93}"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15355098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0"/>
          </p:nvPr>
        </p:nvSpPr>
        <p:spPr/>
        <p:txBody>
          <a:bodyPr/>
          <a:lstStyle>
            <a:lvl1pPr>
              <a:defRPr/>
            </a:lvl1pPr>
          </a:lstStyle>
          <a:p>
            <a:fld id="{3618B4C4-04E7-4C30-AF1D-67D602EBA05C}"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2575813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D4C8F40D-DF44-4376-87E6-83296D875BB4}"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7831778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08762FE-D3F5-4D44-BF1A-11B5879B10BB}"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10221064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0143039-995B-42D6-9E50-096FC2137DF4}" type="slidenum">
              <a:rPr lang="en-GB">
                <a:solidFill>
                  <a:srgbClr val="FFFFFF"/>
                </a:solidFill>
              </a:rPr>
              <a:pPr/>
              <a:t>‹nr.›</a:t>
            </a:fld>
            <a:endParaRPr lang="en-GB" dirty="0">
              <a:solidFill>
                <a:srgbClr val="FFFFFF"/>
              </a:solidFill>
            </a:endParaRPr>
          </a:p>
        </p:txBody>
      </p:sp>
    </p:spTree>
    <p:extLst>
      <p:ext uri="{BB962C8B-B14F-4D97-AF65-F5344CB8AC3E}">
        <p14:creationId xmlns:p14="http://schemas.microsoft.com/office/powerpoint/2010/main" val="41028538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A68122C-94AA-4A6F-BCEC-C99851202EB9}" type="datetime1">
              <a:rPr lang="en-GB" smtClean="0"/>
              <a:t>17/07/2017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‹nr.›</a:t>
            </a:fld>
            <a:endParaRPr lang="en-GB" dirty="0"/>
          </a:p>
        </p:txBody>
      </p:sp>
    </p:spTree>
    <p:extLst>
      <p:ext uri="{BB962C8B-B14F-4D97-AF65-F5344CB8AC3E}">
        <p14:creationId xmlns:p14="http://schemas.microsoft.com/office/powerpoint/2010/main" val="8720380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67544" y="16288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395536" y="6381328"/>
            <a:ext cx="2133600" cy="365125"/>
          </a:xfrm>
        </p:spPr>
        <p:txBody>
          <a:bodyPr/>
          <a:lstStyle/>
          <a:p>
            <a:fld id="{2F1B5D14-C2F7-4984-B084-0E64E1AC36C6}" type="datetime1">
              <a:rPr lang="en-GB" smtClean="0"/>
              <a:t>17/07/2017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‹nr.›</a:t>
            </a:fld>
            <a:endParaRPr lang="en-GB" dirty="0"/>
          </a:p>
        </p:txBody>
      </p:sp>
    </p:spTree>
    <p:extLst>
      <p:ext uri="{BB962C8B-B14F-4D97-AF65-F5344CB8AC3E}">
        <p14:creationId xmlns:p14="http://schemas.microsoft.com/office/powerpoint/2010/main" val="16891518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0548E1-A167-48E6-BC5E-D6DCC1CB9396}" type="datetime1">
              <a:rPr lang="en-GB" smtClean="0"/>
              <a:t>17/07/2017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‹nr.›</a:t>
            </a:fld>
            <a:endParaRPr lang="en-GB" dirty="0"/>
          </a:p>
        </p:txBody>
      </p:sp>
    </p:spTree>
    <p:extLst>
      <p:ext uri="{BB962C8B-B14F-4D97-AF65-F5344CB8AC3E}">
        <p14:creationId xmlns:p14="http://schemas.microsoft.com/office/powerpoint/2010/main" val="4198348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590823"/>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590823"/>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D5745E0D-3CA3-4C91-B5CD-103641E59ED4}"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34570996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CFFCAC6-6FAB-4788-A6E5-E2E089CACA19}" type="datetime1">
              <a:rPr lang="en-GB" smtClean="0"/>
              <a:t>17/07/2017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‹nr.›</a:t>
            </a:fld>
            <a:endParaRPr lang="en-GB" dirty="0"/>
          </a:p>
        </p:txBody>
      </p:sp>
    </p:spTree>
    <p:extLst>
      <p:ext uri="{BB962C8B-B14F-4D97-AF65-F5344CB8AC3E}">
        <p14:creationId xmlns:p14="http://schemas.microsoft.com/office/powerpoint/2010/main" val="27958335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83B375E-D7B2-4C43-89DA-03C98DF610E9}" type="datetime1">
              <a:rPr lang="en-GB" smtClean="0"/>
              <a:t>17/07/2017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‹nr.›</a:t>
            </a:fld>
            <a:endParaRPr lang="en-GB" dirty="0"/>
          </a:p>
        </p:txBody>
      </p:sp>
    </p:spTree>
    <p:extLst>
      <p:ext uri="{BB962C8B-B14F-4D97-AF65-F5344CB8AC3E}">
        <p14:creationId xmlns:p14="http://schemas.microsoft.com/office/powerpoint/2010/main" val="13922805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C4B121D-7277-4FE4-8FAB-83E95F128BA3}" type="datetime1">
              <a:rPr lang="en-GB" smtClean="0"/>
              <a:t>17/07/2017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‹nr.›</a:t>
            </a:fld>
            <a:endParaRPr lang="en-GB" dirty="0"/>
          </a:p>
        </p:txBody>
      </p:sp>
    </p:spTree>
    <p:extLst>
      <p:ext uri="{BB962C8B-B14F-4D97-AF65-F5344CB8AC3E}">
        <p14:creationId xmlns:p14="http://schemas.microsoft.com/office/powerpoint/2010/main" val="22573595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C876E0-1A77-4B22-9C59-CA5BE156FB71}" type="datetime1">
              <a:rPr lang="en-GB" smtClean="0"/>
              <a:t>17/07/2017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‹nr.›</a:t>
            </a:fld>
            <a:endParaRPr lang="en-GB" dirty="0"/>
          </a:p>
        </p:txBody>
      </p:sp>
    </p:spTree>
    <p:extLst>
      <p:ext uri="{BB962C8B-B14F-4D97-AF65-F5344CB8AC3E}">
        <p14:creationId xmlns:p14="http://schemas.microsoft.com/office/powerpoint/2010/main" val="30953615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6"/>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55F7DC-F962-47BD-AAEB-33330809AE85}" type="datetime1">
              <a:rPr lang="en-GB" smtClean="0"/>
              <a:t>17/07/2017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‹nr.›</a:t>
            </a:fld>
            <a:endParaRPr lang="en-GB" dirty="0"/>
          </a:p>
        </p:txBody>
      </p:sp>
    </p:spTree>
    <p:extLst>
      <p:ext uri="{BB962C8B-B14F-4D97-AF65-F5344CB8AC3E}">
        <p14:creationId xmlns:p14="http://schemas.microsoft.com/office/powerpoint/2010/main" val="30604581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00FBBA-A58A-4A64-B2D4-74B58880D1F1}" type="datetime1">
              <a:rPr lang="en-GB" smtClean="0"/>
              <a:t>17/07/2017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‹nr.›</a:t>
            </a:fld>
            <a:endParaRPr lang="en-GB" dirty="0"/>
          </a:p>
        </p:txBody>
      </p:sp>
    </p:spTree>
    <p:extLst>
      <p:ext uri="{BB962C8B-B14F-4D97-AF65-F5344CB8AC3E}">
        <p14:creationId xmlns:p14="http://schemas.microsoft.com/office/powerpoint/2010/main" val="11854576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CE2A72-54F8-47C1-8B40-A2B222068F98}" type="datetime1">
              <a:rPr lang="en-GB" smtClean="0"/>
              <a:t>17/07/2017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‹nr.›</a:t>
            </a:fld>
            <a:endParaRPr lang="en-GB" dirty="0"/>
          </a:p>
        </p:txBody>
      </p:sp>
    </p:spTree>
    <p:extLst>
      <p:ext uri="{BB962C8B-B14F-4D97-AF65-F5344CB8AC3E}">
        <p14:creationId xmlns:p14="http://schemas.microsoft.com/office/powerpoint/2010/main" val="42549789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3"/>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5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474E6E6-5612-4AE4-85C2-FD1CA5C12B4E}" type="datetime1">
              <a:rPr lang="en-GB" smtClean="0"/>
              <a:t>17/07/2017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65"/>
            <a:ext cx="2133600" cy="365125"/>
          </a:xfrm>
          <a:prstGeom prst="rect">
            <a:avLst/>
          </a:prstGeom>
        </p:spPr>
        <p:txBody>
          <a:bodyPr/>
          <a:lstStyle/>
          <a:p>
            <a:fld id="{1B1B892F-85EA-4910-9996-F1660F5A8771}" type="slidenum">
              <a:rPr lang="en-GB" smtClean="0"/>
              <a:t>‹nr.›</a:t>
            </a:fld>
            <a:endParaRPr lang="en-GB" dirty="0"/>
          </a:p>
        </p:txBody>
      </p:sp>
    </p:spTree>
    <p:extLst>
      <p:ext uri="{BB962C8B-B14F-4D97-AF65-F5344CB8AC3E}">
        <p14:creationId xmlns:p14="http://schemas.microsoft.com/office/powerpoint/2010/main" val="17246001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456998" y="273041"/>
            <a:ext cx="8228659" cy="1144008"/>
          </a:xfrm>
        </p:spPr>
        <p:txBody>
          <a:bodyPr/>
          <a:lstStyle/>
          <a:p>
            <a:r>
              <a:rPr lang="pl-PL"/>
              <a:t>Kliknij, aby edytować styl</a:t>
            </a:r>
          </a:p>
        </p:txBody>
      </p:sp>
      <p:sp>
        <p:nvSpPr>
          <p:cNvPr id="3" name="Symbol zastępczy daty 2"/>
          <p:cNvSpPr>
            <a:spLocks noGrp="1"/>
          </p:cNvSpPr>
          <p:nvPr>
            <p:ph type="dt" idx="10"/>
          </p:nvPr>
        </p:nvSpPr>
        <p:spPr>
          <a:xfrm>
            <a:off x="456998" y="6247978"/>
            <a:ext cx="2129747" cy="471774"/>
          </a:xfrm>
        </p:spPr>
        <p:txBody>
          <a:bodyPr/>
          <a:lstStyle>
            <a:lvl1pPr>
              <a:defRPr/>
            </a:lvl1pPr>
          </a:lstStyle>
          <a:p>
            <a:endParaRPr lang="es-ES" altLang="pl-PL" dirty="0"/>
          </a:p>
        </p:txBody>
      </p:sp>
      <p:sp>
        <p:nvSpPr>
          <p:cNvPr id="4" name="Symbol zastępczy stopki 3"/>
          <p:cNvSpPr>
            <a:spLocks noGrp="1"/>
          </p:cNvSpPr>
          <p:nvPr>
            <p:ph type="ftr" idx="11"/>
          </p:nvPr>
        </p:nvSpPr>
        <p:spPr>
          <a:xfrm>
            <a:off x="3127079" y="6247978"/>
            <a:ext cx="2897907" cy="471774"/>
          </a:xfrm>
        </p:spPr>
        <p:txBody>
          <a:bodyPr/>
          <a:lstStyle>
            <a:lvl1pPr>
              <a:defRPr/>
            </a:lvl1pPr>
          </a:lstStyle>
          <a:p>
            <a:endParaRPr lang="es-ES" altLang="pl-PL" dirty="0"/>
          </a:p>
        </p:txBody>
      </p:sp>
      <p:sp>
        <p:nvSpPr>
          <p:cNvPr id="5" name="Symbol zastępczy numeru slajdu 4"/>
          <p:cNvSpPr>
            <a:spLocks noGrp="1"/>
          </p:cNvSpPr>
          <p:nvPr>
            <p:ph type="sldNum" idx="12"/>
          </p:nvPr>
        </p:nvSpPr>
        <p:spPr>
          <a:xfrm>
            <a:off x="6555911" y="6247978"/>
            <a:ext cx="2129747" cy="471774"/>
          </a:xfrm>
          <a:prstGeom prst="rect">
            <a:avLst/>
          </a:prstGeom>
        </p:spPr>
        <p:txBody>
          <a:bodyPr/>
          <a:lstStyle>
            <a:lvl1pPr>
              <a:defRPr/>
            </a:lvl1pPr>
          </a:lstStyle>
          <a:p>
            <a:fld id="{6732ACFD-EB96-4BC2-84C7-678D503CFE6E}" type="slidenum">
              <a:rPr lang="es-ES" altLang="pl-PL"/>
              <a:pPr/>
              <a:t>‹nr.›</a:t>
            </a:fld>
            <a:endParaRPr lang="es-ES" altLang="pl-PL" dirty="0"/>
          </a:p>
        </p:txBody>
      </p:sp>
    </p:spTree>
    <p:extLst>
      <p:ext uri="{BB962C8B-B14F-4D97-AF65-F5344CB8AC3E}">
        <p14:creationId xmlns:p14="http://schemas.microsoft.com/office/powerpoint/2010/main" val="31684039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13"/>
            <a:ext cx="8229600" cy="13716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2"/>
          <p:cNvSpPr>
            <a:spLocks noGrp="1" noChangeArrowheads="1"/>
          </p:cNvSpPr>
          <p:nvPr>
            <p:ph type="ftr" sz="quarter" idx="10"/>
          </p:nvPr>
        </p:nvSpPr>
        <p:spPr>
          <a:xfrm>
            <a:off x="3124200" y="6248400"/>
            <a:ext cx="2895600" cy="457200"/>
          </a:xfrm>
          <a:prstGeom prst="rect">
            <a:avLst/>
          </a:prstGeom>
        </p:spPr>
        <p:txBody>
          <a:bodyPr/>
          <a:lstStyle>
            <a:lvl1pPr fontAlgn="auto">
              <a:spcBef>
                <a:spcPts val="0"/>
              </a:spcBef>
              <a:spcAft>
                <a:spcPts val="0"/>
              </a:spcAft>
              <a:defRPr>
                <a:latin typeface="+mn-lt"/>
                <a:ea typeface="ＭＳ Ｐゴシック" charset="0"/>
                <a:cs typeface="ＭＳ Ｐゴシック" charset="0"/>
              </a:defRPr>
            </a:lvl1pPr>
          </a:lstStyle>
          <a:p>
            <a:pPr>
              <a:defRPr/>
            </a:pPr>
            <a:endParaRPr lang="en-GB" dirty="0"/>
          </a:p>
        </p:txBody>
      </p:sp>
      <p:sp>
        <p:nvSpPr>
          <p:cNvPr id="6" name="Rectangle 3"/>
          <p:cNvSpPr>
            <a:spLocks noGrp="1" noChangeArrowheads="1"/>
          </p:cNvSpPr>
          <p:nvPr>
            <p:ph type="sldNum" sz="quarter" idx="11"/>
          </p:nvPr>
        </p:nvSpPr>
        <p:spPr>
          <a:xfrm>
            <a:off x="6553200" y="6356350"/>
            <a:ext cx="2133600" cy="365125"/>
          </a:xfrm>
          <a:prstGeom prst="rect">
            <a:avLst/>
          </a:prstGeom>
        </p:spPr>
        <p:txBody>
          <a:bodyPr anchor="t"/>
          <a:lstStyle>
            <a:lvl1pPr>
              <a:defRPr>
                <a:solidFill>
                  <a:srgbClr val="000000"/>
                </a:solidFill>
              </a:defRPr>
            </a:lvl1pPr>
          </a:lstStyle>
          <a:p>
            <a:pPr>
              <a:defRPr/>
            </a:pPr>
            <a:fld id="{FE809568-1FB0-4664-B930-CCC9295283A4}" type="slidenum">
              <a:rPr lang="en-GB"/>
              <a:pPr>
                <a:defRPr/>
              </a:pPr>
              <a:t>‹nr.›</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atin typeface="+mn-lt"/>
              </a:defRPr>
            </a:lvl1pPr>
          </a:lstStyle>
          <a:p>
            <a:pPr>
              <a:defRPr/>
            </a:pPr>
            <a:fld id="{FA7507C0-32C9-45EF-99D1-75FAF175621A}" type="datetime1">
              <a:rPr lang="en-GB" smtClean="0"/>
              <a:t>17/07/2017</a:t>
            </a:fld>
            <a:endParaRPr lang="en-GB" dirty="0"/>
          </a:p>
        </p:txBody>
      </p:sp>
    </p:spTree>
    <p:extLst>
      <p:ext uri="{BB962C8B-B14F-4D97-AF65-F5344CB8AC3E}">
        <p14:creationId xmlns:p14="http://schemas.microsoft.com/office/powerpoint/2010/main" val="3928151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8"/>
          <p:cNvSpPr>
            <a:spLocks noGrp="1" noChangeArrowheads="1"/>
          </p:cNvSpPr>
          <p:nvPr>
            <p:ph type="sldNum" sz="quarter" idx="10"/>
          </p:nvPr>
        </p:nvSpPr>
        <p:spPr>
          <a:ln/>
        </p:spPr>
        <p:txBody>
          <a:bodyPr/>
          <a:lstStyle>
            <a:lvl1pPr>
              <a:defRPr/>
            </a:lvl1pPr>
          </a:lstStyle>
          <a:p>
            <a:pPr>
              <a:defRPr/>
            </a:pPr>
            <a:fld id="{B24119F9-CC4C-4C4E-ACF4-E60A6B93E2C2}"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633337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188" indent="0" algn="ctr">
              <a:buNone/>
              <a:defRPr/>
            </a:lvl2pPr>
            <a:lvl3pPr marL="912370" indent="0" algn="ctr">
              <a:buNone/>
              <a:defRPr/>
            </a:lvl3pPr>
            <a:lvl4pPr marL="1368557" indent="0" algn="ctr">
              <a:buNone/>
              <a:defRPr/>
            </a:lvl4pPr>
            <a:lvl5pPr marL="1824741" indent="0" algn="ctr">
              <a:buNone/>
              <a:defRPr/>
            </a:lvl5pPr>
            <a:lvl6pPr marL="2280927" indent="0" algn="ctr">
              <a:buNone/>
              <a:defRPr/>
            </a:lvl6pPr>
            <a:lvl7pPr marL="2737111" indent="0" algn="ctr">
              <a:buNone/>
              <a:defRPr/>
            </a:lvl7pPr>
            <a:lvl8pPr marL="3193298" indent="0" algn="ctr">
              <a:buNone/>
              <a:defRPr/>
            </a:lvl8pPr>
            <a:lvl9pPr marL="3649481" indent="0" algn="ctr">
              <a:buNone/>
              <a:defRPr/>
            </a:lvl9pPr>
          </a:lstStyle>
          <a:p>
            <a:r>
              <a:rPr lang="en-US"/>
              <a:t>Click to edit Master subtitle style</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D15E36AB-069C-4B41-889D-2FAAB2F3666D}"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2349829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14421910-8C3C-4965-959E-C87FD786DED3}"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6078243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188" indent="0">
              <a:buNone/>
              <a:defRPr sz="1800"/>
            </a:lvl2pPr>
            <a:lvl3pPr marL="912370" indent="0">
              <a:buNone/>
              <a:defRPr sz="1600"/>
            </a:lvl3pPr>
            <a:lvl4pPr marL="1368557" indent="0">
              <a:buNone/>
              <a:defRPr sz="1400"/>
            </a:lvl4pPr>
            <a:lvl5pPr marL="1824741" indent="0">
              <a:buNone/>
              <a:defRPr sz="1400"/>
            </a:lvl5pPr>
            <a:lvl6pPr marL="2280927" indent="0">
              <a:buNone/>
              <a:defRPr sz="1400"/>
            </a:lvl6pPr>
            <a:lvl7pPr marL="2737111" indent="0">
              <a:buNone/>
              <a:defRPr sz="1400"/>
            </a:lvl7pPr>
            <a:lvl8pPr marL="3193298" indent="0">
              <a:buNone/>
              <a:defRPr sz="1400"/>
            </a:lvl8pPr>
            <a:lvl9pPr marL="3649481" indent="0">
              <a:buNone/>
              <a:defRPr sz="1400"/>
            </a:lvl9pPr>
          </a:lstStyle>
          <a:p>
            <a:pPr lvl="0"/>
            <a:r>
              <a:rPr lang="en-US"/>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4677B153-AE05-4F4C-9819-1DD60A526E4F}"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8701859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590823"/>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590823"/>
            <a:ext cx="4038600" cy="353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D5745E0D-3CA3-4C91-B5CD-103641E59ED4}"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34570996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8"/>
          <p:cNvSpPr>
            <a:spLocks noGrp="1" noChangeArrowheads="1"/>
          </p:cNvSpPr>
          <p:nvPr>
            <p:ph type="sldNum" sz="quarter" idx="10"/>
          </p:nvPr>
        </p:nvSpPr>
        <p:spPr>
          <a:ln/>
        </p:spPr>
        <p:txBody>
          <a:bodyPr/>
          <a:lstStyle>
            <a:lvl1pPr>
              <a:defRPr/>
            </a:lvl1pPr>
          </a:lstStyle>
          <a:p>
            <a:pPr>
              <a:defRPr/>
            </a:pPr>
            <a:fld id="{B24119F9-CC4C-4C4E-ACF4-E60A6B93E2C2}"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633337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8"/>
          <p:cNvSpPr>
            <a:spLocks noGrp="1" noChangeArrowheads="1"/>
          </p:cNvSpPr>
          <p:nvPr>
            <p:ph type="sldNum" sz="quarter" idx="10"/>
          </p:nvPr>
        </p:nvSpPr>
        <p:spPr>
          <a:ln/>
        </p:spPr>
        <p:txBody>
          <a:bodyPr/>
          <a:lstStyle>
            <a:lvl1pPr>
              <a:defRPr/>
            </a:lvl1pPr>
          </a:lstStyle>
          <a:p>
            <a:pPr>
              <a:defRPr/>
            </a:pPr>
            <a:fld id="{ECD941C1-2CBD-402C-B2BB-02B5D1C6D191}"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41309667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A1C7F718-C30B-4210-A4A0-AAFDC6FAA531}"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39024282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6"/>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A6CF8EF3-77B2-4915-A21C-B75B95E7861A}"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605359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3C970F61-E392-4775-AD3F-E6BD1BC0B079}"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42184357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B1A345D6-6F9D-4127-B7B0-9F4BF39FE44F}"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815260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8"/>
          <p:cNvSpPr>
            <a:spLocks noGrp="1" noChangeArrowheads="1"/>
          </p:cNvSpPr>
          <p:nvPr>
            <p:ph type="sldNum" sz="quarter" idx="10"/>
          </p:nvPr>
        </p:nvSpPr>
        <p:spPr>
          <a:ln/>
        </p:spPr>
        <p:txBody>
          <a:bodyPr/>
          <a:lstStyle>
            <a:lvl1pPr>
              <a:defRPr/>
            </a:lvl1pPr>
          </a:lstStyle>
          <a:p>
            <a:pPr>
              <a:defRPr/>
            </a:pPr>
            <a:fld id="{ECD941C1-2CBD-402C-B2BB-02B5D1C6D191}"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41309667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20"/>
            <a:ext cx="2057400" cy="47545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371620"/>
            <a:ext cx="6019800" cy="4754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p:cNvSpPr>
            <a:spLocks noGrp="1" noChangeArrowheads="1"/>
          </p:cNvSpPr>
          <p:nvPr>
            <p:ph type="sldNum" sz="quarter" idx="10"/>
          </p:nvPr>
        </p:nvSpPr>
        <p:spPr>
          <a:ln/>
        </p:spPr>
        <p:txBody>
          <a:bodyPr/>
          <a:lstStyle>
            <a:lvl1pPr>
              <a:defRPr/>
            </a:lvl1pPr>
          </a:lstStyle>
          <a:p>
            <a:pPr>
              <a:defRPr/>
            </a:pPr>
            <a:fld id="{2D667903-0D23-4B41-BE06-70D7E39B4588}"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905537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2590823"/>
            <a:ext cx="4038600" cy="353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590823"/>
            <a:ext cx="4038600" cy="353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20BE0413-5542-42AC-9F32-DAEE39CF956D}"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6925574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906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2590823"/>
            <a:ext cx="4038600" cy="353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2590800"/>
            <a:ext cx="4038600" cy="1690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4433900"/>
            <a:ext cx="4038600" cy="1692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8"/>
          <p:cNvSpPr>
            <a:spLocks noGrp="1" noChangeArrowheads="1"/>
          </p:cNvSpPr>
          <p:nvPr>
            <p:ph type="sldNum" sz="quarter" idx="10"/>
          </p:nvPr>
        </p:nvSpPr>
        <p:spPr>
          <a:ln/>
        </p:spPr>
        <p:txBody>
          <a:bodyPr/>
          <a:lstStyle>
            <a:lvl1pPr>
              <a:defRPr/>
            </a:lvl1pPr>
          </a:lstStyle>
          <a:p>
            <a:pPr>
              <a:defRPr/>
            </a:pPr>
            <a:fld id="{FE84D5CA-DF97-449A-B593-C6A0CF58835F}"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3581637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457200" y="1600225"/>
            <a:ext cx="8229600" cy="4525963"/>
          </a:xfrm>
        </p:spPr>
        <p:txBody>
          <a:bodyPr/>
          <a:lstStyle/>
          <a:p>
            <a:pPr lvl="0"/>
            <a:r>
              <a:rPr lang="en-US" noProof="0"/>
              <a:t>Click icon to add chart</a:t>
            </a:r>
            <a:endParaRPr lang="en-GB" noProof="0" dirty="0"/>
          </a:p>
        </p:txBody>
      </p:sp>
      <p:sp>
        <p:nvSpPr>
          <p:cNvPr id="4" name="Rectangle 8"/>
          <p:cNvSpPr>
            <a:spLocks noGrp="1" noChangeArrowheads="1"/>
          </p:cNvSpPr>
          <p:nvPr>
            <p:ph type="sldNum" sz="quarter" idx="10"/>
          </p:nvPr>
        </p:nvSpPr>
        <p:spPr>
          <a:ln/>
        </p:spPr>
        <p:txBody>
          <a:bodyPr/>
          <a:lstStyle>
            <a:lvl1pPr>
              <a:defRPr/>
            </a:lvl1pPr>
          </a:lstStyle>
          <a:p>
            <a:pPr>
              <a:defRPr/>
            </a:pPr>
            <a:fld id="{FAE53142-A75D-45FE-A26A-18AD2E871724}"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38654657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25"/>
            <a:ext cx="8229600" cy="4525963"/>
          </a:xfrm>
        </p:spPr>
        <p:txBody>
          <a:bodyPr/>
          <a:lstStyle/>
          <a:p>
            <a:pPr lvl="0"/>
            <a:r>
              <a:rPr lang="en-US" noProof="0"/>
              <a:t>Click icon to add table</a:t>
            </a:r>
            <a:endParaRPr lang="en-GB" noProof="0" dirty="0"/>
          </a:p>
        </p:txBody>
      </p:sp>
      <p:sp>
        <p:nvSpPr>
          <p:cNvPr id="4" name="Rectangle 8"/>
          <p:cNvSpPr>
            <a:spLocks noGrp="1" noChangeArrowheads="1"/>
          </p:cNvSpPr>
          <p:nvPr>
            <p:ph type="sldNum" sz="quarter" idx="10"/>
          </p:nvPr>
        </p:nvSpPr>
        <p:spPr>
          <a:ln/>
        </p:spPr>
        <p:txBody>
          <a:bodyPr/>
          <a:lstStyle>
            <a:lvl1pPr>
              <a:defRPr/>
            </a:lvl1pPr>
          </a:lstStyle>
          <a:p>
            <a:pPr>
              <a:defRPr/>
            </a:pPr>
            <a:fld id="{7F8774AA-4DA7-4A25-A8C8-73DF64F09FD8}"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34867310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28726" y="1643050"/>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2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648200" y="160022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sldNum" sz="quarter" idx="10"/>
          </p:nvPr>
        </p:nvSpPr>
        <p:spPr>
          <a:ln/>
        </p:spPr>
        <p:txBody>
          <a:bodyPr/>
          <a:lstStyle>
            <a:lvl1pPr>
              <a:defRPr/>
            </a:lvl1pPr>
          </a:lstStyle>
          <a:p>
            <a:pPr>
              <a:defRPr/>
            </a:pPr>
            <a:fld id="{A0479D36-C095-4034-87E5-CD0A80A135E4}"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5286833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373AD23-18C8-4F34-99F8-D3125C266D12}" type="datetime1">
              <a:rPr lang="en-GB" smtClean="0">
                <a:solidFill>
                  <a:prstClr val="black">
                    <a:tint val="75000"/>
                  </a:prstClr>
                </a:solidFill>
              </a:rPr>
              <a:t>17/07/2017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0118047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5EB4A2-0C26-4954-9C73-1CAEA076AB5A}" type="datetime1">
              <a:rPr lang="en-GB" smtClean="0">
                <a:solidFill>
                  <a:prstClr val="black">
                    <a:tint val="75000"/>
                  </a:prstClr>
                </a:solidFill>
              </a:rPr>
              <a:t>17/07/2017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21809913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A5B2A0-D3C6-402D-BF2F-E97D7E094B81}" type="datetime1">
              <a:rPr lang="en-GB" smtClean="0">
                <a:solidFill>
                  <a:prstClr val="black">
                    <a:tint val="75000"/>
                  </a:prstClr>
                </a:solidFill>
              </a:rPr>
              <a:t>17/07/2017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5893148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E6A5D1B-DE43-43D4-A250-2D142442F463}" type="datetime1">
              <a:rPr lang="en-GB" smtClean="0">
                <a:solidFill>
                  <a:prstClr val="black">
                    <a:tint val="75000"/>
                  </a:prstClr>
                </a:solidFill>
              </a:rPr>
              <a:t>17/07/2017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672904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A1C7F718-C30B-4210-A4A0-AAFDC6FAA531}"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39024282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146E9AA-1F2B-4F9C-B577-502025B88DC3}" type="datetime1">
              <a:rPr lang="en-GB" smtClean="0">
                <a:solidFill>
                  <a:prstClr val="black">
                    <a:tint val="75000"/>
                  </a:prstClr>
                </a:solidFill>
              </a:rPr>
              <a:t>17/07/2017</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8466162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705C8A9-DA0A-45F4-862B-9B36A84D48DD}" type="datetime1">
              <a:rPr lang="en-GB" smtClean="0">
                <a:solidFill>
                  <a:prstClr val="black">
                    <a:tint val="75000"/>
                  </a:prstClr>
                </a:solidFill>
              </a:rPr>
              <a:t>17/07/2017</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23492539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C36F1E-6256-4EE5-9696-69B40BDFFE8A}" type="datetime1">
              <a:rPr lang="en-GB" smtClean="0">
                <a:solidFill>
                  <a:prstClr val="black">
                    <a:tint val="75000"/>
                  </a:prstClr>
                </a:solidFill>
              </a:rPr>
              <a:t>17/07/2017</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4104260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8AF6FD-F44D-4C60-B8C4-6E636155B68D}" type="datetime1">
              <a:rPr lang="en-GB" smtClean="0">
                <a:solidFill>
                  <a:prstClr val="black">
                    <a:tint val="75000"/>
                  </a:prstClr>
                </a:solidFill>
              </a:rPr>
              <a:t>17/07/2017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895402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572FC1-8B0E-464A-B0C1-673C1A33EDBE}" type="datetime1">
              <a:rPr lang="en-GB" smtClean="0">
                <a:solidFill>
                  <a:prstClr val="black">
                    <a:tint val="75000"/>
                  </a:prstClr>
                </a:solidFill>
              </a:rPr>
              <a:t>17/07/2017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1246504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DF2326-7331-4997-8ABB-2FB0C49C8808}" type="datetime1">
              <a:rPr lang="en-GB" smtClean="0">
                <a:solidFill>
                  <a:prstClr val="black">
                    <a:tint val="75000"/>
                  </a:prstClr>
                </a:solidFill>
              </a:rPr>
              <a:t>17/07/2017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27231354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1061F69-8D71-41EE-AA12-8BDDFCD8CF5E}" type="datetime1">
              <a:rPr lang="en-GB" smtClean="0">
                <a:solidFill>
                  <a:prstClr val="black">
                    <a:tint val="75000"/>
                  </a:prstClr>
                </a:solidFill>
              </a:rPr>
              <a:t>17/07/2017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8282811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13"/>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xfrm>
            <a:off x="3124200" y="6248400"/>
            <a:ext cx="2895600" cy="457200"/>
          </a:xfrm>
          <a:prstGeom prst="rect">
            <a:avLst/>
          </a:prstGeom>
        </p:spPr>
        <p:txBody>
          <a:bodyPr/>
          <a:lstStyle>
            <a:lvl1pPr fontAlgn="auto">
              <a:spcBef>
                <a:spcPts val="0"/>
              </a:spcBef>
              <a:spcAft>
                <a:spcPts val="0"/>
              </a:spcAft>
              <a:defRPr>
                <a:latin typeface="+mn-lt"/>
                <a:ea typeface="ＭＳ Ｐゴシック" charset="0"/>
                <a:cs typeface="ＭＳ Ｐゴシック" charset="0"/>
              </a:defRPr>
            </a:lvl1pPr>
          </a:lstStyle>
          <a:p>
            <a:pPr>
              <a:defRPr/>
            </a:pPr>
            <a:endParaRPr lang="en-GB" dirty="0"/>
          </a:p>
        </p:txBody>
      </p:sp>
      <p:sp>
        <p:nvSpPr>
          <p:cNvPr id="6" name="Rectangle 3"/>
          <p:cNvSpPr>
            <a:spLocks noGrp="1" noChangeArrowheads="1"/>
          </p:cNvSpPr>
          <p:nvPr>
            <p:ph type="sldNum" sz="quarter" idx="11"/>
          </p:nvPr>
        </p:nvSpPr>
        <p:spPr/>
        <p:txBody>
          <a:bodyPr anchor="t"/>
          <a:lstStyle>
            <a:lvl1pPr>
              <a:defRPr>
                <a:solidFill>
                  <a:srgbClr val="000000"/>
                </a:solidFill>
              </a:defRPr>
            </a:lvl1pPr>
          </a:lstStyle>
          <a:p>
            <a:pPr>
              <a:defRPr/>
            </a:pPr>
            <a:fld id="{FE809568-1FB0-4664-B930-CCC9295283A4}" type="slidenum">
              <a:rPr lang="en-GB"/>
              <a:pPr>
                <a:defRPr/>
              </a:pPr>
              <a:t>‹nr.›</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atin typeface="+mn-lt"/>
              </a:defRPr>
            </a:lvl1pPr>
          </a:lstStyle>
          <a:p>
            <a:pPr>
              <a:defRPr/>
            </a:pPr>
            <a:fld id="{4D42DF76-3791-4D85-93B8-9BE0CCCAA09C}" type="datetime1">
              <a:rPr lang="en-GB" smtClean="0"/>
              <a:t>17/07/2017</a:t>
            </a:fld>
            <a:endParaRPr lang="en-GB" dirty="0"/>
          </a:p>
        </p:txBody>
      </p:sp>
    </p:spTree>
    <p:extLst>
      <p:ext uri="{BB962C8B-B14F-4D97-AF65-F5344CB8AC3E}">
        <p14:creationId xmlns:p14="http://schemas.microsoft.com/office/powerpoint/2010/main" val="1651315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61530B3-EBD1-487F-9532-79F2725AB270}" type="datetime1">
              <a:rPr lang="en-GB" smtClean="0">
                <a:solidFill>
                  <a:prstClr val="black">
                    <a:tint val="75000"/>
                  </a:prstClr>
                </a:solidFill>
              </a:rPr>
              <a:t>17/07/2017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0643272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C8DCE7F-8C77-4A70-AE66-8377945E615E}" type="datetime1">
              <a:rPr lang="en-GB" smtClean="0">
                <a:solidFill>
                  <a:prstClr val="black">
                    <a:tint val="75000"/>
                  </a:prstClr>
                </a:solidFill>
              </a:rPr>
              <a:t>17/07/2017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060404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6"/>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A6CF8EF3-77B2-4915-A21C-B75B95E7861A}"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6053590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A08BDC-4349-4122-A9AF-B16016E46996}" type="datetime1">
              <a:rPr lang="en-GB" smtClean="0">
                <a:solidFill>
                  <a:prstClr val="black">
                    <a:tint val="75000"/>
                  </a:prstClr>
                </a:solidFill>
              </a:rPr>
              <a:t>17/07/2017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41490945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440A9EE-CE46-4D74-9163-86727657DC2D}" type="datetime1">
              <a:rPr lang="en-GB" smtClean="0">
                <a:solidFill>
                  <a:prstClr val="black">
                    <a:tint val="75000"/>
                  </a:prstClr>
                </a:solidFill>
              </a:rPr>
              <a:t>17/07/2017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7155775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F923D1D-3C83-4CD1-94BF-5214570D2D56}" type="datetime1">
              <a:rPr lang="en-GB" smtClean="0">
                <a:solidFill>
                  <a:prstClr val="black">
                    <a:tint val="75000"/>
                  </a:prstClr>
                </a:solidFill>
              </a:rPr>
              <a:t>17/07/2017</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41667242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2F0A35C-3AEF-45F5-88E5-8D792FD33016}" type="datetime1">
              <a:rPr lang="en-GB" smtClean="0">
                <a:solidFill>
                  <a:prstClr val="black">
                    <a:tint val="75000"/>
                  </a:prstClr>
                </a:solidFill>
              </a:rPr>
              <a:t>17/07/2017</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1068497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A2250-745E-4310-B0BA-9E8601E5245D}" type="datetime1">
              <a:rPr lang="en-GB" smtClean="0">
                <a:solidFill>
                  <a:prstClr val="black">
                    <a:tint val="75000"/>
                  </a:prstClr>
                </a:solidFill>
              </a:rPr>
              <a:t>17/07/2017</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7534233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D0D627-7BCF-49E4-B2F6-4CBFA3634A28}" type="datetime1">
              <a:rPr lang="en-GB" smtClean="0">
                <a:solidFill>
                  <a:prstClr val="black">
                    <a:tint val="75000"/>
                  </a:prstClr>
                </a:solidFill>
              </a:rPr>
              <a:t>17/07/2017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40102775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A3E512-BEF7-472A-89B1-A3B25A3006D8}" type="datetime1">
              <a:rPr lang="en-GB" smtClean="0">
                <a:solidFill>
                  <a:prstClr val="black">
                    <a:tint val="75000"/>
                  </a:prstClr>
                </a:solidFill>
              </a:rPr>
              <a:t>17/07/2017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1475353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152F16-5E5D-492F-9649-2AE7FA5D2058}" type="datetime1">
              <a:rPr lang="en-GB" smtClean="0">
                <a:solidFill>
                  <a:prstClr val="black">
                    <a:tint val="75000"/>
                  </a:prstClr>
                </a:solidFill>
              </a:rPr>
              <a:t>17/07/2017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904050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89ECAB-4FBE-4EEB-BC59-A6762C89A159}" type="datetime1">
              <a:rPr lang="en-GB" smtClean="0">
                <a:solidFill>
                  <a:prstClr val="black">
                    <a:tint val="75000"/>
                  </a:prstClr>
                </a:solidFill>
              </a:rPr>
              <a:t>17/07/2017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8578159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188"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1" indent="0" algn="ctr">
              <a:buNone/>
              <a:defRPr>
                <a:solidFill>
                  <a:schemeClr val="tx1">
                    <a:tint val="75000"/>
                  </a:schemeClr>
                </a:solidFill>
              </a:defRPr>
            </a:lvl5pPr>
            <a:lvl6pPr marL="2280927" indent="0" algn="ctr">
              <a:buNone/>
              <a:defRPr>
                <a:solidFill>
                  <a:schemeClr val="tx1">
                    <a:tint val="75000"/>
                  </a:schemeClr>
                </a:solidFill>
              </a:defRPr>
            </a:lvl6pPr>
            <a:lvl7pPr marL="2737111" indent="0" algn="ctr">
              <a:buNone/>
              <a:defRPr>
                <a:solidFill>
                  <a:schemeClr val="tx1">
                    <a:tint val="75000"/>
                  </a:schemeClr>
                </a:solidFill>
              </a:defRPr>
            </a:lvl7pPr>
            <a:lvl8pPr marL="3193298" indent="0" algn="ctr">
              <a:buNone/>
              <a:defRPr>
                <a:solidFill>
                  <a:schemeClr val="tx1">
                    <a:tint val="75000"/>
                  </a:schemeClr>
                </a:solidFill>
              </a:defRPr>
            </a:lvl8pPr>
            <a:lvl9pPr marL="364948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DD3C6E1-C238-41B8-9935-72BBBFFC9F10}" type="datetime1">
              <a:rPr lang="en-GB" smtClean="0">
                <a:solidFill>
                  <a:prstClr val="black">
                    <a:tint val="75000"/>
                  </a:prstClr>
                </a:solidFill>
              </a:rPr>
              <a:t>17/07/2017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073857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3C970F61-E392-4775-AD3F-E6BD1BC0B079}"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42184357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12318985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188"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1" indent="0">
              <a:buNone/>
              <a:defRPr sz="1400">
                <a:solidFill>
                  <a:schemeClr val="tx1">
                    <a:tint val="75000"/>
                  </a:schemeClr>
                </a:solidFill>
              </a:defRPr>
            </a:lvl5pPr>
            <a:lvl6pPr marL="2280927" indent="0">
              <a:buNone/>
              <a:defRPr sz="1400">
                <a:solidFill>
                  <a:schemeClr val="tx1">
                    <a:tint val="75000"/>
                  </a:schemeClr>
                </a:solidFill>
              </a:defRPr>
            </a:lvl6pPr>
            <a:lvl7pPr marL="2737111" indent="0">
              <a:buNone/>
              <a:defRPr sz="1400">
                <a:solidFill>
                  <a:schemeClr val="tx1">
                    <a:tint val="75000"/>
                  </a:schemeClr>
                </a:solidFill>
              </a:defRPr>
            </a:lvl7pPr>
            <a:lvl8pPr marL="3193298" indent="0">
              <a:buNone/>
              <a:defRPr sz="1400">
                <a:solidFill>
                  <a:schemeClr val="tx1">
                    <a:tint val="75000"/>
                  </a:schemeClr>
                </a:solidFill>
              </a:defRPr>
            </a:lvl8pPr>
            <a:lvl9pPr marL="364948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840992-C391-4C20-B1F6-9A57F05AB390}" type="datetime1">
              <a:rPr lang="en-GB" smtClean="0">
                <a:solidFill>
                  <a:prstClr val="black">
                    <a:tint val="75000"/>
                  </a:prstClr>
                </a:solidFill>
              </a:rPr>
              <a:t>17/07/2017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7221877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4E6BC1C-2717-4D94-B3A5-A81F60D614C0}" type="datetime1">
              <a:rPr lang="en-GB" smtClean="0">
                <a:solidFill>
                  <a:prstClr val="black">
                    <a:tint val="75000"/>
                  </a:prstClr>
                </a:solidFill>
              </a:rPr>
              <a:t>17/07/2017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75737292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6188" indent="0">
              <a:buNone/>
              <a:defRPr sz="2000" b="1"/>
            </a:lvl2pPr>
            <a:lvl3pPr marL="912370" indent="0">
              <a:buNone/>
              <a:defRPr sz="1800" b="1"/>
            </a:lvl3pPr>
            <a:lvl4pPr marL="1368557" indent="0">
              <a:buNone/>
              <a:defRPr sz="1600" b="1"/>
            </a:lvl4pPr>
            <a:lvl5pPr marL="1824741" indent="0">
              <a:buNone/>
              <a:defRPr sz="1600" b="1"/>
            </a:lvl5pPr>
            <a:lvl6pPr marL="2280927" indent="0">
              <a:buNone/>
              <a:defRPr sz="1600" b="1"/>
            </a:lvl6pPr>
            <a:lvl7pPr marL="2737111" indent="0">
              <a:buNone/>
              <a:defRPr sz="1600" b="1"/>
            </a:lvl7pPr>
            <a:lvl8pPr marL="3193298" indent="0">
              <a:buNone/>
              <a:defRPr sz="1600" b="1"/>
            </a:lvl8pPr>
            <a:lvl9pPr marL="364948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7D989E6-37FE-4442-A530-0A60C20B4E2D}" type="datetime1">
              <a:rPr lang="en-GB" smtClean="0">
                <a:solidFill>
                  <a:prstClr val="black">
                    <a:tint val="75000"/>
                  </a:prstClr>
                </a:solidFill>
              </a:rPr>
              <a:t>17/07/2017</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2392273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endParaRPr lang="en-GB" dirty="0">
              <a:solidFill>
                <a:prstClr val="black">
                  <a:tint val="75000"/>
                </a:prstClr>
              </a:solidFill>
            </a:endParaRPr>
          </a:p>
        </p:txBody>
      </p:sp>
    </p:spTree>
    <p:extLst>
      <p:ext uri="{BB962C8B-B14F-4D97-AF65-F5344CB8AC3E}">
        <p14:creationId xmlns:p14="http://schemas.microsoft.com/office/powerpoint/2010/main" val="17296255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365110-1EA5-4820-AFE8-EC5F029B88F0}" type="datetime1">
              <a:rPr lang="en-GB" smtClean="0">
                <a:solidFill>
                  <a:prstClr val="black">
                    <a:tint val="75000"/>
                  </a:prstClr>
                </a:solidFill>
              </a:rPr>
              <a:t>17/07/2017</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8310260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6B4817-1D5F-489B-B0B5-0325277B5D8A}" type="datetime1">
              <a:rPr lang="en-GB" smtClean="0">
                <a:solidFill>
                  <a:prstClr val="black">
                    <a:tint val="75000"/>
                  </a:prstClr>
                </a:solidFill>
              </a:rPr>
              <a:t>17/07/2017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8665689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8" indent="0">
              <a:buNone/>
              <a:defRPr sz="2800"/>
            </a:lvl2pPr>
            <a:lvl3pPr marL="912370" indent="0">
              <a:buNone/>
              <a:defRPr sz="2400"/>
            </a:lvl3pPr>
            <a:lvl4pPr marL="1368557" indent="0">
              <a:buNone/>
              <a:defRPr sz="2000"/>
            </a:lvl4pPr>
            <a:lvl5pPr marL="1824741" indent="0">
              <a:buNone/>
              <a:defRPr sz="2000"/>
            </a:lvl5pPr>
            <a:lvl6pPr marL="2280927" indent="0">
              <a:buNone/>
              <a:defRPr sz="2000"/>
            </a:lvl6pPr>
            <a:lvl7pPr marL="2737111" indent="0">
              <a:buNone/>
              <a:defRPr sz="2000"/>
            </a:lvl7pPr>
            <a:lvl8pPr marL="3193298" indent="0">
              <a:buNone/>
              <a:defRPr sz="2000"/>
            </a:lvl8pPr>
            <a:lvl9pPr marL="3649481"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8" indent="0">
              <a:buNone/>
              <a:defRPr sz="1200"/>
            </a:lvl2pPr>
            <a:lvl3pPr marL="912370" indent="0">
              <a:buNone/>
              <a:defRPr sz="1000"/>
            </a:lvl3pPr>
            <a:lvl4pPr marL="1368557" indent="0">
              <a:buNone/>
              <a:defRPr sz="900"/>
            </a:lvl4pPr>
            <a:lvl5pPr marL="1824741" indent="0">
              <a:buNone/>
              <a:defRPr sz="900"/>
            </a:lvl5pPr>
            <a:lvl6pPr marL="2280927" indent="0">
              <a:buNone/>
              <a:defRPr sz="900"/>
            </a:lvl6pPr>
            <a:lvl7pPr marL="2737111" indent="0">
              <a:buNone/>
              <a:defRPr sz="900"/>
            </a:lvl7pPr>
            <a:lvl8pPr marL="3193298" indent="0">
              <a:buNone/>
              <a:defRPr sz="900"/>
            </a:lvl8pPr>
            <a:lvl9pPr marL="364948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A6E8FB-BC7E-47FE-AB48-D667F166A927}" type="datetime1">
              <a:rPr lang="en-GB" smtClean="0">
                <a:solidFill>
                  <a:prstClr val="black">
                    <a:tint val="75000"/>
                  </a:prstClr>
                </a:solidFill>
              </a:rPr>
              <a:t>17/07/2017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7718808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80DAE4-44A5-4A35-B6EC-C52107D8F340}" type="datetime1">
              <a:rPr lang="en-GB" smtClean="0">
                <a:solidFill>
                  <a:prstClr val="black">
                    <a:tint val="75000"/>
                  </a:prstClr>
                </a:solidFill>
              </a:rPr>
              <a:t>17/07/2017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87265928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C64EA6E-044B-40A5-9E62-CBD8D511D8A0}" type="datetime1">
              <a:rPr lang="en-GB" smtClean="0">
                <a:solidFill>
                  <a:prstClr val="black">
                    <a:tint val="75000"/>
                  </a:prstClr>
                </a:solidFill>
              </a:rPr>
              <a:t>17/07/2017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886181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theme" Target="../theme/theme10.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6" Type="http://schemas.openxmlformats.org/officeDocument/2006/relationships/image" Target="../media/image5.png"/><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image" Target="../media/image4.png"/><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theme" Target="../theme/theme11.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5.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image" Target="../media/image8.png"/><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image" Target="../media/image7.jpeg"/><Relationship Id="rId5" Type="http://schemas.openxmlformats.org/officeDocument/2006/relationships/slideLayout" Target="../slideLayouts/slideLayout142.xml"/><Relationship Id="rId10" Type="http://schemas.openxmlformats.org/officeDocument/2006/relationships/image" Target="../media/image6.jpeg"/><Relationship Id="rId4" Type="http://schemas.openxmlformats.org/officeDocument/2006/relationships/slideLayout" Target="../slideLayouts/slideLayout141.xml"/><Relationship Id="rId9"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5.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4.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8.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7.jpeg"/><Relationship Id="rId5" Type="http://schemas.openxmlformats.org/officeDocument/2006/relationships/slideLayout" Target="../slideLayouts/slideLayout33.xml"/><Relationship Id="rId10" Type="http://schemas.openxmlformats.org/officeDocument/2006/relationships/image" Target="../media/image6.jpeg"/><Relationship Id="rId4" Type="http://schemas.openxmlformats.org/officeDocument/2006/relationships/slideLayout" Target="../slideLayouts/slideLayout3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10.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image" Target="../media/image1.emf"/><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heme" Target="../theme/theme5.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image" Target="../media/image2.jpeg"/><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6.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7.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8.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theme" Target="../theme/theme9.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8001000" cy="1066800"/>
          </a:xfrm>
          <a:prstGeom prst="rect">
            <a:avLst/>
          </a:prstGeom>
          <a:solidFill>
            <a:srgbClr val="950062"/>
          </a:solidFill>
          <a:ln/>
          <a:effectLst/>
        </p:spPr>
        <p:style>
          <a:lnRef idx="1">
            <a:schemeClr val="accent1"/>
          </a:lnRef>
          <a:fillRef idx="3">
            <a:schemeClr val="accent1"/>
          </a:fillRef>
          <a:effectRef idx="2">
            <a:schemeClr val="accent1"/>
          </a:effectRef>
          <a:fontRef idx="minor">
            <a:schemeClr val="lt1"/>
          </a:fontRef>
        </p:style>
      </p:sp>
      <p:sp>
        <p:nvSpPr>
          <p:cNvPr id="1027" name="Rectangle 2"/>
          <p:cNvSpPr>
            <a:spLocks noGrp="1" noChangeArrowheads="1"/>
          </p:cNvSpPr>
          <p:nvPr>
            <p:ph type="title"/>
          </p:nvPr>
        </p:nvSpPr>
        <p:spPr bwMode="auto">
          <a:xfrm>
            <a:off x="0" y="12"/>
            <a:ext cx="8001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ctr" anchorCtr="0" compatLnSpc="1">
            <a:prstTxWarp prst="textNoShape">
              <a:avLst/>
            </a:prstTxWarp>
          </a:bodyPr>
          <a:lstStyle/>
          <a:p>
            <a:pPr lvl="0"/>
            <a:r>
              <a:rPr lang="en-GB" altLang="en-US"/>
              <a:t>Click to edit Master title style</a:t>
            </a:r>
          </a:p>
        </p:txBody>
      </p:sp>
      <p:sp>
        <p:nvSpPr>
          <p:cNvPr id="1028" name="Rectangle 3"/>
          <p:cNvSpPr>
            <a:spLocks noGrp="1" noChangeArrowheads="1"/>
          </p:cNvSpPr>
          <p:nvPr>
            <p:ph type="body" idx="1"/>
          </p:nvPr>
        </p:nvSpPr>
        <p:spPr bwMode="auto">
          <a:xfrm>
            <a:off x="285750" y="1357313"/>
            <a:ext cx="8229600"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pic>
        <p:nvPicPr>
          <p:cNvPr id="1029" name="Picture 7"/>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027989" y="228631"/>
            <a:ext cx="1116012"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descr="mfshlogo+"/>
          <p:cNvPicPr preferRelativeResize="0">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848600" y="5867400"/>
            <a:ext cx="1079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28" name="Rectangle 8"/>
          <p:cNvSpPr>
            <a:spLocks noGrp="1" noChangeArrowheads="1"/>
          </p:cNvSpPr>
          <p:nvPr>
            <p:ph type="sldNum" sz="quarter" idx="4"/>
          </p:nvPr>
        </p:nvSpPr>
        <p:spPr bwMode="auto">
          <a:xfrm>
            <a:off x="1" y="6524656"/>
            <a:ext cx="539750" cy="333375"/>
          </a:xfrm>
          <a:prstGeom prst="rect">
            <a:avLst/>
          </a:prstGeom>
          <a:noFill/>
          <a:ln w="9525">
            <a:noFill/>
            <a:miter lim="800000"/>
            <a:headEnd/>
            <a:tailEnd/>
          </a:ln>
          <a:effectLst/>
        </p:spPr>
        <p:txBody>
          <a:bodyPr vert="horz" wrap="square" lIns="91238" tIns="45619" rIns="91238" bIns="45619" numCol="1" anchor="t" anchorCtr="0" compatLnSpc="1">
            <a:prstTxWarp prst="textNoShape">
              <a:avLst/>
            </a:prstTxWarp>
          </a:bodyPr>
          <a:lstStyle>
            <a:lvl1pPr algn="r">
              <a:defRPr sz="1400">
                <a:latin typeface="Arial" charset="0"/>
                <a:ea typeface="+mn-ea"/>
                <a:cs typeface="Arial" charset="0"/>
              </a:defRPr>
            </a:lvl1pPr>
          </a:lstStyle>
          <a:p>
            <a:pPr fontAlgn="base">
              <a:spcBef>
                <a:spcPct val="0"/>
              </a:spcBef>
              <a:spcAft>
                <a:spcPct val="0"/>
              </a:spcAft>
              <a:defRPr/>
            </a:pPr>
            <a:fld id="{44CC7189-4D07-4BDB-9860-E959BCC86FD9}" type="slidenum">
              <a:rPr lang="en-GB">
                <a:solidFill>
                  <a:srgbClr val="000000"/>
                </a:solidFill>
              </a:rPr>
              <a:pPr fontAlgn="base">
                <a:spcBef>
                  <a:spcPct val="0"/>
                </a:spcBef>
                <a:spcAft>
                  <a:spcPct val="0"/>
                </a:spcAft>
                <a:defRPr/>
              </a:pPr>
              <a:t>‹nr.›</a:t>
            </a:fld>
            <a:endParaRPr lang="en-GB" dirty="0">
              <a:solidFill>
                <a:srgbClr val="000000"/>
              </a:solidFill>
            </a:endParaRPr>
          </a:p>
        </p:txBody>
      </p:sp>
    </p:spTree>
    <p:extLst>
      <p:ext uri="{BB962C8B-B14F-4D97-AF65-F5344CB8AC3E}">
        <p14:creationId xmlns:p14="http://schemas.microsoft.com/office/powerpoint/2010/main" val="92922374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hf hdr="0" ftr="0" dt="0"/>
  <p:txStyles>
    <p:titleStyle>
      <a:lvl1pPr algn="l" rtl="0" eaLnBrk="0" fontAlgn="base" hangingPunct="0">
        <a:spcBef>
          <a:spcPct val="0"/>
        </a:spcBef>
        <a:spcAft>
          <a:spcPct val="0"/>
        </a:spcAft>
        <a:defRPr sz="4400" b="1">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Helvetica" charset="0"/>
          <a:ea typeface="ＭＳ Ｐゴシック" charset="-128"/>
        </a:defRPr>
      </a:lvl2pPr>
      <a:lvl3pPr algn="l" rtl="0" eaLnBrk="0" fontAlgn="base" hangingPunct="0">
        <a:spcBef>
          <a:spcPct val="0"/>
        </a:spcBef>
        <a:spcAft>
          <a:spcPct val="0"/>
        </a:spcAft>
        <a:defRPr sz="4400" b="1">
          <a:solidFill>
            <a:schemeClr val="bg1"/>
          </a:solidFill>
          <a:latin typeface="Helvetica" charset="0"/>
          <a:ea typeface="ＭＳ Ｐゴシック" charset="-128"/>
        </a:defRPr>
      </a:lvl3pPr>
      <a:lvl4pPr algn="l" rtl="0" eaLnBrk="0" fontAlgn="base" hangingPunct="0">
        <a:spcBef>
          <a:spcPct val="0"/>
        </a:spcBef>
        <a:spcAft>
          <a:spcPct val="0"/>
        </a:spcAft>
        <a:defRPr sz="4400" b="1">
          <a:solidFill>
            <a:schemeClr val="bg1"/>
          </a:solidFill>
          <a:latin typeface="Helvetica" charset="0"/>
          <a:ea typeface="ＭＳ Ｐゴシック" charset="-128"/>
        </a:defRPr>
      </a:lvl4pPr>
      <a:lvl5pPr algn="l" rtl="0" eaLnBrk="0" fontAlgn="base" hangingPunct="0">
        <a:spcBef>
          <a:spcPct val="0"/>
        </a:spcBef>
        <a:spcAft>
          <a:spcPct val="0"/>
        </a:spcAft>
        <a:defRPr sz="4400" b="1">
          <a:solidFill>
            <a:schemeClr val="bg1"/>
          </a:solidFill>
          <a:latin typeface="Helvetica" charset="0"/>
          <a:ea typeface="ＭＳ Ｐゴシック" charset="-128"/>
        </a:defRPr>
      </a:lvl5pPr>
      <a:lvl6pPr marL="456188" algn="l" rtl="0" fontAlgn="base">
        <a:spcBef>
          <a:spcPct val="0"/>
        </a:spcBef>
        <a:spcAft>
          <a:spcPct val="0"/>
        </a:spcAft>
        <a:defRPr sz="4400">
          <a:solidFill>
            <a:schemeClr val="tx2"/>
          </a:solidFill>
          <a:latin typeface="Helvetica" charset="0"/>
          <a:ea typeface="ＭＳ Ｐゴシック" charset="-128"/>
        </a:defRPr>
      </a:lvl6pPr>
      <a:lvl7pPr marL="912370" algn="l" rtl="0" fontAlgn="base">
        <a:spcBef>
          <a:spcPct val="0"/>
        </a:spcBef>
        <a:spcAft>
          <a:spcPct val="0"/>
        </a:spcAft>
        <a:defRPr sz="4400">
          <a:solidFill>
            <a:schemeClr val="tx2"/>
          </a:solidFill>
          <a:latin typeface="Helvetica" charset="0"/>
          <a:ea typeface="ＭＳ Ｐゴシック" charset="-128"/>
        </a:defRPr>
      </a:lvl7pPr>
      <a:lvl8pPr marL="1368557" algn="l" rtl="0" fontAlgn="base">
        <a:spcBef>
          <a:spcPct val="0"/>
        </a:spcBef>
        <a:spcAft>
          <a:spcPct val="0"/>
        </a:spcAft>
        <a:defRPr sz="4400">
          <a:solidFill>
            <a:schemeClr val="tx2"/>
          </a:solidFill>
          <a:latin typeface="Helvetica" charset="0"/>
          <a:ea typeface="ＭＳ Ｐゴシック" charset="-128"/>
        </a:defRPr>
      </a:lvl8pPr>
      <a:lvl9pPr marL="1824741" algn="l" rtl="0" fontAlgn="base">
        <a:spcBef>
          <a:spcPct val="0"/>
        </a:spcBef>
        <a:spcAft>
          <a:spcPct val="0"/>
        </a:spcAft>
        <a:defRPr sz="4400">
          <a:solidFill>
            <a:schemeClr val="tx2"/>
          </a:solidFill>
          <a:latin typeface="Helvetica" charset="0"/>
          <a:ea typeface="ＭＳ Ｐゴシック" charset="-128"/>
        </a:defRPr>
      </a:lvl9pPr>
    </p:titleStyle>
    <p:bodyStyle>
      <a:lvl1pPr marL="342139" indent="-342139" algn="l" rtl="0" eaLnBrk="0" fontAlgn="base" hangingPunct="0">
        <a:spcBef>
          <a:spcPct val="20000"/>
        </a:spcBef>
        <a:spcAft>
          <a:spcPct val="0"/>
        </a:spcAft>
        <a:buChar char="•"/>
        <a:defRPr sz="3200">
          <a:solidFill>
            <a:schemeClr val="tx1"/>
          </a:solidFill>
          <a:latin typeface="+mn-lt"/>
          <a:ea typeface="+mn-ea"/>
          <a:cs typeface="+mn-cs"/>
        </a:defRPr>
      </a:lvl1pPr>
      <a:lvl2pPr marL="741299" indent="-285114" algn="l" rtl="0" eaLnBrk="0" fontAlgn="base" hangingPunct="0">
        <a:spcBef>
          <a:spcPct val="20000"/>
        </a:spcBef>
        <a:spcAft>
          <a:spcPct val="0"/>
        </a:spcAft>
        <a:buChar char="–"/>
        <a:defRPr sz="2800">
          <a:solidFill>
            <a:schemeClr val="tx1"/>
          </a:solidFill>
          <a:latin typeface="+mn-lt"/>
          <a:ea typeface="+mn-ea"/>
        </a:defRPr>
      </a:lvl2pPr>
      <a:lvl3pPr marL="1140463" indent="-228098" algn="l" rtl="0" eaLnBrk="0" fontAlgn="base" hangingPunct="0">
        <a:spcBef>
          <a:spcPct val="20000"/>
        </a:spcBef>
        <a:spcAft>
          <a:spcPct val="0"/>
        </a:spcAft>
        <a:buChar char="•"/>
        <a:defRPr sz="2400">
          <a:solidFill>
            <a:schemeClr val="tx1"/>
          </a:solidFill>
          <a:latin typeface="+mn-lt"/>
          <a:ea typeface="+mn-ea"/>
        </a:defRPr>
      </a:lvl3pPr>
      <a:lvl4pPr marL="1596650" indent="-228098" algn="l" rtl="0" eaLnBrk="0" fontAlgn="base" hangingPunct="0">
        <a:spcBef>
          <a:spcPct val="20000"/>
        </a:spcBef>
        <a:spcAft>
          <a:spcPct val="0"/>
        </a:spcAft>
        <a:buChar char="–"/>
        <a:defRPr sz="2000">
          <a:solidFill>
            <a:schemeClr val="tx1"/>
          </a:solidFill>
          <a:latin typeface="+mn-lt"/>
          <a:ea typeface="+mn-ea"/>
        </a:defRPr>
      </a:lvl4pPr>
      <a:lvl5pPr marL="2052833" indent="-228098" algn="l" rtl="0" eaLnBrk="0" fontAlgn="base" hangingPunct="0">
        <a:spcBef>
          <a:spcPct val="20000"/>
        </a:spcBef>
        <a:spcAft>
          <a:spcPct val="0"/>
        </a:spcAft>
        <a:buChar char="»"/>
        <a:defRPr sz="2000">
          <a:solidFill>
            <a:schemeClr val="tx1"/>
          </a:solidFill>
          <a:latin typeface="+mn-lt"/>
          <a:ea typeface="+mn-ea"/>
        </a:defRPr>
      </a:lvl5pPr>
      <a:lvl6pPr marL="2509020" indent="-228098" algn="l" rtl="0" fontAlgn="base">
        <a:spcBef>
          <a:spcPct val="20000"/>
        </a:spcBef>
        <a:spcAft>
          <a:spcPct val="0"/>
        </a:spcAft>
        <a:buChar char="»"/>
        <a:defRPr sz="2000">
          <a:solidFill>
            <a:schemeClr val="tx1"/>
          </a:solidFill>
          <a:latin typeface="+mn-lt"/>
          <a:ea typeface="+mn-ea"/>
        </a:defRPr>
      </a:lvl6pPr>
      <a:lvl7pPr marL="2965206" indent="-228098" algn="l" rtl="0" fontAlgn="base">
        <a:spcBef>
          <a:spcPct val="20000"/>
        </a:spcBef>
        <a:spcAft>
          <a:spcPct val="0"/>
        </a:spcAft>
        <a:buChar char="»"/>
        <a:defRPr sz="2000">
          <a:solidFill>
            <a:schemeClr val="tx1"/>
          </a:solidFill>
          <a:latin typeface="+mn-lt"/>
          <a:ea typeface="+mn-ea"/>
        </a:defRPr>
      </a:lvl7pPr>
      <a:lvl8pPr marL="3421391" indent="-228098" algn="l" rtl="0" fontAlgn="base">
        <a:spcBef>
          <a:spcPct val="20000"/>
        </a:spcBef>
        <a:spcAft>
          <a:spcPct val="0"/>
        </a:spcAft>
        <a:buChar char="»"/>
        <a:defRPr sz="2000">
          <a:solidFill>
            <a:schemeClr val="tx1"/>
          </a:solidFill>
          <a:latin typeface="+mn-lt"/>
          <a:ea typeface="+mn-ea"/>
        </a:defRPr>
      </a:lvl8pPr>
      <a:lvl9pPr marL="3877573" indent="-228098"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Box 4"/>
          <p:cNvSpPr txBox="1">
            <a:spLocks noChangeArrowheads="1"/>
          </p:cNvSpPr>
          <p:nvPr/>
        </p:nvSpPr>
        <p:spPr bwMode="auto">
          <a:xfrm>
            <a:off x="4787900" y="6402388"/>
            <a:ext cx="3600450" cy="339725"/>
          </a:xfrm>
          <a:prstGeom prst="rect">
            <a:avLst/>
          </a:prstGeom>
          <a:noFill/>
          <a:ln>
            <a:noFill/>
          </a:ln>
          <a:extLst/>
        </p:spPr>
        <p:txBody>
          <a:bodyPr lIns="91238" tIns="45619" rIns="91238" bIns="45619">
            <a:spAutoFit/>
          </a:bodyPr>
          <a:lstStyle>
            <a:lvl1pPr defTabSz="762000" eaLnBrk="0" hangingPunct="0">
              <a:defRPr sz="2000" b="1" u="sng">
                <a:solidFill>
                  <a:srgbClr val="000000"/>
                </a:solidFill>
                <a:latin typeface="Gill Sans MT" pitchFamily="34" charset="0"/>
              </a:defRPr>
            </a:lvl1pPr>
            <a:lvl2pPr marL="742950" indent="-285750" defTabSz="762000" eaLnBrk="0" hangingPunct="0">
              <a:defRPr sz="2000" b="1" u="sng">
                <a:solidFill>
                  <a:srgbClr val="000000"/>
                </a:solidFill>
                <a:latin typeface="Gill Sans MT" pitchFamily="34" charset="0"/>
              </a:defRPr>
            </a:lvl2pPr>
            <a:lvl3pPr marL="1143000" indent="-228600" defTabSz="762000" eaLnBrk="0" hangingPunct="0">
              <a:defRPr sz="2000" b="1" u="sng">
                <a:solidFill>
                  <a:srgbClr val="000000"/>
                </a:solidFill>
                <a:latin typeface="Gill Sans MT" pitchFamily="34" charset="0"/>
              </a:defRPr>
            </a:lvl3pPr>
            <a:lvl4pPr marL="1600200" indent="-228600" defTabSz="762000" eaLnBrk="0" hangingPunct="0">
              <a:defRPr sz="2000" b="1" u="sng">
                <a:solidFill>
                  <a:srgbClr val="000000"/>
                </a:solidFill>
                <a:latin typeface="Gill Sans MT" pitchFamily="34" charset="0"/>
              </a:defRPr>
            </a:lvl4pPr>
            <a:lvl5pPr marL="2057400" indent="-228600" defTabSz="762000" eaLnBrk="0" hangingPunct="0">
              <a:defRPr sz="2000" b="1" u="sng">
                <a:solidFill>
                  <a:srgbClr val="000000"/>
                </a:solidFill>
                <a:latin typeface="Gill Sans MT" pitchFamily="34" charset="0"/>
              </a:defRPr>
            </a:lvl5pPr>
            <a:lvl6pPr marL="2514600" indent="-228600" defTabSz="762000" eaLnBrk="0" fontAlgn="base" hangingPunct="0">
              <a:spcBef>
                <a:spcPct val="0"/>
              </a:spcBef>
              <a:spcAft>
                <a:spcPct val="0"/>
              </a:spcAft>
              <a:defRPr sz="2000" b="1" u="sng">
                <a:solidFill>
                  <a:srgbClr val="000000"/>
                </a:solidFill>
                <a:latin typeface="Gill Sans MT" pitchFamily="34" charset="0"/>
              </a:defRPr>
            </a:lvl6pPr>
            <a:lvl7pPr marL="2971800" indent="-228600" defTabSz="762000" eaLnBrk="0" fontAlgn="base" hangingPunct="0">
              <a:spcBef>
                <a:spcPct val="0"/>
              </a:spcBef>
              <a:spcAft>
                <a:spcPct val="0"/>
              </a:spcAft>
              <a:defRPr sz="2000" b="1" u="sng">
                <a:solidFill>
                  <a:srgbClr val="000000"/>
                </a:solidFill>
                <a:latin typeface="Gill Sans MT" pitchFamily="34" charset="0"/>
              </a:defRPr>
            </a:lvl7pPr>
            <a:lvl8pPr marL="3429000" indent="-228600" defTabSz="762000" eaLnBrk="0" fontAlgn="base" hangingPunct="0">
              <a:spcBef>
                <a:spcPct val="0"/>
              </a:spcBef>
              <a:spcAft>
                <a:spcPct val="0"/>
              </a:spcAft>
              <a:defRPr sz="2000" b="1" u="sng">
                <a:solidFill>
                  <a:srgbClr val="000000"/>
                </a:solidFill>
                <a:latin typeface="Gill Sans MT" pitchFamily="34" charset="0"/>
              </a:defRPr>
            </a:lvl8pPr>
            <a:lvl9pPr marL="3886200" indent="-228600" defTabSz="762000" eaLnBrk="0" fontAlgn="base" hangingPunct="0">
              <a:spcBef>
                <a:spcPct val="0"/>
              </a:spcBef>
              <a:spcAft>
                <a:spcPct val="0"/>
              </a:spcAft>
              <a:defRPr sz="2000" b="1" u="sng">
                <a:solidFill>
                  <a:srgbClr val="000000"/>
                </a:solidFill>
                <a:latin typeface="Gill Sans MT" pitchFamily="34" charset="0"/>
              </a:defRPr>
            </a:lvl9pPr>
          </a:lstStyle>
          <a:p>
            <a:pPr algn="r" fontAlgn="base">
              <a:spcBef>
                <a:spcPct val="0"/>
              </a:spcBef>
              <a:spcAft>
                <a:spcPct val="0"/>
              </a:spcAft>
              <a:defRPr/>
            </a:pPr>
            <a:r>
              <a:rPr lang="pl-PL" sz="1600" u="none" dirty="0"/>
              <a:t>Wydział ds. HIV i chorób przenoszonych drogą płciową</a:t>
            </a:r>
          </a:p>
        </p:txBody>
      </p:sp>
      <p:sp>
        <p:nvSpPr>
          <p:cNvPr id="1027" name="Rectangle 5"/>
          <p:cNvSpPr>
            <a:spLocks noChangeArrowheads="1"/>
          </p:cNvSpPr>
          <p:nvPr/>
        </p:nvSpPr>
        <p:spPr bwMode="auto">
          <a:xfrm>
            <a:off x="4" y="1295400"/>
            <a:ext cx="91424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lstStyle>
            <a:lvl1pPr eaLnBrk="0" hangingPunct="0">
              <a:defRPr sz="2000" b="1" u="sng">
                <a:solidFill>
                  <a:srgbClr val="000000"/>
                </a:solidFill>
                <a:latin typeface="Gill Sans MT" pitchFamily="34" charset="0"/>
                <a:ea typeface="ＭＳ Ｐゴシック" charset="-128"/>
              </a:defRPr>
            </a:lvl1pPr>
            <a:lvl2pPr marL="742950" indent="-285750" eaLnBrk="0" hangingPunct="0">
              <a:defRPr sz="2000" b="1" u="sng">
                <a:solidFill>
                  <a:srgbClr val="000000"/>
                </a:solidFill>
                <a:latin typeface="Gill Sans MT" pitchFamily="34" charset="0"/>
                <a:ea typeface="ＭＳ Ｐゴシック" charset="-128"/>
              </a:defRPr>
            </a:lvl2pPr>
            <a:lvl3pPr marL="1143000" indent="-228600" eaLnBrk="0" hangingPunct="0">
              <a:defRPr sz="2000" b="1" u="sng">
                <a:solidFill>
                  <a:srgbClr val="000000"/>
                </a:solidFill>
                <a:latin typeface="Gill Sans MT" pitchFamily="34" charset="0"/>
                <a:ea typeface="ＭＳ Ｐゴシック" charset="-128"/>
              </a:defRPr>
            </a:lvl3pPr>
            <a:lvl4pPr marL="1600200" indent="-228600" eaLnBrk="0" hangingPunct="0">
              <a:defRPr sz="2000" b="1" u="sng">
                <a:solidFill>
                  <a:srgbClr val="000000"/>
                </a:solidFill>
                <a:latin typeface="Gill Sans MT" pitchFamily="34" charset="0"/>
                <a:ea typeface="ＭＳ Ｐゴシック" charset="-128"/>
              </a:defRPr>
            </a:lvl4pPr>
            <a:lvl5pPr marL="2057400" indent="-228600" eaLnBrk="0" hangingPunct="0">
              <a:defRPr sz="2000" b="1" u="sng">
                <a:solidFill>
                  <a:srgbClr val="000000"/>
                </a:solidFill>
                <a:latin typeface="Gill Sans MT" pitchFamily="34" charset="0"/>
                <a:ea typeface="ＭＳ Ｐゴシック" charset="-128"/>
              </a:defRPr>
            </a:lvl5pPr>
            <a:lvl6pPr marL="25146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6pPr>
            <a:lvl7pPr marL="29718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7pPr>
            <a:lvl8pPr marL="34290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8pPr>
            <a:lvl9pPr marL="38862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9pPr>
          </a:lstStyle>
          <a:p>
            <a:pPr fontAlgn="base">
              <a:spcBef>
                <a:spcPct val="0"/>
              </a:spcBef>
              <a:spcAft>
                <a:spcPct val="0"/>
              </a:spcAft>
            </a:pPr>
            <a:endParaRPr lang="en-US" altLang="en-US" dirty="0"/>
          </a:p>
        </p:txBody>
      </p:sp>
      <p:sp>
        <p:nvSpPr>
          <p:cNvPr id="1028" name="Oval 6"/>
          <p:cNvSpPr>
            <a:spLocks noChangeArrowheads="1"/>
          </p:cNvSpPr>
          <p:nvPr/>
        </p:nvSpPr>
        <p:spPr bwMode="auto">
          <a:xfrm>
            <a:off x="6227782" y="4868882"/>
            <a:ext cx="765175" cy="36988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wrap="none" lIns="91238" tIns="45619" rIns="91238" bIns="45619" anchor="ctr"/>
          <a:lstStyle>
            <a:lvl1pPr eaLnBrk="0" hangingPunct="0">
              <a:defRPr sz="2000" b="1" u="sng">
                <a:solidFill>
                  <a:srgbClr val="000000"/>
                </a:solidFill>
                <a:latin typeface="Gill Sans MT" pitchFamily="34" charset="0"/>
                <a:ea typeface="ＭＳ Ｐゴシック" charset="-128"/>
              </a:defRPr>
            </a:lvl1pPr>
            <a:lvl2pPr marL="742950" indent="-285750" eaLnBrk="0" hangingPunct="0">
              <a:defRPr sz="2000" b="1" u="sng">
                <a:solidFill>
                  <a:srgbClr val="000000"/>
                </a:solidFill>
                <a:latin typeface="Gill Sans MT" pitchFamily="34" charset="0"/>
                <a:ea typeface="ＭＳ Ｐゴシック" charset="-128"/>
              </a:defRPr>
            </a:lvl2pPr>
            <a:lvl3pPr marL="1143000" indent="-228600" eaLnBrk="0" hangingPunct="0">
              <a:defRPr sz="2000" b="1" u="sng">
                <a:solidFill>
                  <a:srgbClr val="000000"/>
                </a:solidFill>
                <a:latin typeface="Gill Sans MT" pitchFamily="34" charset="0"/>
                <a:ea typeface="ＭＳ Ｐゴシック" charset="-128"/>
              </a:defRPr>
            </a:lvl3pPr>
            <a:lvl4pPr marL="1600200" indent="-228600" eaLnBrk="0" hangingPunct="0">
              <a:defRPr sz="2000" b="1" u="sng">
                <a:solidFill>
                  <a:srgbClr val="000000"/>
                </a:solidFill>
                <a:latin typeface="Gill Sans MT" pitchFamily="34" charset="0"/>
                <a:ea typeface="ＭＳ Ｐゴシック" charset="-128"/>
              </a:defRPr>
            </a:lvl4pPr>
            <a:lvl5pPr marL="2057400" indent="-228600" eaLnBrk="0" hangingPunct="0">
              <a:defRPr sz="2000" b="1" u="sng">
                <a:solidFill>
                  <a:srgbClr val="000000"/>
                </a:solidFill>
                <a:latin typeface="Gill Sans MT" pitchFamily="34" charset="0"/>
                <a:ea typeface="ＭＳ Ｐゴシック" charset="-128"/>
              </a:defRPr>
            </a:lvl5pPr>
            <a:lvl6pPr marL="25146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6pPr>
            <a:lvl7pPr marL="29718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7pPr>
            <a:lvl8pPr marL="34290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8pPr>
            <a:lvl9pPr marL="38862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9pPr>
          </a:lstStyle>
          <a:p>
            <a:pPr fontAlgn="base">
              <a:spcBef>
                <a:spcPct val="0"/>
              </a:spcBef>
              <a:spcAft>
                <a:spcPct val="0"/>
              </a:spcAft>
            </a:pPr>
            <a:endParaRPr lang="en-US" altLang="en-US" dirty="0"/>
          </a:p>
        </p:txBody>
      </p:sp>
      <p:sp>
        <p:nvSpPr>
          <p:cNvPr id="1029" name="Rectangle 7"/>
          <p:cNvSpPr>
            <a:spLocks noGrp="1" noChangeArrowheads="1"/>
          </p:cNvSpPr>
          <p:nvPr>
            <p:ph type="title"/>
          </p:nvPr>
        </p:nvSpPr>
        <p:spPr bwMode="auto">
          <a:xfrm>
            <a:off x="395288" y="260369"/>
            <a:ext cx="8280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ctr" anchorCtr="0" compatLnSpc="1">
            <a:prstTxWarp prst="textNoShape">
              <a:avLst/>
            </a:prstTxWarp>
          </a:bodyPr>
          <a:lstStyle/>
          <a:p>
            <a:pPr lvl="0"/>
            <a:r>
              <a:rPr lang="en-US" altLang="en-US"/>
              <a:t>Click to edit Master title style</a:t>
            </a:r>
            <a:endParaRPr lang="en-GB" altLang="en-US"/>
          </a:p>
        </p:txBody>
      </p:sp>
      <p:sp>
        <p:nvSpPr>
          <p:cNvPr id="1030" name="Rectangle 8"/>
          <p:cNvSpPr>
            <a:spLocks noGrp="1" noChangeArrowheads="1"/>
          </p:cNvSpPr>
          <p:nvPr>
            <p:ph type="body" idx="1"/>
          </p:nvPr>
        </p:nvSpPr>
        <p:spPr bwMode="auto">
          <a:xfrm>
            <a:off x="492144" y="1439863"/>
            <a:ext cx="818356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31" name="Text Box 9"/>
          <p:cNvSpPr txBox="1">
            <a:spLocks noChangeArrowheads="1"/>
          </p:cNvSpPr>
          <p:nvPr/>
        </p:nvSpPr>
        <p:spPr bwMode="auto">
          <a:xfrm>
            <a:off x="408001" y="6405563"/>
            <a:ext cx="1392237" cy="308028"/>
          </a:xfrm>
          <a:prstGeom prst="rect">
            <a:avLst/>
          </a:prstGeom>
          <a:noFill/>
          <a:ln>
            <a:noFill/>
          </a:ln>
          <a:extLst/>
        </p:spPr>
        <p:txBody>
          <a:bodyPr lIns="91238" tIns="45619" rIns="91238" bIns="45619">
            <a:spAutoFit/>
          </a:bodyPr>
          <a:lstStyle>
            <a:lvl1pPr eaLnBrk="0" hangingPunct="0">
              <a:defRPr sz="2000" b="1" u="sng">
                <a:solidFill>
                  <a:srgbClr val="000000"/>
                </a:solidFill>
                <a:latin typeface="Gill Sans MT" pitchFamily="34" charset="0"/>
              </a:defRPr>
            </a:lvl1pPr>
            <a:lvl2pPr marL="742950" indent="-285750" eaLnBrk="0" hangingPunct="0">
              <a:defRPr sz="2000" b="1" u="sng">
                <a:solidFill>
                  <a:srgbClr val="000000"/>
                </a:solidFill>
                <a:latin typeface="Gill Sans MT" pitchFamily="34" charset="0"/>
              </a:defRPr>
            </a:lvl2pPr>
            <a:lvl3pPr marL="1143000" indent="-228600" eaLnBrk="0" hangingPunct="0">
              <a:defRPr sz="2000" b="1" u="sng">
                <a:solidFill>
                  <a:srgbClr val="000000"/>
                </a:solidFill>
                <a:latin typeface="Gill Sans MT" pitchFamily="34" charset="0"/>
              </a:defRPr>
            </a:lvl3pPr>
            <a:lvl4pPr marL="1600200" indent="-228600" eaLnBrk="0" hangingPunct="0">
              <a:defRPr sz="2000" b="1" u="sng">
                <a:solidFill>
                  <a:srgbClr val="000000"/>
                </a:solidFill>
                <a:latin typeface="Gill Sans MT" pitchFamily="34" charset="0"/>
              </a:defRPr>
            </a:lvl4pPr>
            <a:lvl5pPr marL="2057400" indent="-228600" eaLnBrk="0" hangingPunct="0">
              <a:defRPr sz="2000" b="1" u="sng">
                <a:solidFill>
                  <a:srgbClr val="000000"/>
                </a:solidFill>
                <a:latin typeface="Gill Sans MT" pitchFamily="34" charset="0"/>
              </a:defRPr>
            </a:lvl5pPr>
            <a:lvl6pPr marL="2514600" indent="-228600" eaLnBrk="0" fontAlgn="base" hangingPunct="0">
              <a:spcBef>
                <a:spcPct val="0"/>
              </a:spcBef>
              <a:spcAft>
                <a:spcPct val="0"/>
              </a:spcAft>
              <a:defRPr sz="2000" b="1" u="sng">
                <a:solidFill>
                  <a:srgbClr val="000000"/>
                </a:solidFill>
                <a:latin typeface="Gill Sans MT" pitchFamily="34" charset="0"/>
              </a:defRPr>
            </a:lvl6pPr>
            <a:lvl7pPr marL="2971800" indent="-228600" eaLnBrk="0" fontAlgn="base" hangingPunct="0">
              <a:spcBef>
                <a:spcPct val="0"/>
              </a:spcBef>
              <a:spcAft>
                <a:spcPct val="0"/>
              </a:spcAft>
              <a:defRPr sz="2000" b="1" u="sng">
                <a:solidFill>
                  <a:srgbClr val="000000"/>
                </a:solidFill>
                <a:latin typeface="Gill Sans MT" pitchFamily="34" charset="0"/>
              </a:defRPr>
            </a:lvl7pPr>
            <a:lvl8pPr marL="3429000" indent="-228600" eaLnBrk="0" fontAlgn="base" hangingPunct="0">
              <a:spcBef>
                <a:spcPct val="0"/>
              </a:spcBef>
              <a:spcAft>
                <a:spcPct val="0"/>
              </a:spcAft>
              <a:defRPr sz="2000" b="1" u="sng">
                <a:solidFill>
                  <a:srgbClr val="000000"/>
                </a:solidFill>
                <a:latin typeface="Gill Sans MT" pitchFamily="34" charset="0"/>
              </a:defRPr>
            </a:lvl8pPr>
            <a:lvl9pPr marL="3886200" indent="-228600" eaLnBrk="0" fontAlgn="base" hangingPunct="0">
              <a:spcBef>
                <a:spcPct val="0"/>
              </a:spcBef>
              <a:spcAft>
                <a:spcPct val="0"/>
              </a:spcAft>
              <a:defRPr sz="2000" b="1" u="sng">
                <a:solidFill>
                  <a:srgbClr val="000000"/>
                </a:solidFill>
                <a:latin typeface="Gill Sans MT" pitchFamily="34" charset="0"/>
              </a:defRPr>
            </a:lvl9pPr>
          </a:lstStyle>
          <a:p>
            <a:pPr fontAlgn="base">
              <a:spcBef>
                <a:spcPct val="0"/>
              </a:spcBef>
              <a:spcAft>
                <a:spcPct val="0"/>
              </a:spcAft>
              <a:defRPr/>
            </a:pPr>
            <a:r>
              <a:rPr lang="pl-PL"/>
              <a:t> </a:t>
            </a:r>
          </a:p>
        </p:txBody>
      </p:sp>
      <p:pic>
        <p:nvPicPr>
          <p:cNvPr id="1032" name="Picture 12" descr="mmmmmmmm"/>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16917" y="6105544"/>
            <a:ext cx="82708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5" descr="Lin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4025" y="6237291"/>
            <a:ext cx="7862888"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9406704"/>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 id="2147484216" r:id="rId12"/>
  </p:sldLayoutIdLst>
  <p:transition/>
  <p:hf hdr="0" ftr="0" dt="0"/>
  <p:txStyles>
    <p:titleStyle>
      <a:lvl1pPr algn="ctr" defTabSz="760309" rtl="0" eaLnBrk="1" fontAlgn="base" hangingPunct="1">
        <a:spcBef>
          <a:spcPct val="0"/>
        </a:spcBef>
        <a:spcAft>
          <a:spcPct val="0"/>
        </a:spcAft>
        <a:defRPr sz="3600" b="1">
          <a:solidFill>
            <a:schemeClr val="accent2"/>
          </a:solidFill>
          <a:latin typeface="+mj-lt"/>
          <a:ea typeface="ＭＳ Ｐゴシック" charset="0"/>
          <a:cs typeface="ＭＳ Ｐゴシック" charset="0"/>
        </a:defRPr>
      </a:lvl1pPr>
      <a:lvl2pPr algn="ctr" defTabSz="760309" rtl="0" eaLnBrk="1" fontAlgn="base" hangingPunct="1">
        <a:spcBef>
          <a:spcPct val="0"/>
        </a:spcBef>
        <a:spcAft>
          <a:spcPct val="0"/>
        </a:spcAft>
        <a:defRPr sz="3600" b="1">
          <a:solidFill>
            <a:schemeClr val="accent2"/>
          </a:solidFill>
          <a:latin typeface="Arial" charset="0"/>
          <a:ea typeface="ＭＳ Ｐゴシック" charset="0"/>
          <a:cs typeface="ＭＳ Ｐゴシック" charset="0"/>
        </a:defRPr>
      </a:lvl2pPr>
      <a:lvl3pPr algn="ctr" defTabSz="760309" rtl="0" eaLnBrk="1" fontAlgn="base" hangingPunct="1">
        <a:spcBef>
          <a:spcPct val="0"/>
        </a:spcBef>
        <a:spcAft>
          <a:spcPct val="0"/>
        </a:spcAft>
        <a:defRPr sz="3600" b="1">
          <a:solidFill>
            <a:schemeClr val="accent2"/>
          </a:solidFill>
          <a:latin typeface="Arial" charset="0"/>
          <a:ea typeface="ＭＳ Ｐゴシック" charset="0"/>
          <a:cs typeface="ＭＳ Ｐゴシック" charset="0"/>
        </a:defRPr>
      </a:lvl3pPr>
      <a:lvl4pPr algn="ctr" defTabSz="760309" rtl="0" eaLnBrk="1" fontAlgn="base" hangingPunct="1">
        <a:spcBef>
          <a:spcPct val="0"/>
        </a:spcBef>
        <a:spcAft>
          <a:spcPct val="0"/>
        </a:spcAft>
        <a:defRPr sz="3600" b="1">
          <a:solidFill>
            <a:schemeClr val="accent2"/>
          </a:solidFill>
          <a:latin typeface="Arial" charset="0"/>
          <a:ea typeface="ＭＳ Ｐゴシック" charset="0"/>
          <a:cs typeface="ＭＳ Ｐゴシック" charset="0"/>
        </a:defRPr>
      </a:lvl4pPr>
      <a:lvl5pPr algn="ctr" defTabSz="760309" rtl="0" eaLnBrk="1" fontAlgn="base" hangingPunct="1">
        <a:spcBef>
          <a:spcPct val="0"/>
        </a:spcBef>
        <a:spcAft>
          <a:spcPct val="0"/>
        </a:spcAft>
        <a:defRPr sz="3600" b="1">
          <a:solidFill>
            <a:schemeClr val="accent2"/>
          </a:solidFill>
          <a:latin typeface="Arial" charset="0"/>
          <a:ea typeface="ＭＳ Ｐゴシック" charset="0"/>
          <a:cs typeface="ＭＳ Ｐゴシック" charset="0"/>
        </a:defRPr>
      </a:lvl5pPr>
      <a:lvl6pPr marL="456188" algn="ctr" defTabSz="760309" rtl="0" eaLnBrk="1" fontAlgn="base" hangingPunct="1">
        <a:spcBef>
          <a:spcPct val="0"/>
        </a:spcBef>
        <a:spcAft>
          <a:spcPct val="0"/>
        </a:spcAft>
        <a:defRPr sz="3600" b="1">
          <a:solidFill>
            <a:schemeClr val="accent2"/>
          </a:solidFill>
          <a:latin typeface="Arial" charset="0"/>
        </a:defRPr>
      </a:lvl6pPr>
      <a:lvl7pPr marL="912370" algn="ctr" defTabSz="760309" rtl="0" eaLnBrk="1" fontAlgn="base" hangingPunct="1">
        <a:spcBef>
          <a:spcPct val="0"/>
        </a:spcBef>
        <a:spcAft>
          <a:spcPct val="0"/>
        </a:spcAft>
        <a:defRPr sz="3600" b="1">
          <a:solidFill>
            <a:schemeClr val="accent2"/>
          </a:solidFill>
          <a:latin typeface="Arial" charset="0"/>
        </a:defRPr>
      </a:lvl7pPr>
      <a:lvl8pPr marL="1368557" algn="ctr" defTabSz="760309" rtl="0" eaLnBrk="1" fontAlgn="base" hangingPunct="1">
        <a:spcBef>
          <a:spcPct val="0"/>
        </a:spcBef>
        <a:spcAft>
          <a:spcPct val="0"/>
        </a:spcAft>
        <a:defRPr sz="3600" b="1">
          <a:solidFill>
            <a:schemeClr val="accent2"/>
          </a:solidFill>
          <a:latin typeface="Arial" charset="0"/>
        </a:defRPr>
      </a:lvl8pPr>
      <a:lvl9pPr marL="1824741" algn="ctr" defTabSz="760309" rtl="0" eaLnBrk="1" fontAlgn="base" hangingPunct="1">
        <a:spcBef>
          <a:spcPct val="0"/>
        </a:spcBef>
        <a:spcAft>
          <a:spcPct val="0"/>
        </a:spcAft>
        <a:defRPr sz="3600" b="1">
          <a:solidFill>
            <a:schemeClr val="accent2"/>
          </a:solidFill>
          <a:latin typeface="Arial" charset="0"/>
        </a:defRPr>
      </a:lvl9pPr>
    </p:titleStyle>
    <p:bodyStyle>
      <a:lvl1pPr marL="342139" indent="-342139" algn="l" defTabSz="760309" rtl="0" eaLnBrk="1" fontAlgn="base" hangingPunct="1">
        <a:spcBef>
          <a:spcPct val="20000"/>
        </a:spcBef>
        <a:spcAft>
          <a:spcPct val="0"/>
        </a:spcAft>
        <a:buFont typeface="Wingdings" pitchFamily="2" charset="2"/>
        <a:buChar char="Ø"/>
        <a:defRPr sz="2400" b="1">
          <a:solidFill>
            <a:schemeClr val="tx1"/>
          </a:solidFill>
          <a:latin typeface="+mn-lt"/>
          <a:ea typeface="ＭＳ Ｐゴシック" charset="0"/>
          <a:cs typeface="ＭＳ Ｐゴシック" charset="0"/>
        </a:defRPr>
      </a:lvl1pPr>
      <a:lvl2pPr marL="741299" indent="-285114" algn="l" defTabSz="760309" rtl="0" eaLnBrk="1" fontAlgn="base" hangingPunct="1">
        <a:spcBef>
          <a:spcPct val="20000"/>
        </a:spcBef>
        <a:spcAft>
          <a:spcPct val="0"/>
        </a:spcAft>
        <a:buChar char="•"/>
        <a:defRPr sz="2400">
          <a:solidFill>
            <a:schemeClr val="tx1"/>
          </a:solidFill>
          <a:latin typeface="+mn-lt"/>
          <a:ea typeface="ＭＳ Ｐゴシック" charset="0"/>
        </a:defRPr>
      </a:lvl2pPr>
      <a:lvl3pPr marL="1140463" indent="-228098" algn="l" defTabSz="760309" rtl="0" eaLnBrk="1" fontAlgn="base" hangingPunct="1">
        <a:spcBef>
          <a:spcPct val="20000"/>
        </a:spcBef>
        <a:spcAft>
          <a:spcPct val="0"/>
        </a:spcAft>
        <a:buChar char="–"/>
        <a:defRPr sz="2400">
          <a:solidFill>
            <a:schemeClr val="tx1"/>
          </a:solidFill>
          <a:latin typeface="+mn-lt"/>
          <a:ea typeface="ＭＳ Ｐゴシック" charset="0"/>
        </a:defRPr>
      </a:lvl3pPr>
      <a:lvl4pPr marL="1596650" indent="-228098" algn="l" defTabSz="760309" rtl="0" eaLnBrk="1" fontAlgn="base" hangingPunct="1">
        <a:spcBef>
          <a:spcPct val="20000"/>
        </a:spcBef>
        <a:spcAft>
          <a:spcPct val="0"/>
        </a:spcAft>
        <a:buBlip>
          <a:blip r:embed="rId16"/>
        </a:buBlip>
        <a:defRPr sz="2400">
          <a:solidFill>
            <a:schemeClr val="tx1"/>
          </a:solidFill>
          <a:latin typeface="+mn-lt"/>
          <a:ea typeface="ＭＳ Ｐゴシック" charset="0"/>
        </a:defRPr>
      </a:lvl4pPr>
      <a:lvl5pPr marL="2052833" indent="-228098" algn="l" defTabSz="760309" rtl="0" eaLnBrk="1" fontAlgn="base" hangingPunct="1">
        <a:spcBef>
          <a:spcPct val="20000"/>
        </a:spcBef>
        <a:spcAft>
          <a:spcPct val="0"/>
        </a:spcAft>
        <a:buBlip>
          <a:blip r:embed="rId16"/>
        </a:buBlip>
        <a:defRPr sz="2400">
          <a:solidFill>
            <a:schemeClr val="tx1"/>
          </a:solidFill>
          <a:latin typeface="+mn-lt"/>
          <a:ea typeface="ＭＳ Ｐゴシック" charset="0"/>
        </a:defRPr>
      </a:lvl5pPr>
      <a:lvl6pPr marL="2509020" indent="-228098" algn="l" defTabSz="760309" rtl="0" eaLnBrk="1" fontAlgn="base" hangingPunct="1">
        <a:spcBef>
          <a:spcPct val="20000"/>
        </a:spcBef>
        <a:spcAft>
          <a:spcPct val="0"/>
        </a:spcAft>
        <a:buBlip>
          <a:blip r:embed="rId16"/>
        </a:buBlip>
        <a:defRPr sz="2400">
          <a:solidFill>
            <a:schemeClr val="tx1"/>
          </a:solidFill>
          <a:latin typeface="+mn-lt"/>
        </a:defRPr>
      </a:lvl6pPr>
      <a:lvl7pPr marL="2965206" indent="-228098" algn="l" defTabSz="760309" rtl="0" eaLnBrk="1" fontAlgn="base" hangingPunct="1">
        <a:spcBef>
          <a:spcPct val="20000"/>
        </a:spcBef>
        <a:spcAft>
          <a:spcPct val="0"/>
        </a:spcAft>
        <a:buBlip>
          <a:blip r:embed="rId16"/>
        </a:buBlip>
        <a:defRPr sz="2400">
          <a:solidFill>
            <a:schemeClr val="tx1"/>
          </a:solidFill>
          <a:latin typeface="+mn-lt"/>
        </a:defRPr>
      </a:lvl7pPr>
      <a:lvl8pPr marL="3421391" indent="-228098" algn="l" defTabSz="760309" rtl="0" eaLnBrk="1" fontAlgn="base" hangingPunct="1">
        <a:spcBef>
          <a:spcPct val="20000"/>
        </a:spcBef>
        <a:spcAft>
          <a:spcPct val="0"/>
        </a:spcAft>
        <a:buBlip>
          <a:blip r:embed="rId16"/>
        </a:buBlip>
        <a:defRPr sz="2400">
          <a:solidFill>
            <a:schemeClr val="tx1"/>
          </a:solidFill>
          <a:latin typeface="+mn-lt"/>
        </a:defRPr>
      </a:lvl8pPr>
      <a:lvl9pPr marL="3877573" indent="-228098" algn="l" defTabSz="760309" rtl="0" eaLnBrk="1" fontAlgn="base" hangingPunct="1">
        <a:spcBef>
          <a:spcPct val="20000"/>
        </a:spcBef>
        <a:spcAft>
          <a:spcPct val="0"/>
        </a:spcAft>
        <a:buBlip>
          <a:blip r:embed="rId16"/>
        </a:buBlip>
        <a:defRPr sz="2400">
          <a:solidFill>
            <a:schemeClr val="tx1"/>
          </a:solidFill>
          <a:latin typeface="+mn-lt"/>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738" y="609466"/>
            <a:ext cx="777253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72" tIns="39086" rIns="78172" bIns="39086"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738" y="1981622"/>
            <a:ext cx="7772534" cy="4114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72" tIns="39086" rIns="78172" bIns="3908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733" y="6248554"/>
            <a:ext cx="1905000" cy="456931"/>
          </a:xfrm>
          <a:prstGeom prst="rect">
            <a:avLst/>
          </a:prstGeom>
          <a:noFill/>
          <a:ln w="9525">
            <a:noFill/>
            <a:miter lim="800000"/>
            <a:headEnd/>
            <a:tailEnd/>
          </a:ln>
        </p:spPr>
        <p:txBody>
          <a:bodyPr vert="horz" wrap="square" lIns="78172" tIns="39086" rIns="78172" bIns="39086" numCol="1" anchor="t" anchorCtr="0" compatLnSpc="1">
            <a:prstTxWarp prst="textNoShape">
              <a:avLst/>
            </a:prstTxWarp>
          </a:bodyPr>
          <a:lstStyle>
            <a:lvl1pPr>
              <a:defRPr sz="1200">
                <a:latin typeface="Times New Roman" pitchFamily="18" charset="0"/>
              </a:defRPr>
            </a:lvl1pPr>
          </a:lstStyle>
          <a:p>
            <a:pPr fontAlgn="base">
              <a:spcBef>
                <a:spcPct val="0"/>
              </a:spcBef>
              <a:spcAft>
                <a:spcPct val="0"/>
              </a:spcAft>
            </a:pPr>
            <a:fld id="{E4BD5824-EF3C-4BA2-86D7-89FD85A2D390}" type="datetime1">
              <a:rPr lang="en-GB" altLang="en-US" smtClean="0">
                <a:solidFill>
                  <a:srgbClr val="000000"/>
                </a:solidFill>
                <a:ea typeface="ＭＳ Ｐゴシック" charset="-128"/>
              </a:rPr>
              <a:t>17/07/2017</a:t>
            </a:fld>
            <a:endParaRPr lang="es-ES" altLang="en-US" dirty="0">
              <a:solidFill>
                <a:srgbClr val="000000"/>
              </a:solidFill>
              <a:ea typeface="ＭＳ Ｐゴシック" charset="-128"/>
            </a:endParaRPr>
          </a:p>
        </p:txBody>
      </p:sp>
      <p:sp>
        <p:nvSpPr>
          <p:cNvPr id="1029" name="Rectangle 5"/>
          <p:cNvSpPr>
            <a:spLocks noGrp="1" noChangeArrowheads="1"/>
          </p:cNvSpPr>
          <p:nvPr>
            <p:ph type="ftr" sz="quarter" idx="3"/>
          </p:nvPr>
        </p:nvSpPr>
        <p:spPr bwMode="auto">
          <a:xfrm>
            <a:off x="3124272" y="6248554"/>
            <a:ext cx="2895466" cy="456931"/>
          </a:xfrm>
          <a:prstGeom prst="rect">
            <a:avLst/>
          </a:prstGeom>
          <a:noFill/>
          <a:ln w="9525">
            <a:noFill/>
            <a:miter lim="800000"/>
            <a:headEnd/>
            <a:tailEnd/>
          </a:ln>
        </p:spPr>
        <p:txBody>
          <a:bodyPr vert="horz" wrap="square" lIns="78172" tIns="39086" rIns="78172" bIns="39086" numCol="1" anchor="t" anchorCtr="0" compatLnSpc="1">
            <a:prstTxWarp prst="textNoShape">
              <a:avLst/>
            </a:prstTxWarp>
          </a:bodyPr>
          <a:lstStyle>
            <a:lvl1pPr algn="ctr">
              <a:defRPr sz="1200">
                <a:latin typeface="Times New Roman" pitchFamily="18" charset="0"/>
              </a:defRPr>
            </a:lvl1pPr>
          </a:lstStyle>
          <a:p>
            <a:pPr fontAlgn="base">
              <a:spcBef>
                <a:spcPct val="0"/>
              </a:spcBef>
              <a:spcAft>
                <a:spcPct val="0"/>
              </a:spcAft>
            </a:pPr>
            <a:endParaRPr lang="es-ES" altLang="en-US" dirty="0">
              <a:solidFill>
                <a:srgbClr val="000000"/>
              </a:solidFill>
              <a:ea typeface="ＭＳ Ｐゴシック" charset="-128"/>
            </a:endParaRPr>
          </a:p>
        </p:txBody>
      </p:sp>
      <p:sp>
        <p:nvSpPr>
          <p:cNvPr id="1030" name="Rectangle 6"/>
          <p:cNvSpPr>
            <a:spLocks noGrp="1" noChangeArrowheads="1"/>
          </p:cNvSpPr>
          <p:nvPr>
            <p:ph type="sldNum" sz="quarter" idx="4"/>
          </p:nvPr>
        </p:nvSpPr>
        <p:spPr bwMode="auto">
          <a:xfrm>
            <a:off x="6553267" y="6248554"/>
            <a:ext cx="1905000" cy="456931"/>
          </a:xfrm>
          <a:prstGeom prst="rect">
            <a:avLst/>
          </a:prstGeom>
          <a:noFill/>
          <a:ln w="9525">
            <a:noFill/>
            <a:miter lim="800000"/>
            <a:headEnd/>
            <a:tailEnd/>
          </a:ln>
        </p:spPr>
        <p:txBody>
          <a:bodyPr vert="horz" wrap="square" lIns="78172" tIns="39086" rIns="78172" bIns="39086" numCol="1" anchor="t" anchorCtr="0" compatLnSpc="1">
            <a:prstTxWarp prst="textNoShape">
              <a:avLst/>
            </a:prstTxWarp>
          </a:bodyPr>
          <a:lstStyle>
            <a:lvl1pPr algn="r">
              <a:defRPr sz="1200">
                <a:latin typeface="Times New Roman" pitchFamily="18" charset="0"/>
              </a:defRPr>
            </a:lvl1pPr>
          </a:lstStyle>
          <a:p>
            <a:pPr fontAlgn="base">
              <a:spcBef>
                <a:spcPct val="0"/>
              </a:spcBef>
              <a:spcAft>
                <a:spcPct val="0"/>
              </a:spcAft>
            </a:pPr>
            <a:fld id="{EEE17D19-4C17-4445-A030-A431A300392A}" type="slidenum">
              <a:rPr lang="en-US" altLang="en-US" smtClean="0">
                <a:solidFill>
                  <a:srgbClr val="000000"/>
                </a:solidFill>
                <a:ea typeface="ＭＳ Ｐゴシック" charset="-128"/>
              </a:rPr>
              <a:pPr fontAlgn="base">
                <a:spcBef>
                  <a:spcPct val="0"/>
                </a:spcBef>
                <a:spcAft>
                  <a:spcPct val="0"/>
                </a:spcAft>
              </a:pPr>
              <a:t>‹nr.›</a:t>
            </a:fld>
            <a:endParaRPr lang="en-US" altLang="en-US" dirty="0">
              <a:solidFill>
                <a:srgbClr val="000000"/>
              </a:solidFill>
              <a:ea typeface="ＭＳ Ｐゴシック" charset="-128"/>
            </a:endParaRPr>
          </a:p>
        </p:txBody>
      </p:sp>
    </p:spTree>
    <p:extLst>
      <p:ext uri="{BB962C8B-B14F-4D97-AF65-F5344CB8AC3E}">
        <p14:creationId xmlns:p14="http://schemas.microsoft.com/office/powerpoint/2010/main" val="704007346"/>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Lst>
  <p:hf hdr="0" ftr="0" dt="0"/>
  <p:txStyles>
    <p:titleStyle>
      <a:lvl1pPr algn="ctr" defTabSz="781616" rtl="0" eaLnBrk="1" fontAlgn="base" hangingPunct="1">
        <a:spcBef>
          <a:spcPct val="0"/>
        </a:spcBef>
        <a:spcAft>
          <a:spcPct val="0"/>
        </a:spcAft>
        <a:defRPr sz="3800">
          <a:solidFill>
            <a:schemeClr val="tx2"/>
          </a:solidFill>
          <a:latin typeface="+mj-lt"/>
          <a:ea typeface="ＭＳ Ｐゴシック" charset="-128"/>
          <a:cs typeface="ＭＳ Ｐゴシック" pitchFamily="-65" charset="-128"/>
        </a:defRPr>
      </a:lvl1pPr>
      <a:lvl2pPr algn="ctr" defTabSz="781616" rtl="0" eaLnBrk="1" fontAlgn="base" hangingPunct="1">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2pPr>
      <a:lvl3pPr algn="ctr" defTabSz="781616" rtl="0" eaLnBrk="1" fontAlgn="base" hangingPunct="1">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3pPr>
      <a:lvl4pPr algn="ctr" defTabSz="781616" rtl="0" eaLnBrk="1" fontAlgn="base" hangingPunct="1">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4pPr>
      <a:lvl5pPr algn="ctr" defTabSz="781616" rtl="0" eaLnBrk="1" fontAlgn="base" hangingPunct="1">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5pPr>
      <a:lvl6pPr marL="109503" algn="ctr" defTabSz="976049" rtl="0" eaLnBrk="1" fontAlgn="base" hangingPunct="1">
        <a:spcBef>
          <a:spcPct val="0"/>
        </a:spcBef>
        <a:spcAft>
          <a:spcPct val="0"/>
        </a:spcAft>
        <a:defRPr sz="4700">
          <a:solidFill>
            <a:schemeClr val="tx2"/>
          </a:solidFill>
          <a:latin typeface="Times New Roman" pitchFamily="-65" charset="0"/>
        </a:defRPr>
      </a:lvl6pPr>
      <a:lvl7pPr marL="219006" algn="ctr" defTabSz="976049" rtl="0" eaLnBrk="1" fontAlgn="base" hangingPunct="1">
        <a:spcBef>
          <a:spcPct val="0"/>
        </a:spcBef>
        <a:spcAft>
          <a:spcPct val="0"/>
        </a:spcAft>
        <a:defRPr sz="4700">
          <a:solidFill>
            <a:schemeClr val="tx2"/>
          </a:solidFill>
          <a:latin typeface="Times New Roman" pitchFamily="-65" charset="0"/>
        </a:defRPr>
      </a:lvl7pPr>
      <a:lvl8pPr marL="328517" algn="ctr" defTabSz="976049" rtl="0" eaLnBrk="1" fontAlgn="base" hangingPunct="1">
        <a:spcBef>
          <a:spcPct val="0"/>
        </a:spcBef>
        <a:spcAft>
          <a:spcPct val="0"/>
        </a:spcAft>
        <a:defRPr sz="4700">
          <a:solidFill>
            <a:schemeClr val="tx2"/>
          </a:solidFill>
          <a:latin typeface="Times New Roman" pitchFamily="-65" charset="0"/>
        </a:defRPr>
      </a:lvl8pPr>
      <a:lvl9pPr marL="438023" algn="ctr" defTabSz="976049" rtl="0" eaLnBrk="1" fontAlgn="base" hangingPunct="1">
        <a:spcBef>
          <a:spcPct val="0"/>
        </a:spcBef>
        <a:spcAft>
          <a:spcPct val="0"/>
        </a:spcAft>
        <a:defRPr sz="4700">
          <a:solidFill>
            <a:schemeClr val="tx2"/>
          </a:solidFill>
          <a:latin typeface="Times New Roman" pitchFamily="-65" charset="0"/>
        </a:defRPr>
      </a:lvl9pPr>
    </p:titleStyle>
    <p:bodyStyle>
      <a:lvl1pPr marL="292928" indent="-292928" algn="l" defTabSz="781616" rtl="0" eaLnBrk="1" fontAlgn="base" hangingPunct="1">
        <a:spcBef>
          <a:spcPct val="20000"/>
        </a:spcBef>
        <a:spcAft>
          <a:spcPct val="0"/>
        </a:spcAft>
        <a:buChar char="•"/>
        <a:defRPr sz="2800">
          <a:solidFill>
            <a:schemeClr val="tx1"/>
          </a:solidFill>
          <a:latin typeface="+mn-lt"/>
          <a:ea typeface="ＭＳ Ｐゴシック" charset="-128"/>
          <a:cs typeface="ＭＳ Ｐゴシック" pitchFamily="-65" charset="-128"/>
        </a:defRPr>
      </a:lvl1pPr>
      <a:lvl2pPr marL="635147" indent="-244005" algn="l" defTabSz="781616" rtl="0" eaLnBrk="1" fontAlgn="base" hangingPunct="1">
        <a:spcBef>
          <a:spcPct val="20000"/>
        </a:spcBef>
        <a:spcAft>
          <a:spcPct val="0"/>
        </a:spcAft>
        <a:buChar char="–"/>
        <a:defRPr sz="2400">
          <a:solidFill>
            <a:schemeClr val="tx1"/>
          </a:solidFill>
          <a:latin typeface="+mn-lt"/>
          <a:ea typeface="ＭＳ Ｐゴシック" charset="-128"/>
        </a:defRPr>
      </a:lvl2pPr>
      <a:lvl3pPr marL="977024" indent="-195406" algn="l" defTabSz="781616" rtl="0" eaLnBrk="1" fontAlgn="base" hangingPunct="1">
        <a:spcBef>
          <a:spcPct val="20000"/>
        </a:spcBef>
        <a:spcAft>
          <a:spcPct val="0"/>
        </a:spcAft>
        <a:buChar char="•"/>
        <a:defRPr sz="2100">
          <a:solidFill>
            <a:schemeClr val="tx1"/>
          </a:solidFill>
          <a:latin typeface="+mn-lt"/>
          <a:ea typeface="ＭＳ Ｐゴシック" charset="-128"/>
        </a:defRPr>
      </a:lvl3pPr>
      <a:lvl4pPr marL="1368162" indent="-195406" algn="l" defTabSz="781616" rtl="0" eaLnBrk="1" fontAlgn="base" hangingPunct="1">
        <a:spcBef>
          <a:spcPct val="20000"/>
        </a:spcBef>
        <a:spcAft>
          <a:spcPct val="0"/>
        </a:spcAft>
        <a:buChar char="–"/>
        <a:defRPr sz="1700">
          <a:solidFill>
            <a:schemeClr val="tx1"/>
          </a:solidFill>
          <a:latin typeface="+mn-lt"/>
          <a:ea typeface="ＭＳ Ｐゴシック" charset="-128"/>
        </a:defRPr>
      </a:lvl4pPr>
      <a:lvl5pPr marL="1758637" indent="-195070" algn="l" defTabSz="781616" rtl="0" eaLnBrk="1" fontAlgn="base" hangingPunct="1">
        <a:spcBef>
          <a:spcPct val="20000"/>
        </a:spcBef>
        <a:spcAft>
          <a:spcPct val="0"/>
        </a:spcAft>
        <a:buChar char="»"/>
        <a:defRPr sz="1700">
          <a:solidFill>
            <a:schemeClr val="tx1"/>
          </a:solidFill>
          <a:latin typeface="+mn-lt"/>
          <a:ea typeface="ＭＳ Ｐゴシック" charset="-128"/>
        </a:defRPr>
      </a:lvl5pPr>
      <a:lvl6pPr marL="2305704" indent="-243727" algn="l" defTabSz="976049" rtl="0" eaLnBrk="1" fontAlgn="base" hangingPunct="1">
        <a:spcBef>
          <a:spcPct val="20000"/>
        </a:spcBef>
        <a:spcAft>
          <a:spcPct val="0"/>
        </a:spcAft>
        <a:buChar char="»"/>
        <a:defRPr sz="2100">
          <a:solidFill>
            <a:schemeClr val="tx1"/>
          </a:solidFill>
          <a:latin typeface="+mn-lt"/>
          <a:ea typeface="ＭＳ Ｐゴシック" pitchFamily="-65" charset="-128"/>
        </a:defRPr>
      </a:lvl6pPr>
      <a:lvl7pPr marL="2415207" indent="-243727" algn="l" defTabSz="976049" rtl="0" eaLnBrk="1" fontAlgn="base" hangingPunct="1">
        <a:spcBef>
          <a:spcPct val="20000"/>
        </a:spcBef>
        <a:spcAft>
          <a:spcPct val="0"/>
        </a:spcAft>
        <a:buChar char="»"/>
        <a:defRPr sz="2100">
          <a:solidFill>
            <a:schemeClr val="tx1"/>
          </a:solidFill>
          <a:latin typeface="+mn-lt"/>
          <a:ea typeface="ＭＳ Ｐゴシック" pitchFamily="-65" charset="-128"/>
        </a:defRPr>
      </a:lvl7pPr>
      <a:lvl8pPr marL="2524713" indent="-243727" algn="l" defTabSz="976049" rtl="0" eaLnBrk="1" fontAlgn="base" hangingPunct="1">
        <a:spcBef>
          <a:spcPct val="20000"/>
        </a:spcBef>
        <a:spcAft>
          <a:spcPct val="0"/>
        </a:spcAft>
        <a:buChar char="»"/>
        <a:defRPr sz="2100">
          <a:solidFill>
            <a:schemeClr val="tx1"/>
          </a:solidFill>
          <a:latin typeface="+mn-lt"/>
          <a:ea typeface="ＭＳ Ｐゴシック" pitchFamily="-65" charset="-128"/>
        </a:defRPr>
      </a:lvl8pPr>
      <a:lvl9pPr marL="2634221" indent="-243727" algn="l" defTabSz="976049" rtl="0" eaLnBrk="1" fontAlgn="base" hangingPunct="1">
        <a:spcBef>
          <a:spcPct val="20000"/>
        </a:spcBef>
        <a:spcAft>
          <a:spcPct val="0"/>
        </a:spcAft>
        <a:buChar char="»"/>
        <a:defRPr sz="2100">
          <a:solidFill>
            <a:schemeClr val="tx1"/>
          </a:solidFill>
          <a:latin typeface="+mn-lt"/>
          <a:ea typeface="ＭＳ Ｐゴシック" pitchFamily="-65" charset="-128"/>
        </a:defRPr>
      </a:lvl9pPr>
    </p:bodyStyle>
    <p:otherStyle>
      <a:defPPr>
        <a:defRPr lang="en-US"/>
      </a:defPPr>
      <a:lvl1pPr marL="0" algn="l" defTabSz="109503" rtl="0" eaLnBrk="1" latinLnBrk="0" hangingPunct="1">
        <a:defRPr sz="400" kern="1200">
          <a:solidFill>
            <a:schemeClr val="tx1"/>
          </a:solidFill>
          <a:latin typeface="+mn-lt"/>
          <a:ea typeface="+mn-ea"/>
          <a:cs typeface="+mn-cs"/>
        </a:defRPr>
      </a:lvl1pPr>
      <a:lvl2pPr marL="109503" algn="l" defTabSz="109503" rtl="0" eaLnBrk="1" latinLnBrk="0" hangingPunct="1">
        <a:defRPr sz="400" kern="1200">
          <a:solidFill>
            <a:schemeClr val="tx1"/>
          </a:solidFill>
          <a:latin typeface="+mn-lt"/>
          <a:ea typeface="+mn-ea"/>
          <a:cs typeface="+mn-cs"/>
        </a:defRPr>
      </a:lvl2pPr>
      <a:lvl3pPr marL="219006" algn="l" defTabSz="109503" rtl="0" eaLnBrk="1" latinLnBrk="0" hangingPunct="1">
        <a:defRPr sz="400" kern="1200">
          <a:solidFill>
            <a:schemeClr val="tx1"/>
          </a:solidFill>
          <a:latin typeface="+mn-lt"/>
          <a:ea typeface="+mn-ea"/>
          <a:cs typeface="+mn-cs"/>
        </a:defRPr>
      </a:lvl3pPr>
      <a:lvl4pPr marL="328517" algn="l" defTabSz="109503" rtl="0" eaLnBrk="1" latinLnBrk="0" hangingPunct="1">
        <a:defRPr sz="400" kern="1200">
          <a:solidFill>
            <a:schemeClr val="tx1"/>
          </a:solidFill>
          <a:latin typeface="+mn-lt"/>
          <a:ea typeface="+mn-ea"/>
          <a:cs typeface="+mn-cs"/>
        </a:defRPr>
      </a:lvl4pPr>
      <a:lvl5pPr marL="438023" algn="l" defTabSz="109503" rtl="0" eaLnBrk="1" latinLnBrk="0" hangingPunct="1">
        <a:defRPr sz="400" kern="1200">
          <a:solidFill>
            <a:schemeClr val="tx1"/>
          </a:solidFill>
          <a:latin typeface="+mn-lt"/>
          <a:ea typeface="+mn-ea"/>
          <a:cs typeface="+mn-cs"/>
        </a:defRPr>
      </a:lvl5pPr>
      <a:lvl6pPr marL="547527" algn="l" defTabSz="109503" rtl="0" eaLnBrk="1" latinLnBrk="0" hangingPunct="1">
        <a:defRPr sz="400" kern="1200">
          <a:solidFill>
            <a:schemeClr val="tx1"/>
          </a:solidFill>
          <a:latin typeface="+mn-lt"/>
          <a:ea typeface="+mn-ea"/>
          <a:cs typeface="+mn-cs"/>
        </a:defRPr>
      </a:lvl6pPr>
      <a:lvl7pPr marL="657034" algn="l" defTabSz="109503" rtl="0" eaLnBrk="1" latinLnBrk="0" hangingPunct="1">
        <a:defRPr sz="400" kern="1200">
          <a:solidFill>
            <a:schemeClr val="tx1"/>
          </a:solidFill>
          <a:latin typeface="+mn-lt"/>
          <a:ea typeface="+mn-ea"/>
          <a:cs typeface="+mn-cs"/>
        </a:defRPr>
      </a:lvl7pPr>
      <a:lvl8pPr marL="766540" algn="l" defTabSz="109503" rtl="0" eaLnBrk="1" latinLnBrk="0" hangingPunct="1">
        <a:defRPr sz="400" kern="1200">
          <a:solidFill>
            <a:schemeClr val="tx1"/>
          </a:solidFill>
          <a:latin typeface="+mn-lt"/>
          <a:ea typeface="+mn-ea"/>
          <a:cs typeface="+mn-cs"/>
        </a:defRPr>
      </a:lvl8pPr>
      <a:lvl9pPr marL="876044" algn="l" defTabSz="109503" rtl="0" eaLnBrk="1" latinLnBrk="0" hangingPunct="1">
        <a:defRPr sz="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78594" name="Picture 2" descr="Presentation_Template_Innerpage_new"/>
          <p:cNvPicPr>
            <a:picLocks noChangeAspect="1" noChangeArrowheads="1"/>
          </p:cNvPicPr>
          <p:nvPr/>
        </p:nvPicPr>
        <p:blipFill>
          <a:blip r:embed="rId10" cstate="print"/>
          <a:srcRect t="45416"/>
          <a:stretch>
            <a:fillRect/>
          </a:stretch>
        </p:blipFill>
        <p:spPr bwMode="auto">
          <a:xfrm>
            <a:off x="0" y="3114675"/>
            <a:ext cx="9144000" cy="3743325"/>
          </a:xfrm>
          <a:prstGeom prst="rect">
            <a:avLst/>
          </a:prstGeom>
          <a:noFill/>
        </p:spPr>
      </p:pic>
      <p:sp>
        <p:nvSpPr>
          <p:cNvPr id="878596" name="Rectangle 4"/>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GB"/>
          </a:p>
        </p:txBody>
      </p:sp>
      <p:sp>
        <p:nvSpPr>
          <p:cNvPr id="878597" name="Rectangle 5"/>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text styles</a:t>
            </a:r>
          </a:p>
        </p:txBody>
      </p:sp>
      <p:sp>
        <p:nvSpPr>
          <p:cNvPr id="878598" name="Rectangle 6"/>
          <p:cNvSpPr>
            <a:spLocks noGrp="1" noChangeArrowheads="1"/>
          </p:cNvSpPr>
          <p:nvPr>
            <p:ph type="sldNum" sz="quarter" idx="4"/>
          </p:nvPr>
        </p:nvSpPr>
        <p:spPr bwMode="auto">
          <a:xfrm>
            <a:off x="8582025" y="6564313"/>
            <a:ext cx="461963" cy="28416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r" eaLnBrk="0" hangingPunct="0">
              <a:defRPr sz="1200">
                <a:solidFill>
                  <a:schemeClr val="bg1"/>
                </a:solidFill>
              </a:defRPr>
            </a:lvl1pPr>
          </a:lstStyle>
          <a:p>
            <a:pPr defTabSz="914400" fontAlgn="base">
              <a:spcBef>
                <a:spcPct val="0"/>
              </a:spcBef>
              <a:spcAft>
                <a:spcPct val="0"/>
              </a:spcAft>
            </a:pPr>
            <a:fld id="{648312F0-C64C-41B3-85DE-E0FD688DE493}" type="slidenum">
              <a:rPr lang="en-GB">
                <a:solidFill>
                  <a:srgbClr val="FFFFFF"/>
                </a:solidFill>
              </a:rPr>
              <a:pPr defTabSz="914400" fontAlgn="base">
                <a:spcBef>
                  <a:spcPct val="0"/>
                </a:spcBef>
                <a:spcAft>
                  <a:spcPct val="0"/>
                </a:spcAft>
              </a:pPr>
              <a:t>‹nr.›</a:t>
            </a:fld>
            <a:endParaRPr lang="en-GB" dirty="0">
              <a:solidFill>
                <a:srgbClr val="FFFFFF"/>
              </a:solidFill>
            </a:endParaRPr>
          </a:p>
        </p:txBody>
      </p:sp>
      <p:grpSp>
        <p:nvGrpSpPr>
          <p:cNvPr id="10" name="Group 9"/>
          <p:cNvGrpSpPr/>
          <p:nvPr/>
        </p:nvGrpSpPr>
        <p:grpSpPr>
          <a:xfrm>
            <a:off x="7471479" y="229144"/>
            <a:ext cx="1474059" cy="459051"/>
            <a:chOff x="5130570" y="323655"/>
            <a:chExt cx="3926637" cy="1136650"/>
          </a:xfrm>
        </p:grpSpPr>
        <p:pic>
          <p:nvPicPr>
            <p:cNvPr id="11" name="Picture 12"/>
            <p:cNvPicPr>
              <a:picLocks noChangeArrowheads="1"/>
            </p:cNvPicPr>
            <p:nvPr userDrawn="1"/>
          </p:nvPicPr>
          <p:blipFill>
            <a:blip r:embed="rId11" cstate="print">
              <a:clrChange>
                <a:clrFrom>
                  <a:srgbClr val="FFFFFF"/>
                </a:clrFrom>
                <a:clrTo>
                  <a:srgbClr val="FFFFFF">
                    <a:alpha val="0"/>
                  </a:srgbClr>
                </a:clrTo>
              </a:clrChange>
              <a:lum bright="-6000"/>
            </a:blip>
            <a:srcRect/>
            <a:stretch>
              <a:fillRect/>
            </a:stretch>
          </p:blipFill>
          <p:spPr bwMode="auto">
            <a:xfrm>
              <a:off x="5130570" y="323655"/>
              <a:ext cx="1263650" cy="1136650"/>
            </a:xfrm>
            <a:prstGeom prst="rect">
              <a:avLst/>
            </a:prstGeom>
            <a:noFill/>
          </p:spPr>
        </p:pic>
        <p:pic>
          <p:nvPicPr>
            <p:cNvPr id="12" name="Picture 11" descr="EURO-WHO.png"/>
            <p:cNvPicPr>
              <a:picLocks noChangeAspect="1"/>
            </p:cNvPicPr>
            <p:nvPr userDrawn="1"/>
          </p:nvPicPr>
          <p:blipFill>
            <a:blip r:embed="rId12" cstate="print"/>
            <a:stretch>
              <a:fillRect/>
            </a:stretch>
          </p:blipFill>
          <p:spPr>
            <a:xfrm>
              <a:off x="6525725" y="380185"/>
              <a:ext cx="2531482" cy="1080120"/>
            </a:xfrm>
            <a:prstGeom prst="rect">
              <a:avLst/>
            </a:prstGeom>
          </p:spPr>
        </p:pic>
      </p:grpSp>
    </p:spTree>
    <p:extLst>
      <p:ext uri="{BB962C8B-B14F-4D97-AF65-F5344CB8AC3E}">
        <p14:creationId xmlns:p14="http://schemas.microsoft.com/office/powerpoint/2010/main" val="2926003201"/>
      </p:ext>
    </p:extLst>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Lst>
  <p:hf hdr="0" ftr="0" dt="0"/>
  <p:txStyles>
    <p:titleStyle>
      <a:lvl1pPr algn="l" rtl="0" eaLnBrk="1" fontAlgn="base" hangingPunct="1">
        <a:lnSpc>
          <a:spcPct val="90000"/>
        </a:lnSpc>
        <a:spcBef>
          <a:spcPct val="0"/>
        </a:spcBef>
        <a:spcAft>
          <a:spcPct val="0"/>
        </a:spcAft>
        <a:defRPr sz="2800" b="1">
          <a:solidFill>
            <a:srgbClr val="333333"/>
          </a:solidFill>
          <a:latin typeface="+mj-lt"/>
          <a:ea typeface="+mj-ea"/>
          <a:cs typeface="+mj-cs"/>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269875" indent="-269875" algn="l" rtl="0" eaLnBrk="1" fontAlgn="base" hangingPunct="1">
        <a:lnSpc>
          <a:spcPct val="90000"/>
        </a:lnSpc>
        <a:spcBef>
          <a:spcPct val="0"/>
        </a:spcBef>
        <a:spcAft>
          <a:spcPct val="25000"/>
        </a:spcAft>
        <a:buFont typeface="Wingdings" pitchFamily="2" charset="2"/>
        <a:defRPr sz="2400">
          <a:solidFill>
            <a:schemeClr val="tx1"/>
          </a:solidFill>
          <a:latin typeface="+mn-lt"/>
          <a:ea typeface="+mn-ea"/>
          <a:cs typeface="+mn-cs"/>
        </a:defRPr>
      </a:lvl1pPr>
      <a:lvl2pPr marL="714375" indent="-265113" algn="l" rtl="0" eaLnBrk="1" fontAlgn="base" hangingPunct="1">
        <a:lnSpc>
          <a:spcPct val="90000"/>
        </a:lnSpc>
        <a:spcBef>
          <a:spcPct val="0"/>
        </a:spcBef>
        <a:spcAft>
          <a:spcPct val="25000"/>
        </a:spcAft>
        <a:buChar char="–"/>
        <a:defRPr sz="2400">
          <a:solidFill>
            <a:schemeClr val="tx1"/>
          </a:solidFill>
          <a:latin typeface="+mn-lt"/>
        </a:defRPr>
      </a:lvl2pPr>
      <a:lvl3pPr marL="1150938"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Box 4"/>
          <p:cNvSpPr txBox="1">
            <a:spLocks noChangeArrowheads="1"/>
          </p:cNvSpPr>
          <p:nvPr/>
        </p:nvSpPr>
        <p:spPr bwMode="auto">
          <a:xfrm>
            <a:off x="4787900" y="6402388"/>
            <a:ext cx="3600450" cy="339725"/>
          </a:xfrm>
          <a:prstGeom prst="rect">
            <a:avLst/>
          </a:prstGeom>
          <a:noFill/>
          <a:ln>
            <a:noFill/>
          </a:ln>
          <a:extLst/>
        </p:spPr>
        <p:txBody>
          <a:bodyPr lIns="91238" tIns="45619" rIns="91238" bIns="45619">
            <a:spAutoFit/>
          </a:bodyPr>
          <a:lstStyle>
            <a:lvl1pPr defTabSz="762000" eaLnBrk="0" hangingPunct="0">
              <a:defRPr sz="2000" b="1" u="sng">
                <a:solidFill>
                  <a:srgbClr val="000000"/>
                </a:solidFill>
                <a:latin typeface="Gill Sans MT" pitchFamily="34" charset="0"/>
              </a:defRPr>
            </a:lvl1pPr>
            <a:lvl2pPr marL="742950" indent="-285750" defTabSz="762000" eaLnBrk="0" hangingPunct="0">
              <a:defRPr sz="2000" b="1" u="sng">
                <a:solidFill>
                  <a:srgbClr val="000000"/>
                </a:solidFill>
                <a:latin typeface="Gill Sans MT" pitchFamily="34" charset="0"/>
              </a:defRPr>
            </a:lvl2pPr>
            <a:lvl3pPr marL="1143000" indent="-228600" defTabSz="762000" eaLnBrk="0" hangingPunct="0">
              <a:defRPr sz="2000" b="1" u="sng">
                <a:solidFill>
                  <a:srgbClr val="000000"/>
                </a:solidFill>
                <a:latin typeface="Gill Sans MT" pitchFamily="34" charset="0"/>
              </a:defRPr>
            </a:lvl3pPr>
            <a:lvl4pPr marL="1600200" indent="-228600" defTabSz="762000" eaLnBrk="0" hangingPunct="0">
              <a:defRPr sz="2000" b="1" u="sng">
                <a:solidFill>
                  <a:srgbClr val="000000"/>
                </a:solidFill>
                <a:latin typeface="Gill Sans MT" pitchFamily="34" charset="0"/>
              </a:defRPr>
            </a:lvl4pPr>
            <a:lvl5pPr marL="2057400" indent="-228600" defTabSz="762000" eaLnBrk="0" hangingPunct="0">
              <a:defRPr sz="2000" b="1" u="sng">
                <a:solidFill>
                  <a:srgbClr val="000000"/>
                </a:solidFill>
                <a:latin typeface="Gill Sans MT" pitchFamily="34" charset="0"/>
              </a:defRPr>
            </a:lvl5pPr>
            <a:lvl6pPr marL="2514600" indent="-228600" defTabSz="762000" eaLnBrk="0" fontAlgn="base" hangingPunct="0">
              <a:spcBef>
                <a:spcPct val="0"/>
              </a:spcBef>
              <a:spcAft>
                <a:spcPct val="0"/>
              </a:spcAft>
              <a:defRPr sz="2000" b="1" u="sng">
                <a:solidFill>
                  <a:srgbClr val="000000"/>
                </a:solidFill>
                <a:latin typeface="Gill Sans MT" pitchFamily="34" charset="0"/>
              </a:defRPr>
            </a:lvl6pPr>
            <a:lvl7pPr marL="2971800" indent="-228600" defTabSz="762000" eaLnBrk="0" fontAlgn="base" hangingPunct="0">
              <a:spcBef>
                <a:spcPct val="0"/>
              </a:spcBef>
              <a:spcAft>
                <a:spcPct val="0"/>
              </a:spcAft>
              <a:defRPr sz="2000" b="1" u="sng">
                <a:solidFill>
                  <a:srgbClr val="000000"/>
                </a:solidFill>
                <a:latin typeface="Gill Sans MT" pitchFamily="34" charset="0"/>
              </a:defRPr>
            </a:lvl7pPr>
            <a:lvl8pPr marL="3429000" indent="-228600" defTabSz="762000" eaLnBrk="0" fontAlgn="base" hangingPunct="0">
              <a:spcBef>
                <a:spcPct val="0"/>
              </a:spcBef>
              <a:spcAft>
                <a:spcPct val="0"/>
              </a:spcAft>
              <a:defRPr sz="2000" b="1" u="sng">
                <a:solidFill>
                  <a:srgbClr val="000000"/>
                </a:solidFill>
                <a:latin typeface="Gill Sans MT" pitchFamily="34" charset="0"/>
              </a:defRPr>
            </a:lvl8pPr>
            <a:lvl9pPr marL="3886200" indent="-228600" defTabSz="762000" eaLnBrk="0" fontAlgn="base" hangingPunct="0">
              <a:spcBef>
                <a:spcPct val="0"/>
              </a:spcBef>
              <a:spcAft>
                <a:spcPct val="0"/>
              </a:spcAft>
              <a:defRPr sz="2000" b="1" u="sng">
                <a:solidFill>
                  <a:srgbClr val="000000"/>
                </a:solidFill>
                <a:latin typeface="Gill Sans MT" pitchFamily="34" charset="0"/>
              </a:defRPr>
            </a:lvl9pPr>
          </a:lstStyle>
          <a:p>
            <a:pPr algn="r" fontAlgn="base">
              <a:spcBef>
                <a:spcPct val="0"/>
              </a:spcBef>
              <a:spcAft>
                <a:spcPct val="0"/>
              </a:spcAft>
              <a:defRPr/>
            </a:pPr>
            <a:r>
              <a:rPr lang="pl-PL" sz="1600" u="none" dirty="0"/>
              <a:t>Wydział ds. HIV i chorób przenoszonych drogą płciową</a:t>
            </a:r>
          </a:p>
        </p:txBody>
      </p:sp>
      <p:sp>
        <p:nvSpPr>
          <p:cNvPr id="1027" name="Rectangle 5"/>
          <p:cNvSpPr>
            <a:spLocks noChangeArrowheads="1"/>
          </p:cNvSpPr>
          <p:nvPr/>
        </p:nvSpPr>
        <p:spPr bwMode="auto">
          <a:xfrm>
            <a:off x="4" y="1295400"/>
            <a:ext cx="91424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lstStyle>
            <a:lvl1pPr eaLnBrk="0" hangingPunct="0">
              <a:defRPr sz="2000" b="1" u="sng">
                <a:solidFill>
                  <a:srgbClr val="000000"/>
                </a:solidFill>
                <a:latin typeface="Gill Sans MT" pitchFamily="34" charset="0"/>
                <a:ea typeface="ＭＳ Ｐゴシック" charset="-128"/>
              </a:defRPr>
            </a:lvl1pPr>
            <a:lvl2pPr marL="742950" indent="-285750" eaLnBrk="0" hangingPunct="0">
              <a:defRPr sz="2000" b="1" u="sng">
                <a:solidFill>
                  <a:srgbClr val="000000"/>
                </a:solidFill>
                <a:latin typeface="Gill Sans MT" pitchFamily="34" charset="0"/>
                <a:ea typeface="ＭＳ Ｐゴシック" charset="-128"/>
              </a:defRPr>
            </a:lvl2pPr>
            <a:lvl3pPr marL="1143000" indent="-228600" eaLnBrk="0" hangingPunct="0">
              <a:defRPr sz="2000" b="1" u="sng">
                <a:solidFill>
                  <a:srgbClr val="000000"/>
                </a:solidFill>
                <a:latin typeface="Gill Sans MT" pitchFamily="34" charset="0"/>
                <a:ea typeface="ＭＳ Ｐゴシック" charset="-128"/>
              </a:defRPr>
            </a:lvl3pPr>
            <a:lvl4pPr marL="1600200" indent="-228600" eaLnBrk="0" hangingPunct="0">
              <a:defRPr sz="2000" b="1" u="sng">
                <a:solidFill>
                  <a:srgbClr val="000000"/>
                </a:solidFill>
                <a:latin typeface="Gill Sans MT" pitchFamily="34" charset="0"/>
                <a:ea typeface="ＭＳ Ｐゴシック" charset="-128"/>
              </a:defRPr>
            </a:lvl4pPr>
            <a:lvl5pPr marL="2057400" indent="-228600" eaLnBrk="0" hangingPunct="0">
              <a:defRPr sz="2000" b="1" u="sng">
                <a:solidFill>
                  <a:srgbClr val="000000"/>
                </a:solidFill>
                <a:latin typeface="Gill Sans MT" pitchFamily="34" charset="0"/>
                <a:ea typeface="ＭＳ Ｐゴシック" charset="-128"/>
              </a:defRPr>
            </a:lvl5pPr>
            <a:lvl6pPr marL="25146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6pPr>
            <a:lvl7pPr marL="29718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7pPr>
            <a:lvl8pPr marL="34290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8pPr>
            <a:lvl9pPr marL="38862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9pPr>
          </a:lstStyle>
          <a:p>
            <a:pPr fontAlgn="base">
              <a:spcBef>
                <a:spcPct val="0"/>
              </a:spcBef>
              <a:spcAft>
                <a:spcPct val="0"/>
              </a:spcAft>
            </a:pPr>
            <a:endParaRPr lang="en-US" altLang="en-US" dirty="0"/>
          </a:p>
        </p:txBody>
      </p:sp>
      <p:sp>
        <p:nvSpPr>
          <p:cNvPr id="1028" name="Oval 6"/>
          <p:cNvSpPr>
            <a:spLocks noChangeArrowheads="1"/>
          </p:cNvSpPr>
          <p:nvPr/>
        </p:nvSpPr>
        <p:spPr bwMode="auto">
          <a:xfrm>
            <a:off x="6227782" y="4868882"/>
            <a:ext cx="765175" cy="36988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wrap="none" lIns="91238" tIns="45619" rIns="91238" bIns="45619" anchor="ctr"/>
          <a:lstStyle>
            <a:lvl1pPr eaLnBrk="0" hangingPunct="0">
              <a:defRPr sz="2000" b="1" u="sng">
                <a:solidFill>
                  <a:srgbClr val="000000"/>
                </a:solidFill>
                <a:latin typeface="Gill Sans MT" pitchFamily="34" charset="0"/>
                <a:ea typeface="ＭＳ Ｐゴシック" charset="-128"/>
              </a:defRPr>
            </a:lvl1pPr>
            <a:lvl2pPr marL="742950" indent="-285750" eaLnBrk="0" hangingPunct="0">
              <a:defRPr sz="2000" b="1" u="sng">
                <a:solidFill>
                  <a:srgbClr val="000000"/>
                </a:solidFill>
                <a:latin typeface="Gill Sans MT" pitchFamily="34" charset="0"/>
                <a:ea typeface="ＭＳ Ｐゴシック" charset="-128"/>
              </a:defRPr>
            </a:lvl2pPr>
            <a:lvl3pPr marL="1143000" indent="-228600" eaLnBrk="0" hangingPunct="0">
              <a:defRPr sz="2000" b="1" u="sng">
                <a:solidFill>
                  <a:srgbClr val="000000"/>
                </a:solidFill>
                <a:latin typeface="Gill Sans MT" pitchFamily="34" charset="0"/>
                <a:ea typeface="ＭＳ Ｐゴシック" charset="-128"/>
              </a:defRPr>
            </a:lvl3pPr>
            <a:lvl4pPr marL="1600200" indent="-228600" eaLnBrk="0" hangingPunct="0">
              <a:defRPr sz="2000" b="1" u="sng">
                <a:solidFill>
                  <a:srgbClr val="000000"/>
                </a:solidFill>
                <a:latin typeface="Gill Sans MT" pitchFamily="34" charset="0"/>
                <a:ea typeface="ＭＳ Ｐゴシック" charset="-128"/>
              </a:defRPr>
            </a:lvl4pPr>
            <a:lvl5pPr marL="2057400" indent="-228600" eaLnBrk="0" hangingPunct="0">
              <a:defRPr sz="2000" b="1" u="sng">
                <a:solidFill>
                  <a:srgbClr val="000000"/>
                </a:solidFill>
                <a:latin typeface="Gill Sans MT" pitchFamily="34" charset="0"/>
                <a:ea typeface="ＭＳ Ｐゴシック" charset="-128"/>
              </a:defRPr>
            </a:lvl5pPr>
            <a:lvl6pPr marL="25146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6pPr>
            <a:lvl7pPr marL="29718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7pPr>
            <a:lvl8pPr marL="34290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8pPr>
            <a:lvl9pPr marL="3886200" indent="-228600" eaLnBrk="0" fontAlgn="base" hangingPunct="0">
              <a:spcBef>
                <a:spcPct val="0"/>
              </a:spcBef>
              <a:spcAft>
                <a:spcPct val="0"/>
              </a:spcAft>
              <a:defRPr sz="2000" b="1" u="sng">
                <a:solidFill>
                  <a:srgbClr val="000000"/>
                </a:solidFill>
                <a:latin typeface="Gill Sans MT" pitchFamily="34" charset="0"/>
                <a:ea typeface="ＭＳ Ｐゴシック" charset="-128"/>
              </a:defRPr>
            </a:lvl9pPr>
          </a:lstStyle>
          <a:p>
            <a:pPr fontAlgn="base">
              <a:spcBef>
                <a:spcPct val="0"/>
              </a:spcBef>
              <a:spcAft>
                <a:spcPct val="0"/>
              </a:spcAft>
            </a:pPr>
            <a:endParaRPr lang="en-US" altLang="en-US" dirty="0"/>
          </a:p>
        </p:txBody>
      </p:sp>
      <p:sp>
        <p:nvSpPr>
          <p:cNvPr id="1029" name="Rectangle 7"/>
          <p:cNvSpPr>
            <a:spLocks noGrp="1" noChangeArrowheads="1"/>
          </p:cNvSpPr>
          <p:nvPr>
            <p:ph type="title"/>
          </p:nvPr>
        </p:nvSpPr>
        <p:spPr bwMode="auto">
          <a:xfrm>
            <a:off x="395288" y="260369"/>
            <a:ext cx="8280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ctr" anchorCtr="0" compatLnSpc="1">
            <a:prstTxWarp prst="textNoShape">
              <a:avLst/>
            </a:prstTxWarp>
          </a:bodyPr>
          <a:lstStyle/>
          <a:p>
            <a:pPr lvl="0"/>
            <a:r>
              <a:rPr lang="en-GB" altLang="en-US"/>
              <a:t>Click to edit Master title style</a:t>
            </a:r>
          </a:p>
        </p:txBody>
      </p:sp>
      <p:sp>
        <p:nvSpPr>
          <p:cNvPr id="1030" name="Rectangle 8"/>
          <p:cNvSpPr>
            <a:spLocks noGrp="1" noChangeArrowheads="1"/>
          </p:cNvSpPr>
          <p:nvPr>
            <p:ph type="body" idx="1"/>
          </p:nvPr>
        </p:nvSpPr>
        <p:spPr bwMode="auto">
          <a:xfrm>
            <a:off x="492144" y="1439863"/>
            <a:ext cx="818356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a:p>
            <a:pPr lvl="0"/>
            <a:endParaRPr lang="en-GB" altLang="en-US"/>
          </a:p>
        </p:txBody>
      </p:sp>
      <p:sp>
        <p:nvSpPr>
          <p:cNvPr id="1031" name="Text Box 9"/>
          <p:cNvSpPr txBox="1">
            <a:spLocks noChangeArrowheads="1"/>
          </p:cNvSpPr>
          <p:nvPr/>
        </p:nvSpPr>
        <p:spPr bwMode="auto">
          <a:xfrm>
            <a:off x="408001" y="6405563"/>
            <a:ext cx="1392237" cy="308028"/>
          </a:xfrm>
          <a:prstGeom prst="rect">
            <a:avLst/>
          </a:prstGeom>
          <a:noFill/>
          <a:ln>
            <a:noFill/>
          </a:ln>
          <a:extLst/>
        </p:spPr>
        <p:txBody>
          <a:bodyPr lIns="91238" tIns="45619" rIns="91238" bIns="45619">
            <a:spAutoFit/>
          </a:bodyPr>
          <a:lstStyle>
            <a:lvl1pPr eaLnBrk="0" hangingPunct="0">
              <a:defRPr sz="2000" b="1" u="sng">
                <a:solidFill>
                  <a:srgbClr val="000000"/>
                </a:solidFill>
                <a:latin typeface="Gill Sans MT" pitchFamily="34" charset="0"/>
              </a:defRPr>
            </a:lvl1pPr>
            <a:lvl2pPr marL="742950" indent="-285750" eaLnBrk="0" hangingPunct="0">
              <a:defRPr sz="2000" b="1" u="sng">
                <a:solidFill>
                  <a:srgbClr val="000000"/>
                </a:solidFill>
                <a:latin typeface="Gill Sans MT" pitchFamily="34" charset="0"/>
              </a:defRPr>
            </a:lvl2pPr>
            <a:lvl3pPr marL="1143000" indent="-228600" eaLnBrk="0" hangingPunct="0">
              <a:defRPr sz="2000" b="1" u="sng">
                <a:solidFill>
                  <a:srgbClr val="000000"/>
                </a:solidFill>
                <a:latin typeface="Gill Sans MT" pitchFamily="34" charset="0"/>
              </a:defRPr>
            </a:lvl3pPr>
            <a:lvl4pPr marL="1600200" indent="-228600" eaLnBrk="0" hangingPunct="0">
              <a:defRPr sz="2000" b="1" u="sng">
                <a:solidFill>
                  <a:srgbClr val="000000"/>
                </a:solidFill>
                <a:latin typeface="Gill Sans MT" pitchFamily="34" charset="0"/>
              </a:defRPr>
            </a:lvl4pPr>
            <a:lvl5pPr marL="2057400" indent="-228600" eaLnBrk="0" hangingPunct="0">
              <a:defRPr sz="2000" b="1" u="sng">
                <a:solidFill>
                  <a:srgbClr val="000000"/>
                </a:solidFill>
                <a:latin typeface="Gill Sans MT" pitchFamily="34" charset="0"/>
              </a:defRPr>
            </a:lvl5pPr>
            <a:lvl6pPr marL="2514600" indent="-228600" eaLnBrk="0" fontAlgn="base" hangingPunct="0">
              <a:spcBef>
                <a:spcPct val="0"/>
              </a:spcBef>
              <a:spcAft>
                <a:spcPct val="0"/>
              </a:spcAft>
              <a:defRPr sz="2000" b="1" u="sng">
                <a:solidFill>
                  <a:srgbClr val="000000"/>
                </a:solidFill>
                <a:latin typeface="Gill Sans MT" pitchFamily="34" charset="0"/>
              </a:defRPr>
            </a:lvl6pPr>
            <a:lvl7pPr marL="2971800" indent="-228600" eaLnBrk="0" fontAlgn="base" hangingPunct="0">
              <a:spcBef>
                <a:spcPct val="0"/>
              </a:spcBef>
              <a:spcAft>
                <a:spcPct val="0"/>
              </a:spcAft>
              <a:defRPr sz="2000" b="1" u="sng">
                <a:solidFill>
                  <a:srgbClr val="000000"/>
                </a:solidFill>
                <a:latin typeface="Gill Sans MT" pitchFamily="34" charset="0"/>
              </a:defRPr>
            </a:lvl7pPr>
            <a:lvl8pPr marL="3429000" indent="-228600" eaLnBrk="0" fontAlgn="base" hangingPunct="0">
              <a:spcBef>
                <a:spcPct val="0"/>
              </a:spcBef>
              <a:spcAft>
                <a:spcPct val="0"/>
              </a:spcAft>
              <a:defRPr sz="2000" b="1" u="sng">
                <a:solidFill>
                  <a:srgbClr val="000000"/>
                </a:solidFill>
                <a:latin typeface="Gill Sans MT" pitchFamily="34" charset="0"/>
              </a:defRPr>
            </a:lvl8pPr>
            <a:lvl9pPr marL="3886200" indent="-228600" eaLnBrk="0" fontAlgn="base" hangingPunct="0">
              <a:spcBef>
                <a:spcPct val="0"/>
              </a:spcBef>
              <a:spcAft>
                <a:spcPct val="0"/>
              </a:spcAft>
              <a:defRPr sz="2000" b="1" u="sng">
                <a:solidFill>
                  <a:srgbClr val="000000"/>
                </a:solidFill>
                <a:latin typeface="Gill Sans MT" pitchFamily="34" charset="0"/>
              </a:defRPr>
            </a:lvl9pPr>
          </a:lstStyle>
          <a:p>
            <a:pPr fontAlgn="base">
              <a:spcBef>
                <a:spcPct val="0"/>
              </a:spcBef>
              <a:spcAft>
                <a:spcPct val="0"/>
              </a:spcAft>
              <a:defRPr/>
            </a:pPr>
            <a:r>
              <a:rPr lang="pl-PL"/>
              <a:t> </a:t>
            </a:r>
          </a:p>
        </p:txBody>
      </p:sp>
      <p:pic>
        <p:nvPicPr>
          <p:cNvPr id="1032" name="Picture 12" descr="mmmmmmmm"/>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16917" y="6105544"/>
            <a:ext cx="82708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5" descr="Lin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4025" y="6237291"/>
            <a:ext cx="7862888"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9406704"/>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Lst>
  <p:transition/>
  <p:hf hdr="0" ftr="0" dt="0"/>
  <p:txStyles>
    <p:titleStyle>
      <a:lvl1pPr algn="ctr" defTabSz="760309" rtl="0" eaLnBrk="0" fontAlgn="base" hangingPunct="0">
        <a:spcBef>
          <a:spcPct val="0"/>
        </a:spcBef>
        <a:spcAft>
          <a:spcPct val="0"/>
        </a:spcAft>
        <a:defRPr sz="3600" b="1">
          <a:solidFill>
            <a:schemeClr val="accent2"/>
          </a:solidFill>
          <a:latin typeface="+mj-lt"/>
          <a:ea typeface="ＭＳ Ｐゴシック" charset="0"/>
          <a:cs typeface="ＭＳ Ｐゴシック" charset="0"/>
        </a:defRPr>
      </a:lvl1pPr>
      <a:lvl2pPr algn="ctr" defTabSz="760309" rtl="0" eaLnBrk="0" fontAlgn="base" hangingPunct="0">
        <a:spcBef>
          <a:spcPct val="0"/>
        </a:spcBef>
        <a:spcAft>
          <a:spcPct val="0"/>
        </a:spcAft>
        <a:defRPr sz="3600" b="1">
          <a:solidFill>
            <a:schemeClr val="accent2"/>
          </a:solidFill>
          <a:latin typeface="Arial" charset="0"/>
          <a:ea typeface="ＭＳ Ｐゴシック" charset="0"/>
          <a:cs typeface="ＭＳ Ｐゴシック" charset="0"/>
        </a:defRPr>
      </a:lvl2pPr>
      <a:lvl3pPr algn="ctr" defTabSz="760309" rtl="0" eaLnBrk="0" fontAlgn="base" hangingPunct="0">
        <a:spcBef>
          <a:spcPct val="0"/>
        </a:spcBef>
        <a:spcAft>
          <a:spcPct val="0"/>
        </a:spcAft>
        <a:defRPr sz="3600" b="1">
          <a:solidFill>
            <a:schemeClr val="accent2"/>
          </a:solidFill>
          <a:latin typeface="Arial" charset="0"/>
          <a:ea typeface="ＭＳ Ｐゴシック" charset="0"/>
          <a:cs typeface="ＭＳ Ｐゴシック" charset="0"/>
        </a:defRPr>
      </a:lvl3pPr>
      <a:lvl4pPr algn="ctr" defTabSz="760309" rtl="0" eaLnBrk="0" fontAlgn="base" hangingPunct="0">
        <a:spcBef>
          <a:spcPct val="0"/>
        </a:spcBef>
        <a:spcAft>
          <a:spcPct val="0"/>
        </a:spcAft>
        <a:defRPr sz="3600" b="1">
          <a:solidFill>
            <a:schemeClr val="accent2"/>
          </a:solidFill>
          <a:latin typeface="Arial" charset="0"/>
          <a:ea typeface="ＭＳ Ｐゴシック" charset="0"/>
          <a:cs typeface="ＭＳ Ｐゴシック" charset="0"/>
        </a:defRPr>
      </a:lvl4pPr>
      <a:lvl5pPr algn="ctr" defTabSz="760309" rtl="0" eaLnBrk="0" fontAlgn="base" hangingPunct="0">
        <a:spcBef>
          <a:spcPct val="0"/>
        </a:spcBef>
        <a:spcAft>
          <a:spcPct val="0"/>
        </a:spcAft>
        <a:defRPr sz="3600" b="1">
          <a:solidFill>
            <a:schemeClr val="accent2"/>
          </a:solidFill>
          <a:latin typeface="Arial" charset="0"/>
          <a:ea typeface="ＭＳ Ｐゴシック" charset="0"/>
          <a:cs typeface="ＭＳ Ｐゴシック" charset="0"/>
        </a:defRPr>
      </a:lvl5pPr>
      <a:lvl6pPr marL="456188" algn="ctr" defTabSz="760309" rtl="0" eaLnBrk="0" fontAlgn="base" hangingPunct="0">
        <a:spcBef>
          <a:spcPct val="0"/>
        </a:spcBef>
        <a:spcAft>
          <a:spcPct val="0"/>
        </a:spcAft>
        <a:defRPr sz="3600" b="1">
          <a:solidFill>
            <a:schemeClr val="accent2"/>
          </a:solidFill>
          <a:latin typeface="Arial" charset="0"/>
        </a:defRPr>
      </a:lvl6pPr>
      <a:lvl7pPr marL="912370" algn="ctr" defTabSz="760309" rtl="0" eaLnBrk="0" fontAlgn="base" hangingPunct="0">
        <a:spcBef>
          <a:spcPct val="0"/>
        </a:spcBef>
        <a:spcAft>
          <a:spcPct val="0"/>
        </a:spcAft>
        <a:defRPr sz="3600" b="1">
          <a:solidFill>
            <a:schemeClr val="accent2"/>
          </a:solidFill>
          <a:latin typeface="Arial" charset="0"/>
        </a:defRPr>
      </a:lvl7pPr>
      <a:lvl8pPr marL="1368557" algn="ctr" defTabSz="760309" rtl="0" eaLnBrk="0" fontAlgn="base" hangingPunct="0">
        <a:spcBef>
          <a:spcPct val="0"/>
        </a:spcBef>
        <a:spcAft>
          <a:spcPct val="0"/>
        </a:spcAft>
        <a:defRPr sz="3600" b="1">
          <a:solidFill>
            <a:schemeClr val="accent2"/>
          </a:solidFill>
          <a:latin typeface="Arial" charset="0"/>
        </a:defRPr>
      </a:lvl8pPr>
      <a:lvl9pPr marL="1824741" algn="ctr" defTabSz="760309" rtl="0" eaLnBrk="0" fontAlgn="base" hangingPunct="0">
        <a:spcBef>
          <a:spcPct val="0"/>
        </a:spcBef>
        <a:spcAft>
          <a:spcPct val="0"/>
        </a:spcAft>
        <a:defRPr sz="3600" b="1">
          <a:solidFill>
            <a:schemeClr val="accent2"/>
          </a:solidFill>
          <a:latin typeface="Arial" charset="0"/>
        </a:defRPr>
      </a:lvl9pPr>
    </p:titleStyle>
    <p:bodyStyle>
      <a:lvl1pPr marL="342139" indent="-342139" algn="l" defTabSz="760309" rtl="0" eaLnBrk="0" fontAlgn="base" hangingPunct="0">
        <a:spcBef>
          <a:spcPct val="20000"/>
        </a:spcBef>
        <a:spcAft>
          <a:spcPct val="0"/>
        </a:spcAft>
        <a:buFont typeface="Wingdings" pitchFamily="2" charset="2"/>
        <a:buChar char="Ø"/>
        <a:defRPr sz="2400" b="1">
          <a:solidFill>
            <a:schemeClr val="tx1"/>
          </a:solidFill>
          <a:latin typeface="+mn-lt"/>
          <a:ea typeface="ＭＳ Ｐゴシック" charset="0"/>
          <a:cs typeface="ＭＳ Ｐゴシック" charset="0"/>
        </a:defRPr>
      </a:lvl1pPr>
      <a:lvl2pPr marL="741299" indent="-285114" algn="l" defTabSz="760309" rtl="0" eaLnBrk="0" fontAlgn="base" hangingPunct="0">
        <a:spcBef>
          <a:spcPct val="20000"/>
        </a:spcBef>
        <a:spcAft>
          <a:spcPct val="0"/>
        </a:spcAft>
        <a:buChar char="•"/>
        <a:defRPr sz="2400">
          <a:solidFill>
            <a:schemeClr val="tx1"/>
          </a:solidFill>
          <a:latin typeface="+mn-lt"/>
          <a:ea typeface="ＭＳ Ｐゴシック" charset="0"/>
        </a:defRPr>
      </a:lvl2pPr>
      <a:lvl3pPr marL="1140463" indent="-228098" algn="l" defTabSz="760309" rtl="0" eaLnBrk="0" fontAlgn="base" hangingPunct="0">
        <a:spcBef>
          <a:spcPct val="20000"/>
        </a:spcBef>
        <a:spcAft>
          <a:spcPct val="0"/>
        </a:spcAft>
        <a:buChar char="–"/>
        <a:defRPr sz="2400">
          <a:solidFill>
            <a:schemeClr val="tx1"/>
          </a:solidFill>
          <a:latin typeface="+mn-lt"/>
          <a:ea typeface="ＭＳ Ｐゴシック" charset="0"/>
        </a:defRPr>
      </a:lvl3pPr>
      <a:lvl4pPr marL="1596650" indent="-228098" algn="l" defTabSz="760309" rtl="0" eaLnBrk="0" fontAlgn="base" hangingPunct="0">
        <a:spcBef>
          <a:spcPct val="20000"/>
        </a:spcBef>
        <a:spcAft>
          <a:spcPct val="0"/>
        </a:spcAft>
        <a:buBlip>
          <a:blip r:embed="rId16"/>
        </a:buBlip>
        <a:defRPr sz="2400">
          <a:solidFill>
            <a:schemeClr val="tx1"/>
          </a:solidFill>
          <a:latin typeface="+mn-lt"/>
          <a:ea typeface="ＭＳ Ｐゴシック" charset="0"/>
        </a:defRPr>
      </a:lvl4pPr>
      <a:lvl5pPr marL="2052833" indent="-228098" algn="l" defTabSz="760309" rtl="0" eaLnBrk="0" fontAlgn="base" hangingPunct="0">
        <a:spcBef>
          <a:spcPct val="20000"/>
        </a:spcBef>
        <a:spcAft>
          <a:spcPct val="0"/>
        </a:spcAft>
        <a:buBlip>
          <a:blip r:embed="rId16"/>
        </a:buBlip>
        <a:defRPr sz="2400">
          <a:solidFill>
            <a:schemeClr val="tx1"/>
          </a:solidFill>
          <a:latin typeface="+mn-lt"/>
          <a:ea typeface="ＭＳ Ｐゴシック" charset="0"/>
        </a:defRPr>
      </a:lvl5pPr>
      <a:lvl6pPr marL="2509020" indent="-228098" algn="l" defTabSz="760309" rtl="0" eaLnBrk="0" fontAlgn="base" hangingPunct="0">
        <a:spcBef>
          <a:spcPct val="20000"/>
        </a:spcBef>
        <a:spcAft>
          <a:spcPct val="0"/>
        </a:spcAft>
        <a:buBlip>
          <a:blip r:embed="rId16"/>
        </a:buBlip>
        <a:defRPr sz="2400">
          <a:solidFill>
            <a:schemeClr val="tx1"/>
          </a:solidFill>
          <a:latin typeface="+mn-lt"/>
        </a:defRPr>
      </a:lvl6pPr>
      <a:lvl7pPr marL="2965206" indent="-228098" algn="l" defTabSz="760309" rtl="0" eaLnBrk="0" fontAlgn="base" hangingPunct="0">
        <a:spcBef>
          <a:spcPct val="20000"/>
        </a:spcBef>
        <a:spcAft>
          <a:spcPct val="0"/>
        </a:spcAft>
        <a:buBlip>
          <a:blip r:embed="rId16"/>
        </a:buBlip>
        <a:defRPr sz="2400">
          <a:solidFill>
            <a:schemeClr val="tx1"/>
          </a:solidFill>
          <a:latin typeface="+mn-lt"/>
        </a:defRPr>
      </a:lvl7pPr>
      <a:lvl8pPr marL="3421391" indent="-228098" algn="l" defTabSz="760309" rtl="0" eaLnBrk="0" fontAlgn="base" hangingPunct="0">
        <a:spcBef>
          <a:spcPct val="20000"/>
        </a:spcBef>
        <a:spcAft>
          <a:spcPct val="0"/>
        </a:spcAft>
        <a:buBlip>
          <a:blip r:embed="rId16"/>
        </a:buBlip>
        <a:defRPr sz="2400">
          <a:solidFill>
            <a:schemeClr val="tx1"/>
          </a:solidFill>
          <a:latin typeface="+mn-lt"/>
        </a:defRPr>
      </a:lvl8pPr>
      <a:lvl9pPr marL="3877573" indent="-228098" algn="l" defTabSz="760309" rtl="0" eaLnBrk="0" fontAlgn="base" hangingPunct="0">
        <a:spcBef>
          <a:spcPct val="20000"/>
        </a:spcBef>
        <a:spcAft>
          <a:spcPct val="0"/>
        </a:spcAft>
        <a:buBlip>
          <a:blip r:embed="rId16"/>
        </a:buBlip>
        <a:defRPr sz="2400">
          <a:solidFill>
            <a:schemeClr val="tx1"/>
          </a:solidFill>
          <a:latin typeface="+mn-lt"/>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78594" name="Picture 2" descr="Presentation_Template_Innerpage_new"/>
          <p:cNvPicPr>
            <a:picLocks noChangeAspect="1" noChangeArrowheads="1"/>
          </p:cNvPicPr>
          <p:nvPr/>
        </p:nvPicPr>
        <p:blipFill>
          <a:blip r:embed="rId10" cstate="print"/>
          <a:srcRect t="45416"/>
          <a:stretch>
            <a:fillRect/>
          </a:stretch>
        </p:blipFill>
        <p:spPr bwMode="auto">
          <a:xfrm>
            <a:off x="0" y="3114675"/>
            <a:ext cx="9144000" cy="3743325"/>
          </a:xfrm>
          <a:prstGeom prst="rect">
            <a:avLst/>
          </a:prstGeom>
          <a:noFill/>
        </p:spPr>
      </p:pic>
      <p:sp>
        <p:nvSpPr>
          <p:cNvPr id="878596" name="Rectangle 4"/>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title style</a:t>
            </a:r>
          </a:p>
        </p:txBody>
      </p:sp>
      <p:sp>
        <p:nvSpPr>
          <p:cNvPr id="878597" name="Rectangle 5"/>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text styles</a:t>
            </a:r>
          </a:p>
        </p:txBody>
      </p:sp>
      <p:sp>
        <p:nvSpPr>
          <p:cNvPr id="878598" name="Rectangle 6"/>
          <p:cNvSpPr>
            <a:spLocks noGrp="1" noChangeArrowheads="1"/>
          </p:cNvSpPr>
          <p:nvPr>
            <p:ph type="sldNum" sz="quarter" idx="4"/>
          </p:nvPr>
        </p:nvSpPr>
        <p:spPr bwMode="auto">
          <a:xfrm>
            <a:off x="8582025" y="6564313"/>
            <a:ext cx="461963" cy="28416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r" eaLnBrk="0" hangingPunct="0">
              <a:defRPr sz="1200">
                <a:solidFill>
                  <a:schemeClr val="bg1"/>
                </a:solidFill>
              </a:defRPr>
            </a:lvl1pPr>
          </a:lstStyle>
          <a:p>
            <a:pPr defTabSz="914400" fontAlgn="base">
              <a:spcBef>
                <a:spcPct val="0"/>
              </a:spcBef>
              <a:spcAft>
                <a:spcPct val="0"/>
              </a:spcAft>
            </a:pPr>
            <a:fld id="{648312F0-C64C-41B3-85DE-E0FD688DE493}" type="slidenum">
              <a:rPr lang="en-GB">
                <a:solidFill>
                  <a:srgbClr val="FFFFFF"/>
                </a:solidFill>
              </a:rPr>
              <a:pPr defTabSz="914400" fontAlgn="base">
                <a:spcBef>
                  <a:spcPct val="0"/>
                </a:spcBef>
                <a:spcAft>
                  <a:spcPct val="0"/>
                </a:spcAft>
              </a:pPr>
              <a:t>‹nr.›</a:t>
            </a:fld>
            <a:endParaRPr lang="en-GB" dirty="0">
              <a:solidFill>
                <a:srgbClr val="FFFFFF"/>
              </a:solidFill>
            </a:endParaRPr>
          </a:p>
        </p:txBody>
      </p:sp>
      <p:grpSp>
        <p:nvGrpSpPr>
          <p:cNvPr id="10" name="Group 9"/>
          <p:cNvGrpSpPr/>
          <p:nvPr userDrawn="1"/>
        </p:nvGrpSpPr>
        <p:grpSpPr>
          <a:xfrm>
            <a:off x="7471479" y="229144"/>
            <a:ext cx="1474059" cy="459051"/>
            <a:chOff x="5130570" y="323655"/>
            <a:chExt cx="3926637" cy="1136650"/>
          </a:xfrm>
        </p:grpSpPr>
        <p:pic>
          <p:nvPicPr>
            <p:cNvPr id="11" name="Picture 12"/>
            <p:cNvPicPr>
              <a:picLocks noChangeArrowheads="1"/>
            </p:cNvPicPr>
            <p:nvPr userDrawn="1"/>
          </p:nvPicPr>
          <p:blipFill>
            <a:blip r:embed="rId11" cstate="print">
              <a:clrChange>
                <a:clrFrom>
                  <a:srgbClr val="FFFFFF"/>
                </a:clrFrom>
                <a:clrTo>
                  <a:srgbClr val="FFFFFF">
                    <a:alpha val="0"/>
                  </a:srgbClr>
                </a:clrTo>
              </a:clrChange>
              <a:lum bright="-6000"/>
            </a:blip>
            <a:srcRect/>
            <a:stretch>
              <a:fillRect/>
            </a:stretch>
          </p:blipFill>
          <p:spPr bwMode="auto">
            <a:xfrm>
              <a:off x="5130570" y="323655"/>
              <a:ext cx="1263650" cy="1136650"/>
            </a:xfrm>
            <a:prstGeom prst="rect">
              <a:avLst/>
            </a:prstGeom>
            <a:noFill/>
          </p:spPr>
        </p:pic>
        <p:pic>
          <p:nvPicPr>
            <p:cNvPr id="12" name="Picture 11" descr="EURO-WHO.png"/>
            <p:cNvPicPr>
              <a:picLocks noChangeAspect="1"/>
            </p:cNvPicPr>
            <p:nvPr userDrawn="1"/>
          </p:nvPicPr>
          <p:blipFill>
            <a:blip r:embed="rId12" cstate="print"/>
            <a:stretch>
              <a:fillRect/>
            </a:stretch>
          </p:blipFill>
          <p:spPr>
            <a:xfrm>
              <a:off x="6525725" y="380185"/>
              <a:ext cx="2531482" cy="1080120"/>
            </a:xfrm>
            <a:prstGeom prst="rect">
              <a:avLst/>
            </a:prstGeom>
          </p:spPr>
        </p:pic>
      </p:grpSp>
    </p:spTree>
    <p:extLst>
      <p:ext uri="{BB962C8B-B14F-4D97-AF65-F5344CB8AC3E}">
        <p14:creationId xmlns:p14="http://schemas.microsoft.com/office/powerpoint/2010/main" val="2926003201"/>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Lst>
  <p:hf hdr="0" ftr="0" dt="0"/>
  <p:txStyles>
    <p:titleStyle>
      <a:lvl1pPr algn="l" rtl="0" fontAlgn="base">
        <a:lnSpc>
          <a:spcPct val="90000"/>
        </a:lnSpc>
        <a:spcBef>
          <a:spcPct val="0"/>
        </a:spcBef>
        <a:spcAft>
          <a:spcPct val="0"/>
        </a:spcAft>
        <a:defRPr sz="2800" b="1">
          <a:solidFill>
            <a:srgbClr val="333333"/>
          </a:solidFill>
          <a:latin typeface="+mj-lt"/>
          <a:ea typeface="+mj-ea"/>
          <a:cs typeface="+mj-cs"/>
        </a:defRPr>
      </a:lvl1pPr>
      <a:lvl2pPr algn="l" rtl="0" fontAlgn="base">
        <a:lnSpc>
          <a:spcPct val="90000"/>
        </a:lnSpc>
        <a:spcBef>
          <a:spcPct val="0"/>
        </a:spcBef>
        <a:spcAft>
          <a:spcPct val="0"/>
        </a:spcAft>
        <a:defRPr sz="2800" b="1">
          <a:solidFill>
            <a:srgbClr val="333333"/>
          </a:solidFill>
          <a:latin typeface="Tahoma" pitchFamily="34" charset="0"/>
        </a:defRPr>
      </a:lvl2pPr>
      <a:lvl3pPr algn="l" rtl="0" fontAlgn="base">
        <a:lnSpc>
          <a:spcPct val="90000"/>
        </a:lnSpc>
        <a:spcBef>
          <a:spcPct val="0"/>
        </a:spcBef>
        <a:spcAft>
          <a:spcPct val="0"/>
        </a:spcAft>
        <a:defRPr sz="2800" b="1">
          <a:solidFill>
            <a:srgbClr val="333333"/>
          </a:solidFill>
          <a:latin typeface="Tahoma" pitchFamily="34" charset="0"/>
        </a:defRPr>
      </a:lvl3pPr>
      <a:lvl4pPr algn="l" rtl="0" fontAlgn="base">
        <a:lnSpc>
          <a:spcPct val="90000"/>
        </a:lnSpc>
        <a:spcBef>
          <a:spcPct val="0"/>
        </a:spcBef>
        <a:spcAft>
          <a:spcPct val="0"/>
        </a:spcAft>
        <a:defRPr sz="2800" b="1">
          <a:solidFill>
            <a:srgbClr val="333333"/>
          </a:solidFill>
          <a:latin typeface="Tahoma" pitchFamily="34" charset="0"/>
        </a:defRPr>
      </a:lvl4pPr>
      <a:lvl5pPr algn="l" rtl="0" fontAlgn="base">
        <a:lnSpc>
          <a:spcPct val="90000"/>
        </a:lnSpc>
        <a:spcBef>
          <a:spcPct val="0"/>
        </a:spcBef>
        <a:spcAft>
          <a:spcPct val="0"/>
        </a:spcAft>
        <a:defRPr sz="2800" b="1">
          <a:solidFill>
            <a:srgbClr val="333333"/>
          </a:solidFill>
          <a:latin typeface="Tahoma" pitchFamily="34" charset="0"/>
        </a:defRPr>
      </a:lvl5pPr>
      <a:lvl6pPr marL="457200" algn="l" rtl="0" fontAlgn="base">
        <a:lnSpc>
          <a:spcPct val="90000"/>
        </a:lnSpc>
        <a:spcBef>
          <a:spcPct val="0"/>
        </a:spcBef>
        <a:spcAft>
          <a:spcPct val="0"/>
        </a:spcAft>
        <a:defRPr sz="2800" b="1">
          <a:solidFill>
            <a:srgbClr val="333333"/>
          </a:solidFill>
          <a:latin typeface="Tahoma" pitchFamily="34" charset="0"/>
        </a:defRPr>
      </a:lvl6pPr>
      <a:lvl7pPr marL="914400" algn="l" rtl="0" fontAlgn="base">
        <a:lnSpc>
          <a:spcPct val="90000"/>
        </a:lnSpc>
        <a:spcBef>
          <a:spcPct val="0"/>
        </a:spcBef>
        <a:spcAft>
          <a:spcPct val="0"/>
        </a:spcAft>
        <a:defRPr sz="2800" b="1">
          <a:solidFill>
            <a:srgbClr val="333333"/>
          </a:solidFill>
          <a:latin typeface="Tahoma" pitchFamily="34" charset="0"/>
        </a:defRPr>
      </a:lvl7pPr>
      <a:lvl8pPr marL="1371600" algn="l" rtl="0" fontAlgn="base">
        <a:lnSpc>
          <a:spcPct val="90000"/>
        </a:lnSpc>
        <a:spcBef>
          <a:spcPct val="0"/>
        </a:spcBef>
        <a:spcAft>
          <a:spcPct val="0"/>
        </a:spcAft>
        <a:defRPr sz="2800" b="1">
          <a:solidFill>
            <a:srgbClr val="333333"/>
          </a:solidFill>
          <a:latin typeface="Tahoma" pitchFamily="34" charset="0"/>
        </a:defRPr>
      </a:lvl8pPr>
      <a:lvl9pPr marL="1828800" algn="l" rtl="0" fontAlgn="base">
        <a:lnSpc>
          <a:spcPct val="90000"/>
        </a:lnSpc>
        <a:spcBef>
          <a:spcPct val="0"/>
        </a:spcBef>
        <a:spcAft>
          <a:spcPct val="0"/>
        </a:spcAft>
        <a:defRPr sz="2800" b="1">
          <a:solidFill>
            <a:srgbClr val="333333"/>
          </a:solidFill>
          <a:latin typeface="Tahoma" pitchFamily="34" charset="0"/>
        </a:defRPr>
      </a:lvl9pPr>
    </p:titleStyle>
    <p:bodyStyle>
      <a:lvl1pPr marL="269875" indent="-269875" algn="l" rtl="0" fontAlgn="base">
        <a:lnSpc>
          <a:spcPct val="90000"/>
        </a:lnSpc>
        <a:spcBef>
          <a:spcPct val="0"/>
        </a:spcBef>
        <a:spcAft>
          <a:spcPct val="25000"/>
        </a:spcAft>
        <a:buFont typeface="Wingdings" pitchFamily="2" charset="2"/>
        <a:defRPr sz="2400">
          <a:solidFill>
            <a:schemeClr val="tx1"/>
          </a:solidFill>
          <a:latin typeface="+mn-lt"/>
          <a:ea typeface="+mn-ea"/>
          <a:cs typeface="+mn-cs"/>
        </a:defRPr>
      </a:lvl1pPr>
      <a:lvl2pPr marL="714375" indent="-265113" algn="l" rtl="0" fontAlgn="base">
        <a:lnSpc>
          <a:spcPct val="90000"/>
        </a:lnSpc>
        <a:spcBef>
          <a:spcPct val="0"/>
        </a:spcBef>
        <a:spcAft>
          <a:spcPct val="25000"/>
        </a:spcAft>
        <a:buChar char="–"/>
        <a:defRPr sz="2400">
          <a:solidFill>
            <a:schemeClr val="tx1"/>
          </a:solidFill>
          <a:latin typeface="+mn-lt"/>
        </a:defRPr>
      </a:lvl2pPr>
      <a:lvl3pPr marL="1150938" indent="-228600" algn="l" rtl="0" fontAlgn="base">
        <a:spcBef>
          <a:spcPct val="20000"/>
        </a:spcBef>
        <a:spcAft>
          <a:spcPct val="0"/>
        </a:spcAft>
        <a:defRPr>
          <a:solidFill>
            <a:schemeClr val="tx1"/>
          </a:solidFill>
          <a:latin typeface="+mn-lt"/>
        </a:defRPr>
      </a:lvl3pPr>
      <a:lvl4pPr marL="1600200" indent="-228600" algn="l" rtl="0" fontAlgn="base">
        <a:spcBef>
          <a:spcPct val="20000"/>
        </a:spcBef>
        <a:spcAft>
          <a:spcPct val="0"/>
        </a:spcAft>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25"/>
            <a:ext cx="8229600" cy="4525963"/>
          </a:xfrm>
          <a:prstGeom prst="rect">
            <a:avLst/>
          </a:prstGeom>
        </p:spPr>
        <p:txBody>
          <a:bodyPr vert="horz" lIns="91238" tIns="45619" rIns="91238" bIns="456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6356365"/>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124200" y="6356365"/>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p>
        </p:txBody>
      </p:sp>
      <p:pic>
        <p:nvPicPr>
          <p:cNvPr id="7" name="Picture 3" descr="E:\Work\1___CPH_HIV\HiE\1. OptTEST start\text for optest\Logo\Optest full_cropped.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7504" y="6237312"/>
            <a:ext cx="1261876" cy="501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070589"/>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 id="2147484256" r:id="rId12"/>
    <p:sldLayoutId id="2147484257" r:id="rId13"/>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8001000" cy="1066800"/>
          </a:xfrm>
          <a:prstGeom prst="rect">
            <a:avLst/>
          </a:prstGeom>
          <a:solidFill>
            <a:srgbClr val="950062"/>
          </a:solidFill>
          <a:ln/>
          <a:effectLst/>
        </p:spPr>
        <p:style>
          <a:lnRef idx="1">
            <a:schemeClr val="accent1"/>
          </a:lnRef>
          <a:fillRef idx="3">
            <a:schemeClr val="accent1"/>
          </a:fillRef>
          <a:effectRef idx="2">
            <a:schemeClr val="accent1"/>
          </a:effectRef>
          <a:fontRef idx="minor">
            <a:schemeClr val="lt1"/>
          </a:fontRef>
        </p:style>
      </p:sp>
      <p:sp>
        <p:nvSpPr>
          <p:cNvPr id="1027" name="Rectangle 2"/>
          <p:cNvSpPr>
            <a:spLocks noGrp="1" noChangeArrowheads="1"/>
          </p:cNvSpPr>
          <p:nvPr>
            <p:ph type="title"/>
          </p:nvPr>
        </p:nvSpPr>
        <p:spPr bwMode="auto">
          <a:xfrm>
            <a:off x="0" y="12"/>
            <a:ext cx="80010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ctr" anchorCtr="0" compatLnSpc="1">
            <a:prstTxWarp prst="textNoShape">
              <a:avLst/>
            </a:prstTxWarp>
          </a:bodyPr>
          <a:lstStyle/>
          <a:p>
            <a:pPr lvl="0"/>
            <a:r>
              <a:rPr lang="en-US" altLang="en-US"/>
              <a:t>Click to edit Master title style</a:t>
            </a:r>
            <a:endParaRPr lang="en-GB" altLang="en-US"/>
          </a:p>
        </p:txBody>
      </p:sp>
      <p:sp>
        <p:nvSpPr>
          <p:cNvPr id="1028" name="Rectangle 3"/>
          <p:cNvSpPr>
            <a:spLocks noGrp="1" noChangeArrowheads="1"/>
          </p:cNvSpPr>
          <p:nvPr>
            <p:ph type="body" idx="1"/>
          </p:nvPr>
        </p:nvSpPr>
        <p:spPr bwMode="auto">
          <a:xfrm>
            <a:off x="285750" y="1357313"/>
            <a:ext cx="8229600"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8" tIns="45619" rIns="91238" bIns="4561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1029" name="Picture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27989" y="228631"/>
            <a:ext cx="1116012"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descr="mfshlogo+"/>
          <p:cNvPicPr preferRelativeResize="0">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48600" y="5867400"/>
            <a:ext cx="1079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28" name="Rectangle 8"/>
          <p:cNvSpPr>
            <a:spLocks noGrp="1" noChangeArrowheads="1"/>
          </p:cNvSpPr>
          <p:nvPr>
            <p:ph type="sldNum" sz="quarter" idx="4"/>
          </p:nvPr>
        </p:nvSpPr>
        <p:spPr bwMode="auto">
          <a:xfrm>
            <a:off x="1" y="6524656"/>
            <a:ext cx="539750" cy="333375"/>
          </a:xfrm>
          <a:prstGeom prst="rect">
            <a:avLst/>
          </a:prstGeom>
          <a:noFill/>
          <a:ln w="9525">
            <a:noFill/>
            <a:miter lim="800000"/>
            <a:headEnd/>
            <a:tailEnd/>
          </a:ln>
          <a:effectLst/>
        </p:spPr>
        <p:txBody>
          <a:bodyPr vert="horz" wrap="square" lIns="91238" tIns="45619" rIns="91238" bIns="45619" numCol="1" anchor="t" anchorCtr="0" compatLnSpc="1">
            <a:prstTxWarp prst="textNoShape">
              <a:avLst/>
            </a:prstTxWarp>
          </a:bodyPr>
          <a:lstStyle>
            <a:lvl1pPr algn="r">
              <a:defRPr sz="1400">
                <a:latin typeface="Arial" charset="0"/>
                <a:ea typeface="+mn-ea"/>
                <a:cs typeface="Arial" charset="0"/>
              </a:defRPr>
            </a:lvl1pPr>
          </a:lstStyle>
          <a:p>
            <a:pPr fontAlgn="base">
              <a:spcBef>
                <a:spcPct val="0"/>
              </a:spcBef>
              <a:spcAft>
                <a:spcPct val="0"/>
              </a:spcAft>
              <a:defRPr/>
            </a:pPr>
            <a:fld id="{44CC7189-4D07-4BDB-9860-E959BCC86FD9}" type="slidenum">
              <a:rPr lang="en-GB">
                <a:solidFill>
                  <a:srgbClr val="000000"/>
                </a:solidFill>
              </a:rPr>
              <a:pPr fontAlgn="base">
                <a:spcBef>
                  <a:spcPct val="0"/>
                </a:spcBef>
                <a:spcAft>
                  <a:spcPct val="0"/>
                </a:spcAft>
                <a:defRPr/>
              </a:pPr>
              <a:t>‹nr.›</a:t>
            </a:fld>
            <a:endParaRPr lang="en-GB" dirty="0">
              <a:solidFill>
                <a:srgbClr val="000000"/>
              </a:solidFill>
            </a:endParaRPr>
          </a:p>
        </p:txBody>
      </p:sp>
    </p:spTree>
    <p:extLst>
      <p:ext uri="{BB962C8B-B14F-4D97-AF65-F5344CB8AC3E}">
        <p14:creationId xmlns:p14="http://schemas.microsoft.com/office/powerpoint/2010/main" val="929223745"/>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 id="2147484124" r:id="rId13"/>
    <p:sldLayoutId id="2147484125" r:id="rId14"/>
    <p:sldLayoutId id="2147484126" r:id="rId15"/>
    <p:sldLayoutId id="2147484127" r:id="rId16"/>
  </p:sldLayoutIdLst>
  <p:hf hdr="0" ftr="0" dt="0"/>
  <p:txStyles>
    <p:titleStyle>
      <a:lvl1pPr algn="l" rtl="0" eaLnBrk="1" fontAlgn="base" hangingPunct="1">
        <a:spcBef>
          <a:spcPct val="0"/>
        </a:spcBef>
        <a:spcAft>
          <a:spcPct val="0"/>
        </a:spcAft>
        <a:defRPr sz="4400" b="1">
          <a:solidFill>
            <a:schemeClr val="bg1"/>
          </a:solidFill>
          <a:latin typeface="+mj-lt"/>
          <a:ea typeface="+mj-ea"/>
          <a:cs typeface="+mj-cs"/>
        </a:defRPr>
      </a:lvl1pPr>
      <a:lvl2pPr algn="l" rtl="0" eaLnBrk="1" fontAlgn="base" hangingPunct="1">
        <a:spcBef>
          <a:spcPct val="0"/>
        </a:spcBef>
        <a:spcAft>
          <a:spcPct val="0"/>
        </a:spcAft>
        <a:defRPr sz="4400" b="1">
          <a:solidFill>
            <a:schemeClr val="bg1"/>
          </a:solidFill>
          <a:latin typeface="Helvetica" charset="0"/>
          <a:ea typeface="ＭＳ Ｐゴシック" charset="-128"/>
        </a:defRPr>
      </a:lvl2pPr>
      <a:lvl3pPr algn="l" rtl="0" eaLnBrk="1" fontAlgn="base" hangingPunct="1">
        <a:spcBef>
          <a:spcPct val="0"/>
        </a:spcBef>
        <a:spcAft>
          <a:spcPct val="0"/>
        </a:spcAft>
        <a:defRPr sz="4400" b="1">
          <a:solidFill>
            <a:schemeClr val="bg1"/>
          </a:solidFill>
          <a:latin typeface="Helvetica" charset="0"/>
          <a:ea typeface="ＭＳ Ｐゴシック" charset="-128"/>
        </a:defRPr>
      </a:lvl3pPr>
      <a:lvl4pPr algn="l" rtl="0" eaLnBrk="1" fontAlgn="base" hangingPunct="1">
        <a:spcBef>
          <a:spcPct val="0"/>
        </a:spcBef>
        <a:spcAft>
          <a:spcPct val="0"/>
        </a:spcAft>
        <a:defRPr sz="4400" b="1">
          <a:solidFill>
            <a:schemeClr val="bg1"/>
          </a:solidFill>
          <a:latin typeface="Helvetica" charset="0"/>
          <a:ea typeface="ＭＳ Ｐゴシック" charset="-128"/>
        </a:defRPr>
      </a:lvl4pPr>
      <a:lvl5pPr algn="l" rtl="0" eaLnBrk="1" fontAlgn="base" hangingPunct="1">
        <a:spcBef>
          <a:spcPct val="0"/>
        </a:spcBef>
        <a:spcAft>
          <a:spcPct val="0"/>
        </a:spcAft>
        <a:defRPr sz="4400" b="1">
          <a:solidFill>
            <a:schemeClr val="bg1"/>
          </a:solidFill>
          <a:latin typeface="Helvetica" charset="0"/>
          <a:ea typeface="ＭＳ Ｐゴシック" charset="-128"/>
        </a:defRPr>
      </a:lvl5pPr>
      <a:lvl6pPr marL="456188" algn="l" rtl="0" eaLnBrk="1" fontAlgn="base" hangingPunct="1">
        <a:spcBef>
          <a:spcPct val="0"/>
        </a:spcBef>
        <a:spcAft>
          <a:spcPct val="0"/>
        </a:spcAft>
        <a:defRPr sz="4400">
          <a:solidFill>
            <a:schemeClr val="tx2"/>
          </a:solidFill>
          <a:latin typeface="Helvetica" charset="0"/>
          <a:ea typeface="ＭＳ Ｐゴシック" charset="-128"/>
        </a:defRPr>
      </a:lvl6pPr>
      <a:lvl7pPr marL="912370" algn="l" rtl="0" eaLnBrk="1" fontAlgn="base" hangingPunct="1">
        <a:spcBef>
          <a:spcPct val="0"/>
        </a:spcBef>
        <a:spcAft>
          <a:spcPct val="0"/>
        </a:spcAft>
        <a:defRPr sz="4400">
          <a:solidFill>
            <a:schemeClr val="tx2"/>
          </a:solidFill>
          <a:latin typeface="Helvetica" charset="0"/>
          <a:ea typeface="ＭＳ Ｐゴシック" charset="-128"/>
        </a:defRPr>
      </a:lvl7pPr>
      <a:lvl8pPr marL="1368557" algn="l" rtl="0" eaLnBrk="1" fontAlgn="base" hangingPunct="1">
        <a:spcBef>
          <a:spcPct val="0"/>
        </a:spcBef>
        <a:spcAft>
          <a:spcPct val="0"/>
        </a:spcAft>
        <a:defRPr sz="4400">
          <a:solidFill>
            <a:schemeClr val="tx2"/>
          </a:solidFill>
          <a:latin typeface="Helvetica" charset="0"/>
          <a:ea typeface="ＭＳ Ｐゴシック" charset="-128"/>
        </a:defRPr>
      </a:lvl8pPr>
      <a:lvl9pPr marL="1824741" algn="l" rtl="0" eaLnBrk="1" fontAlgn="base" hangingPunct="1">
        <a:spcBef>
          <a:spcPct val="0"/>
        </a:spcBef>
        <a:spcAft>
          <a:spcPct val="0"/>
        </a:spcAft>
        <a:defRPr sz="4400">
          <a:solidFill>
            <a:schemeClr val="tx2"/>
          </a:solidFill>
          <a:latin typeface="Helvetica" charset="0"/>
          <a:ea typeface="ＭＳ Ｐゴシック" charset="-128"/>
        </a:defRPr>
      </a:lvl9pPr>
    </p:titleStyle>
    <p:bodyStyle>
      <a:lvl1pPr marL="342139" indent="-342139" algn="l" rtl="0" eaLnBrk="1" fontAlgn="base" hangingPunct="1">
        <a:spcBef>
          <a:spcPct val="20000"/>
        </a:spcBef>
        <a:spcAft>
          <a:spcPct val="0"/>
        </a:spcAft>
        <a:buChar char="•"/>
        <a:defRPr sz="3200">
          <a:solidFill>
            <a:schemeClr val="tx1"/>
          </a:solidFill>
          <a:latin typeface="+mn-lt"/>
          <a:ea typeface="+mn-ea"/>
          <a:cs typeface="+mn-cs"/>
        </a:defRPr>
      </a:lvl1pPr>
      <a:lvl2pPr marL="741299" indent="-285114" algn="l" rtl="0" eaLnBrk="1" fontAlgn="base" hangingPunct="1">
        <a:spcBef>
          <a:spcPct val="20000"/>
        </a:spcBef>
        <a:spcAft>
          <a:spcPct val="0"/>
        </a:spcAft>
        <a:buChar char="–"/>
        <a:defRPr sz="2800">
          <a:solidFill>
            <a:schemeClr val="tx1"/>
          </a:solidFill>
          <a:latin typeface="+mn-lt"/>
          <a:ea typeface="+mn-ea"/>
        </a:defRPr>
      </a:lvl2pPr>
      <a:lvl3pPr marL="1140463" indent="-228098" algn="l" rtl="0" eaLnBrk="1" fontAlgn="base" hangingPunct="1">
        <a:spcBef>
          <a:spcPct val="20000"/>
        </a:spcBef>
        <a:spcAft>
          <a:spcPct val="0"/>
        </a:spcAft>
        <a:buChar char="•"/>
        <a:defRPr sz="2400">
          <a:solidFill>
            <a:schemeClr val="tx1"/>
          </a:solidFill>
          <a:latin typeface="+mn-lt"/>
          <a:ea typeface="+mn-ea"/>
        </a:defRPr>
      </a:lvl3pPr>
      <a:lvl4pPr marL="1596650" indent="-228098" algn="l" rtl="0" eaLnBrk="1" fontAlgn="base" hangingPunct="1">
        <a:spcBef>
          <a:spcPct val="20000"/>
        </a:spcBef>
        <a:spcAft>
          <a:spcPct val="0"/>
        </a:spcAft>
        <a:buChar char="–"/>
        <a:defRPr sz="2000">
          <a:solidFill>
            <a:schemeClr val="tx1"/>
          </a:solidFill>
          <a:latin typeface="+mn-lt"/>
          <a:ea typeface="+mn-ea"/>
        </a:defRPr>
      </a:lvl4pPr>
      <a:lvl5pPr marL="2052833" indent="-228098" algn="l" rtl="0" eaLnBrk="1" fontAlgn="base" hangingPunct="1">
        <a:spcBef>
          <a:spcPct val="20000"/>
        </a:spcBef>
        <a:spcAft>
          <a:spcPct val="0"/>
        </a:spcAft>
        <a:buChar char="»"/>
        <a:defRPr sz="2000">
          <a:solidFill>
            <a:schemeClr val="tx1"/>
          </a:solidFill>
          <a:latin typeface="+mn-lt"/>
          <a:ea typeface="+mn-ea"/>
        </a:defRPr>
      </a:lvl5pPr>
      <a:lvl6pPr marL="2509020" indent="-228098" algn="l" rtl="0" eaLnBrk="1" fontAlgn="base" hangingPunct="1">
        <a:spcBef>
          <a:spcPct val="20000"/>
        </a:spcBef>
        <a:spcAft>
          <a:spcPct val="0"/>
        </a:spcAft>
        <a:buChar char="»"/>
        <a:defRPr sz="2000">
          <a:solidFill>
            <a:schemeClr val="tx1"/>
          </a:solidFill>
          <a:latin typeface="+mn-lt"/>
          <a:ea typeface="+mn-ea"/>
        </a:defRPr>
      </a:lvl6pPr>
      <a:lvl7pPr marL="2965206" indent="-228098" algn="l" rtl="0" eaLnBrk="1" fontAlgn="base" hangingPunct="1">
        <a:spcBef>
          <a:spcPct val="20000"/>
        </a:spcBef>
        <a:spcAft>
          <a:spcPct val="0"/>
        </a:spcAft>
        <a:buChar char="»"/>
        <a:defRPr sz="2000">
          <a:solidFill>
            <a:schemeClr val="tx1"/>
          </a:solidFill>
          <a:latin typeface="+mn-lt"/>
          <a:ea typeface="+mn-ea"/>
        </a:defRPr>
      </a:lvl7pPr>
      <a:lvl8pPr marL="3421391" indent="-228098" algn="l" rtl="0" eaLnBrk="1" fontAlgn="base" hangingPunct="1">
        <a:spcBef>
          <a:spcPct val="20000"/>
        </a:spcBef>
        <a:spcAft>
          <a:spcPct val="0"/>
        </a:spcAft>
        <a:buChar char="»"/>
        <a:defRPr sz="2000">
          <a:solidFill>
            <a:schemeClr val="tx1"/>
          </a:solidFill>
          <a:latin typeface="+mn-lt"/>
          <a:ea typeface="+mn-ea"/>
        </a:defRPr>
      </a:lvl8pPr>
      <a:lvl9pPr marL="3877573" indent="-228098"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19"/>
            <a:ext cx="8229600" cy="4525963"/>
          </a:xfrm>
          <a:prstGeom prst="rect">
            <a:avLst/>
          </a:prstGeom>
        </p:spPr>
        <p:txBody>
          <a:bodyPr vert="horz" lIns="91238" tIns="45619" rIns="91238" bIns="456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fld id="{A10DE76A-08D5-4B62-93C9-8FE86DEDB30A}" type="datetime1">
              <a:rPr lang="en-GB" smtClean="0">
                <a:solidFill>
                  <a:prstClr val="black">
                    <a:tint val="75000"/>
                  </a:prstClr>
                </a:solidFill>
              </a:rPr>
              <a:t>17/07/2017</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38" tIns="45619" rIns="91238" bIns="45619" rtlCol="0" anchor="ctr"/>
          <a:lstStyle>
            <a:lvl1pPr algn="r">
              <a:defRPr sz="1200">
                <a:solidFill>
                  <a:schemeClr val="tx1">
                    <a:tint val="75000"/>
                  </a:schemeClr>
                </a:solidFill>
              </a:defRPr>
            </a:lvl1p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906224617"/>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19"/>
            <a:ext cx="8229600" cy="4525963"/>
          </a:xfrm>
          <a:prstGeom prst="rect">
            <a:avLst/>
          </a:prstGeom>
        </p:spPr>
        <p:txBody>
          <a:bodyPr vert="horz" lIns="91238" tIns="45619" rIns="91238" bIns="456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fld id="{180AFD50-15C9-46B9-AC6C-FEF5FE0A2E49}" type="datetime1">
              <a:rPr lang="en-GB" smtClean="0">
                <a:solidFill>
                  <a:prstClr val="black">
                    <a:tint val="75000"/>
                  </a:prstClr>
                </a:solidFill>
              </a:rPr>
              <a:t>17/07/2017</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38" tIns="45619" rIns="91238" bIns="45619" rtlCol="0" anchor="ctr"/>
          <a:lstStyle>
            <a:lvl1pPr algn="r">
              <a:defRPr sz="1200">
                <a:solidFill>
                  <a:schemeClr val="tx1">
                    <a:tint val="75000"/>
                  </a:schemeClr>
                </a:solidFill>
              </a:defRPr>
            </a:lvl1p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463229181"/>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19"/>
            <a:ext cx="8229600" cy="4525963"/>
          </a:xfrm>
          <a:prstGeom prst="rect">
            <a:avLst/>
          </a:prstGeom>
        </p:spPr>
        <p:txBody>
          <a:bodyPr vert="horz" lIns="91238" tIns="45619" rIns="91238" bIns="456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fld id="{F9346367-4657-4931-B2C1-83598E87840B}" type="datetime1">
              <a:rPr lang="en-GB" smtClean="0">
                <a:solidFill>
                  <a:prstClr val="black">
                    <a:tint val="75000"/>
                  </a:prstClr>
                </a:solidFill>
              </a:rPr>
              <a:t>17/07/2017</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38" tIns="45619" rIns="91238" bIns="45619" rtlCol="0" anchor="ctr"/>
          <a:lstStyle>
            <a:lvl1pPr algn="r">
              <a:defRPr sz="1200">
                <a:solidFill>
                  <a:schemeClr val="tx1">
                    <a:tint val="75000"/>
                  </a:schemeClr>
                </a:solidFill>
              </a:defRPr>
            </a:lvl1pPr>
          </a:lstStyle>
          <a:p>
            <a:fld id="{BFF4DA51-F52D-4E31-ABCD-B9D7F345912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4085272322"/>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38" tIns="45619" rIns="91238" bIns="456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19"/>
            <a:ext cx="8229600" cy="4525963"/>
          </a:xfrm>
          <a:prstGeom prst="rect">
            <a:avLst/>
          </a:prstGeom>
        </p:spPr>
        <p:txBody>
          <a:bodyPr vert="horz" lIns="91238" tIns="45619" rIns="91238" bIns="456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238" tIns="45619" rIns="91238" bIns="45619" rtlCol="0" anchor="ctr"/>
          <a:lstStyle>
            <a:lvl1pPr algn="l">
              <a:defRPr sz="1200">
                <a:solidFill>
                  <a:schemeClr val="tx1">
                    <a:tint val="75000"/>
                  </a:schemeClr>
                </a:solidFill>
              </a:defRPr>
            </a:lvl1pPr>
          </a:lstStyle>
          <a:p>
            <a:fld id="{3AE9D183-7B13-4E01-8725-441712131FB3}" type="datetime1">
              <a:rPr lang="en-GB" smtClean="0">
                <a:solidFill>
                  <a:prstClr val="black">
                    <a:tint val="75000"/>
                  </a:prstClr>
                </a:solidFill>
              </a:rPr>
              <a:t>17/07/2017</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38" tIns="45619" rIns="91238" bIns="45619"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38" tIns="45619" rIns="91238" bIns="45619" rtlCol="0" anchor="ctr"/>
          <a:lstStyle>
            <a:lvl1pPr algn="r">
              <a:defRPr sz="1200">
                <a:solidFill>
                  <a:schemeClr val="tx1">
                    <a:tint val="75000"/>
                  </a:schemeClr>
                </a:solidFill>
              </a:defRPr>
            </a:lvl1pPr>
          </a:lstStyle>
          <a:p>
            <a:fld id="{2D999B0A-521A-4ACF-8477-EA7786797186}"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843032259"/>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 id="2147484202" r:id="rId13"/>
    <p:sldLayoutId id="2147484203" r:id="rId14"/>
  </p:sldLayoutIdLst>
  <p:hf hdr="0" ftr="0" dt="0"/>
  <p:txStyles>
    <p:titleStyle>
      <a:lvl1pPr algn="ctr" defTabSz="912370" rtl="0" eaLnBrk="1" latinLnBrk="0" hangingPunct="1">
        <a:spcBef>
          <a:spcPct val="0"/>
        </a:spcBef>
        <a:buNone/>
        <a:defRPr sz="4400" kern="1200">
          <a:solidFill>
            <a:schemeClr val="tx1"/>
          </a:solidFill>
          <a:latin typeface="+mj-lt"/>
          <a:ea typeface="+mj-ea"/>
          <a:cs typeface="+mj-cs"/>
        </a:defRPr>
      </a:lvl1pPr>
    </p:titleStyle>
    <p:body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8"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1" algn="l" defTabSz="912370" rtl="0" eaLnBrk="1" latinLnBrk="0" hangingPunct="1">
        <a:defRPr sz="1800" kern="1200">
          <a:solidFill>
            <a:schemeClr val="tx1"/>
          </a:solidFill>
          <a:latin typeface="+mn-lt"/>
          <a:ea typeface="+mn-ea"/>
          <a:cs typeface="+mn-cs"/>
        </a:defRPr>
      </a:lvl5pPr>
      <a:lvl6pPr marL="2280927" algn="l" defTabSz="912370" rtl="0" eaLnBrk="1" latinLnBrk="0" hangingPunct="1">
        <a:defRPr sz="1800" kern="1200">
          <a:solidFill>
            <a:schemeClr val="tx1"/>
          </a:solidFill>
          <a:latin typeface="+mn-lt"/>
          <a:ea typeface="+mn-ea"/>
          <a:cs typeface="+mn-cs"/>
        </a:defRPr>
      </a:lvl6pPr>
      <a:lvl7pPr marL="2737111" algn="l" defTabSz="912370" rtl="0" eaLnBrk="1" latinLnBrk="0" hangingPunct="1">
        <a:defRPr sz="1800" kern="1200">
          <a:solidFill>
            <a:schemeClr val="tx1"/>
          </a:solidFill>
          <a:latin typeface="+mn-lt"/>
          <a:ea typeface="+mn-ea"/>
          <a:cs typeface="+mn-cs"/>
        </a:defRPr>
      </a:lvl7pPr>
      <a:lvl8pPr marL="3193298" algn="l" defTabSz="912370" rtl="0" eaLnBrk="1" latinLnBrk="0" hangingPunct="1">
        <a:defRPr sz="1800" kern="1200">
          <a:solidFill>
            <a:schemeClr val="tx1"/>
          </a:solidFill>
          <a:latin typeface="+mn-lt"/>
          <a:ea typeface="+mn-ea"/>
          <a:cs typeface="+mn-cs"/>
        </a:defRPr>
      </a:lvl8pPr>
      <a:lvl9pPr marL="3649481" algn="l" defTabSz="91237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7.xml"/><Relationship Id="rId5" Type="http://schemas.openxmlformats.org/officeDocument/2006/relationships/image" Target="../media/image13.jpe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hyperlink" Target="http://www.pzh.gov.pl/" TargetMode="External"/><Relationship Id="rId2" Type="http://schemas.openxmlformats.org/officeDocument/2006/relationships/notesSlide" Target="../notesSlides/notesSlide12.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8.xml"/><Relationship Id="rId5" Type="http://schemas.openxmlformats.org/officeDocument/2006/relationships/image" Target="../media/image13.jpe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5.xml"/><Relationship Id="rId1" Type="http://schemas.openxmlformats.org/officeDocument/2006/relationships/slideLayout" Target="../slideLayouts/slideLayout42.xml"/><Relationship Id="rId5" Type="http://schemas.openxmlformats.org/officeDocument/2006/relationships/image" Target="../media/image13.jpe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2.xml"/><Relationship Id="rId5" Type="http://schemas.openxmlformats.org/officeDocument/2006/relationships/image" Target="../media/image13.jpe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42.xml"/><Relationship Id="rId5" Type="http://schemas.openxmlformats.org/officeDocument/2006/relationships/image" Target="../media/image13.jpe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8.xml"/><Relationship Id="rId1" Type="http://schemas.openxmlformats.org/officeDocument/2006/relationships/slideLayout" Target="../slideLayouts/slideLayout42.xml"/><Relationship Id="rId6" Type="http://schemas.openxmlformats.org/officeDocument/2006/relationships/image" Target="../media/image13.jpeg"/><Relationship Id="rId5" Type="http://schemas.openxmlformats.org/officeDocument/2006/relationships/image" Target="../media/image17.png"/><Relationship Id="rId4" Type="http://schemas.openxmlformats.org/officeDocument/2006/relationships/image" Target="../media/image30.emf"/></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38.xml"/><Relationship Id="rId5" Type="http://schemas.openxmlformats.org/officeDocument/2006/relationships/image" Target="../media/image13.jpeg"/><Relationship Id="rId4" Type="http://schemas.openxmlformats.org/officeDocument/2006/relationships/hyperlink" Target="http://www.pzh.gov.p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3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3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38.xml"/><Relationship Id="rId6" Type="http://schemas.openxmlformats.org/officeDocument/2006/relationships/image" Target="../media/image13.jpe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38.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42.xml"/><Relationship Id="rId5" Type="http://schemas.openxmlformats.org/officeDocument/2006/relationships/image" Target="../media/image13.jpe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43.xml"/><Relationship Id="rId6" Type="http://schemas.openxmlformats.org/officeDocument/2006/relationships/image" Target="../media/image13.jpeg"/><Relationship Id="rId5" Type="http://schemas.openxmlformats.org/officeDocument/2006/relationships/image" Target="../media/image42.png"/><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38.xml"/><Relationship Id="rId5" Type="http://schemas.openxmlformats.org/officeDocument/2006/relationships/image" Target="../media/image13.jpe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2.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42.xml"/><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5.xml"/><Relationship Id="rId1" Type="http://schemas.openxmlformats.org/officeDocument/2006/relationships/slideLayout" Target="../slideLayouts/slideLayout3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6.xml"/><Relationship Id="rId1" Type="http://schemas.openxmlformats.org/officeDocument/2006/relationships/slideLayout" Target="../slideLayouts/slideLayout3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7.xml"/><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8.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9.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8.xml"/><Relationship Id="rId5" Type="http://schemas.openxmlformats.org/officeDocument/2006/relationships/image" Target="../media/image13.jpe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0.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4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1.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2.xml"/><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3.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4.xml"/><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6.xml"/><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42.xml"/><Relationship Id="rId4" Type="http://schemas.openxmlformats.org/officeDocument/2006/relationships/image" Target="../media/image13.jpeg"/></Relationships>
</file>

<file path=ppt/slides/_rels/slide4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9.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42.xml"/><Relationship Id="rId5" Type="http://schemas.openxmlformats.org/officeDocument/2006/relationships/image" Target="../media/image17.png"/><Relationship Id="rId4" Type="http://schemas.openxmlformats.org/officeDocument/2006/relationships/image" Target="../media/image13.jpeg"/></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0.xml"/><Relationship Id="rId1" Type="http://schemas.openxmlformats.org/officeDocument/2006/relationships/slideLayout" Target="../slideLayouts/slideLayout43.xml"/></Relationships>
</file>

<file path=ppt/slides/_rels/slide5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1.xml"/><Relationship Id="rId1" Type="http://schemas.openxmlformats.org/officeDocument/2006/relationships/slideLayout" Target="../slideLayouts/slideLayout3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2.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3.jpeg"/><Relationship Id="rId7" Type="http://schemas.openxmlformats.org/officeDocument/2006/relationships/diagramQuickStyle" Target="../diagrams/quickStyle8.xml"/><Relationship Id="rId2" Type="http://schemas.openxmlformats.org/officeDocument/2006/relationships/notesSlide" Target="../notesSlides/notesSlide52.xml"/><Relationship Id="rId1" Type="http://schemas.openxmlformats.org/officeDocument/2006/relationships/slideLayout" Target="../slideLayouts/slideLayout4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51.png"/><Relationship Id="rId9" Type="http://schemas.microsoft.com/office/2007/relationships/diagramDrawing" Target="../diagrams/drawing8.xml"/></Relationships>
</file>

<file path=ppt/slides/_rels/slide5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3.xml"/><Relationship Id="rId1" Type="http://schemas.openxmlformats.org/officeDocument/2006/relationships/slideLayout" Target="../slideLayouts/slideLayout3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4.xml"/><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5.xml"/><Relationship Id="rId1" Type="http://schemas.openxmlformats.org/officeDocument/2006/relationships/slideLayout" Target="../slideLayouts/slideLayout42.xml"/></Relationships>
</file>

<file path=ppt/slides/_rels/slide5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6.xml"/><Relationship Id="rId1" Type="http://schemas.openxmlformats.org/officeDocument/2006/relationships/slideLayout" Target="../slideLayouts/slideLayout3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57.xml"/><Relationship Id="rId1" Type="http://schemas.openxmlformats.org/officeDocument/2006/relationships/slideLayout" Target="../slideLayouts/slideLayout48.xml"/><Relationship Id="rId5" Type="http://schemas.openxmlformats.org/officeDocument/2006/relationships/image" Target="../media/image13.jpeg"/><Relationship Id="rId4" Type="http://schemas.openxmlformats.org/officeDocument/2006/relationships/image" Target="../media/image53.emf"/></Relationships>
</file>

<file path=ppt/slides/_rels/slide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8.xml"/><Relationship Id="rId1" Type="http://schemas.openxmlformats.org/officeDocument/2006/relationships/slideLayout" Target="../slideLayouts/slideLayout42.xml"/></Relationships>
</file>

<file path=ppt/slides/_rels/slide5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9.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2.xml"/><Relationship Id="rId5" Type="http://schemas.openxmlformats.org/officeDocument/2006/relationships/image" Target="../media/image13.jpeg"/><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0.xml"/><Relationship Id="rId1" Type="http://schemas.openxmlformats.org/officeDocument/2006/relationships/slideLayout" Target="../slideLayouts/slideLayout3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61.xml"/><Relationship Id="rId1" Type="http://schemas.openxmlformats.org/officeDocument/2006/relationships/slideLayout" Target="../slideLayouts/slideLayout3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62.xml"/><Relationship Id="rId1" Type="http://schemas.openxmlformats.org/officeDocument/2006/relationships/slideLayout" Target="../slideLayouts/slideLayout3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63.xml"/><Relationship Id="rId1" Type="http://schemas.openxmlformats.org/officeDocument/2006/relationships/slideLayout" Target="../slideLayouts/slideLayout43.xml"/><Relationship Id="rId4" Type="http://schemas.openxmlformats.org/officeDocument/2006/relationships/image" Target="../media/image13.jpeg"/></Relationships>
</file>

<file path=ppt/slides/_rels/slide64.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64.xml"/><Relationship Id="rId1" Type="http://schemas.openxmlformats.org/officeDocument/2006/relationships/slideLayout" Target="../slideLayouts/slideLayout43.xml"/><Relationship Id="rId4" Type="http://schemas.openxmlformats.org/officeDocument/2006/relationships/image" Target="../media/image13.jpeg"/></Relationships>
</file>

<file path=ppt/slides/_rels/slide65.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65.xml"/><Relationship Id="rId1" Type="http://schemas.openxmlformats.org/officeDocument/2006/relationships/slideLayout" Target="../slideLayouts/slideLayout49.xml"/><Relationship Id="rId4" Type="http://schemas.openxmlformats.org/officeDocument/2006/relationships/image" Target="../media/image13.jpeg"/></Relationships>
</file>

<file path=ppt/slides/_rels/slide6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6.xml"/><Relationship Id="rId1" Type="http://schemas.openxmlformats.org/officeDocument/2006/relationships/slideLayout" Target="../slideLayouts/slideLayout43.xml"/><Relationship Id="rId4" Type="http://schemas.openxmlformats.org/officeDocument/2006/relationships/image" Target="../media/image13.jpeg"/></Relationships>
</file>

<file path=ppt/slides/_rels/slide6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7.xml"/><Relationship Id="rId1" Type="http://schemas.openxmlformats.org/officeDocument/2006/relationships/slideLayout" Target="../slideLayouts/slideLayout42.xml"/></Relationships>
</file>

<file path=ppt/slides/_rels/slide6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8.xml"/><Relationship Id="rId1" Type="http://schemas.openxmlformats.org/officeDocument/2006/relationships/slideLayout" Target="../slideLayouts/slideLayout38.xml"/></Relationships>
</file>

<file path=ppt/slides/_rels/slide6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9.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42.xml"/><Relationship Id="rId5" Type="http://schemas.openxmlformats.org/officeDocument/2006/relationships/image" Target="../media/image13.jpeg"/><Relationship Id="rId4" Type="http://schemas.openxmlformats.org/officeDocument/2006/relationships/image" Target="../media/image17.png"/></Relationships>
</file>

<file path=ppt/slides/_rels/slide7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0.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7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1.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7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2.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7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3.xml"/><Relationship Id="rId1" Type="http://schemas.openxmlformats.org/officeDocument/2006/relationships/slideLayout" Target="../slideLayouts/slideLayout38.xml"/><Relationship Id="rId4" Type="http://schemas.openxmlformats.org/officeDocument/2006/relationships/image" Target="../media/image13.jpeg"/></Relationships>
</file>

<file path=ppt/slides/_rels/slide7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4.xml"/><Relationship Id="rId1" Type="http://schemas.openxmlformats.org/officeDocument/2006/relationships/slideLayout" Target="../slideLayouts/slideLayout38.xml"/><Relationship Id="rId5" Type="http://schemas.openxmlformats.org/officeDocument/2006/relationships/image" Target="../media/image13.jpeg"/><Relationship Id="rId4" Type="http://schemas.openxmlformats.org/officeDocument/2006/relationships/image" Target="../media/image58.png"/></Relationships>
</file>

<file path=ppt/slides/_rels/slide7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5.xml"/><Relationship Id="rId1" Type="http://schemas.openxmlformats.org/officeDocument/2006/relationships/slideLayout" Target="../slideLayouts/slideLayout38.xml"/><Relationship Id="rId5" Type="http://schemas.openxmlformats.org/officeDocument/2006/relationships/image" Target="../media/image13.jpeg"/><Relationship Id="rId4" Type="http://schemas.openxmlformats.org/officeDocument/2006/relationships/image" Target="../media/image58.png"/></Relationships>
</file>

<file path=ppt/slides/_rels/slide7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76.xml"/><Relationship Id="rId1" Type="http://schemas.openxmlformats.org/officeDocument/2006/relationships/slideLayout" Target="../slideLayouts/slideLayout3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image" Target="../media/image13.jpeg"/></Relationships>
</file>

<file path=ppt/slides/_rels/slide7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2.xml"/><Relationship Id="rId5" Type="http://schemas.openxmlformats.org/officeDocument/2006/relationships/image" Target="../media/image13.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8.xml"/><Relationship Id="rId5" Type="http://schemas.openxmlformats.org/officeDocument/2006/relationships/image" Target="../media/image13.jpeg"/><Relationship Id="rId4" Type="http://schemas.openxmlformats.org/officeDocument/2006/relationships/hyperlink" Target="http://www.pzh.gov.p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348880"/>
            <a:ext cx="7772400" cy="1470025"/>
          </a:xfrm>
        </p:spPr>
        <p:txBody>
          <a:bodyPr/>
          <a:lstStyle/>
          <a:p>
            <a:r>
              <a:rPr lang="pl-PL" b="1" dirty="0"/>
              <a:t>Badania w kierunku HIV</a:t>
            </a:r>
          </a:p>
        </p:txBody>
      </p:sp>
      <p:sp>
        <p:nvSpPr>
          <p:cNvPr id="3" name="Subtitle 2"/>
          <p:cNvSpPr>
            <a:spLocks noGrp="1"/>
          </p:cNvSpPr>
          <p:nvPr>
            <p:ph type="subTitle" idx="1"/>
          </p:nvPr>
        </p:nvSpPr>
        <p:spPr>
          <a:xfrm>
            <a:off x="2195736" y="5517232"/>
            <a:ext cx="6440760" cy="766936"/>
          </a:xfrm>
        </p:spPr>
        <p:txBody>
          <a:bodyPr/>
          <a:lstStyle/>
          <a:p>
            <a:pPr algn="r"/>
            <a:r>
              <a:rPr lang="pl-PL"/>
              <a:t>&lt;Imię i nazwisko prezentera, data&gt;</a:t>
            </a:r>
          </a:p>
        </p:txBody>
      </p:sp>
      <p:sp>
        <p:nvSpPr>
          <p:cNvPr id="7" name="Pladsholder til sidefod 3"/>
          <p:cNvSpPr>
            <a:spLocks noGrp="1"/>
          </p:cNvSpPr>
          <p:nvPr>
            <p:ph type="ftr" sz="quarter" idx="11"/>
          </p:nvPr>
        </p:nvSpPr>
        <p:spPr>
          <a:xfrm>
            <a:off x="6876256" y="285676"/>
            <a:ext cx="2088232" cy="911075"/>
          </a:xfrm>
        </p:spPr>
        <p:txBody>
          <a:bodyPr/>
          <a:lstStyle/>
          <a:p>
            <a:pPr algn="l"/>
            <a:r>
              <a:rPr lang="pl-PL" b="1" dirty="0">
                <a:solidFill>
                  <a:schemeClr val="tx1"/>
                </a:solidFill>
                <a:latin typeface="Arial" panose="020B0604020202020204" pitchFamily="34" charset="0"/>
              </a:rPr>
              <a:t>Współfinansowanie ze środków 2. programu działań w dziedzinie zdrowia Unii Europejskiej</a:t>
            </a:r>
          </a:p>
        </p:txBody>
      </p:sp>
      <p:pic>
        <p:nvPicPr>
          <p:cNvPr id="6"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0954" y="332656"/>
            <a:ext cx="1305302" cy="864096"/>
          </a:xfrm>
          <a:prstGeom prst="rect">
            <a:avLst/>
          </a:prstGeom>
        </p:spPr>
      </p:pic>
      <p:pic>
        <p:nvPicPr>
          <p:cNvPr id="10" name="Picture 3" descr="E:\Work\1___CPH_HIV\HiE\1. OptTEST start\text for optest\Logo\Optest full_cropp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89" y="209549"/>
            <a:ext cx="2830936" cy="112619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94197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66985" y="327147"/>
            <a:ext cx="831839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2400" b="1" i="0" u="none" strike="noStrike" cap="none" normalizeH="0" baseline="0" dirty="0">
                <a:ln>
                  <a:noFill/>
                </a:ln>
                <a:solidFill>
                  <a:schemeClr val="tx1"/>
                </a:solidFill>
                <a:effectLst/>
                <a:latin typeface="Tahoma" panose="020B0604030504040204" pitchFamily="34" charset="0"/>
                <a:cs typeface="Tahoma" panose="020B0604030504040204" pitchFamily="34" charset="0"/>
              </a:rPr>
              <a:t>Wskaźnik nowo wykrytych zakażeń HIV na 100 tys. mieszkańców w poszczególnych grupach wiekowych</a:t>
            </a:r>
            <a:endParaRPr kumimoji="0" lang="pl-PL" altLang="pl-PL" sz="4800" b="1" i="0" u="none" strike="noStrike" cap="none" normalizeH="0" baseline="0" dirty="0">
              <a:ln>
                <a:noFill/>
              </a:ln>
              <a:solidFill>
                <a:schemeClr val="tx1"/>
              </a:solidFill>
              <a:effectLst/>
              <a:latin typeface="Arial" panose="020B0604020202020204" pitchFamily="34" charset="0"/>
            </a:endParaRPr>
          </a:p>
        </p:txBody>
      </p:sp>
      <p:pic>
        <p:nvPicPr>
          <p:cNvPr id="1025" name="Obraz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700808"/>
            <a:ext cx="7366874" cy="386361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966108" y="5957301"/>
            <a:ext cx="691927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pl-PL" altLang="pl-PL" sz="1400" b="0" i="1" u="none" strike="noStrike" cap="none" normalizeH="0" baseline="0" dirty="0" smtClean="0">
                <a:ln>
                  <a:noFill/>
                </a:ln>
                <a:solidFill>
                  <a:schemeClr val="tx1"/>
                </a:solidFill>
                <a:effectLst/>
                <a:latin typeface="Tahoma" panose="020B0604030504040204" pitchFamily="34" charset="0"/>
                <a:cs typeface="Tahoma" panose="020B0604030504040204" pitchFamily="34" charset="0"/>
              </a:rPr>
              <a:t>NIZP-PZH</a:t>
            </a:r>
            <a:endParaRPr kumimoji="0" lang="pl-PL" altLang="pl-PL" sz="3600" b="0" i="0" u="none" strike="noStrike" cap="none" normalizeH="0" baseline="0" dirty="0">
              <a:ln>
                <a:noFill/>
              </a:ln>
              <a:solidFill>
                <a:schemeClr val="tx1"/>
              </a:solidFill>
              <a:effectLst/>
              <a:latin typeface="Arial" panose="020B0604020202020204" pitchFamily="34" charset="0"/>
            </a:endParaRPr>
          </a:p>
        </p:txBody>
      </p:sp>
      <p:grpSp>
        <p:nvGrpSpPr>
          <p:cNvPr id="6" name="Group 5"/>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868847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7848872" cy="980728"/>
          </a:xfrm>
        </p:spPr>
        <p:txBody>
          <a:bodyPr>
            <a:noAutofit/>
          </a:bodyPr>
          <a:lstStyle/>
          <a:p>
            <a:r>
              <a:rPr lang="pl-PL" sz="3200" b="1" dirty="0"/>
              <a:t>Częstość występowania HIV, 2014, UE/EOG</a:t>
            </a:r>
          </a:p>
        </p:txBody>
      </p:sp>
      <p:pic>
        <p:nvPicPr>
          <p:cNvPr id="3074"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798638" y="790575"/>
            <a:ext cx="7345362" cy="604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5886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29170"/>
          </a:xfrm>
        </p:spPr>
        <p:txBody>
          <a:bodyPr anchor="t">
            <a:normAutofit/>
          </a:bodyPr>
          <a:lstStyle/>
          <a:p>
            <a:r>
              <a:rPr lang="pl-PL" sz="2800" b="1" dirty="0"/>
              <a:t>Dane epidemiologiczne na dzień 31 grudnia 2015r.</a:t>
            </a:r>
            <a:endParaRPr lang="pl-PL" sz="4800" b="1" dirty="0"/>
          </a:p>
        </p:txBody>
      </p:sp>
      <p:sp>
        <p:nvSpPr>
          <p:cNvPr id="3" name="Symbol zastępczy zawartości 2"/>
          <p:cNvSpPr>
            <a:spLocks noGrp="1"/>
          </p:cNvSpPr>
          <p:nvPr>
            <p:ph idx="1"/>
          </p:nvPr>
        </p:nvSpPr>
        <p:spPr>
          <a:xfrm>
            <a:off x="655782" y="1412776"/>
            <a:ext cx="8229600" cy="4061011"/>
          </a:xfrm>
        </p:spPr>
        <p:txBody>
          <a:bodyPr>
            <a:normAutofit/>
          </a:bodyPr>
          <a:lstStyle/>
          <a:p>
            <a:pPr marL="0" indent="0">
              <a:buNone/>
            </a:pPr>
            <a:r>
              <a:rPr lang="pl-PL" sz="2400" dirty="0"/>
              <a:t>Pierwszy przypadek HIV stwierdzono w 1985</a:t>
            </a:r>
            <a:endParaRPr lang="pl-PL" sz="2400" dirty="0">
              <a:solidFill>
                <a:schemeClr val="bg1">
                  <a:lumMod val="65000"/>
                </a:schemeClr>
              </a:solidFill>
            </a:endParaRPr>
          </a:p>
          <a:p>
            <a:pPr marL="0" indent="0">
              <a:buNone/>
            </a:pPr>
            <a:endParaRPr lang="en-GB" sz="2400" b="1" dirty="0" smtClean="0"/>
          </a:p>
          <a:p>
            <a:pPr marL="0" indent="0">
              <a:buNone/>
            </a:pPr>
            <a:r>
              <a:rPr lang="pl-PL" sz="2400" b="1" dirty="0" smtClean="0"/>
              <a:t>19 </a:t>
            </a:r>
            <a:r>
              <a:rPr lang="pl-PL" sz="2400" b="1" dirty="0"/>
              <a:t>805 </a:t>
            </a:r>
            <a:r>
              <a:rPr lang="pl-PL" sz="2400" dirty="0"/>
              <a:t>zakażonych ogółem*</a:t>
            </a:r>
            <a:br>
              <a:rPr lang="pl-PL" sz="2400" dirty="0"/>
            </a:br>
            <a:r>
              <a:rPr lang="pl-PL" sz="2400" dirty="0" smtClean="0"/>
              <a:t>co </a:t>
            </a:r>
            <a:r>
              <a:rPr lang="pl-PL" sz="2400" dirty="0"/>
              <a:t>najmniej </a:t>
            </a:r>
            <a:r>
              <a:rPr lang="pl-PL" sz="2400" b="1" dirty="0"/>
              <a:t>6 135 </a:t>
            </a:r>
            <a:r>
              <a:rPr lang="pl-PL" sz="2400" dirty="0"/>
              <a:t>zakażonych w związku z używaniem narkotyków</a:t>
            </a:r>
            <a:br>
              <a:rPr lang="pl-PL" sz="2400" dirty="0"/>
            </a:br>
            <a:r>
              <a:rPr lang="pl-PL" sz="2400" b="1" dirty="0"/>
              <a:t>3 309 </a:t>
            </a:r>
            <a:r>
              <a:rPr lang="pl-PL" sz="2400" dirty="0"/>
              <a:t>zachorowań na AIDS</a:t>
            </a:r>
            <a:br>
              <a:rPr lang="pl-PL" sz="2400" dirty="0"/>
            </a:br>
            <a:r>
              <a:rPr lang="pl-PL" sz="2400" b="1" dirty="0"/>
              <a:t>1 322 </a:t>
            </a:r>
            <a:r>
              <a:rPr lang="pl-PL" sz="2400" dirty="0"/>
              <a:t>chorych zmarło</a:t>
            </a:r>
          </a:p>
          <a:p>
            <a:pPr marL="0" indent="0">
              <a:buNone/>
            </a:pPr>
            <a:r>
              <a:rPr lang="pl-PL" sz="2400" dirty="0"/>
              <a:t>leczeniem ARV objętych było około </a:t>
            </a:r>
            <a:r>
              <a:rPr lang="pl-PL" sz="2400" b="1" dirty="0"/>
              <a:t>8606 </a:t>
            </a:r>
            <a:r>
              <a:rPr lang="pl-PL" sz="2400" dirty="0"/>
              <a:t>pacjentów, w tym</a:t>
            </a:r>
            <a:r>
              <a:rPr lang="pl-PL" sz="2400" b="1" dirty="0"/>
              <a:t> 111 </a:t>
            </a:r>
            <a:r>
              <a:rPr lang="pl-PL" sz="2400" dirty="0"/>
              <a:t>dzieci. </a:t>
            </a:r>
            <a:endParaRPr lang="pl-PL" sz="3600" dirty="0"/>
          </a:p>
          <a:p>
            <a:endParaRPr lang="pl-PL" sz="3600" dirty="0"/>
          </a:p>
        </p:txBody>
      </p:sp>
      <p:sp>
        <p:nvSpPr>
          <p:cNvPr id="4" name="Prostokąt 3"/>
          <p:cNvSpPr/>
          <p:nvPr/>
        </p:nvSpPr>
        <p:spPr>
          <a:xfrm>
            <a:off x="2495330" y="6104329"/>
            <a:ext cx="6401614" cy="276999"/>
          </a:xfrm>
          <a:prstGeom prst="rect">
            <a:avLst/>
          </a:prstGeom>
        </p:spPr>
        <p:txBody>
          <a:bodyPr wrap="square">
            <a:spAutoFit/>
          </a:bodyPr>
          <a:lstStyle/>
          <a:p>
            <a:pPr algn="r"/>
            <a:r>
              <a:rPr lang="pl-PL" sz="1200" dirty="0"/>
              <a:t>Opracowano na podstawie danych NIZP-PZH, Więcej na ten temat </a:t>
            </a:r>
            <a:r>
              <a:rPr lang="pl-PL" sz="1200" dirty="0">
                <a:hlinkClick r:id="rId3"/>
              </a:rPr>
              <a:t>www.pzh.gov.pl</a:t>
            </a:r>
            <a:endParaRPr lang="pl-PL" sz="1200" dirty="0"/>
          </a:p>
        </p:txBody>
      </p:sp>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51369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800" b="1" dirty="0"/>
              <a:t>Wskaźnik nowo wykrytych </a:t>
            </a:r>
            <a:r>
              <a:rPr lang="pl-PL" sz="2800" b="1" dirty="0" smtClean="0"/>
              <a:t>zakażeń</a:t>
            </a:r>
            <a:r>
              <a:rPr lang="en-GB" sz="2800" b="1" dirty="0" smtClean="0"/>
              <a:t> </a:t>
            </a:r>
            <a:r>
              <a:rPr lang="pl-PL" sz="2800" b="1" dirty="0"/>
              <a:t>HIV z podziałem na </a:t>
            </a:r>
            <a:r>
              <a:rPr lang="pl-PL" sz="2800" b="1" dirty="0" smtClean="0"/>
              <a:t>województwa</a:t>
            </a:r>
            <a:endParaRPr lang="pl-PL" sz="2800" b="1" dirty="0"/>
          </a:p>
        </p:txBody>
      </p:sp>
      <p:pic>
        <p:nvPicPr>
          <p:cNvPr id="2050" name="Obraz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39" y="2839380"/>
            <a:ext cx="4069048" cy="3297472"/>
          </a:xfrm>
          <a:prstGeom prst="rect">
            <a:avLst/>
          </a:prstGeom>
          <a:noFill/>
          <a:extLst>
            <a:ext uri="{909E8E84-426E-40DD-AFC4-6F175D3DCCD1}">
              <a14:hiddenFill xmlns:a14="http://schemas.microsoft.com/office/drawing/2010/main">
                <a:solidFill>
                  <a:srgbClr val="FFFFFF"/>
                </a:solidFill>
              </a14:hiddenFill>
            </a:ext>
          </a:extLst>
        </p:spPr>
      </p:pic>
      <p:pic>
        <p:nvPicPr>
          <p:cNvPr id="2049" name="Obraz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1170" y="2827907"/>
            <a:ext cx="3823695" cy="33100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383452" y="1410126"/>
            <a:ext cx="338422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Rycina 4. </a:t>
            </a:r>
            <a:endParaRPr kumimoji="0" lang="pl-PL" altLang="pl-PL"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Średni wskaźnik nowo wykrywanych zakażeń HIV w przeliczeniu na 100 tys. </a:t>
            </a:r>
            <a:r>
              <a:rPr lang="pl-PL" altLang="pl-PL" sz="1200" dirty="0">
                <a:latin typeface="Times New Roman" panose="02020603050405020304" pitchFamily="18" charset="0"/>
                <a:ea typeface="Calibri" panose="020F0502020204030204" pitchFamily="34" charset="0"/>
                <a:cs typeface="Times New Roman" panose="02020603050405020304" pitchFamily="18" charset="0"/>
              </a:rPr>
              <a:t>l</a:t>
            </a:r>
            <a:r>
              <a:rPr kumimoji="0" lang="pl-PL" altLang="pl-PL"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udności </a:t>
            </a:r>
            <a:r>
              <a:rPr kumimoji="0" lang="pl-PL" altLang="pl-PL" sz="11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a:t>
            </a:r>
            <a:r>
              <a:rPr kumimoji="0" lang="pl-PL" altLang="pl-PL"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rok w latach 2000-2011, według województw.</a:t>
            </a:r>
            <a:endParaRPr kumimoji="0" lang="pl-PL" altLang="pl-PL" sz="600" b="0" i="0" u="none" strike="noStrike" cap="none" normalizeH="0" baseline="0" dirty="0">
              <a:ln>
                <a:noFill/>
              </a:ln>
              <a:solidFill>
                <a:schemeClr val="tx1"/>
              </a:solidFill>
              <a:effectLst/>
            </a:endParaRPr>
          </a:p>
        </p:txBody>
      </p:sp>
      <p:sp>
        <p:nvSpPr>
          <p:cNvPr id="5" name="Rectangle 4"/>
          <p:cNvSpPr>
            <a:spLocks noChangeArrowheads="1"/>
          </p:cNvSpPr>
          <p:nvPr/>
        </p:nvSpPr>
        <p:spPr bwMode="auto">
          <a:xfrm>
            <a:off x="4906449" y="1379527"/>
            <a:ext cx="333841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Rycina 5. </a:t>
            </a:r>
            <a:endParaRPr kumimoji="0" lang="pl-PL" altLang="pl-PL"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Wzrost liczby nowo wykrywanych zakażeń HIV w województwach w latach 2009-2011 w porównaniu do 2000-2002.</a:t>
            </a:r>
            <a:endParaRPr kumimoji="0" lang="pl-PL" altLang="pl-PL" sz="600" b="0" i="0" u="none" strike="noStrike" cap="none" normalizeH="0" baseline="0" dirty="0">
              <a:ln>
                <a:noFill/>
              </a:ln>
              <a:solidFill>
                <a:schemeClr val="tx1"/>
              </a:solidFill>
              <a:effectLst/>
            </a:endParaRPr>
          </a:p>
        </p:txBody>
      </p:sp>
      <p:sp>
        <p:nvSpPr>
          <p:cNvPr id="6" name="Prostokąt 5"/>
          <p:cNvSpPr/>
          <p:nvPr/>
        </p:nvSpPr>
        <p:spPr>
          <a:xfrm>
            <a:off x="41039" y="5996445"/>
            <a:ext cx="8311109" cy="380938"/>
          </a:xfrm>
          <a:prstGeom prst="rect">
            <a:avLst/>
          </a:prstGeom>
        </p:spPr>
        <p:txBody>
          <a:bodyPr wrap="square">
            <a:spAutoFit/>
          </a:bodyPr>
          <a:lstStyle/>
          <a:p>
            <a:pPr algn="r">
              <a:lnSpc>
                <a:spcPct val="150000"/>
              </a:lnSpc>
              <a:spcAft>
                <a:spcPts val="0"/>
              </a:spcAft>
            </a:pPr>
            <a:r>
              <a:rPr lang="pl-PL" sz="1400" i="1" dirty="0">
                <a:latin typeface="Times New Roman" panose="02020603050405020304" pitchFamily="18" charset="0"/>
                <a:ea typeface="Calibri" panose="020F0502020204030204" pitchFamily="34" charset="0"/>
                <a:cs typeface="Times New Roman" panose="02020603050405020304" pitchFamily="18" charset="0"/>
              </a:rPr>
              <a:t>Artykuł zamieszczony w „Kontrze” nr 1(51), Marta </a:t>
            </a:r>
            <a:r>
              <a:rPr lang="pl-PL" sz="1400" i="1" dirty="0" err="1">
                <a:latin typeface="Times New Roman" panose="02020603050405020304" pitchFamily="18" charset="0"/>
                <a:ea typeface="Calibri" panose="020F0502020204030204" pitchFamily="34" charset="0"/>
                <a:cs typeface="Times New Roman" panose="02020603050405020304" pitchFamily="18" charset="0"/>
              </a:rPr>
              <a:t>Walichnowska</a:t>
            </a:r>
            <a:r>
              <a:rPr lang="pl-PL" sz="1400" i="1" dirty="0">
                <a:latin typeface="Times New Roman" panose="02020603050405020304" pitchFamily="18" charset="0"/>
                <a:ea typeface="Calibri" panose="020F0502020204030204" pitchFamily="34" charset="0"/>
                <a:cs typeface="Times New Roman" panose="02020603050405020304" pitchFamily="18" charset="0"/>
              </a:rPr>
              <a:t>, Krajowe Centrum ds. AIDS</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oup 8"/>
          <p:cNvGrpSpPr/>
          <p:nvPr/>
        </p:nvGrpSpPr>
        <p:grpSpPr>
          <a:xfrm>
            <a:off x="179512" y="6381328"/>
            <a:ext cx="8888434" cy="372932"/>
            <a:chOff x="179512" y="6381328"/>
            <a:chExt cx="8888434" cy="372932"/>
          </a:xfrm>
        </p:grpSpPr>
        <p:pic>
          <p:nvPicPr>
            <p:cNvPr id="10"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8912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lvl="0"/>
            <a:r>
              <a:rPr lang="pl-PL" sz="2400" b="1" dirty="0"/>
              <a:t>Średnia roczna liczba nowo wykrywanych zakażeń HIV w latach 2010-2014, według województw</a:t>
            </a:r>
            <a:endParaRPr lang="pl-PL" sz="3600" b="1" dirty="0"/>
          </a:p>
        </p:txBody>
      </p:sp>
      <p:pic>
        <p:nvPicPr>
          <p:cNvPr id="3074" name="Picture 2" descr="http://wwwold.pzh.gov.pl/oldpage/epimeld/hiv_aids/Ryc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406015"/>
            <a:ext cx="5686499" cy="4531967"/>
          </a:xfrm>
          <a:prstGeom prst="rect">
            <a:avLst/>
          </a:prstGeom>
          <a:noFill/>
          <a:extLst>
            <a:ext uri="{909E8E84-426E-40DD-AFC4-6F175D3DCCD1}">
              <a14:hiddenFill xmlns:a14="http://schemas.microsoft.com/office/drawing/2010/main">
                <a:solidFill>
                  <a:srgbClr val="FFFFFF"/>
                </a:solidFill>
              </a14:hiddenFill>
            </a:ext>
          </a:extLst>
        </p:spPr>
      </p:pic>
      <p:sp>
        <p:nvSpPr>
          <p:cNvPr id="3" name="Prostokąt 2"/>
          <p:cNvSpPr/>
          <p:nvPr/>
        </p:nvSpPr>
        <p:spPr>
          <a:xfrm>
            <a:off x="6372200" y="1406015"/>
            <a:ext cx="3296058" cy="646331"/>
          </a:xfrm>
          <a:prstGeom prst="rect">
            <a:avLst/>
          </a:prstGeom>
        </p:spPr>
        <p:txBody>
          <a:bodyPr wrap="square">
            <a:spAutoFit/>
          </a:bodyPr>
          <a:lstStyle/>
          <a:p>
            <a:r>
              <a:rPr lang="pl-PL" dirty="0"/>
              <a:t>Dane wg stanu w dniu 31.07.2015 r.</a:t>
            </a:r>
          </a:p>
        </p:txBody>
      </p:sp>
      <p:grpSp>
        <p:nvGrpSpPr>
          <p:cNvPr id="6" name="Group 5"/>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491087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pl-PL" sz="2400" b="1" dirty="0"/>
              <a:t>Liczba przypadków HIV według drogi zakażenia,</a:t>
            </a:r>
            <a:r>
              <a:rPr b="1" dirty="0"/>
              <a:t/>
            </a:r>
            <a:br>
              <a:rPr b="1" dirty="0"/>
            </a:br>
            <a:r>
              <a:rPr lang="pl-PL" sz="2400" b="1" dirty="0"/>
              <a:t>2005-2014, Region europejski wg WHO</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687512"/>
            <a:ext cx="7664868" cy="390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1721" y="5682718"/>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92491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4"/>
          <p:cNvSpPr>
            <a:spLocks noGrp="1"/>
          </p:cNvSpPr>
          <p:nvPr>
            <p:ph type="title"/>
          </p:nvPr>
        </p:nvSpPr>
        <p:spPr>
          <a:xfrm>
            <a:off x="683568" y="260648"/>
            <a:ext cx="8115151" cy="822325"/>
          </a:xfrm>
        </p:spPr>
        <p:txBody>
          <a:bodyPr anchor="t">
            <a:noAutofit/>
          </a:bodyPr>
          <a:lstStyle/>
          <a:p>
            <a:r>
              <a:rPr lang="pl-PL" sz="2400" b="1" dirty="0"/>
              <a:t>Liczba przypadków HIV według drogi zakażenia,</a:t>
            </a:r>
            <a:r>
              <a:rPr b="1" dirty="0"/>
              <a:t/>
            </a:r>
            <a:br>
              <a:rPr b="1" dirty="0"/>
            </a:br>
            <a:r>
              <a:rPr lang="pl-PL" sz="2400" b="1" dirty="0"/>
              <a:t>2005-2014, UE/EOG</a:t>
            </a:r>
            <a:r>
              <a:rPr b="1" dirty="0"/>
              <a:t/>
            </a:r>
            <a:br>
              <a:rPr b="1" dirty="0"/>
            </a:br>
            <a:endParaRPr lang="pl-PL" sz="2400" b="1" dirty="0"/>
          </a:p>
        </p:txBody>
      </p:sp>
      <p:sp>
        <p:nvSpPr>
          <p:cNvPr id="4" name="TextBox 3"/>
          <p:cNvSpPr txBox="1"/>
          <p:nvPr/>
        </p:nvSpPr>
        <p:spPr>
          <a:xfrm>
            <a:off x="1741607" y="5809988"/>
            <a:ext cx="4868697" cy="577081"/>
          </a:xfrm>
          <a:prstGeom prst="rect">
            <a:avLst/>
          </a:prstGeom>
          <a:noFill/>
        </p:spPr>
        <p:txBody>
          <a:bodyPr wrap="square" rtlCol="0">
            <a:spAutoFit/>
          </a:bodyPr>
          <a:lstStyle/>
          <a:p>
            <a:r>
              <a:rPr lang="pl-PL" sz="1050" dirty="0">
                <a:latin typeface="Calibri" panose="020F0502020204030204" pitchFamily="34" charset="0"/>
              </a:rPr>
              <a:t>Dokonano korekty danych w celu uwzględnienia późnych zgłoszeń. Przypadki z Estonii i z Polski zostały wykluczone ze względu na niekompletne zgłoszenia dotyczące drogi zakażenia w tym okresie; przypadki z Włoch i Hiszpanii zostały wykluczone ze względu na rosnący zasięg nadzoru ogólnokrajowego w tym okresie.</a:t>
            </a:r>
          </a:p>
        </p:txBody>
      </p:sp>
      <p:sp>
        <p:nvSpPr>
          <p:cNvPr id="15" name="Text Box 83"/>
          <p:cNvSpPr txBox="1">
            <a:spLocks noChangeArrowheads="1"/>
          </p:cNvSpPr>
          <p:nvPr/>
        </p:nvSpPr>
        <p:spPr bwMode="auto">
          <a:xfrm>
            <a:off x="328612" y="6561138"/>
            <a:ext cx="4243388" cy="145424"/>
          </a:xfrm>
          <a:prstGeom prst="rect">
            <a:avLst/>
          </a:prstGeom>
          <a:noFill/>
          <a:ln w="9525">
            <a:noFill/>
            <a:miter lim="800000"/>
            <a:headEnd/>
            <a:tailEnd/>
          </a:ln>
        </p:spPr>
        <p:txBody>
          <a:bodyPr lIns="0" tIns="0" rIns="0" bIns="0">
            <a:spAutoFit/>
          </a:bodyPr>
          <a:lstStyle/>
          <a:p>
            <a:pPr>
              <a:lnSpc>
                <a:spcPct val="90000"/>
              </a:lnSpc>
            </a:pPr>
            <a:r>
              <a:rPr lang="pl-PL" sz="1050" dirty="0">
                <a:solidFill>
                  <a:schemeClr val="bg1"/>
                </a:solidFill>
                <a:latin typeface="Calibri" panose="020F0502020204030204" pitchFamily="34" charset="0"/>
              </a:rPr>
              <a:t>Źródło: ECDC/WHO (2015). HIV/AIDS Surveillance in Europe, 2014</a:t>
            </a:r>
          </a:p>
        </p:txBody>
      </p:sp>
      <p:pic>
        <p:nvPicPr>
          <p:cNvPr id="5" name="Picture 4"/>
          <p:cNvPicPr>
            <a:picLocks noChangeAspect="1"/>
          </p:cNvPicPr>
          <p:nvPr/>
        </p:nvPicPr>
        <p:blipFill>
          <a:blip r:embed="rId3"/>
          <a:stretch>
            <a:fillRect/>
          </a:stretch>
        </p:blipFill>
        <p:spPr>
          <a:xfrm>
            <a:off x="498039" y="1988840"/>
            <a:ext cx="7314322" cy="3729690"/>
          </a:xfrm>
          <a:prstGeom prst="rect">
            <a:avLst/>
          </a:prstGeom>
        </p:spPr>
      </p:pic>
      <p:grpSp>
        <p:nvGrpSpPr>
          <p:cNvPr id="7" name="Group 6"/>
          <p:cNvGrpSpPr/>
          <p:nvPr/>
        </p:nvGrpSpPr>
        <p:grpSpPr>
          <a:xfrm>
            <a:off x="7618211" y="1772816"/>
            <a:ext cx="1460419" cy="2880320"/>
            <a:chOff x="43258" y="4238574"/>
            <a:chExt cx="2170129" cy="963396"/>
          </a:xfrm>
        </p:grpSpPr>
        <p:sp>
          <p:nvSpPr>
            <p:cNvPr id="8" name="Rectangle 7"/>
            <p:cNvSpPr/>
            <p:nvPr/>
          </p:nvSpPr>
          <p:spPr bwMode="auto">
            <a:xfrm>
              <a:off x="73089" y="5057461"/>
              <a:ext cx="2140298" cy="144509"/>
            </a:xfrm>
            <a:prstGeom prst="rect">
              <a:avLst/>
            </a:prstGeom>
            <a:solidFill>
              <a:srgbClr val="7030A0"/>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pl-PL" sz="1100" dirty="0">
                  <a:solidFill>
                    <a:schemeClr val="bg1"/>
                  </a:solidFill>
                  <a:latin typeface="Calibri" panose="020F0502020204030204" pitchFamily="34" charset="0"/>
                </a:rPr>
                <a:t>Dożylne przyjmowanie narkotyków</a:t>
              </a:r>
              <a:endParaRPr kumimoji="0" lang="pl-PL" sz="1100" i="0" strike="noStrike" cap="none" normalizeH="0" baseline="0" dirty="0">
                <a:ln>
                  <a:noFill/>
                </a:ln>
                <a:solidFill>
                  <a:schemeClr val="bg1"/>
                </a:solidFill>
                <a:effectLst/>
                <a:latin typeface="Calibri" panose="020F0502020204030204" pitchFamily="34" charset="0"/>
              </a:endParaRPr>
            </a:p>
          </p:txBody>
        </p:sp>
        <p:sp>
          <p:nvSpPr>
            <p:cNvPr id="9" name="Rectangle 8"/>
            <p:cNvSpPr/>
            <p:nvPr/>
          </p:nvSpPr>
          <p:spPr bwMode="auto">
            <a:xfrm>
              <a:off x="58173" y="4436384"/>
              <a:ext cx="2140299" cy="183125"/>
            </a:xfrm>
            <a:prstGeom prst="rect">
              <a:avLst/>
            </a:prstGeom>
            <a:solidFill>
              <a:srgbClr val="92D050"/>
            </a:solidFill>
            <a:ln w="9525" cap="flat" cmpd="sng" algn="ctr">
              <a:noFill/>
              <a:prstDash val="solid"/>
              <a:round/>
              <a:headEnd type="none" w="med" len="med"/>
              <a:tailEnd type="none" w="med" len="med"/>
            </a:ln>
            <a:effectLst/>
          </p:spPr>
          <p:txBody>
            <a:bodyPr vert="horz" wrap="square" lIns="108000" tIns="36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pl-PL" sz="1100" i="0" u="none" strike="noStrike" cap="none" normalizeH="0" baseline="0" dirty="0">
                  <a:ln>
                    <a:noFill/>
                  </a:ln>
                  <a:solidFill>
                    <a:schemeClr val="bg1"/>
                  </a:solidFill>
                  <a:effectLst/>
                  <a:latin typeface="Calibri" panose="020F0502020204030204" pitchFamily="34" charset="0"/>
                </a:rPr>
                <a:t>Stosunki heteroseksualne (kobiety)</a:t>
              </a:r>
            </a:p>
          </p:txBody>
        </p:sp>
        <p:sp>
          <p:nvSpPr>
            <p:cNvPr id="10" name="Rectangle 9"/>
            <p:cNvSpPr/>
            <p:nvPr/>
          </p:nvSpPr>
          <p:spPr bwMode="auto">
            <a:xfrm>
              <a:off x="58438" y="4651896"/>
              <a:ext cx="2140301" cy="192993"/>
            </a:xfrm>
            <a:prstGeom prst="rect">
              <a:avLst/>
            </a:prstGeom>
            <a:solidFill>
              <a:srgbClr val="69AE23"/>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pl-PL" sz="1100" i="0" u="none" strike="noStrike" cap="none" normalizeH="0" baseline="0" dirty="0">
                  <a:ln>
                    <a:noFill/>
                  </a:ln>
                  <a:solidFill>
                    <a:schemeClr val="bg1"/>
                  </a:solidFill>
                  <a:effectLst/>
                  <a:latin typeface="Calibri" panose="020F0502020204030204" pitchFamily="34" charset="0"/>
                </a:rPr>
                <a:t>Stosunki heteroseksualne (mężczyźni)</a:t>
              </a:r>
            </a:p>
          </p:txBody>
        </p:sp>
        <p:sp>
          <p:nvSpPr>
            <p:cNvPr id="11" name="Rectangle 10"/>
            <p:cNvSpPr/>
            <p:nvPr/>
          </p:nvSpPr>
          <p:spPr bwMode="auto">
            <a:xfrm>
              <a:off x="43258" y="4238574"/>
              <a:ext cx="2140300" cy="156386"/>
            </a:xfrm>
            <a:prstGeom prst="rect">
              <a:avLst/>
            </a:prstGeom>
            <a:solidFill>
              <a:srgbClr val="0070C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pl-PL" sz="1100" dirty="0">
                  <a:solidFill>
                    <a:schemeClr val="bg1"/>
                  </a:solidFill>
                  <a:latin typeface="Calibri" panose="020F0502020204030204" pitchFamily="34" charset="0"/>
                  <a:sym typeface="Symbol"/>
                </a:rPr>
                <a:t>Kontakty seksualne pomiędzy mężczyznami</a:t>
              </a:r>
              <a:endParaRPr kumimoji="0" lang="pl-PL" sz="1100" i="0" u="none" strike="noStrike" cap="none" normalizeH="0" baseline="0" dirty="0">
                <a:ln>
                  <a:noFill/>
                </a:ln>
                <a:solidFill>
                  <a:schemeClr val="bg1"/>
                </a:solidFill>
                <a:effectLst/>
                <a:latin typeface="Calibri" panose="020F0502020204030204" pitchFamily="34" charset="0"/>
              </a:endParaRPr>
            </a:p>
          </p:txBody>
        </p:sp>
      </p:grpSp>
      <p:sp>
        <p:nvSpPr>
          <p:cNvPr id="14" name="Rectangle 13"/>
          <p:cNvSpPr/>
          <p:nvPr/>
        </p:nvSpPr>
        <p:spPr bwMode="auto">
          <a:xfrm>
            <a:off x="7638286" y="4725144"/>
            <a:ext cx="1430306" cy="450050"/>
          </a:xfrm>
          <a:prstGeom prst="rect">
            <a:avLst/>
          </a:prstGeom>
          <a:solidFill>
            <a:srgbClr val="FFC000"/>
          </a:solidFill>
          <a:ln w="9525" cap="flat" cmpd="sng" algn="ctr">
            <a:noFill/>
            <a:prstDash val="solid"/>
            <a:round/>
            <a:headEnd type="none" w="med" len="med"/>
            <a:tailEnd type="none" w="med" len="med"/>
          </a:ln>
          <a:effectLst/>
        </p:spPr>
        <p:txBody>
          <a:bodyPr vert="horz" wrap="square" lIns="108000" tIns="36000" rIns="72000" bIns="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pl-PL" sz="1100" i="0" u="none" strike="noStrike" cap="none" normalizeH="0" baseline="0" dirty="0">
                <a:ln>
                  <a:noFill/>
                </a:ln>
                <a:solidFill>
                  <a:schemeClr val="bg1"/>
                </a:solidFill>
                <a:effectLst/>
                <a:latin typeface="Calibri" panose="020F0502020204030204" pitchFamily="34" charset="0"/>
              </a:rPr>
              <a:t>Przeniesienie zakażenia z matki</a:t>
            </a:r>
            <a:r>
              <a:rPr lang="pl-PL" sz="1100" dirty="0">
                <a:solidFill>
                  <a:schemeClr val="bg1"/>
                </a:solidFill>
                <a:latin typeface="Calibri" panose="020F0502020204030204" pitchFamily="34" charset="0"/>
              </a:rPr>
              <a:t>na dziecko</a:t>
            </a:r>
            <a:endParaRPr kumimoji="0" lang="pl-PL" sz="1100" i="0" u="none" strike="noStrike" cap="none" normalizeH="0" baseline="0" dirty="0">
              <a:ln>
                <a:noFill/>
              </a:ln>
              <a:solidFill>
                <a:schemeClr val="bg1"/>
              </a:solidFill>
              <a:effectLst/>
              <a:latin typeface="Calibri" panose="020F0502020204030204" pitchFamily="34" charset="0"/>
            </a:endParaRPr>
          </a:p>
        </p:txBody>
      </p:sp>
      <p:sp>
        <p:nvSpPr>
          <p:cNvPr id="17" name="Rectangle 16"/>
          <p:cNvSpPr/>
          <p:nvPr/>
        </p:nvSpPr>
        <p:spPr bwMode="auto">
          <a:xfrm>
            <a:off x="7638286" y="3656588"/>
            <a:ext cx="1406827" cy="494674"/>
          </a:xfrm>
          <a:prstGeom prst="rect">
            <a:avLst/>
          </a:prstGeom>
          <a:solidFill>
            <a:srgbClr val="969696"/>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pl-PL" sz="1100" dirty="0">
                <a:solidFill>
                  <a:schemeClr val="bg1"/>
                </a:solidFill>
                <a:latin typeface="Calibri" panose="020F0502020204030204" pitchFamily="34" charset="0"/>
              </a:rPr>
              <a:t>Inne/</a:t>
            </a:r>
          </a:p>
          <a:p>
            <a:pPr algn="ctr"/>
            <a:r>
              <a:rPr lang="pl-PL" sz="1100" dirty="0">
                <a:solidFill>
                  <a:schemeClr val="bg1"/>
                </a:solidFill>
                <a:latin typeface="Calibri" panose="020F0502020204030204" pitchFamily="34" charset="0"/>
              </a:rPr>
              <a:t>nieokreślone</a:t>
            </a:r>
          </a:p>
        </p:txBody>
      </p:sp>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0204" y="5716324"/>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Group 15"/>
          <p:cNvGrpSpPr/>
          <p:nvPr/>
        </p:nvGrpSpPr>
        <p:grpSpPr>
          <a:xfrm>
            <a:off x="179512" y="6381328"/>
            <a:ext cx="8888434" cy="372932"/>
            <a:chOff x="179512" y="6381328"/>
            <a:chExt cx="8888434" cy="372932"/>
          </a:xfrm>
        </p:grpSpPr>
        <p:pic>
          <p:nvPicPr>
            <p:cNvPr id="18"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488360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nvSpPr>
        <p:spPr bwMode="auto">
          <a:xfrm>
            <a:off x="317174" y="332656"/>
            <a:ext cx="8410107" cy="7380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pl-PL" sz="2400" b="1" dirty="0"/>
              <a:t>Odsetek zdiagnozowanych przypadków HIV wg drogi zakażenia, </a:t>
            </a:r>
          </a:p>
          <a:p>
            <a:pPr algn="ctr"/>
            <a:r>
              <a:rPr lang="pl-PL" sz="2400" b="1" dirty="0"/>
              <a:t>2014, UE/EOG </a:t>
            </a:r>
            <a:r>
              <a:rPr b="1" dirty="0"/>
              <a:t/>
            </a:r>
            <a:br>
              <a:rPr b="1" dirty="0"/>
            </a:br>
            <a:endParaRPr lang="pl-PL" sz="2400" b="1" dirty="0"/>
          </a:p>
        </p:txBody>
      </p:sp>
      <p:sp>
        <p:nvSpPr>
          <p:cNvPr id="8" name="Text Box 83"/>
          <p:cNvSpPr txBox="1">
            <a:spLocks noChangeArrowheads="1"/>
          </p:cNvSpPr>
          <p:nvPr/>
        </p:nvSpPr>
        <p:spPr bwMode="auto">
          <a:xfrm>
            <a:off x="328612" y="6561138"/>
            <a:ext cx="4243388" cy="145424"/>
          </a:xfrm>
          <a:prstGeom prst="rect">
            <a:avLst/>
          </a:prstGeom>
          <a:noFill/>
          <a:ln w="9525">
            <a:noFill/>
            <a:miter lim="800000"/>
            <a:headEnd/>
            <a:tailEnd/>
          </a:ln>
        </p:spPr>
        <p:txBody>
          <a:bodyPr lIns="0" tIns="0" rIns="0" bIns="0">
            <a:spAutoFit/>
          </a:bodyPr>
          <a:lstStyle/>
          <a:p>
            <a:pPr>
              <a:lnSpc>
                <a:spcPct val="90000"/>
              </a:lnSpc>
            </a:pPr>
            <a:r>
              <a:rPr lang="pl-PL" sz="1050" dirty="0">
                <a:solidFill>
                  <a:schemeClr val="bg1"/>
                </a:solidFill>
                <a:latin typeface="Calibri" panose="020F0502020204030204" pitchFamily="34" charset="0"/>
              </a:rPr>
              <a:t>Źródło: ECDC/WHO (2015). HIV/AIDS Surveillance in Europe, 2014</a:t>
            </a:r>
          </a:p>
        </p:txBody>
      </p:sp>
      <p:pic>
        <p:nvPicPr>
          <p:cNvPr id="3" name="Picture 2"/>
          <p:cNvPicPr>
            <a:picLocks noChangeAspect="1"/>
          </p:cNvPicPr>
          <p:nvPr/>
        </p:nvPicPr>
        <p:blipFill>
          <a:blip r:embed="rId3"/>
          <a:stretch>
            <a:fillRect/>
          </a:stretch>
        </p:blipFill>
        <p:spPr>
          <a:xfrm>
            <a:off x="971600" y="1484784"/>
            <a:ext cx="7554095" cy="4094827"/>
          </a:xfrm>
          <a:prstGeom prst="rect">
            <a:avLst/>
          </a:prstGeom>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4819" y="5760913"/>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93726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pl-PL" sz="2400" b="1" dirty="0"/>
              <a:t>Odsetek nowo zdiagnozowanych przypadków HIV, dla których droga zakażenia jest znana, według drogi zakażenia i kraju, UE/EOG, 2014 (n = 24 083)</a:t>
            </a:r>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4013" y="1377083"/>
            <a:ext cx="6508358" cy="3950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8267" y="5301208"/>
            <a:ext cx="6019850" cy="601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5890607"/>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065775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628649" y="188640"/>
            <a:ext cx="8229600" cy="1143000"/>
          </a:xfrm>
        </p:spPr>
        <p:txBody>
          <a:bodyPr>
            <a:noAutofit/>
          </a:bodyPr>
          <a:lstStyle/>
          <a:p>
            <a:r>
              <a:rPr lang="pl-PL" sz="2800" b="1" dirty="0"/>
              <a:t>Drogi zakażenia HIV w Polsce w latach </a:t>
            </a:r>
            <a:r>
              <a:rPr lang="fr-FR" sz="2800" b="1" dirty="0"/>
              <a:t>2000-2011</a:t>
            </a:r>
            <a:endParaRPr lang="en-GB" sz="2800" b="1" dirty="0"/>
          </a:p>
        </p:txBody>
      </p:sp>
      <p:sp>
        <p:nvSpPr>
          <p:cNvPr id="3" name="Symbol zastępczy zawartości 2"/>
          <p:cNvSpPr>
            <a:spLocks noGrp="1"/>
          </p:cNvSpPr>
          <p:nvPr>
            <p:ph idx="1"/>
          </p:nvPr>
        </p:nvSpPr>
        <p:spPr>
          <a:xfrm>
            <a:off x="609600" y="1274618"/>
            <a:ext cx="7883156" cy="4388212"/>
          </a:xfrm>
        </p:spPr>
        <p:txBody>
          <a:bodyPr>
            <a:normAutofit/>
          </a:bodyPr>
          <a:lstStyle/>
          <a:p>
            <a:pPr marL="0" indent="0">
              <a:buNone/>
            </a:pPr>
            <a:r>
              <a:rPr lang="en-GB" sz="2400" dirty="0"/>
              <a:t> </a:t>
            </a:r>
            <a:endParaRPr lang="pl-PL" sz="2400" dirty="0"/>
          </a:p>
        </p:txBody>
      </p:sp>
      <p:pic>
        <p:nvPicPr>
          <p:cNvPr id="1027" name="Obraz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337835"/>
            <a:ext cx="7406021" cy="484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rostokąt 7"/>
          <p:cNvSpPr/>
          <p:nvPr/>
        </p:nvSpPr>
        <p:spPr>
          <a:xfrm>
            <a:off x="5598338" y="5835365"/>
            <a:ext cx="3486727" cy="461665"/>
          </a:xfrm>
          <a:prstGeom prst="rect">
            <a:avLst/>
          </a:prstGeom>
        </p:spPr>
        <p:txBody>
          <a:bodyPr wrap="square">
            <a:spAutoFit/>
          </a:bodyPr>
          <a:lstStyle/>
          <a:p>
            <a:pPr algn="r"/>
            <a:r>
              <a:rPr lang="pl-PL" sz="1200" dirty="0"/>
              <a:t>Opracowano na podstawie danych NIZP-PZH</a:t>
            </a:r>
            <a:br>
              <a:rPr lang="pl-PL" sz="1200" dirty="0"/>
            </a:br>
            <a:r>
              <a:rPr lang="pl-PL" sz="1200" dirty="0"/>
              <a:t>Więcej na ten temat </a:t>
            </a:r>
            <a:r>
              <a:rPr lang="pl-PL" sz="1200" dirty="0">
                <a:hlinkClick r:id="rId4"/>
              </a:rPr>
              <a:t>www.pzh.gov.pl</a:t>
            </a:r>
            <a:endParaRPr lang="pl-PL" sz="1200" dirty="0"/>
          </a:p>
        </p:txBody>
      </p:sp>
      <p:grpSp>
        <p:nvGrpSpPr>
          <p:cNvPr id="7" name="Group 6"/>
          <p:cNvGrpSpPr/>
          <p:nvPr/>
        </p:nvGrpSpPr>
        <p:grpSpPr>
          <a:xfrm>
            <a:off x="179512" y="6381328"/>
            <a:ext cx="8888434" cy="372932"/>
            <a:chOff x="179512" y="6381328"/>
            <a:chExt cx="8888434" cy="372932"/>
          </a:xfrm>
        </p:grpSpPr>
        <p:pic>
          <p:nvPicPr>
            <p:cNvPr id="10"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711787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84937883"/>
              </p:ext>
            </p:extLst>
          </p:nvPr>
        </p:nvGraphicFramePr>
        <p:xfrm>
          <a:off x="611560" y="980728"/>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56113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37647123"/>
              </p:ext>
            </p:extLst>
          </p:nvPr>
        </p:nvGraphicFramePr>
        <p:xfrm>
          <a:off x="683568" y="980728"/>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06698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54976764"/>
              </p:ext>
            </p:extLst>
          </p:nvPr>
        </p:nvGraphicFramePr>
        <p:xfrm>
          <a:off x="817849" y="980728"/>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46690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125" y="332656"/>
            <a:ext cx="8241594" cy="648072"/>
          </a:xfrm>
        </p:spPr>
        <p:txBody>
          <a:bodyPr anchor="t">
            <a:normAutofit/>
          </a:bodyPr>
          <a:lstStyle/>
          <a:p>
            <a:pPr algn="l"/>
            <a:r>
              <a:rPr lang="pl-PL" sz="2800" b="1" dirty="0">
                <a:solidFill>
                  <a:schemeClr val="tx1"/>
                </a:solidFill>
                <a:latin typeface="Calibri" panose="020F0502020204030204" pitchFamily="34" charset="0"/>
              </a:rPr>
              <a:t>Po co wykonywać badania w kierunku HIV?</a:t>
            </a:r>
          </a:p>
        </p:txBody>
      </p:sp>
      <p:sp>
        <p:nvSpPr>
          <p:cNvPr id="5" name="Content Placeholder 2"/>
          <p:cNvSpPr txBox="1">
            <a:spLocks/>
          </p:cNvSpPr>
          <p:nvPr/>
        </p:nvSpPr>
        <p:spPr bwMode="auto">
          <a:xfrm>
            <a:off x="3042952" y="4814114"/>
            <a:ext cx="6101048" cy="155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72" tIns="39086" rIns="78172" bIns="39086" numCol="1" anchor="t" anchorCtr="0" compatLnSpc="1">
            <a:prstTxWarp prst="textNoShape">
              <a:avLst/>
            </a:prstTxWarp>
          </a:bodyPr>
          <a:lstStyle>
            <a:lvl1pPr marL="292928" indent="-292928" algn="l" defTabSz="781616" rtl="0" eaLnBrk="0" fontAlgn="base" hangingPunct="0">
              <a:spcBef>
                <a:spcPct val="20000"/>
              </a:spcBef>
              <a:spcAft>
                <a:spcPct val="0"/>
              </a:spcAft>
              <a:buChar char="•"/>
              <a:defRPr sz="2800">
                <a:solidFill>
                  <a:schemeClr val="tx1"/>
                </a:solidFill>
                <a:latin typeface="+mn-lt"/>
                <a:ea typeface="ＭＳ Ｐゴシック" charset="-128"/>
                <a:cs typeface="ＭＳ Ｐゴシック" pitchFamily="-65" charset="-128"/>
              </a:defRPr>
            </a:lvl1pPr>
            <a:lvl2pPr marL="635147" indent="-244005" algn="l" defTabSz="781616" rtl="0" eaLnBrk="0" fontAlgn="base" hangingPunct="0">
              <a:spcBef>
                <a:spcPct val="20000"/>
              </a:spcBef>
              <a:spcAft>
                <a:spcPct val="0"/>
              </a:spcAft>
              <a:buChar char="–"/>
              <a:defRPr sz="2400">
                <a:solidFill>
                  <a:schemeClr val="tx1"/>
                </a:solidFill>
                <a:latin typeface="+mn-lt"/>
                <a:ea typeface="ＭＳ Ｐゴシック" charset="-128"/>
              </a:defRPr>
            </a:lvl2pPr>
            <a:lvl3pPr marL="977024" indent="-195406" algn="l" defTabSz="781616" rtl="0" eaLnBrk="0" fontAlgn="base" hangingPunct="0">
              <a:spcBef>
                <a:spcPct val="20000"/>
              </a:spcBef>
              <a:spcAft>
                <a:spcPct val="0"/>
              </a:spcAft>
              <a:buChar char="•"/>
              <a:defRPr sz="2100">
                <a:solidFill>
                  <a:schemeClr val="tx1"/>
                </a:solidFill>
                <a:latin typeface="+mn-lt"/>
                <a:ea typeface="ＭＳ Ｐゴシック" charset="-128"/>
              </a:defRPr>
            </a:lvl3pPr>
            <a:lvl4pPr marL="1368162" indent="-195406" algn="l" defTabSz="781616" rtl="0" eaLnBrk="0" fontAlgn="base" hangingPunct="0">
              <a:spcBef>
                <a:spcPct val="20000"/>
              </a:spcBef>
              <a:spcAft>
                <a:spcPct val="0"/>
              </a:spcAft>
              <a:buChar char="–"/>
              <a:defRPr sz="1700">
                <a:solidFill>
                  <a:schemeClr val="tx1"/>
                </a:solidFill>
                <a:latin typeface="+mn-lt"/>
                <a:ea typeface="ＭＳ Ｐゴシック" charset="-128"/>
              </a:defRPr>
            </a:lvl4pPr>
            <a:lvl5pPr marL="1758637" indent="-195070" algn="l" defTabSz="781616" rtl="0" eaLnBrk="0" fontAlgn="base" hangingPunct="0">
              <a:spcBef>
                <a:spcPct val="20000"/>
              </a:spcBef>
              <a:spcAft>
                <a:spcPct val="0"/>
              </a:spcAft>
              <a:buChar char="»"/>
              <a:defRPr sz="1700">
                <a:solidFill>
                  <a:schemeClr val="tx1"/>
                </a:solidFill>
                <a:latin typeface="+mn-lt"/>
                <a:ea typeface="ＭＳ Ｐゴシック" charset="-128"/>
              </a:defRPr>
            </a:lvl5pPr>
            <a:lvl6pPr marL="2305704" indent="-243727" algn="l" defTabSz="976049" rtl="0" fontAlgn="base">
              <a:spcBef>
                <a:spcPct val="20000"/>
              </a:spcBef>
              <a:spcAft>
                <a:spcPct val="0"/>
              </a:spcAft>
              <a:buChar char="»"/>
              <a:defRPr sz="2100">
                <a:solidFill>
                  <a:schemeClr val="tx1"/>
                </a:solidFill>
                <a:latin typeface="+mn-lt"/>
                <a:ea typeface="ＭＳ Ｐゴシック" pitchFamily="-65" charset="-128"/>
              </a:defRPr>
            </a:lvl6pPr>
            <a:lvl7pPr marL="2415207" indent="-243727" algn="l" defTabSz="976049" rtl="0" fontAlgn="base">
              <a:spcBef>
                <a:spcPct val="20000"/>
              </a:spcBef>
              <a:spcAft>
                <a:spcPct val="0"/>
              </a:spcAft>
              <a:buChar char="»"/>
              <a:defRPr sz="2100">
                <a:solidFill>
                  <a:schemeClr val="tx1"/>
                </a:solidFill>
                <a:latin typeface="+mn-lt"/>
                <a:ea typeface="ＭＳ Ｐゴシック" pitchFamily="-65" charset="-128"/>
              </a:defRPr>
            </a:lvl7pPr>
            <a:lvl8pPr marL="2524713" indent="-243727" algn="l" defTabSz="976049" rtl="0" fontAlgn="base">
              <a:spcBef>
                <a:spcPct val="20000"/>
              </a:spcBef>
              <a:spcAft>
                <a:spcPct val="0"/>
              </a:spcAft>
              <a:buChar char="»"/>
              <a:defRPr sz="2100">
                <a:solidFill>
                  <a:schemeClr val="tx1"/>
                </a:solidFill>
                <a:latin typeface="+mn-lt"/>
                <a:ea typeface="ＭＳ Ｐゴシック" pitchFamily="-65" charset="-128"/>
              </a:defRPr>
            </a:lvl8pPr>
            <a:lvl9pPr marL="2634221" indent="-243727" algn="l" defTabSz="976049" rtl="0" fontAlgn="base">
              <a:spcBef>
                <a:spcPct val="20000"/>
              </a:spcBef>
              <a:spcAft>
                <a:spcPct val="0"/>
              </a:spcAft>
              <a:buChar char="»"/>
              <a:defRPr sz="2100">
                <a:solidFill>
                  <a:schemeClr val="tx1"/>
                </a:solidFill>
                <a:latin typeface="+mn-lt"/>
                <a:ea typeface="ＭＳ Ｐゴシック" pitchFamily="-65" charset="-128"/>
              </a:defRPr>
            </a:lvl9pPr>
          </a:lstStyle>
          <a:p>
            <a:pPr marL="95250" indent="0">
              <a:buFontTx/>
              <a:buNone/>
            </a:pPr>
            <a:r>
              <a:rPr lang="pl-PL" sz="2000" b="1" kern="0" dirty="0">
                <a:latin typeface="Calibri" panose="020F0502020204030204" pitchFamily="34" charset="0"/>
              </a:rPr>
              <a:t>Ograniczenie kosztów opieki zdrowotnej</a:t>
            </a:r>
          </a:p>
          <a:p>
            <a:pPr marL="438150" indent="-342900">
              <a:buFont typeface="Wingdings" panose="05000000000000000000" pitchFamily="2" charset="2"/>
              <a:buChar char="Ø"/>
            </a:pPr>
            <a:r>
              <a:rPr lang="pl-PL" sz="2000" kern="0" dirty="0">
                <a:latin typeface="Calibri" panose="020F0502020204030204" pitchFamily="34" charset="0"/>
              </a:rPr>
              <a:t>Uniknięcie powikłań związanych z nieleczonym zakażeniem HIV, co umożliwia uniknięcie związanych z nimi kosztów opieki zdrowotnej </a:t>
            </a:r>
          </a:p>
        </p:txBody>
      </p:sp>
      <p:sp>
        <p:nvSpPr>
          <p:cNvPr id="6" name="Content Placeholder 2"/>
          <p:cNvSpPr txBox="1">
            <a:spLocks/>
          </p:cNvSpPr>
          <p:nvPr/>
        </p:nvSpPr>
        <p:spPr bwMode="auto">
          <a:xfrm>
            <a:off x="2843808" y="2702450"/>
            <a:ext cx="6300192" cy="1878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72" tIns="39086" rIns="78172" bIns="39086" numCol="1" anchor="t" anchorCtr="0" compatLnSpc="1">
            <a:prstTxWarp prst="textNoShape">
              <a:avLst/>
            </a:prstTxWarp>
          </a:bodyPr>
          <a:lstStyle>
            <a:lvl1pPr marL="292928" indent="-292928" algn="l" defTabSz="781616" rtl="0" eaLnBrk="0" fontAlgn="base" hangingPunct="0">
              <a:spcBef>
                <a:spcPct val="20000"/>
              </a:spcBef>
              <a:spcAft>
                <a:spcPct val="0"/>
              </a:spcAft>
              <a:buChar char="•"/>
              <a:defRPr sz="2800">
                <a:solidFill>
                  <a:schemeClr val="tx1"/>
                </a:solidFill>
                <a:latin typeface="+mn-lt"/>
                <a:ea typeface="ＭＳ Ｐゴシック" charset="-128"/>
                <a:cs typeface="ＭＳ Ｐゴシック" pitchFamily="-65" charset="-128"/>
              </a:defRPr>
            </a:lvl1pPr>
            <a:lvl2pPr marL="635147" indent="-244005" algn="l" defTabSz="781616" rtl="0" eaLnBrk="0" fontAlgn="base" hangingPunct="0">
              <a:spcBef>
                <a:spcPct val="20000"/>
              </a:spcBef>
              <a:spcAft>
                <a:spcPct val="0"/>
              </a:spcAft>
              <a:buChar char="–"/>
              <a:defRPr sz="2400">
                <a:solidFill>
                  <a:schemeClr val="tx1"/>
                </a:solidFill>
                <a:latin typeface="+mn-lt"/>
                <a:ea typeface="ＭＳ Ｐゴシック" charset="-128"/>
              </a:defRPr>
            </a:lvl2pPr>
            <a:lvl3pPr marL="977024" indent="-195406" algn="l" defTabSz="781616" rtl="0" eaLnBrk="0" fontAlgn="base" hangingPunct="0">
              <a:spcBef>
                <a:spcPct val="20000"/>
              </a:spcBef>
              <a:spcAft>
                <a:spcPct val="0"/>
              </a:spcAft>
              <a:buChar char="•"/>
              <a:defRPr sz="2100">
                <a:solidFill>
                  <a:schemeClr val="tx1"/>
                </a:solidFill>
                <a:latin typeface="+mn-lt"/>
                <a:ea typeface="ＭＳ Ｐゴシック" charset="-128"/>
              </a:defRPr>
            </a:lvl3pPr>
            <a:lvl4pPr marL="1368162" indent="-195406" algn="l" defTabSz="781616" rtl="0" eaLnBrk="0" fontAlgn="base" hangingPunct="0">
              <a:spcBef>
                <a:spcPct val="20000"/>
              </a:spcBef>
              <a:spcAft>
                <a:spcPct val="0"/>
              </a:spcAft>
              <a:buChar char="–"/>
              <a:defRPr sz="1700">
                <a:solidFill>
                  <a:schemeClr val="tx1"/>
                </a:solidFill>
                <a:latin typeface="+mn-lt"/>
                <a:ea typeface="ＭＳ Ｐゴシック" charset="-128"/>
              </a:defRPr>
            </a:lvl4pPr>
            <a:lvl5pPr marL="1758637" indent="-195070" algn="l" defTabSz="781616" rtl="0" eaLnBrk="0" fontAlgn="base" hangingPunct="0">
              <a:spcBef>
                <a:spcPct val="20000"/>
              </a:spcBef>
              <a:spcAft>
                <a:spcPct val="0"/>
              </a:spcAft>
              <a:buChar char="»"/>
              <a:defRPr sz="1700">
                <a:solidFill>
                  <a:schemeClr val="tx1"/>
                </a:solidFill>
                <a:latin typeface="+mn-lt"/>
                <a:ea typeface="ＭＳ Ｐゴシック" charset="-128"/>
              </a:defRPr>
            </a:lvl5pPr>
            <a:lvl6pPr marL="2305704" indent="-243727" algn="l" defTabSz="976049" rtl="0" fontAlgn="base">
              <a:spcBef>
                <a:spcPct val="20000"/>
              </a:spcBef>
              <a:spcAft>
                <a:spcPct val="0"/>
              </a:spcAft>
              <a:buChar char="»"/>
              <a:defRPr sz="2100">
                <a:solidFill>
                  <a:schemeClr val="tx1"/>
                </a:solidFill>
                <a:latin typeface="+mn-lt"/>
                <a:ea typeface="ＭＳ Ｐゴシック" pitchFamily="-65" charset="-128"/>
              </a:defRPr>
            </a:lvl6pPr>
            <a:lvl7pPr marL="2415207" indent="-243727" algn="l" defTabSz="976049" rtl="0" fontAlgn="base">
              <a:spcBef>
                <a:spcPct val="20000"/>
              </a:spcBef>
              <a:spcAft>
                <a:spcPct val="0"/>
              </a:spcAft>
              <a:buChar char="»"/>
              <a:defRPr sz="2100">
                <a:solidFill>
                  <a:schemeClr val="tx1"/>
                </a:solidFill>
                <a:latin typeface="+mn-lt"/>
                <a:ea typeface="ＭＳ Ｐゴシック" pitchFamily="-65" charset="-128"/>
              </a:defRPr>
            </a:lvl7pPr>
            <a:lvl8pPr marL="2524713" indent="-243727" algn="l" defTabSz="976049" rtl="0" fontAlgn="base">
              <a:spcBef>
                <a:spcPct val="20000"/>
              </a:spcBef>
              <a:spcAft>
                <a:spcPct val="0"/>
              </a:spcAft>
              <a:buChar char="»"/>
              <a:defRPr sz="2100">
                <a:solidFill>
                  <a:schemeClr val="tx1"/>
                </a:solidFill>
                <a:latin typeface="+mn-lt"/>
                <a:ea typeface="ＭＳ Ｐゴシック" pitchFamily="-65" charset="-128"/>
              </a:defRPr>
            </a:lvl8pPr>
            <a:lvl9pPr marL="2634221" indent="-243727" algn="l" defTabSz="976049" rtl="0" fontAlgn="base">
              <a:spcBef>
                <a:spcPct val="20000"/>
              </a:spcBef>
              <a:spcAft>
                <a:spcPct val="0"/>
              </a:spcAft>
              <a:buChar char="»"/>
              <a:defRPr sz="2100">
                <a:solidFill>
                  <a:schemeClr val="tx1"/>
                </a:solidFill>
                <a:latin typeface="+mn-lt"/>
                <a:ea typeface="ＭＳ Ｐゴシック" pitchFamily="-65" charset="-128"/>
              </a:defRPr>
            </a:lvl9pPr>
          </a:lstStyle>
          <a:p>
            <a:pPr marL="95250" indent="0">
              <a:buFontTx/>
              <a:buNone/>
            </a:pPr>
            <a:r>
              <a:rPr lang="pl-PL" sz="2000" b="1" kern="0" dirty="0">
                <a:latin typeface="Calibri" panose="020F0502020204030204" pitchFamily="34" charset="0"/>
              </a:rPr>
              <a:t>Ograniczenie liczby nowych zakażeń partnerów</a:t>
            </a:r>
          </a:p>
          <a:p>
            <a:pPr marL="438150" indent="-342900">
              <a:buFont typeface="Wingdings" panose="05000000000000000000" pitchFamily="2" charset="2"/>
              <a:buChar char="Ø"/>
            </a:pPr>
            <a:r>
              <a:rPr lang="pl-PL" sz="2000" kern="0" dirty="0">
                <a:latin typeface="Calibri" panose="020F0502020204030204" pitchFamily="34" charset="0"/>
              </a:rPr>
              <a:t>Modyfikacja zachowań ryzyka</a:t>
            </a:r>
          </a:p>
          <a:p>
            <a:pPr marL="438150" indent="-342900">
              <a:buFont typeface="Wingdings" panose="05000000000000000000" pitchFamily="2" charset="2"/>
              <a:buChar char="Ø"/>
            </a:pPr>
            <a:r>
              <a:rPr lang="pl-PL" sz="2000" kern="0" dirty="0">
                <a:latin typeface="Calibri" panose="020F0502020204030204" pitchFamily="34" charset="0"/>
              </a:rPr>
              <a:t>Konsekwencją skutecznego leczenia jest </a:t>
            </a:r>
            <a:r>
              <a:rPr lang="pl-PL" sz="2000" kern="0" dirty="0" smtClean="0">
                <a:latin typeface="Calibri" panose="020F0502020204030204" pitchFamily="34" charset="0"/>
              </a:rPr>
              <a:t>niewykrywalna </a:t>
            </a:r>
            <a:r>
              <a:rPr lang="pl-PL" sz="2000" kern="0" dirty="0">
                <a:latin typeface="Calibri" panose="020F0502020204030204" pitchFamily="34" charset="0"/>
              </a:rPr>
              <a:t>wiremia, co oznacza, że wirus uznawany jest za niezakaźny dla partnerów seksualnych </a:t>
            </a:r>
          </a:p>
          <a:p>
            <a:pPr marL="355600" indent="-260350"/>
            <a:endParaRPr lang="pl-PL" sz="2000" kern="0" dirty="0">
              <a:latin typeface="Calibri" panose="020F0502020204030204" pitchFamily="34" charset="0"/>
              <a:cs typeface="Calibri" panose="020F0502020204030204" pitchFamily="34" charset="0"/>
            </a:endParaRPr>
          </a:p>
        </p:txBody>
      </p:sp>
      <p:sp>
        <p:nvSpPr>
          <p:cNvPr id="11" name="Content Placeholder 2"/>
          <p:cNvSpPr txBox="1">
            <a:spLocks/>
          </p:cNvSpPr>
          <p:nvPr/>
        </p:nvSpPr>
        <p:spPr bwMode="auto">
          <a:xfrm>
            <a:off x="2627784" y="974258"/>
            <a:ext cx="6170935"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72" tIns="39086" rIns="78172" bIns="39086" numCol="1" anchor="t" anchorCtr="0" compatLnSpc="1">
            <a:prstTxWarp prst="textNoShape">
              <a:avLst/>
            </a:prstTxWarp>
          </a:bodyPr>
          <a:lstStyle>
            <a:lvl1pPr marL="292928" indent="-292928" algn="l" defTabSz="781616" rtl="0" eaLnBrk="0" fontAlgn="base" hangingPunct="0">
              <a:spcBef>
                <a:spcPct val="20000"/>
              </a:spcBef>
              <a:spcAft>
                <a:spcPct val="0"/>
              </a:spcAft>
              <a:buChar char="•"/>
              <a:defRPr sz="2800">
                <a:solidFill>
                  <a:schemeClr val="tx1"/>
                </a:solidFill>
                <a:latin typeface="+mn-lt"/>
                <a:ea typeface="ＭＳ Ｐゴシック" charset="-128"/>
                <a:cs typeface="ＭＳ Ｐゴシック" pitchFamily="-65" charset="-128"/>
              </a:defRPr>
            </a:lvl1pPr>
            <a:lvl2pPr marL="635147" indent="-244005" algn="l" defTabSz="781616" rtl="0" eaLnBrk="0" fontAlgn="base" hangingPunct="0">
              <a:spcBef>
                <a:spcPct val="20000"/>
              </a:spcBef>
              <a:spcAft>
                <a:spcPct val="0"/>
              </a:spcAft>
              <a:buChar char="–"/>
              <a:defRPr sz="2400">
                <a:solidFill>
                  <a:schemeClr val="tx1"/>
                </a:solidFill>
                <a:latin typeface="+mn-lt"/>
                <a:ea typeface="ＭＳ Ｐゴシック" charset="-128"/>
              </a:defRPr>
            </a:lvl2pPr>
            <a:lvl3pPr marL="977024" indent="-195406" algn="l" defTabSz="781616" rtl="0" eaLnBrk="0" fontAlgn="base" hangingPunct="0">
              <a:spcBef>
                <a:spcPct val="20000"/>
              </a:spcBef>
              <a:spcAft>
                <a:spcPct val="0"/>
              </a:spcAft>
              <a:buChar char="•"/>
              <a:defRPr sz="2100">
                <a:solidFill>
                  <a:schemeClr val="tx1"/>
                </a:solidFill>
                <a:latin typeface="+mn-lt"/>
                <a:ea typeface="ＭＳ Ｐゴシック" charset="-128"/>
              </a:defRPr>
            </a:lvl3pPr>
            <a:lvl4pPr marL="1368162" indent="-195406" algn="l" defTabSz="781616" rtl="0" eaLnBrk="0" fontAlgn="base" hangingPunct="0">
              <a:spcBef>
                <a:spcPct val="20000"/>
              </a:spcBef>
              <a:spcAft>
                <a:spcPct val="0"/>
              </a:spcAft>
              <a:buChar char="–"/>
              <a:defRPr sz="1700">
                <a:solidFill>
                  <a:schemeClr val="tx1"/>
                </a:solidFill>
                <a:latin typeface="+mn-lt"/>
                <a:ea typeface="ＭＳ Ｐゴシック" charset="-128"/>
              </a:defRPr>
            </a:lvl4pPr>
            <a:lvl5pPr marL="1758637" indent="-195070" algn="l" defTabSz="781616" rtl="0" eaLnBrk="0" fontAlgn="base" hangingPunct="0">
              <a:spcBef>
                <a:spcPct val="20000"/>
              </a:spcBef>
              <a:spcAft>
                <a:spcPct val="0"/>
              </a:spcAft>
              <a:buChar char="»"/>
              <a:defRPr sz="1700">
                <a:solidFill>
                  <a:schemeClr val="tx1"/>
                </a:solidFill>
                <a:latin typeface="+mn-lt"/>
                <a:ea typeface="ＭＳ Ｐゴシック" charset="-128"/>
              </a:defRPr>
            </a:lvl5pPr>
            <a:lvl6pPr marL="2305704" indent="-243727" algn="l" defTabSz="976049" rtl="0" fontAlgn="base">
              <a:spcBef>
                <a:spcPct val="20000"/>
              </a:spcBef>
              <a:spcAft>
                <a:spcPct val="0"/>
              </a:spcAft>
              <a:buChar char="»"/>
              <a:defRPr sz="2100">
                <a:solidFill>
                  <a:schemeClr val="tx1"/>
                </a:solidFill>
                <a:latin typeface="+mn-lt"/>
                <a:ea typeface="ＭＳ Ｐゴシック" pitchFamily="-65" charset="-128"/>
              </a:defRPr>
            </a:lvl6pPr>
            <a:lvl7pPr marL="2415207" indent="-243727" algn="l" defTabSz="976049" rtl="0" fontAlgn="base">
              <a:spcBef>
                <a:spcPct val="20000"/>
              </a:spcBef>
              <a:spcAft>
                <a:spcPct val="0"/>
              </a:spcAft>
              <a:buChar char="»"/>
              <a:defRPr sz="2100">
                <a:solidFill>
                  <a:schemeClr val="tx1"/>
                </a:solidFill>
                <a:latin typeface="+mn-lt"/>
                <a:ea typeface="ＭＳ Ｐゴシック" pitchFamily="-65" charset="-128"/>
              </a:defRPr>
            </a:lvl7pPr>
            <a:lvl8pPr marL="2524713" indent="-243727" algn="l" defTabSz="976049" rtl="0" fontAlgn="base">
              <a:spcBef>
                <a:spcPct val="20000"/>
              </a:spcBef>
              <a:spcAft>
                <a:spcPct val="0"/>
              </a:spcAft>
              <a:buChar char="»"/>
              <a:defRPr sz="2100">
                <a:solidFill>
                  <a:schemeClr val="tx1"/>
                </a:solidFill>
                <a:latin typeface="+mn-lt"/>
                <a:ea typeface="ＭＳ Ｐゴシック" pitchFamily="-65" charset="-128"/>
              </a:defRPr>
            </a:lvl8pPr>
            <a:lvl9pPr marL="2634221" indent="-243727" algn="l" defTabSz="976049" rtl="0" fontAlgn="base">
              <a:spcBef>
                <a:spcPct val="20000"/>
              </a:spcBef>
              <a:spcAft>
                <a:spcPct val="0"/>
              </a:spcAft>
              <a:buChar char="»"/>
              <a:defRPr sz="2100">
                <a:solidFill>
                  <a:schemeClr val="tx1"/>
                </a:solidFill>
                <a:latin typeface="+mn-lt"/>
                <a:ea typeface="ＭＳ Ｐゴシック" pitchFamily="-65" charset="-128"/>
              </a:defRPr>
            </a:lvl9pPr>
          </a:lstStyle>
          <a:p>
            <a:pPr marL="95250" indent="0">
              <a:buFontTx/>
              <a:buNone/>
            </a:pPr>
            <a:r>
              <a:rPr lang="pl-PL" sz="2000" b="1" kern="0" dirty="0">
                <a:latin typeface="Calibri" panose="020F0502020204030204" pitchFamily="34" charset="0"/>
              </a:rPr>
              <a:t>Bezpośrednie korzyści zdrowotne dla osoby zakażonej, jeżeli ma możliwość dostępu do skutecznego leczenia przeciwretrowirusowego</a:t>
            </a:r>
          </a:p>
          <a:p>
            <a:pPr marL="438150" indent="-342900">
              <a:buFont typeface="Wingdings" panose="05000000000000000000" pitchFamily="2" charset="2"/>
              <a:buChar char="Ø"/>
            </a:pPr>
            <a:r>
              <a:rPr lang="pl-PL" sz="2000" kern="0" dirty="0">
                <a:latin typeface="Calibri" panose="020F0502020204030204" pitchFamily="34" charset="0"/>
              </a:rPr>
              <a:t>Spadek zachorowalności</a:t>
            </a:r>
          </a:p>
          <a:p>
            <a:pPr marL="438150" indent="-342900">
              <a:buFont typeface="Wingdings" panose="05000000000000000000" pitchFamily="2" charset="2"/>
              <a:buChar char="Ø"/>
            </a:pPr>
            <a:r>
              <a:rPr lang="pl-PL" sz="2000" kern="0" dirty="0">
                <a:latin typeface="Calibri" panose="020F0502020204030204" pitchFamily="34" charset="0"/>
              </a:rPr>
              <a:t>Spadek śmiertelności </a:t>
            </a:r>
          </a:p>
          <a:p>
            <a:pPr marL="0" indent="0">
              <a:buFontTx/>
              <a:buNone/>
            </a:pPr>
            <a:endParaRPr lang="pl-PL" sz="2000" kern="0" dirty="0">
              <a:latin typeface="Calibri" panose="020F0502020204030204" pitchFamily="34" charset="0"/>
              <a:cs typeface="Calibri" panose="020F0502020204030204" pitchFamily="34" charset="0"/>
            </a:endParaRPr>
          </a:p>
        </p:txBody>
      </p:sp>
      <p:sp>
        <p:nvSpPr>
          <p:cNvPr id="8" name="Hjerte 7"/>
          <p:cNvSpPr/>
          <p:nvPr/>
        </p:nvSpPr>
        <p:spPr>
          <a:xfrm>
            <a:off x="756159" y="2842405"/>
            <a:ext cx="216024" cy="216024"/>
          </a:xfrm>
          <a:prstGeom prst="hear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26" name="Picture 2" descr="C:\Users\annsn\Local Settings\Temporary Internet Files\Content.IE5\S5CLCKIE\un-eur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2488" y="4814114"/>
            <a:ext cx="1179493" cy="11919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clker.com/cliparts/X/L/0/q/j/T/men-women-holding-hands-m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762" y="3030251"/>
            <a:ext cx="2060943" cy="1550877"/>
          </a:xfrm>
          <a:prstGeom prst="rect">
            <a:avLst/>
          </a:prstGeom>
          <a:noFill/>
          <a:extLst>
            <a:ext uri="{909E8E84-426E-40DD-AFC4-6F175D3DCCD1}">
              <a14:hiddenFill xmlns:a14="http://schemas.microsoft.com/office/drawing/2010/main">
                <a:solidFill>
                  <a:srgbClr val="FFFFFF"/>
                </a:solidFill>
              </a14:hiddenFill>
            </a:ext>
          </a:extLst>
        </p:spPr>
      </p:pic>
      <p:sp>
        <p:nvSpPr>
          <p:cNvPr id="13" name="Hjerte 7"/>
          <p:cNvSpPr/>
          <p:nvPr/>
        </p:nvSpPr>
        <p:spPr>
          <a:xfrm>
            <a:off x="2002545" y="2814227"/>
            <a:ext cx="216024" cy="216024"/>
          </a:xfrm>
          <a:prstGeom prst="hear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4" name="Hjerte 7"/>
          <p:cNvSpPr/>
          <p:nvPr/>
        </p:nvSpPr>
        <p:spPr>
          <a:xfrm>
            <a:off x="1360409" y="3425765"/>
            <a:ext cx="216024" cy="216024"/>
          </a:xfrm>
          <a:prstGeom prst="hear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9545" y="783467"/>
            <a:ext cx="114300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p:cNvGrpSpPr/>
          <p:nvPr/>
        </p:nvGrpSpPr>
        <p:grpSpPr>
          <a:xfrm>
            <a:off x="179512" y="6381328"/>
            <a:ext cx="8888434" cy="372932"/>
            <a:chOff x="179512" y="6381328"/>
            <a:chExt cx="8888434" cy="372932"/>
          </a:xfrm>
        </p:grpSpPr>
        <p:pic>
          <p:nvPicPr>
            <p:cNvPr id="17" name="Picture 3" descr="E:\Work\1___CPH_HIV\HiE\1. OptTEST start\text for optest\Logo\Optest full_croppe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1200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P spid="8"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7" y="476672"/>
            <a:ext cx="7902835" cy="803310"/>
          </a:xfrm>
        </p:spPr>
        <p:txBody>
          <a:bodyPr anchor="t">
            <a:noAutofit/>
          </a:bodyPr>
          <a:lstStyle/>
          <a:p>
            <a:r>
              <a:rPr lang="pl-PL" sz="3200" b="1" dirty="0">
                <a:solidFill>
                  <a:schemeClr val="tx1"/>
                </a:solidFill>
                <a:latin typeface="Calibri" panose="020F0502020204030204" pitchFamily="34" charset="0"/>
              </a:rPr>
              <a:t>Po co wykonywać badania w kierunku HIV?</a:t>
            </a:r>
          </a:p>
        </p:txBody>
      </p:sp>
      <p:sp>
        <p:nvSpPr>
          <p:cNvPr id="3" name="Content Placeholder 2"/>
          <p:cNvSpPr>
            <a:spLocks noGrp="1"/>
          </p:cNvSpPr>
          <p:nvPr>
            <p:ph idx="1"/>
          </p:nvPr>
        </p:nvSpPr>
        <p:spPr>
          <a:xfrm>
            <a:off x="755576" y="1340769"/>
            <a:ext cx="7848872" cy="648071"/>
          </a:xfrm>
        </p:spPr>
        <p:txBody>
          <a:bodyPr>
            <a:normAutofit fontScale="55000" lnSpcReduction="20000"/>
          </a:bodyPr>
          <a:lstStyle/>
          <a:p>
            <a:pPr marL="0" indent="0">
              <a:buNone/>
            </a:pPr>
            <a:r>
              <a:rPr lang="pl-PL" sz="3400" dirty="0" smtClean="0">
                <a:latin typeface="Calibri" panose="020F0502020204030204" pitchFamily="34" charset="0"/>
              </a:rPr>
              <a:t>Wykonywanie </a:t>
            </a:r>
            <a:r>
              <a:rPr lang="pl-PL" sz="3400" dirty="0">
                <a:latin typeface="Calibri" panose="020F0502020204030204" pitchFamily="34" charset="0"/>
              </a:rPr>
              <a:t>badań w kierunku HIV na większą skalę powinno sprawić, że liczba zdiagnozowanych przypadków zakażenia HIV wzrośnie.</a:t>
            </a:r>
          </a:p>
          <a:p>
            <a:pPr marL="0" indent="0">
              <a:buNone/>
            </a:pPr>
            <a:endParaRPr lang="pl-PL" sz="2000" dirty="0">
              <a:latin typeface="Calibri" panose="020F0502020204030204" pitchFamily="34" charset="0"/>
              <a:cs typeface="Calibri" panose="020F0502020204030204" pitchFamily="34" charset="0"/>
            </a:endParaRPr>
          </a:p>
        </p:txBody>
      </p:sp>
      <p:sp>
        <p:nvSpPr>
          <p:cNvPr id="8" name="Content Placeholder 2"/>
          <p:cNvSpPr txBox="1">
            <a:spLocks/>
          </p:cNvSpPr>
          <p:nvPr/>
        </p:nvSpPr>
        <p:spPr bwMode="auto">
          <a:xfrm>
            <a:off x="827583" y="2276872"/>
            <a:ext cx="7560841"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72" tIns="39086" rIns="78172" bIns="39086" numCol="1" anchor="t" anchorCtr="0" compatLnSpc="1">
            <a:prstTxWarp prst="textNoShape">
              <a:avLst/>
            </a:prstTxWarp>
          </a:bodyPr>
          <a:lstStyle>
            <a:lvl1pPr marL="292928" indent="-292928" algn="l" defTabSz="781616" rtl="0" eaLnBrk="0" fontAlgn="base" hangingPunct="0">
              <a:spcBef>
                <a:spcPct val="20000"/>
              </a:spcBef>
              <a:spcAft>
                <a:spcPct val="0"/>
              </a:spcAft>
              <a:buChar char="•"/>
              <a:defRPr sz="2800">
                <a:solidFill>
                  <a:schemeClr val="tx1"/>
                </a:solidFill>
                <a:latin typeface="+mn-lt"/>
                <a:ea typeface="ＭＳ Ｐゴシック" charset="-128"/>
                <a:cs typeface="ＭＳ Ｐゴシック" pitchFamily="-65" charset="-128"/>
              </a:defRPr>
            </a:lvl1pPr>
            <a:lvl2pPr marL="635147" indent="-244005" algn="l" defTabSz="781616" rtl="0" eaLnBrk="0" fontAlgn="base" hangingPunct="0">
              <a:spcBef>
                <a:spcPct val="20000"/>
              </a:spcBef>
              <a:spcAft>
                <a:spcPct val="0"/>
              </a:spcAft>
              <a:buChar char="–"/>
              <a:defRPr sz="2400">
                <a:solidFill>
                  <a:schemeClr val="tx1"/>
                </a:solidFill>
                <a:latin typeface="+mn-lt"/>
                <a:ea typeface="ＭＳ Ｐゴシック" charset="-128"/>
              </a:defRPr>
            </a:lvl2pPr>
            <a:lvl3pPr marL="977024" indent="-195406" algn="l" defTabSz="781616" rtl="0" eaLnBrk="0" fontAlgn="base" hangingPunct="0">
              <a:spcBef>
                <a:spcPct val="20000"/>
              </a:spcBef>
              <a:spcAft>
                <a:spcPct val="0"/>
              </a:spcAft>
              <a:buChar char="•"/>
              <a:defRPr sz="2100">
                <a:solidFill>
                  <a:schemeClr val="tx1"/>
                </a:solidFill>
                <a:latin typeface="+mn-lt"/>
                <a:ea typeface="ＭＳ Ｐゴシック" charset="-128"/>
              </a:defRPr>
            </a:lvl3pPr>
            <a:lvl4pPr marL="1368162" indent="-195406" algn="l" defTabSz="781616" rtl="0" eaLnBrk="0" fontAlgn="base" hangingPunct="0">
              <a:spcBef>
                <a:spcPct val="20000"/>
              </a:spcBef>
              <a:spcAft>
                <a:spcPct val="0"/>
              </a:spcAft>
              <a:buChar char="–"/>
              <a:defRPr sz="1700">
                <a:solidFill>
                  <a:schemeClr val="tx1"/>
                </a:solidFill>
                <a:latin typeface="+mn-lt"/>
                <a:ea typeface="ＭＳ Ｐゴシック" charset="-128"/>
              </a:defRPr>
            </a:lvl4pPr>
            <a:lvl5pPr marL="1758637" indent="-195070" algn="l" defTabSz="781616" rtl="0" eaLnBrk="0" fontAlgn="base" hangingPunct="0">
              <a:spcBef>
                <a:spcPct val="20000"/>
              </a:spcBef>
              <a:spcAft>
                <a:spcPct val="0"/>
              </a:spcAft>
              <a:buChar char="»"/>
              <a:defRPr sz="1700">
                <a:solidFill>
                  <a:schemeClr val="tx1"/>
                </a:solidFill>
                <a:latin typeface="+mn-lt"/>
                <a:ea typeface="ＭＳ Ｐゴシック" charset="-128"/>
              </a:defRPr>
            </a:lvl5pPr>
            <a:lvl6pPr marL="2305704" indent="-243727" algn="l" defTabSz="976049" rtl="0" fontAlgn="base">
              <a:spcBef>
                <a:spcPct val="20000"/>
              </a:spcBef>
              <a:spcAft>
                <a:spcPct val="0"/>
              </a:spcAft>
              <a:buChar char="»"/>
              <a:defRPr sz="2100">
                <a:solidFill>
                  <a:schemeClr val="tx1"/>
                </a:solidFill>
                <a:latin typeface="+mn-lt"/>
                <a:ea typeface="ＭＳ Ｐゴシック" pitchFamily="-65" charset="-128"/>
              </a:defRPr>
            </a:lvl6pPr>
            <a:lvl7pPr marL="2415207" indent="-243727" algn="l" defTabSz="976049" rtl="0" fontAlgn="base">
              <a:spcBef>
                <a:spcPct val="20000"/>
              </a:spcBef>
              <a:spcAft>
                <a:spcPct val="0"/>
              </a:spcAft>
              <a:buChar char="»"/>
              <a:defRPr sz="2100">
                <a:solidFill>
                  <a:schemeClr val="tx1"/>
                </a:solidFill>
                <a:latin typeface="+mn-lt"/>
                <a:ea typeface="ＭＳ Ｐゴシック" pitchFamily="-65" charset="-128"/>
              </a:defRPr>
            </a:lvl7pPr>
            <a:lvl8pPr marL="2524713" indent="-243727" algn="l" defTabSz="976049" rtl="0" fontAlgn="base">
              <a:spcBef>
                <a:spcPct val="20000"/>
              </a:spcBef>
              <a:spcAft>
                <a:spcPct val="0"/>
              </a:spcAft>
              <a:buChar char="»"/>
              <a:defRPr sz="2100">
                <a:solidFill>
                  <a:schemeClr val="tx1"/>
                </a:solidFill>
                <a:latin typeface="+mn-lt"/>
                <a:ea typeface="ＭＳ Ｐゴシック" pitchFamily="-65" charset="-128"/>
              </a:defRPr>
            </a:lvl8pPr>
            <a:lvl9pPr marL="2634221" indent="-243727" algn="l" defTabSz="976049" rtl="0" fontAlgn="base">
              <a:spcBef>
                <a:spcPct val="20000"/>
              </a:spcBef>
              <a:spcAft>
                <a:spcPct val="0"/>
              </a:spcAft>
              <a:buChar char="»"/>
              <a:defRPr sz="2100">
                <a:solidFill>
                  <a:schemeClr val="tx1"/>
                </a:solidFill>
                <a:latin typeface="+mn-lt"/>
                <a:ea typeface="ＭＳ Ｐゴシック" pitchFamily="-65" charset="-128"/>
              </a:defRPr>
            </a:lvl9pPr>
          </a:lstStyle>
          <a:p>
            <a:pPr marL="0" indent="0">
              <a:buFontTx/>
              <a:buNone/>
            </a:pPr>
            <a:endParaRPr lang="pl-PL" sz="2000" kern="0" dirty="0">
              <a:latin typeface="Calibri" panose="020F0502020204030204" pitchFamily="34" charset="0"/>
              <a:cs typeface="Calibri" panose="020F0502020204030204" pitchFamily="34" charset="0"/>
            </a:endParaRPr>
          </a:p>
          <a:p>
            <a:pPr marL="0" indent="0">
              <a:buNone/>
            </a:pPr>
            <a:r>
              <a:rPr lang="pl-PL" sz="2000" dirty="0">
                <a:latin typeface="Calibri" panose="020F0502020204030204" pitchFamily="34" charset="0"/>
              </a:rPr>
              <a:t>To z kolei powinno skutkować spadkiem </a:t>
            </a:r>
            <a:r>
              <a:rPr lang="pl-PL" sz="2000" dirty="0" smtClean="0">
                <a:latin typeface="Calibri" panose="020F0502020204030204" pitchFamily="34" charset="0"/>
              </a:rPr>
              <a:t>liczby</a:t>
            </a:r>
            <a:r>
              <a:rPr lang="pl-PL" sz="2000" dirty="0">
                <a:latin typeface="Calibri" panose="020F0502020204030204" pitchFamily="34" charset="0"/>
              </a:rPr>
              <a:t>:</a:t>
            </a:r>
          </a:p>
          <a:p>
            <a:pPr marL="0" indent="0">
              <a:buNone/>
            </a:pPr>
            <a:endParaRPr lang="pl-PL" sz="2000" dirty="0">
              <a:latin typeface="Calibri" panose="020F0502020204030204" pitchFamily="34" charset="0"/>
              <a:cs typeface="Calibri" panose="020F0502020204030204" pitchFamily="34" charset="0"/>
            </a:endParaRPr>
          </a:p>
          <a:p>
            <a:r>
              <a:rPr lang="pl-PL" sz="2000" dirty="0" smtClean="0">
                <a:latin typeface="Calibri" panose="020F0502020204030204" pitchFamily="34" charset="0"/>
              </a:rPr>
              <a:t>osób </a:t>
            </a:r>
            <a:r>
              <a:rPr lang="pl-PL" sz="2000" dirty="0">
                <a:latin typeface="Calibri" panose="020F0502020204030204" pitchFamily="34" charset="0"/>
              </a:rPr>
              <a:t>żyjących z niezdiagnozowanym zakażeniem </a:t>
            </a:r>
            <a:r>
              <a:rPr lang="pl-PL" sz="2000" dirty="0" smtClean="0">
                <a:latin typeface="Calibri" panose="020F0502020204030204" pitchFamily="34" charset="0"/>
              </a:rPr>
              <a:t>HIV</a:t>
            </a:r>
            <a:endParaRPr lang="pl-PL" sz="2000" dirty="0">
              <a:latin typeface="Calibri" panose="020F0502020204030204" pitchFamily="34" charset="0"/>
              <a:cs typeface="Calibri" panose="020F0502020204030204" pitchFamily="34" charset="0"/>
            </a:endParaRPr>
          </a:p>
          <a:p>
            <a:r>
              <a:rPr lang="pl-PL" sz="2000" dirty="0" smtClean="0">
                <a:latin typeface="Calibri" panose="020F0502020204030204" pitchFamily="34" charset="0"/>
              </a:rPr>
              <a:t>osób </a:t>
            </a:r>
            <a:r>
              <a:rPr lang="pl-PL" sz="2000" dirty="0">
                <a:latin typeface="Calibri" panose="020F0502020204030204" pitchFamily="34" charset="0"/>
              </a:rPr>
              <a:t>zgłaszających się na leczenie w późnym stadium choroby</a:t>
            </a:r>
            <a:r>
              <a:rPr lang="en-US" dirty="0"/>
              <a:t>	</a:t>
            </a:r>
          </a:p>
        </p:txBody>
      </p:sp>
      <p:grpSp>
        <p:nvGrpSpPr>
          <p:cNvPr id="9" name="Group 8"/>
          <p:cNvGrpSpPr/>
          <p:nvPr/>
        </p:nvGrpSpPr>
        <p:grpSpPr>
          <a:xfrm>
            <a:off x="179512" y="6381328"/>
            <a:ext cx="8888434" cy="372932"/>
            <a:chOff x="179512" y="6381328"/>
            <a:chExt cx="8888434" cy="372932"/>
          </a:xfrm>
        </p:grpSpPr>
        <p:pic>
          <p:nvPicPr>
            <p:cNvPr id="10"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4180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420888"/>
            <a:ext cx="7772534" cy="1143000"/>
          </a:xfrm>
        </p:spPr>
        <p:txBody>
          <a:bodyPr>
            <a:normAutofit fontScale="90000"/>
          </a:bodyPr>
          <a:lstStyle/>
          <a:p>
            <a:r>
              <a:rPr lang="pl-PL" sz="3100" b="1" dirty="0">
                <a:solidFill>
                  <a:schemeClr val="tx1"/>
                </a:solidFill>
                <a:latin typeface="Calibri" panose="020F0502020204030204" pitchFamily="34" charset="0"/>
              </a:rPr>
              <a:t>Zmniejszenie liczby osób żyjących z niezdiagnozowanym zakażeniem HIV</a:t>
            </a:r>
            <a:r>
              <a:rPr dirty="0"/>
              <a:t/>
            </a:r>
            <a:br>
              <a:rPr dirty="0"/>
            </a:br>
            <a:endParaRPr lang="pl-PL" sz="2400" b="1" dirty="0">
              <a:solidFill>
                <a:schemeClr val="tx1"/>
              </a:solidFill>
              <a:latin typeface="Calibri" panose="020F0502020204030204" pitchFamily="34" charset="0"/>
              <a:cs typeface="Calibri" panose="020F0502020204030204" pitchFamily="34" charset="0"/>
            </a:endParaRPr>
          </a:p>
        </p:txBody>
      </p:sp>
      <p:grpSp>
        <p:nvGrpSpPr>
          <p:cNvPr id="4" name="Group 3"/>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592862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l-PL"/>
              <a:t> </a:t>
            </a:r>
          </a:p>
        </p:txBody>
      </p:sp>
      <p:sp>
        <p:nvSpPr>
          <p:cNvPr id="3" name="Content Placeholder 2"/>
          <p:cNvSpPr>
            <a:spLocks noGrp="1"/>
          </p:cNvSpPr>
          <p:nvPr>
            <p:ph idx="1"/>
          </p:nvPr>
        </p:nvSpPr>
        <p:spPr/>
        <p:txBody>
          <a:bodyPr>
            <a:normAutofit/>
          </a:bodyPr>
          <a:lstStyle/>
          <a:p>
            <a:pPr marL="0" indent="0" algn="ctr">
              <a:buNone/>
            </a:pPr>
            <a:endParaRPr lang="en-GB" sz="2000" dirty="0">
              <a:latin typeface="Calibri" panose="020F0502020204030204" pitchFamily="34" charset="0"/>
            </a:endParaRPr>
          </a:p>
          <a:p>
            <a:pPr marL="0" indent="0" algn="ctr">
              <a:buNone/>
            </a:pPr>
            <a:endParaRPr lang="en-GB" sz="2000" dirty="0">
              <a:latin typeface="Calibri" panose="020F0502020204030204" pitchFamily="34" charset="0"/>
            </a:endParaRPr>
          </a:p>
          <a:p>
            <a:pPr marL="0" indent="0" algn="ctr">
              <a:buNone/>
            </a:pPr>
            <a:endParaRPr lang="en-GB" sz="2000" dirty="0">
              <a:latin typeface="Calibri" panose="020F0502020204030204" pitchFamily="34" charset="0"/>
            </a:endParaRPr>
          </a:p>
          <a:p>
            <a:pPr marL="0" indent="0">
              <a:buNone/>
            </a:pPr>
            <a:endParaRPr lang="en-GB" sz="2000" dirty="0">
              <a:latin typeface="Calibri" panose="020F0502020204030204" pitchFamily="34" charset="0"/>
            </a:endParaRPr>
          </a:p>
          <a:p>
            <a:pPr marL="0" indent="0">
              <a:buNone/>
            </a:pPr>
            <a:endParaRPr lang="en-GB" sz="2000" dirty="0">
              <a:latin typeface="Calibri" panose="020F0502020204030204" pitchFamily="34" charset="0"/>
            </a:endParaRPr>
          </a:p>
        </p:txBody>
      </p:sp>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620688"/>
            <a:ext cx="7354331" cy="5661248"/>
          </a:xfrm>
          <a:prstGeom prst="rect">
            <a:avLst/>
          </a:prstGeom>
        </p:spPr>
      </p:pic>
    </p:spTree>
    <p:extLst>
      <p:ext uri="{BB962C8B-B14F-4D97-AF65-F5344CB8AC3E}">
        <p14:creationId xmlns:p14="http://schemas.microsoft.com/office/powerpoint/2010/main" val="36914072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203802"/>
            <a:ext cx="7886700" cy="936170"/>
          </a:xfrm>
        </p:spPr>
        <p:txBody>
          <a:bodyPr>
            <a:normAutofit/>
          </a:bodyPr>
          <a:lstStyle/>
          <a:p>
            <a:pPr>
              <a:defRPr/>
            </a:pPr>
            <a:r>
              <a:rPr lang="pl-PL" sz="2400" b="1" dirty="0"/>
              <a:t>Liczba osób z niezdiagnozowanym zakażeniem HIV w grupie mężczyzn mających seks z mężczyznami (MSM) w Polsce</a:t>
            </a:r>
          </a:p>
        </p:txBody>
      </p:sp>
      <p:pic>
        <p:nvPicPr>
          <p:cNvPr id="1026" name="Picture 2" descr="http://www.eurosurveillance.org/images/dynamic/EE/V18N48/Rosinska_fi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301296"/>
            <a:ext cx="7941853" cy="4446764"/>
          </a:xfrm>
          <a:prstGeom prst="rect">
            <a:avLst/>
          </a:prstGeom>
          <a:noFill/>
          <a:extLst>
            <a:ext uri="{909E8E84-426E-40DD-AFC4-6F175D3DCCD1}">
              <a14:hiddenFill xmlns:a14="http://schemas.microsoft.com/office/drawing/2010/main">
                <a:solidFill>
                  <a:srgbClr val="FFFFFF"/>
                </a:solidFill>
              </a14:hiddenFill>
            </a:ext>
          </a:extLst>
        </p:spPr>
      </p:pic>
      <p:sp>
        <p:nvSpPr>
          <p:cNvPr id="4" name="Prostokąt 3"/>
          <p:cNvSpPr/>
          <p:nvPr/>
        </p:nvSpPr>
        <p:spPr>
          <a:xfrm>
            <a:off x="7411355" y="5949280"/>
            <a:ext cx="1351460" cy="276999"/>
          </a:xfrm>
          <a:prstGeom prst="rect">
            <a:avLst/>
          </a:prstGeom>
        </p:spPr>
        <p:txBody>
          <a:bodyPr wrap="none">
            <a:spAutoFit/>
          </a:bodyPr>
          <a:lstStyle/>
          <a:p>
            <a:r>
              <a:rPr lang="pl-PL" sz="1200" dirty="0"/>
              <a:t>Rosinska </a:t>
            </a:r>
            <a:r>
              <a:rPr lang="pl-PL" sz="1200" dirty="0" smtClean="0"/>
              <a:t>M</a:t>
            </a:r>
            <a:r>
              <a:rPr lang="en-GB" sz="1200" dirty="0" smtClean="0"/>
              <a:t>,</a:t>
            </a:r>
            <a:r>
              <a:rPr lang="pl-PL" sz="1200" dirty="0" smtClean="0"/>
              <a:t> </a:t>
            </a:r>
            <a:r>
              <a:rPr lang="pl-PL" sz="1200" i="1" dirty="0" smtClean="0"/>
              <a:t>et </a:t>
            </a:r>
            <a:r>
              <a:rPr lang="pl-PL" sz="1200" i="1" dirty="0"/>
              <a:t>al. </a:t>
            </a:r>
          </a:p>
        </p:txBody>
      </p:sp>
      <p:grpSp>
        <p:nvGrpSpPr>
          <p:cNvPr id="6" name="Group 5"/>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32414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400" b="1" dirty="0"/>
              <a:t>Liczba osób z niezdiagnozowanym zakażeniem HIV w grupie mężczyzn utrzymujących kontakty seksualne z mężczyznami w Polsce – podział na regiony kraju </a:t>
            </a:r>
            <a:endParaRPr lang="en-GB" sz="2400" b="1" dirty="0"/>
          </a:p>
        </p:txBody>
      </p:sp>
      <p:pic>
        <p:nvPicPr>
          <p:cNvPr id="2050" name="Picture 2" descr="http://www.eurosurveillance.org/images/dynamic/EE/V18N48/Rosinska_fi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054" y="1412776"/>
            <a:ext cx="7723629" cy="4709530"/>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p:cNvSpPr/>
          <p:nvPr/>
        </p:nvSpPr>
        <p:spPr>
          <a:xfrm>
            <a:off x="7611692" y="6104329"/>
            <a:ext cx="1349857" cy="276999"/>
          </a:xfrm>
          <a:prstGeom prst="rect">
            <a:avLst/>
          </a:prstGeom>
        </p:spPr>
        <p:txBody>
          <a:bodyPr wrap="none">
            <a:spAutoFit/>
          </a:bodyPr>
          <a:lstStyle/>
          <a:p>
            <a:r>
              <a:rPr lang="pl-PL" sz="1200" dirty="0"/>
              <a:t>Rosinska </a:t>
            </a:r>
            <a:r>
              <a:rPr lang="pl-PL" sz="1200" dirty="0" smtClean="0"/>
              <a:t>M</a:t>
            </a:r>
            <a:r>
              <a:rPr lang="en-GB" sz="1200" dirty="0" smtClean="0"/>
              <a:t>,</a:t>
            </a:r>
            <a:r>
              <a:rPr lang="pl-PL" sz="1200" dirty="0" smtClean="0"/>
              <a:t> </a:t>
            </a:r>
            <a:r>
              <a:rPr lang="pl-PL" sz="1200" i="1" dirty="0"/>
              <a:t>et al</a:t>
            </a:r>
            <a:r>
              <a:rPr lang="pl-PL" sz="1200" dirty="0"/>
              <a:t>. </a:t>
            </a:r>
          </a:p>
        </p:txBody>
      </p:sp>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59514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50660" y="1655198"/>
            <a:ext cx="1957070" cy="2334159"/>
            <a:chOff x="602200" y="4333092"/>
            <a:chExt cx="2140301" cy="1936331"/>
          </a:xfrm>
        </p:grpSpPr>
        <p:sp>
          <p:nvSpPr>
            <p:cNvPr id="28" name="Rectangle 27"/>
            <p:cNvSpPr/>
            <p:nvPr/>
          </p:nvSpPr>
          <p:spPr bwMode="auto">
            <a:xfrm>
              <a:off x="602200" y="5460953"/>
              <a:ext cx="2140300" cy="296082"/>
            </a:xfrm>
            <a:prstGeom prst="rect">
              <a:avLst/>
            </a:prstGeom>
            <a:solidFill>
              <a:srgbClr val="E2001A"/>
            </a:solidFill>
            <a:ln w="9525" cap="flat" cmpd="sng" algn="ctr">
              <a:no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pl-PL" sz="2400" i="0" strike="noStrike" cap="none" normalizeH="0" baseline="0" dirty="0">
                  <a:ln>
                    <a:noFill/>
                  </a:ln>
                  <a:solidFill>
                    <a:schemeClr val="bg1"/>
                  </a:solidFill>
                  <a:effectLst/>
                  <a:latin typeface="Calibri" panose="020F0502020204030204" pitchFamily="34" charset="0"/>
                </a:rPr>
                <a:t>&gt;</a:t>
              </a:r>
              <a:r>
                <a:rPr kumimoji="0" lang="pl-PL" sz="2400" i="0" u="none" strike="noStrike" cap="none" normalizeH="0" baseline="0" dirty="0">
                  <a:ln>
                    <a:noFill/>
                  </a:ln>
                  <a:solidFill>
                    <a:schemeClr val="bg1"/>
                  </a:solidFill>
                  <a:effectLst/>
                  <a:latin typeface="Calibri" panose="020F0502020204030204" pitchFamily="34" charset="0"/>
                </a:rPr>
                <a:t> 50%   </a:t>
              </a:r>
            </a:p>
          </p:txBody>
        </p:sp>
        <p:sp>
          <p:nvSpPr>
            <p:cNvPr id="29" name="Rectangle 28"/>
            <p:cNvSpPr/>
            <p:nvPr/>
          </p:nvSpPr>
          <p:spPr bwMode="auto">
            <a:xfrm>
              <a:off x="602200" y="5094758"/>
              <a:ext cx="2140300" cy="296082"/>
            </a:xfrm>
            <a:prstGeom prst="rect">
              <a:avLst/>
            </a:prstGeom>
            <a:solidFill>
              <a:srgbClr val="F6A800"/>
            </a:solidFill>
            <a:ln w="9525" cap="flat" cmpd="sng" algn="ctr">
              <a:noFill/>
              <a:prstDash val="solid"/>
              <a:round/>
              <a:headEnd type="none" w="med" len="med"/>
              <a:tailEnd type="none" w="med" len="med"/>
            </a:ln>
            <a:effectLst/>
          </p:spPr>
          <p:txBody>
            <a:bodyPr vert="horz" wrap="square" lIns="108000" tIns="36000" rIns="72000" bIns="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pl-PL" sz="2400" i="0" u="none" strike="noStrike" cap="none" normalizeH="0" baseline="0" dirty="0">
                  <a:ln>
                    <a:noFill/>
                  </a:ln>
                  <a:effectLst/>
                  <a:latin typeface="Calibri" panose="020F0502020204030204" pitchFamily="34" charset="0"/>
                </a:rPr>
                <a:t>40 do 50%</a:t>
              </a:r>
            </a:p>
          </p:txBody>
        </p:sp>
        <p:sp>
          <p:nvSpPr>
            <p:cNvPr id="30" name="Rectangle 29"/>
            <p:cNvSpPr/>
            <p:nvPr/>
          </p:nvSpPr>
          <p:spPr bwMode="auto">
            <a:xfrm>
              <a:off x="602200" y="4728561"/>
              <a:ext cx="2140300" cy="296082"/>
            </a:xfrm>
            <a:prstGeom prst="rect">
              <a:avLst/>
            </a:prstGeom>
            <a:solidFill>
              <a:srgbClr val="FFDD00"/>
            </a:solidFill>
            <a:ln w="9525" cap="flat" cmpd="sng" algn="ctr">
              <a:no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pl-PL" sz="2400" i="0" u="none" strike="noStrike" cap="none" normalizeH="0" baseline="0" dirty="0">
                  <a:ln>
                    <a:noFill/>
                  </a:ln>
                  <a:effectLst/>
                  <a:latin typeface="Calibri" panose="020F0502020204030204" pitchFamily="34" charset="0"/>
                </a:rPr>
                <a:t>30  </a:t>
              </a:r>
              <a:r>
                <a:rPr lang="pl-PL" sz="2400" dirty="0">
                  <a:latin typeface="Calibri" panose="020F0502020204030204" pitchFamily="34" charset="0"/>
                </a:rPr>
                <a:t>do </a:t>
              </a:r>
              <a:r>
                <a:rPr kumimoji="0" lang="pl-PL" sz="2400" i="0" u="none" strike="noStrike" cap="none" normalizeH="0" baseline="0" dirty="0">
                  <a:ln>
                    <a:noFill/>
                  </a:ln>
                  <a:effectLst/>
                  <a:latin typeface="Calibri" panose="020F0502020204030204" pitchFamily="34" charset="0"/>
                </a:rPr>
                <a:t>&lt; 40% </a:t>
              </a:r>
            </a:p>
          </p:txBody>
        </p:sp>
        <p:sp>
          <p:nvSpPr>
            <p:cNvPr id="31" name="Rectangle 30"/>
            <p:cNvSpPr/>
            <p:nvPr/>
          </p:nvSpPr>
          <p:spPr bwMode="auto">
            <a:xfrm>
              <a:off x="602200" y="4333092"/>
              <a:ext cx="2140300" cy="325355"/>
            </a:xfrm>
            <a:prstGeom prst="rect">
              <a:avLst/>
            </a:prstGeom>
            <a:solidFill>
              <a:srgbClr val="FFF1C3"/>
            </a:solidFill>
            <a:ln w="9525" cap="flat" cmpd="sng" algn="ctr">
              <a:noFill/>
              <a:prstDash val="solid"/>
              <a:round/>
              <a:headEnd type="none" w="med" len="med"/>
              <a:tailEnd type="none" w="med" len="med"/>
            </a:ln>
            <a:effectLst/>
          </p:spPr>
          <p:txBody>
            <a:bodyPr vert="horz" wrap="square" lIns="108000" tIns="72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pl-PL" sz="2400" dirty="0">
                  <a:latin typeface="Calibri" panose="020F0502020204030204" pitchFamily="34" charset="0"/>
                  <a:sym typeface="Symbol"/>
                </a:rPr>
                <a:t>&lt;</a:t>
              </a:r>
              <a:r>
                <a:rPr kumimoji="0" lang="pl-PL" sz="2400" i="0" u="none" strike="noStrike" cap="none" normalizeH="0" baseline="0" dirty="0">
                  <a:ln>
                    <a:noFill/>
                  </a:ln>
                  <a:effectLst/>
                  <a:latin typeface="Calibri" panose="020F0502020204030204" pitchFamily="34" charset="0"/>
                </a:rPr>
                <a:t> 30%</a:t>
              </a:r>
            </a:p>
          </p:txBody>
        </p:sp>
        <p:sp>
          <p:nvSpPr>
            <p:cNvPr id="32" name="Rectangle 31"/>
            <p:cNvSpPr/>
            <p:nvPr/>
          </p:nvSpPr>
          <p:spPr bwMode="auto">
            <a:xfrm>
              <a:off x="602206" y="5804572"/>
              <a:ext cx="2140295" cy="464851"/>
            </a:xfrm>
            <a:prstGeom prst="rect">
              <a:avLst/>
            </a:prstGeom>
            <a:solidFill>
              <a:srgbClr val="DDDDDD"/>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pl-PL" sz="1600" b="0" i="0" u="none" strike="noStrike" cap="none" normalizeH="0" baseline="0" dirty="0">
                  <a:ln>
                    <a:noFill/>
                  </a:ln>
                  <a:effectLst/>
                  <a:latin typeface="Calibri" panose="020F0502020204030204" pitchFamily="34" charset="0"/>
                </a:rPr>
                <a:t>Nie uwzględniono lub </a:t>
              </a:r>
            </a:p>
            <a:p>
              <a:pPr marL="0" marR="0" indent="0" algn="ctr" defTabSz="914400" rtl="0" eaLnBrk="1" fontAlgn="base" latinLnBrk="0" hangingPunct="1">
                <a:lnSpc>
                  <a:spcPct val="90000"/>
                </a:lnSpc>
                <a:spcBef>
                  <a:spcPct val="0"/>
                </a:spcBef>
                <a:spcAft>
                  <a:spcPct val="0"/>
                </a:spcAft>
                <a:buClrTx/>
                <a:buSzTx/>
                <a:buFontTx/>
                <a:buNone/>
                <a:tabLst/>
              </a:pPr>
              <a:r>
                <a:rPr kumimoji="0" lang="pl-PL" sz="1600" b="0" i="0" u="none" strike="noStrike" cap="none" normalizeH="0" baseline="0" dirty="0">
                  <a:ln>
                    <a:noFill/>
                  </a:ln>
                  <a:effectLst/>
                  <a:latin typeface="Calibri" panose="020F0502020204030204" pitchFamily="34" charset="0"/>
                </a:rPr>
                <a:t>brak zgłoszonych danych</a:t>
              </a:r>
            </a:p>
          </p:txBody>
        </p:sp>
      </p:grpSp>
      <p:pic>
        <p:nvPicPr>
          <p:cNvPr id="3" name="Picture 2"/>
          <p:cNvPicPr>
            <a:picLocks noChangeAspect="1"/>
          </p:cNvPicPr>
          <p:nvPr/>
        </p:nvPicPr>
        <p:blipFill>
          <a:blip r:embed="rId3"/>
          <a:stretch>
            <a:fillRect/>
          </a:stretch>
        </p:blipFill>
        <p:spPr>
          <a:xfrm>
            <a:off x="4211960" y="967844"/>
            <a:ext cx="4570108" cy="5482667"/>
          </a:xfrm>
          <a:prstGeom prst="rect">
            <a:avLst/>
          </a:prstGeom>
        </p:spPr>
      </p:pic>
      <p:pic>
        <p:nvPicPr>
          <p:cNvPr id="2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675" y="5900386"/>
            <a:ext cx="1699936" cy="55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32"/>
          <p:cNvSpPr/>
          <p:nvPr/>
        </p:nvSpPr>
        <p:spPr>
          <a:xfrm>
            <a:off x="742552" y="4912432"/>
            <a:ext cx="363714" cy="217383"/>
          </a:xfrm>
          <a:prstGeom prst="rect">
            <a:avLst/>
          </a:prstGeom>
          <a:solidFill>
            <a:srgbClr val="CC0000"/>
          </a:solidFill>
          <a:ln w="28575" cap="flat" cmpd="sng" algn="ctr">
            <a:solidFill>
              <a:srgbClr val="99CBCF"/>
            </a:solidFill>
            <a:prstDash val="solid"/>
            <a:round/>
            <a:headEnd type="none" w="med" len="med"/>
            <a:tailEnd type="none" w="med" len="med"/>
          </a:ln>
          <a:effectLst/>
        </p:spPr>
        <p:txBody>
          <a:bodyPr vert="horz" wrap="square" lIns="108000" tIns="72000" rIns="72000" bIns="72000" numCol="1" rtlCol="0" anchor="t" anchorCtr="0" compatLnSpc="1">
            <a:prstTxWarp prst="textNoShape">
              <a:avLst/>
            </a:prstTxWarp>
          </a:bodyPr>
          <a:lstStyle/>
          <a:p>
            <a:pPr algn="ctr">
              <a:lnSpc>
                <a:spcPct val="90000"/>
              </a:lnSpc>
            </a:pPr>
            <a:endParaRPr lang="en-GB" dirty="0">
              <a:solidFill>
                <a:schemeClr val="tx1"/>
              </a:solidFill>
              <a:latin typeface="Calibri" panose="020F0502020204030204" pitchFamily="34" charset="0"/>
            </a:endParaRPr>
          </a:p>
        </p:txBody>
      </p:sp>
      <p:sp>
        <p:nvSpPr>
          <p:cNvPr id="34" name="TextBox 33"/>
          <p:cNvSpPr txBox="1"/>
          <p:nvPr/>
        </p:nvSpPr>
        <p:spPr>
          <a:xfrm>
            <a:off x="1091509" y="4830830"/>
            <a:ext cx="1980220" cy="338554"/>
          </a:xfrm>
          <a:prstGeom prst="rect">
            <a:avLst/>
          </a:prstGeom>
          <a:noFill/>
        </p:spPr>
        <p:txBody>
          <a:bodyPr wrap="square" rtlCol="0">
            <a:spAutoFit/>
          </a:bodyPr>
          <a:lstStyle/>
          <a:p>
            <a:r>
              <a:rPr lang="pl-PL" sz="1600" dirty="0">
                <a:latin typeface="Calibri" panose="020F0502020204030204" pitchFamily="34" charset="0"/>
              </a:rPr>
              <a:t>Liechtenstein </a:t>
            </a:r>
          </a:p>
        </p:txBody>
      </p:sp>
      <p:sp>
        <p:nvSpPr>
          <p:cNvPr id="35" name="Rectangle 34"/>
          <p:cNvSpPr/>
          <p:nvPr/>
        </p:nvSpPr>
        <p:spPr>
          <a:xfrm>
            <a:off x="744835" y="5223325"/>
            <a:ext cx="363714" cy="217383"/>
          </a:xfrm>
          <a:prstGeom prst="rect">
            <a:avLst/>
          </a:prstGeom>
          <a:solidFill>
            <a:srgbClr val="CC0000"/>
          </a:solidFill>
          <a:ln w="28575" cap="flat" cmpd="sng" algn="ctr">
            <a:solidFill>
              <a:srgbClr val="99CBCF"/>
            </a:solidFill>
            <a:prstDash val="solid"/>
            <a:round/>
            <a:headEnd type="none" w="med" len="med"/>
            <a:tailEnd type="none" w="med" len="med"/>
          </a:ln>
          <a:effectLst/>
        </p:spPr>
        <p:txBody>
          <a:bodyPr vert="horz" wrap="square" lIns="108000" tIns="72000" rIns="72000" bIns="72000" numCol="1" rtlCol="0" anchor="t" anchorCtr="0" compatLnSpc="1">
            <a:prstTxWarp prst="textNoShape">
              <a:avLst/>
            </a:prstTxWarp>
          </a:bodyPr>
          <a:lstStyle/>
          <a:p>
            <a:pPr algn="ctr">
              <a:lnSpc>
                <a:spcPct val="90000"/>
              </a:lnSpc>
            </a:pPr>
            <a:endParaRPr lang="en-GB" dirty="0">
              <a:latin typeface="Calibri" panose="020F0502020204030204" pitchFamily="34" charset="0"/>
            </a:endParaRPr>
          </a:p>
        </p:txBody>
      </p:sp>
      <p:sp>
        <p:nvSpPr>
          <p:cNvPr id="36" name="TextBox 35"/>
          <p:cNvSpPr txBox="1"/>
          <p:nvPr/>
        </p:nvSpPr>
        <p:spPr>
          <a:xfrm>
            <a:off x="1091509" y="5169384"/>
            <a:ext cx="1980220" cy="338554"/>
          </a:xfrm>
          <a:prstGeom prst="rect">
            <a:avLst/>
          </a:prstGeom>
          <a:noFill/>
        </p:spPr>
        <p:txBody>
          <a:bodyPr wrap="square" rtlCol="0">
            <a:spAutoFit/>
          </a:bodyPr>
          <a:lstStyle/>
          <a:p>
            <a:r>
              <a:rPr lang="pl-PL" sz="1600" dirty="0">
                <a:latin typeface="Calibri" panose="020F0502020204030204" pitchFamily="34" charset="0"/>
              </a:rPr>
              <a:t>Luksemburg </a:t>
            </a:r>
          </a:p>
        </p:txBody>
      </p:sp>
      <p:sp>
        <p:nvSpPr>
          <p:cNvPr id="37" name="TextBox 36"/>
          <p:cNvSpPr txBox="1"/>
          <p:nvPr/>
        </p:nvSpPr>
        <p:spPr>
          <a:xfrm>
            <a:off x="1108549" y="5483928"/>
            <a:ext cx="1980220" cy="338554"/>
          </a:xfrm>
          <a:prstGeom prst="rect">
            <a:avLst/>
          </a:prstGeom>
          <a:noFill/>
        </p:spPr>
        <p:txBody>
          <a:bodyPr wrap="square" rtlCol="0">
            <a:spAutoFit/>
          </a:bodyPr>
          <a:lstStyle/>
          <a:p>
            <a:r>
              <a:rPr lang="pl-PL" sz="1600" dirty="0">
                <a:latin typeface="Calibri" panose="020F0502020204030204" pitchFamily="34" charset="0"/>
              </a:rPr>
              <a:t>Malta</a:t>
            </a:r>
          </a:p>
        </p:txBody>
      </p:sp>
      <p:sp>
        <p:nvSpPr>
          <p:cNvPr id="38" name="Rectangle 37"/>
          <p:cNvSpPr/>
          <p:nvPr/>
        </p:nvSpPr>
        <p:spPr>
          <a:xfrm>
            <a:off x="745901" y="5544514"/>
            <a:ext cx="363714" cy="217383"/>
          </a:xfrm>
          <a:prstGeom prst="rect">
            <a:avLst/>
          </a:prstGeom>
          <a:solidFill>
            <a:schemeClr val="bg1">
              <a:lumMod val="85000"/>
            </a:schemeClr>
          </a:solidFill>
          <a:ln w="28575" cap="flat" cmpd="sng" algn="ctr">
            <a:solidFill>
              <a:srgbClr val="99CBCF"/>
            </a:solidFill>
            <a:prstDash val="solid"/>
            <a:round/>
            <a:headEnd type="none" w="med" len="med"/>
            <a:tailEnd type="none" w="med" len="med"/>
          </a:ln>
          <a:effectLst/>
        </p:spPr>
        <p:txBody>
          <a:bodyPr vert="horz" wrap="square" lIns="108000" tIns="72000" rIns="72000" bIns="72000" numCol="1" rtlCol="0" anchor="t" anchorCtr="0" compatLnSpc="1">
            <a:prstTxWarp prst="textNoShape">
              <a:avLst/>
            </a:prstTxWarp>
          </a:bodyPr>
          <a:lstStyle/>
          <a:p>
            <a:pPr algn="ctr">
              <a:lnSpc>
                <a:spcPct val="90000"/>
              </a:lnSpc>
            </a:pPr>
            <a:endParaRPr lang="en-GB" dirty="0">
              <a:latin typeface="Calibri" panose="020F0502020204030204" pitchFamily="34" charset="0"/>
            </a:endParaRPr>
          </a:p>
        </p:txBody>
      </p:sp>
      <p:sp>
        <p:nvSpPr>
          <p:cNvPr id="39" name="TextBox 38"/>
          <p:cNvSpPr txBox="1"/>
          <p:nvPr/>
        </p:nvSpPr>
        <p:spPr>
          <a:xfrm>
            <a:off x="581054" y="4548046"/>
            <a:ext cx="1795557" cy="307777"/>
          </a:xfrm>
          <a:prstGeom prst="rect">
            <a:avLst/>
          </a:prstGeom>
          <a:noFill/>
        </p:spPr>
        <p:txBody>
          <a:bodyPr wrap="square" rtlCol="0">
            <a:spAutoFit/>
          </a:bodyPr>
          <a:lstStyle/>
          <a:p>
            <a:r>
              <a:rPr lang="pl-PL" sz="1400" b="1" dirty="0">
                <a:latin typeface="Calibri" panose="020F0502020204030204" pitchFamily="34" charset="0"/>
              </a:rPr>
              <a:t>Kraje niewidoczne</a:t>
            </a:r>
          </a:p>
        </p:txBody>
      </p:sp>
      <p:grpSp>
        <p:nvGrpSpPr>
          <p:cNvPr id="21" name="Group 20"/>
          <p:cNvGrpSpPr/>
          <p:nvPr/>
        </p:nvGrpSpPr>
        <p:grpSpPr>
          <a:xfrm>
            <a:off x="179512" y="6381328"/>
            <a:ext cx="8888434" cy="372932"/>
            <a:chOff x="179512" y="6381328"/>
            <a:chExt cx="8888434" cy="372932"/>
          </a:xfrm>
        </p:grpSpPr>
        <p:pic>
          <p:nvPicPr>
            <p:cNvPr id="22"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Title 4"/>
          <p:cNvSpPr>
            <a:spLocks noGrp="1"/>
          </p:cNvSpPr>
          <p:nvPr>
            <p:ph type="title"/>
          </p:nvPr>
        </p:nvSpPr>
        <p:spPr>
          <a:xfrm>
            <a:off x="252121" y="260648"/>
            <a:ext cx="8639758" cy="864096"/>
          </a:xfrm>
        </p:spPr>
        <p:txBody>
          <a:bodyPr>
            <a:noAutofit/>
          </a:bodyPr>
          <a:lstStyle/>
          <a:p>
            <a:r>
              <a:rPr lang="pl-PL" sz="2400" b="1" dirty="0"/>
              <a:t>Odsetek późno zdiagnozowanych przypadków zakażenia HIV (CD4 &lt; 350 komórek/mm</a:t>
            </a:r>
            <a:r>
              <a:rPr lang="pl-PL" sz="2400" b="1" baseline="30000" dirty="0"/>
              <a:t>3</a:t>
            </a:r>
            <a:r>
              <a:rPr lang="pl-PL" sz="2400" b="1" dirty="0"/>
              <a:t>) </a:t>
            </a:r>
            <a:r>
              <a:rPr lang="pl-PL" sz="2400" b="1" dirty="0" smtClean="0"/>
              <a:t>2014</a:t>
            </a:r>
            <a:r>
              <a:rPr lang="pl-PL" sz="2400" b="1" dirty="0"/>
              <a:t>, UE/EOG</a:t>
            </a:r>
          </a:p>
        </p:txBody>
      </p:sp>
      <p:sp>
        <p:nvSpPr>
          <p:cNvPr id="5" name="TextBox 4"/>
          <p:cNvSpPr txBox="1"/>
          <p:nvPr/>
        </p:nvSpPr>
        <p:spPr>
          <a:xfrm>
            <a:off x="2999704" y="5806116"/>
            <a:ext cx="3409453" cy="738664"/>
          </a:xfrm>
          <a:prstGeom prst="rect">
            <a:avLst/>
          </a:prstGeom>
          <a:solidFill>
            <a:schemeClr val="bg1"/>
          </a:solidFill>
        </p:spPr>
        <p:txBody>
          <a:bodyPr wrap="square" rtlCol="0">
            <a:spAutoFit/>
          </a:bodyPr>
          <a:lstStyle/>
          <a:p>
            <a:r>
              <a:rPr lang="pl-PL" sz="1400" dirty="0">
                <a:latin typeface="Calibri" panose="020F0502020204030204" pitchFamily="34" charset="0"/>
              </a:rPr>
              <a:t>*Wśród przypadków ze zgłoszoną liczbą komórek CD4 w momencie rozpoznania zakażenia</a:t>
            </a:r>
          </a:p>
        </p:txBody>
      </p:sp>
    </p:spTree>
    <p:extLst>
      <p:ext uri="{BB962C8B-B14F-4D97-AF65-F5344CB8AC3E}">
        <p14:creationId xmlns:p14="http://schemas.microsoft.com/office/powerpoint/2010/main" val="80167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395536" y="452710"/>
            <a:ext cx="3674537" cy="2848330"/>
          </a:xfrm>
        </p:spPr>
        <p:txBody>
          <a:bodyPr anchor="t">
            <a:noAutofit/>
          </a:bodyPr>
          <a:lstStyle/>
          <a:p>
            <a:r>
              <a:rPr lang="pl-PL" sz="2800" b="1" dirty="0">
                <a:latin typeface="+mn-lt"/>
              </a:rPr>
              <a:t>Późne rozpoznania </a:t>
            </a:r>
            <a:r>
              <a:rPr lang="pl-PL" sz="2800" b="1" dirty="0" smtClean="0">
                <a:latin typeface="+mn-lt"/>
              </a:rPr>
              <a:t>w </a:t>
            </a:r>
            <a:r>
              <a:rPr lang="pl-PL" sz="2800" b="1" dirty="0">
                <a:latin typeface="+mn-lt"/>
              </a:rPr>
              <a:t>Europie: Zgłoszenie się na leczenie w zaawansowanym stadium choroby </a:t>
            </a:r>
            <a:r>
              <a:rPr lang="pl-PL" sz="2800" b="1" dirty="0" smtClean="0">
                <a:latin typeface="+mn-lt"/>
              </a:rPr>
              <a:t>i </a:t>
            </a:r>
            <a:r>
              <a:rPr lang="pl-PL" sz="2800" b="1" dirty="0">
                <a:latin typeface="+mn-lt"/>
              </a:rPr>
              <a:t>liczba komórek CD4 w momencie rozpoznania HIV 2000-2011 (COHERE) </a:t>
            </a:r>
          </a:p>
        </p:txBody>
      </p:sp>
      <p:pic>
        <p:nvPicPr>
          <p:cNvPr id="16" name="Picture 2" descr="Figure 1 Changes over time in late presentation and CD4 count at HIV diagnosis: COHERE 2000–20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3159" y="548680"/>
            <a:ext cx="4565560" cy="552285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18158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10649217"/>
              </p:ext>
            </p:extLst>
          </p:nvPr>
        </p:nvGraphicFramePr>
        <p:xfrm>
          <a:off x="683568" y="980728"/>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647268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
          <p:cNvGrpSpPr>
            <a:grpSpLocks/>
          </p:cNvGrpSpPr>
          <p:nvPr/>
        </p:nvGrpSpPr>
        <p:grpSpPr bwMode="auto">
          <a:xfrm>
            <a:off x="0" y="996956"/>
            <a:ext cx="9304338" cy="5961063"/>
            <a:chOff x="0" y="628"/>
            <a:chExt cx="5861" cy="3755"/>
          </a:xfrm>
        </p:grpSpPr>
        <p:pic>
          <p:nvPicPr>
            <p:cNvPr id="143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68"/>
              <a:ext cx="5775" cy="236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9" y="628"/>
              <a:ext cx="3825" cy="333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5" name="Line 4"/>
            <p:cNvSpPr>
              <a:spLocks noChangeShapeType="1"/>
            </p:cNvSpPr>
            <p:nvPr/>
          </p:nvSpPr>
          <p:spPr bwMode="auto">
            <a:xfrm flipH="1">
              <a:off x="1888" y="3857"/>
              <a:ext cx="2665" cy="0"/>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prstClr val="black"/>
                </a:solidFill>
              </a:endParaRPr>
            </a:p>
          </p:txBody>
        </p:sp>
        <p:sp>
          <p:nvSpPr>
            <p:cNvPr id="14346" name="Line 5"/>
            <p:cNvSpPr>
              <a:spLocks noChangeShapeType="1"/>
            </p:cNvSpPr>
            <p:nvPr/>
          </p:nvSpPr>
          <p:spPr bwMode="auto">
            <a:xfrm flipV="1">
              <a:off x="1889" y="1906"/>
              <a:ext cx="0" cy="1951"/>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prstClr val="black"/>
                </a:solidFill>
              </a:endParaRPr>
            </a:p>
          </p:txBody>
        </p:sp>
        <p:sp>
          <p:nvSpPr>
            <p:cNvPr id="14347" name="Line 6"/>
            <p:cNvSpPr>
              <a:spLocks noChangeShapeType="1"/>
            </p:cNvSpPr>
            <p:nvPr/>
          </p:nvSpPr>
          <p:spPr bwMode="auto">
            <a:xfrm flipH="1">
              <a:off x="1888" y="1907"/>
              <a:ext cx="1862" cy="0"/>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prstClr val="black"/>
                </a:solidFill>
              </a:endParaRPr>
            </a:p>
          </p:txBody>
        </p:sp>
        <p:sp>
          <p:nvSpPr>
            <p:cNvPr id="14348" name="Line 7"/>
            <p:cNvSpPr>
              <a:spLocks noChangeShapeType="1"/>
            </p:cNvSpPr>
            <p:nvPr/>
          </p:nvSpPr>
          <p:spPr bwMode="auto">
            <a:xfrm flipV="1">
              <a:off x="3750" y="1293"/>
              <a:ext cx="0" cy="614"/>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prstClr val="black"/>
                </a:solidFill>
              </a:endParaRPr>
            </a:p>
          </p:txBody>
        </p:sp>
        <p:sp>
          <p:nvSpPr>
            <p:cNvPr id="14349" name="Line 8"/>
            <p:cNvSpPr>
              <a:spLocks noChangeShapeType="1"/>
            </p:cNvSpPr>
            <p:nvPr/>
          </p:nvSpPr>
          <p:spPr bwMode="auto">
            <a:xfrm flipH="1">
              <a:off x="3749" y="1295"/>
              <a:ext cx="804" cy="0"/>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prstClr val="black"/>
                </a:solidFill>
              </a:endParaRPr>
            </a:p>
          </p:txBody>
        </p:sp>
        <p:sp>
          <p:nvSpPr>
            <p:cNvPr id="14350" name="Line 9"/>
            <p:cNvSpPr>
              <a:spLocks noChangeShapeType="1"/>
            </p:cNvSpPr>
            <p:nvPr/>
          </p:nvSpPr>
          <p:spPr bwMode="auto">
            <a:xfrm flipV="1">
              <a:off x="4554" y="1294"/>
              <a:ext cx="0" cy="2563"/>
            </a:xfrm>
            <a:prstGeom prst="line">
              <a:avLst/>
            </a:prstGeom>
            <a:noFill/>
            <a:ln w="381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prstClr val="black"/>
                </a:solidFill>
              </a:endParaRPr>
            </a:p>
          </p:txBody>
        </p:sp>
        <p:sp>
          <p:nvSpPr>
            <p:cNvPr id="14352" name="Text Box 11"/>
            <p:cNvSpPr txBox="1">
              <a:spLocks noChangeArrowheads="1"/>
            </p:cNvSpPr>
            <p:nvPr/>
          </p:nvSpPr>
          <p:spPr bwMode="auto">
            <a:xfrm>
              <a:off x="138" y="2073"/>
              <a:ext cx="1746" cy="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marL="279400" indent="-277813" eaLnBrk="0" hangingPunct="0">
                <a:spcBef>
                  <a:spcPts val="8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3200">
                  <a:solidFill>
                    <a:srgbClr val="000000"/>
                  </a:solidFill>
                  <a:latin typeface="Osaka" charset="0"/>
                  <a:ea typeface="New MingLiu" charset="0"/>
                  <a:cs typeface="New MingLiu" charset="0"/>
                </a:defRPr>
              </a:lvl1pPr>
              <a:lvl2pPr eaLnBrk="0" hangingPunct="0">
                <a:spcBef>
                  <a:spcPts val="7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800">
                  <a:solidFill>
                    <a:srgbClr val="000000"/>
                  </a:solidFill>
                  <a:latin typeface="Osaka" charset="0"/>
                  <a:ea typeface="New MingLiu" charset="0"/>
                  <a:cs typeface="New MingLiu" charset="0"/>
                </a:defRPr>
              </a:lvl2pPr>
              <a:lvl3pPr eaLnBrk="0" hangingPunct="0">
                <a:spcBef>
                  <a:spcPts val="6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400">
                  <a:solidFill>
                    <a:srgbClr val="000000"/>
                  </a:solidFill>
                  <a:latin typeface="Osaka" charset="0"/>
                  <a:ea typeface="New MingLiu" charset="0"/>
                  <a:cs typeface="New MingLiu" charset="0"/>
                </a:defRPr>
              </a:lvl3pPr>
              <a:lvl4pPr eaLnBrk="0" hangingPunct="0">
                <a:spcBef>
                  <a:spcPts val="5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4pPr>
              <a:lvl5pPr eaLnBrk="0" hangingPunct="0">
                <a:spcBef>
                  <a:spcPts val="500"/>
                </a:spcBef>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279400" algn="l"/>
                  <a:tab pos="1193800" algn="l"/>
                  <a:tab pos="2108200" algn="l"/>
                  <a:tab pos="3022600" algn="l"/>
                  <a:tab pos="3937000" algn="l"/>
                  <a:tab pos="4851400" algn="l"/>
                  <a:tab pos="5765800" algn="l"/>
                  <a:tab pos="6680200" algn="l"/>
                  <a:tab pos="7594600" algn="l"/>
                  <a:tab pos="8509000" algn="l"/>
                  <a:tab pos="9423400" algn="l"/>
                  <a:tab pos="10337800" algn="l"/>
                </a:tabLst>
                <a:defRPr sz="2000">
                  <a:solidFill>
                    <a:srgbClr val="000000"/>
                  </a:solidFill>
                  <a:latin typeface="Osaka" charset="0"/>
                  <a:ea typeface="New MingLiu" charset="0"/>
                  <a:cs typeface="New MingLiu" charset="0"/>
                </a:defRPr>
              </a:lvl9pPr>
            </a:lstStyle>
            <a:p>
              <a:pPr eaLnBrk="1" hangingPunct="1">
                <a:lnSpc>
                  <a:spcPts val="1736"/>
                </a:lnSpc>
                <a:spcBef>
                  <a:spcPct val="0"/>
                </a:spcBef>
                <a:spcAft>
                  <a:spcPts val="1900"/>
                </a:spcAft>
              </a:pPr>
              <a:endParaRPr lang="en-GB" altLang="en-US" sz="1500" dirty="0">
                <a:latin typeface="Tahoma" pitchFamily="34" charset="0"/>
                <a:cs typeface="Tahoma" pitchFamily="34" charset="0"/>
              </a:endParaRPr>
            </a:p>
          </p:txBody>
        </p:sp>
        <p:sp>
          <p:nvSpPr>
            <p:cNvPr id="14353" name="Text Box 12"/>
            <p:cNvSpPr txBox="1">
              <a:spLocks noChangeArrowheads="1"/>
            </p:cNvSpPr>
            <p:nvPr/>
          </p:nvSpPr>
          <p:spPr bwMode="auto">
            <a:xfrm>
              <a:off x="5607" y="4150"/>
              <a:ext cx="254"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Osaka" charset="0"/>
                  <a:ea typeface="New MingLiu" charset="0"/>
                  <a:cs typeface="New MingLiu"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Osaka" charset="0"/>
                  <a:ea typeface="New MingLiu" charset="0"/>
                  <a:cs typeface="New MingLiu"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Osaka" charset="0"/>
                  <a:ea typeface="New MingLiu" charset="0"/>
                  <a:cs typeface="New MingLiu"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9pPr>
            </a:lstStyle>
            <a:p>
              <a:pPr eaLnBrk="1" hangingPunct="1">
                <a:spcBef>
                  <a:spcPct val="0"/>
                </a:spcBef>
              </a:pPr>
              <a:r>
                <a:rPr lang="pl-PL" altLang="en-US" sz="1200" dirty="0">
                  <a:solidFill>
                    <a:srgbClr val="FFFFFF"/>
                  </a:solidFill>
                  <a:latin typeface="Tahoma" pitchFamily="34" charset="0"/>
                </a:rPr>
                <a:t>13   </a:t>
              </a:r>
            </a:p>
            <a:p>
              <a:pPr eaLnBrk="1" hangingPunct="1">
                <a:spcBef>
                  <a:spcPct val="0"/>
                </a:spcBef>
              </a:pPr>
              <a:endParaRPr lang="pl-PL" altLang="en-US" sz="1200" dirty="0">
                <a:solidFill>
                  <a:srgbClr val="FFFFFF"/>
                </a:solidFill>
                <a:latin typeface="Tahoma" pitchFamily="34" charset="0"/>
                <a:cs typeface="Tahoma" pitchFamily="34" charset="0"/>
              </a:endParaRPr>
            </a:p>
          </p:txBody>
        </p:sp>
      </p:grpSp>
      <p:sp>
        <p:nvSpPr>
          <p:cNvPr id="14340" name="Text Box 14"/>
          <p:cNvSpPr txBox="1">
            <a:spLocks noChangeArrowheads="1"/>
          </p:cNvSpPr>
          <p:nvPr/>
        </p:nvSpPr>
        <p:spPr bwMode="auto">
          <a:xfrm>
            <a:off x="323849" y="221902"/>
            <a:ext cx="8474869"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Osaka" charset="0"/>
                <a:ea typeface="New MingLiu" charset="0"/>
                <a:cs typeface="New MingLiu"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Osaka" charset="0"/>
                <a:ea typeface="New MingLiu" charset="0"/>
                <a:cs typeface="New MingLiu"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Osaka" charset="0"/>
                <a:ea typeface="New MingLiu" charset="0"/>
                <a:cs typeface="New MingLiu"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9pPr>
          </a:lstStyle>
          <a:p>
            <a:pPr algn="ctr" eaLnBrk="1" hangingPunct="1">
              <a:spcBef>
                <a:spcPct val="0"/>
              </a:spcBef>
              <a:spcAft>
                <a:spcPts val="200"/>
              </a:spcAft>
            </a:pPr>
            <a:r>
              <a:rPr lang="pl-PL" altLang="en-US" b="1" dirty="0" smtClean="0">
                <a:solidFill>
                  <a:schemeClr val="tx1"/>
                </a:solidFill>
                <a:latin typeface="Calibri" panose="020F0502020204030204" pitchFamily="34" charset="0"/>
              </a:rPr>
              <a:t>Późne </a:t>
            </a:r>
            <a:r>
              <a:rPr lang="pl-PL" altLang="en-US" b="1" dirty="0">
                <a:solidFill>
                  <a:schemeClr val="tx1"/>
                </a:solidFill>
                <a:latin typeface="Calibri" panose="020F0502020204030204" pitchFamily="34" charset="0"/>
              </a:rPr>
              <a:t>rozpoznania w Europie, </a:t>
            </a:r>
            <a:r>
              <a:rPr lang="pl-PL" altLang="en-US" b="1" dirty="0" smtClean="0">
                <a:solidFill>
                  <a:schemeClr val="tx1"/>
                </a:solidFill>
                <a:latin typeface="Calibri" panose="020F0502020204030204" pitchFamily="34" charset="0"/>
              </a:rPr>
              <a:t>2013</a:t>
            </a:r>
            <a:endParaRPr lang="pl-PL" altLang="en-US" b="1" dirty="0">
              <a:solidFill>
                <a:schemeClr val="tx1"/>
              </a:solidFill>
              <a:latin typeface="Calibri" panose="020F0502020204030204" pitchFamily="34" charset="0"/>
            </a:endParaRPr>
          </a:p>
        </p:txBody>
      </p:sp>
      <p:sp>
        <p:nvSpPr>
          <p:cNvPr id="5" name="Rectangle 4"/>
          <p:cNvSpPr/>
          <p:nvPr/>
        </p:nvSpPr>
        <p:spPr>
          <a:xfrm>
            <a:off x="0" y="6284919"/>
            <a:ext cx="9167813" cy="639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176" y="6037711"/>
            <a:ext cx="534892" cy="4810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8" name="Group 17"/>
          <p:cNvGrpSpPr/>
          <p:nvPr/>
        </p:nvGrpSpPr>
        <p:grpSpPr>
          <a:xfrm>
            <a:off x="179512" y="6381328"/>
            <a:ext cx="8888434" cy="372932"/>
            <a:chOff x="179512" y="6381328"/>
            <a:chExt cx="8888434" cy="372932"/>
          </a:xfrm>
        </p:grpSpPr>
        <p:pic>
          <p:nvPicPr>
            <p:cNvPr id="19" name="Picture 3" descr="E:\Work\1___CPH_HIV\HiE\1. OptTEST start\text for optest\Logo\Optest full_croppe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527176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19" y="476672"/>
            <a:ext cx="8398670" cy="775808"/>
          </a:xfrm>
        </p:spPr>
        <p:txBody>
          <a:bodyPr>
            <a:noAutofit/>
          </a:bodyPr>
          <a:lstStyle/>
          <a:p>
            <a:r>
              <a:rPr lang="pl-PL" sz="2800" b="1" dirty="0">
                <a:latin typeface="Calibri" pitchFamily="34" charset="0"/>
              </a:rPr>
              <a:t>Liczba nowo zdiagnozowanych przypadków HIV wg liczby komórek CD4 w momencie rozpoznania i drogi zakażenia, UE/EOG, 2014</a:t>
            </a:r>
          </a:p>
        </p:txBody>
      </p:sp>
      <p:sp>
        <p:nvSpPr>
          <p:cNvPr id="10" name="Text Box 83"/>
          <p:cNvSpPr txBox="1">
            <a:spLocks noChangeArrowheads="1"/>
          </p:cNvSpPr>
          <p:nvPr/>
        </p:nvSpPr>
        <p:spPr bwMode="auto">
          <a:xfrm>
            <a:off x="328612" y="6561138"/>
            <a:ext cx="4243388" cy="145424"/>
          </a:xfrm>
          <a:prstGeom prst="rect">
            <a:avLst/>
          </a:prstGeom>
          <a:noFill/>
          <a:ln w="9525">
            <a:noFill/>
            <a:miter lim="800000"/>
            <a:headEnd/>
            <a:tailEnd/>
          </a:ln>
        </p:spPr>
        <p:txBody>
          <a:bodyPr lIns="0" tIns="0" rIns="0" bIns="0">
            <a:spAutoFit/>
          </a:bodyPr>
          <a:lstStyle/>
          <a:p>
            <a:pPr>
              <a:lnSpc>
                <a:spcPct val="90000"/>
              </a:lnSpc>
            </a:pPr>
            <a:r>
              <a:rPr lang="pl-PL" sz="1050" dirty="0">
                <a:solidFill>
                  <a:schemeClr val="bg1"/>
                </a:solidFill>
                <a:latin typeface="Calibri" panose="020F0502020204030204" pitchFamily="34" charset="0"/>
              </a:rPr>
              <a:t>Źródło: ECDC/WHO (2015). HIV/AIDS Surveillance in Europe, 2014</a:t>
            </a:r>
          </a:p>
        </p:txBody>
      </p:sp>
      <p:pic>
        <p:nvPicPr>
          <p:cNvPr id="5" name="Picture 4"/>
          <p:cNvPicPr>
            <a:picLocks noChangeAspect="1"/>
          </p:cNvPicPr>
          <p:nvPr/>
        </p:nvPicPr>
        <p:blipFill>
          <a:blip r:embed="rId3"/>
          <a:stretch>
            <a:fillRect/>
          </a:stretch>
        </p:blipFill>
        <p:spPr>
          <a:xfrm>
            <a:off x="286584" y="1628799"/>
            <a:ext cx="8857416" cy="3195355"/>
          </a:xfrm>
          <a:prstGeom prst="rect">
            <a:avLst/>
          </a:prstGeom>
        </p:spPr>
      </p:pic>
      <p:sp>
        <p:nvSpPr>
          <p:cNvPr id="14" name="Rectangle 13"/>
          <p:cNvSpPr/>
          <p:nvPr/>
        </p:nvSpPr>
        <p:spPr bwMode="auto">
          <a:xfrm>
            <a:off x="6777245" y="4993559"/>
            <a:ext cx="1188413" cy="699087"/>
          </a:xfrm>
          <a:prstGeom prst="rect">
            <a:avLst/>
          </a:prstGeom>
          <a:solidFill>
            <a:srgbClr val="7030A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endParaRPr lang="pl-PL" sz="1400" dirty="0">
              <a:solidFill>
                <a:schemeClr val="bg1"/>
              </a:solidFill>
              <a:latin typeface="Calibri" panose="020F0502020204030204" pitchFamily="34" charset="0"/>
              <a:sym typeface="Symbol"/>
            </a:endParaRPr>
          </a:p>
          <a:p>
            <a:pPr algn="ctr"/>
            <a:r>
              <a:rPr lang="pl-PL" sz="1300" u="sng" dirty="0">
                <a:solidFill>
                  <a:schemeClr val="bg1"/>
                </a:solidFill>
                <a:latin typeface="Calibri" panose="020F0502020204030204" pitchFamily="34" charset="0"/>
                <a:sym typeface="Symbol"/>
              </a:rPr>
              <a:t>&gt;</a:t>
            </a:r>
            <a:r>
              <a:rPr lang="pl-PL" sz="1300" dirty="0">
                <a:solidFill>
                  <a:schemeClr val="bg1"/>
                </a:solidFill>
                <a:latin typeface="Calibri" panose="020F0502020204030204" pitchFamily="34" charset="0"/>
                <a:sym typeface="Symbol"/>
              </a:rPr>
              <a:t>500 komórek/mm</a:t>
            </a:r>
            <a:r>
              <a:rPr lang="pl-PL" sz="1300" baseline="30000" dirty="0">
                <a:solidFill>
                  <a:schemeClr val="bg1"/>
                </a:solidFill>
                <a:latin typeface="Calibri" panose="020F0502020204030204" pitchFamily="34" charset="0"/>
                <a:sym typeface="Symbol"/>
              </a:rPr>
              <a:t>3</a:t>
            </a:r>
            <a:endParaRPr lang="pl-PL" sz="1300" baseline="30000" dirty="0">
              <a:solidFill>
                <a:schemeClr val="bg1"/>
              </a:solidFill>
              <a:latin typeface="Calibri" panose="020F0502020204030204" pitchFamily="34" charset="0"/>
            </a:endParaRPr>
          </a:p>
          <a:p>
            <a:pPr marL="0" marR="0" indent="0" algn="ctr" defTabSz="914400" rtl="0" eaLnBrk="1" fontAlgn="base" latinLnBrk="0" hangingPunct="1">
              <a:lnSpc>
                <a:spcPct val="90000"/>
              </a:lnSpc>
              <a:spcBef>
                <a:spcPct val="0"/>
              </a:spcBef>
              <a:spcAft>
                <a:spcPct val="0"/>
              </a:spcAft>
              <a:buClrTx/>
              <a:buSzTx/>
              <a:buFontTx/>
              <a:buNone/>
              <a:tabLst/>
            </a:pPr>
            <a:endParaRPr kumimoji="0" lang="pl-PL" sz="1400" i="0" u="none" strike="noStrike" cap="none" normalizeH="0" baseline="0" dirty="0">
              <a:ln>
                <a:noFill/>
              </a:ln>
              <a:solidFill>
                <a:schemeClr val="bg1"/>
              </a:solidFill>
              <a:effectLst/>
              <a:latin typeface="Calibri" panose="020F0502020204030204" pitchFamily="34" charset="0"/>
            </a:endParaRPr>
          </a:p>
        </p:txBody>
      </p:sp>
      <p:sp>
        <p:nvSpPr>
          <p:cNvPr id="15" name="Rectangle 14"/>
          <p:cNvSpPr/>
          <p:nvPr/>
        </p:nvSpPr>
        <p:spPr bwMode="auto">
          <a:xfrm>
            <a:off x="3725814" y="4988963"/>
            <a:ext cx="1153423" cy="735273"/>
          </a:xfrm>
          <a:prstGeom prst="rect">
            <a:avLst/>
          </a:prstGeom>
          <a:solidFill>
            <a:srgbClr val="92D050"/>
          </a:solidFill>
          <a:ln w="9525" cap="flat" cmpd="sng" algn="ctr">
            <a:noFill/>
            <a:prstDash val="solid"/>
            <a:round/>
            <a:headEnd type="none" w="med" len="med"/>
            <a:tailEnd type="none" w="med" len="med"/>
          </a:ln>
          <a:effectLst/>
        </p:spPr>
        <p:txBody>
          <a:bodyPr vert="horz" wrap="square" lIns="108000" tIns="36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lang="pl-PL" sz="1300" dirty="0">
                <a:solidFill>
                  <a:schemeClr val="bg1"/>
                </a:solidFill>
                <a:latin typeface="Calibri" panose="020F0502020204030204" pitchFamily="34" charset="0"/>
              </a:rPr>
              <a:t>200 do &lt;350 </a:t>
            </a:r>
            <a:r>
              <a:rPr lang="pl-PL" sz="1300" dirty="0">
                <a:solidFill>
                  <a:schemeClr val="bg1"/>
                </a:solidFill>
                <a:latin typeface="Calibri" panose="020F0502020204030204" pitchFamily="34" charset="0"/>
                <a:sym typeface="Symbol"/>
              </a:rPr>
              <a:t>komórek/mm</a:t>
            </a:r>
            <a:r>
              <a:rPr lang="pl-PL" sz="1300" baseline="30000" dirty="0">
                <a:solidFill>
                  <a:schemeClr val="bg1"/>
                </a:solidFill>
                <a:latin typeface="Calibri" panose="020F0502020204030204" pitchFamily="34" charset="0"/>
                <a:sym typeface="Symbol"/>
              </a:rPr>
              <a:t>3</a:t>
            </a:r>
            <a:endParaRPr lang="pl-PL" sz="1300" baseline="30000" dirty="0">
              <a:solidFill>
                <a:schemeClr val="bg1"/>
              </a:solidFill>
              <a:latin typeface="Calibri" panose="020F0502020204030204" pitchFamily="34" charset="0"/>
            </a:endParaRPr>
          </a:p>
        </p:txBody>
      </p:sp>
      <p:sp>
        <p:nvSpPr>
          <p:cNvPr id="16" name="Rectangle 15"/>
          <p:cNvSpPr/>
          <p:nvPr/>
        </p:nvSpPr>
        <p:spPr bwMode="auto">
          <a:xfrm>
            <a:off x="2151730" y="4988963"/>
            <a:ext cx="1188413" cy="699087"/>
          </a:xfrm>
          <a:prstGeom prst="rect">
            <a:avLst/>
          </a:prstGeom>
          <a:solidFill>
            <a:srgbClr val="00B05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pl-PL" sz="1300" dirty="0">
                <a:solidFill>
                  <a:schemeClr val="bg1"/>
                </a:solidFill>
                <a:latin typeface="Calibri" panose="020F0502020204030204" pitchFamily="34" charset="0"/>
                <a:sym typeface="Symbol"/>
              </a:rPr>
              <a:t>&lt; 200 komórek/mm</a:t>
            </a:r>
            <a:r>
              <a:rPr lang="pl-PL" sz="1300" baseline="30000" dirty="0">
                <a:solidFill>
                  <a:schemeClr val="bg1"/>
                </a:solidFill>
                <a:latin typeface="Calibri" panose="020F0502020204030204" pitchFamily="34" charset="0"/>
                <a:sym typeface="Symbol"/>
              </a:rPr>
              <a:t>3</a:t>
            </a:r>
            <a:endParaRPr kumimoji="0" lang="pl-PL" sz="1300" i="0" u="none" strike="noStrike" cap="none" normalizeH="0" baseline="30000" dirty="0">
              <a:ln>
                <a:noFill/>
              </a:ln>
              <a:solidFill>
                <a:schemeClr val="bg1"/>
              </a:solidFill>
              <a:effectLst/>
              <a:latin typeface="Calibri" panose="020F0502020204030204" pitchFamily="34" charset="0"/>
            </a:endParaRPr>
          </a:p>
        </p:txBody>
      </p:sp>
      <p:sp>
        <p:nvSpPr>
          <p:cNvPr id="17" name="Rectangle 16"/>
          <p:cNvSpPr/>
          <p:nvPr/>
        </p:nvSpPr>
        <p:spPr bwMode="auto">
          <a:xfrm>
            <a:off x="5264909" y="4993559"/>
            <a:ext cx="1188413" cy="699087"/>
          </a:xfrm>
          <a:prstGeom prst="rect">
            <a:avLst/>
          </a:prstGeom>
          <a:solidFill>
            <a:srgbClr val="0070C0"/>
          </a:solidFill>
          <a:ln w="9525" cap="flat" cmpd="sng" algn="ctr">
            <a:noFill/>
            <a:prstDash val="solid"/>
            <a:round/>
            <a:headEnd type="none" w="med" len="med"/>
            <a:tailEnd type="none" w="med" len="med"/>
          </a:ln>
          <a:effectLst/>
        </p:spPr>
        <p:txBody>
          <a:bodyPr vert="horz" wrap="square" lIns="108000" tIns="72000" rIns="72000" bIns="72000" numCol="1" rtlCol="0" anchor="ctr"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endParaRPr lang="pl-PL" sz="1400" dirty="0">
              <a:solidFill>
                <a:schemeClr val="bg1"/>
              </a:solidFill>
              <a:latin typeface="Calibri" panose="020F0502020204030204" pitchFamily="34" charset="0"/>
              <a:sym typeface="Symbol"/>
            </a:endParaRPr>
          </a:p>
          <a:p>
            <a:pPr algn="ctr"/>
            <a:r>
              <a:rPr lang="pl-PL" sz="1300" dirty="0">
                <a:solidFill>
                  <a:schemeClr val="bg1"/>
                </a:solidFill>
                <a:latin typeface="Calibri" panose="020F0502020204030204" pitchFamily="34" charset="0"/>
                <a:sym typeface="Symbol"/>
              </a:rPr>
              <a:t>350 do &lt;500 komórek/mm</a:t>
            </a:r>
            <a:r>
              <a:rPr lang="pl-PL" sz="1300" baseline="30000" dirty="0">
                <a:solidFill>
                  <a:schemeClr val="bg1"/>
                </a:solidFill>
                <a:latin typeface="Calibri" panose="020F0502020204030204" pitchFamily="34" charset="0"/>
                <a:sym typeface="Symbol"/>
              </a:rPr>
              <a:t>3</a:t>
            </a:r>
            <a:endParaRPr lang="pl-PL" sz="1300" baseline="30000" dirty="0">
              <a:solidFill>
                <a:schemeClr val="bg1"/>
              </a:solidFill>
              <a:latin typeface="Calibri" panose="020F0502020204030204" pitchFamily="34" charset="0"/>
            </a:endParaRPr>
          </a:p>
          <a:p>
            <a:pPr marL="0" marR="0" indent="0" algn="ctr" defTabSz="914400" rtl="0" eaLnBrk="1" fontAlgn="base" latinLnBrk="0" hangingPunct="1">
              <a:lnSpc>
                <a:spcPct val="90000"/>
              </a:lnSpc>
              <a:spcBef>
                <a:spcPct val="0"/>
              </a:spcBef>
              <a:spcAft>
                <a:spcPct val="0"/>
              </a:spcAft>
              <a:buClrTx/>
              <a:buSzTx/>
              <a:buFontTx/>
              <a:buNone/>
              <a:tabLst/>
            </a:pPr>
            <a:endParaRPr kumimoji="0" lang="pl-PL" sz="1400" i="0" u="none" strike="noStrike" cap="none" normalizeH="0" baseline="0" dirty="0">
              <a:ln>
                <a:noFill/>
              </a:ln>
              <a:solidFill>
                <a:schemeClr val="bg1"/>
              </a:solidFill>
              <a:effectLst/>
              <a:latin typeface="Calibri" panose="020F0502020204030204" pitchFamily="34" charset="0"/>
            </a:endParaRPr>
          </a:p>
        </p:txBody>
      </p:sp>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0436" y="5845845"/>
            <a:ext cx="1699936" cy="55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179512" y="6381328"/>
            <a:ext cx="8888434" cy="372932"/>
            <a:chOff x="179512" y="6381328"/>
            <a:chExt cx="8888434" cy="372932"/>
          </a:xfrm>
        </p:grpSpPr>
        <p:pic>
          <p:nvPicPr>
            <p:cNvPr id="13"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6394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ytuł 2"/>
          <p:cNvSpPr>
            <a:spLocks noGrp="1"/>
          </p:cNvSpPr>
          <p:nvPr>
            <p:ph type="title"/>
          </p:nvPr>
        </p:nvSpPr>
        <p:spPr>
          <a:xfrm>
            <a:off x="457200" y="274638"/>
            <a:ext cx="8291264" cy="778098"/>
          </a:xfrm>
        </p:spPr>
        <p:txBody>
          <a:bodyPr>
            <a:noAutofit/>
          </a:bodyPr>
          <a:lstStyle/>
          <a:p>
            <a:r>
              <a:rPr lang="pl-PL" sz="3600" b="1" dirty="0"/>
              <a:t>Późne rozpoznanie w Polsce – </a:t>
            </a:r>
            <a:br>
              <a:rPr lang="pl-PL" sz="3600" b="1" dirty="0"/>
            </a:br>
            <a:r>
              <a:rPr lang="pl-PL" sz="3600" b="1" dirty="0"/>
              <a:t>kohorta POLCA</a:t>
            </a:r>
          </a:p>
        </p:txBody>
      </p:sp>
      <p:sp>
        <p:nvSpPr>
          <p:cNvPr id="4" name="Symbol zastępczy zawartości 3"/>
          <p:cNvSpPr>
            <a:spLocks noGrp="1"/>
          </p:cNvSpPr>
          <p:nvPr>
            <p:ph idx="1"/>
          </p:nvPr>
        </p:nvSpPr>
        <p:spPr>
          <a:xfrm>
            <a:off x="432454" y="1268760"/>
            <a:ext cx="8229600" cy="1152128"/>
          </a:xfrm>
        </p:spPr>
        <p:txBody>
          <a:bodyPr>
            <a:normAutofit/>
          </a:bodyPr>
          <a:lstStyle/>
          <a:p>
            <a:pPr marL="0" indent="0" algn="ctr">
              <a:buNone/>
            </a:pPr>
            <a:r>
              <a:rPr lang="pl-PL" sz="2000" dirty="0"/>
              <a:t>3087 pacjentów, 15814 PYFU, 18269 oznaczeń CD4 i 12090 HIV RNA – na dzień 28 luty 2013 </a:t>
            </a:r>
          </a:p>
          <a:p>
            <a:pPr marL="0" indent="0" algn="ctr">
              <a:buNone/>
            </a:pPr>
            <a:endParaRPr lang="pl-PL" sz="2000" dirty="0"/>
          </a:p>
        </p:txBody>
      </p:sp>
      <p:sp>
        <p:nvSpPr>
          <p:cNvPr id="7" name="Prostokąt 6"/>
          <p:cNvSpPr/>
          <p:nvPr/>
        </p:nvSpPr>
        <p:spPr>
          <a:xfrm>
            <a:off x="4175956" y="6276379"/>
            <a:ext cx="3602012" cy="307777"/>
          </a:xfrm>
          <a:prstGeom prst="rect">
            <a:avLst/>
          </a:prstGeom>
        </p:spPr>
        <p:txBody>
          <a:bodyPr wrap="none">
            <a:spAutoFit/>
          </a:bodyPr>
          <a:lstStyle/>
          <a:p>
            <a:r>
              <a:rPr lang="da-DK" sz="1400" dirty="0">
                <a:latin typeface="KgndyjMyriadPro-Regular"/>
              </a:rPr>
              <a:t>Kowalska </a:t>
            </a:r>
            <a:r>
              <a:rPr lang="da-DK" sz="1400" i="1" dirty="0">
                <a:latin typeface="RtmrgpMyriadPro-It"/>
              </a:rPr>
              <a:t>et al. AIDS Res Ther (2016) 13:2</a:t>
            </a:r>
            <a:endParaRPr lang="pl-PL" sz="1400" dirty="0"/>
          </a:p>
        </p:txBody>
      </p:sp>
      <p:graphicFrame>
        <p:nvGraphicFramePr>
          <p:cNvPr id="10" name="Wykres 9"/>
          <p:cNvGraphicFramePr/>
          <p:nvPr>
            <p:extLst>
              <p:ext uri="{D42A27DB-BD31-4B8C-83A1-F6EECF244321}">
                <p14:modId xmlns:p14="http://schemas.microsoft.com/office/powerpoint/2010/main" val="4058252676"/>
              </p:ext>
            </p:extLst>
          </p:nvPr>
        </p:nvGraphicFramePr>
        <p:xfrm>
          <a:off x="1043608" y="1988840"/>
          <a:ext cx="7344816" cy="4219061"/>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93571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Grp="1" noChangeArrowheads="1"/>
          </p:cNvSpPr>
          <p:nvPr>
            <p:ph type="title"/>
          </p:nvPr>
        </p:nvSpPr>
        <p:spPr bwMode="auto">
          <a:xfrm>
            <a:off x="323528" y="303164"/>
            <a:ext cx="8229600" cy="76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Osaka" charset="0"/>
                <a:ea typeface="New MingLiu" charset="0"/>
                <a:cs typeface="New MingLiu" charset="0"/>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Osaka" charset="0"/>
                <a:ea typeface="New MingLiu" charset="0"/>
                <a:cs typeface="New MingLiu"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Osaka" charset="0"/>
                <a:ea typeface="New MingLiu" charset="0"/>
                <a:cs typeface="New MingLiu"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Osaka" charset="0"/>
                <a:ea typeface="New MingLiu" charset="0"/>
                <a:cs typeface="New MingLiu" charset="0"/>
              </a:defRPr>
            </a:lvl9pPr>
          </a:lstStyle>
          <a:p>
            <a:pPr algn="l" eaLnBrk="1" hangingPunct="1">
              <a:spcBef>
                <a:spcPct val="0"/>
              </a:spcBef>
              <a:spcAft>
                <a:spcPts val="200"/>
              </a:spcAft>
            </a:pPr>
            <a:r>
              <a:rPr lang="pl-PL" altLang="en-US" sz="2400" b="1" dirty="0">
                <a:solidFill>
                  <a:schemeClr val="tx1"/>
                </a:solidFill>
                <a:latin typeface="Calibri" panose="020F0502020204030204" pitchFamily="34" charset="0"/>
              </a:rPr>
              <a:t>Późna diagnoza w &lt;</a:t>
            </a:r>
            <a:r>
              <a:rPr lang="pl-PL" altLang="en-US" sz="2400" b="1" i="1" dirty="0">
                <a:solidFill>
                  <a:schemeClr val="tx1"/>
                </a:solidFill>
                <a:latin typeface="Calibri" panose="020F0502020204030204" pitchFamily="34" charset="0"/>
              </a:rPr>
              <a:t>KRAJ</a:t>
            </a:r>
            <a:r>
              <a:rPr lang="pl-PL" altLang="en-US" sz="2400" b="1" dirty="0">
                <a:solidFill>
                  <a:schemeClr val="tx1"/>
                </a:solidFill>
                <a:latin typeface="Calibri" panose="020F0502020204030204" pitchFamily="34" charset="0"/>
              </a:rPr>
              <a:t>&gt;, &lt;ROK&gt;</a:t>
            </a:r>
          </a:p>
          <a:p>
            <a:pPr eaLnBrk="1" hangingPunct="1">
              <a:spcBef>
                <a:spcPct val="0"/>
              </a:spcBef>
            </a:pPr>
            <a:endParaRPr lang="pl-PL" altLang="en-US" sz="2400" dirty="0">
              <a:solidFill>
                <a:srgbClr val="333333"/>
              </a:solidFill>
              <a:latin typeface="Corbel" panose="020B0503020204020204" pitchFamily="34" charset="0"/>
              <a:cs typeface="Tahoma" pitchFamily="34" charset="0"/>
            </a:endParaRPr>
          </a:p>
        </p:txBody>
      </p:sp>
      <p:sp>
        <p:nvSpPr>
          <p:cNvPr id="228" name="TextBox 227"/>
          <p:cNvSpPr txBox="1"/>
          <p:nvPr/>
        </p:nvSpPr>
        <p:spPr>
          <a:xfrm>
            <a:off x="6067850" y="0"/>
            <a:ext cx="2899938" cy="1323439"/>
          </a:xfrm>
          <a:prstGeom prst="rect">
            <a:avLst/>
          </a:prstGeom>
          <a:solidFill>
            <a:srgbClr val="E9EDF4"/>
          </a:solidFill>
        </p:spPr>
        <p:txBody>
          <a:bodyPr wrap="square" rtlCol="0">
            <a:spAutoFit/>
          </a:bodyPr>
          <a:lstStyle/>
          <a:p>
            <a:r>
              <a:rPr lang="pl-PL" sz="1600" i="1" dirty="0"/>
              <a:t>Proszę skorzystać z tego szablonu, jeżeli slajd z danymi dla poziomu krajowego nie jest dostępny.</a:t>
            </a:r>
          </a:p>
          <a:p>
            <a:r>
              <a:rPr lang="pl-PL" sz="1600" i="1" dirty="0"/>
              <a:t>Patrz: notatki.</a:t>
            </a:r>
          </a:p>
        </p:txBody>
      </p:sp>
      <p:pic>
        <p:nvPicPr>
          <p:cNvPr id="6" name="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1292359"/>
            <a:ext cx="457198" cy="457198"/>
          </a:xfrm>
          <a:prstGeom prst="rect">
            <a:avLst/>
          </a:prstGeom>
          <a:solidFill>
            <a:sysClr val="window" lastClr="FFFFFF">
              <a:lumMod val="85000"/>
            </a:sysClr>
          </a:solidFill>
          <a:ln>
            <a:solidFill>
              <a:srgbClr val="4F81BD"/>
            </a:solidFill>
          </a:ln>
        </p:spPr>
      </p:pic>
      <p:pic>
        <p:nvPicPr>
          <p:cNvPr id="7" name="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1292359"/>
            <a:ext cx="457198" cy="457198"/>
          </a:xfrm>
          <a:prstGeom prst="rect">
            <a:avLst/>
          </a:prstGeom>
          <a:solidFill>
            <a:sysClr val="window" lastClr="FFFFFF">
              <a:lumMod val="85000"/>
            </a:sysClr>
          </a:solidFill>
          <a:ln>
            <a:solidFill>
              <a:srgbClr val="4F81BD"/>
            </a:solidFill>
          </a:ln>
        </p:spPr>
      </p:pic>
      <p:pic>
        <p:nvPicPr>
          <p:cNvPr id="8" name="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1295080"/>
            <a:ext cx="457198" cy="457198"/>
          </a:xfrm>
          <a:prstGeom prst="rect">
            <a:avLst/>
          </a:prstGeom>
          <a:solidFill>
            <a:sysClr val="window" lastClr="FFFFFF">
              <a:lumMod val="85000"/>
            </a:sysClr>
          </a:solidFill>
          <a:ln>
            <a:solidFill>
              <a:srgbClr val="4F81BD"/>
            </a:solidFill>
          </a:ln>
          <a:extLst/>
        </p:spPr>
      </p:pic>
      <p:pic>
        <p:nvPicPr>
          <p:cNvPr id="9" name="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1293706"/>
            <a:ext cx="457198" cy="457198"/>
          </a:xfrm>
          <a:prstGeom prst="rect">
            <a:avLst/>
          </a:prstGeom>
          <a:solidFill>
            <a:sysClr val="window" lastClr="FFFFFF">
              <a:lumMod val="85000"/>
            </a:sysClr>
          </a:solidFill>
          <a:ln>
            <a:solidFill>
              <a:srgbClr val="4F81BD"/>
            </a:solidFill>
          </a:ln>
          <a:extLst/>
        </p:spPr>
      </p:pic>
      <p:pic>
        <p:nvPicPr>
          <p:cNvPr id="10" name="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1293694"/>
            <a:ext cx="457198" cy="457198"/>
          </a:xfrm>
          <a:prstGeom prst="rect">
            <a:avLst/>
          </a:prstGeom>
          <a:solidFill>
            <a:sysClr val="window" lastClr="FFFFFF">
              <a:lumMod val="85000"/>
            </a:sysClr>
          </a:solidFill>
          <a:ln>
            <a:solidFill>
              <a:srgbClr val="4F81BD"/>
            </a:solidFill>
          </a:ln>
          <a:extLst/>
        </p:spPr>
      </p:pic>
      <p:pic>
        <p:nvPicPr>
          <p:cNvPr id="11" name="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1293706"/>
            <a:ext cx="457198" cy="457198"/>
          </a:xfrm>
          <a:prstGeom prst="rect">
            <a:avLst/>
          </a:prstGeom>
          <a:solidFill>
            <a:sysClr val="window" lastClr="FFFFFF">
              <a:lumMod val="85000"/>
            </a:sysClr>
          </a:solidFill>
          <a:ln>
            <a:solidFill>
              <a:srgbClr val="4F81BD"/>
            </a:solidFill>
          </a:ln>
          <a:extLst/>
        </p:spPr>
      </p:pic>
      <p:pic>
        <p:nvPicPr>
          <p:cNvPr id="12" name="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1293718"/>
            <a:ext cx="457198" cy="457198"/>
          </a:xfrm>
          <a:prstGeom prst="rect">
            <a:avLst/>
          </a:prstGeom>
          <a:solidFill>
            <a:sysClr val="window" lastClr="FFFFFF">
              <a:lumMod val="85000"/>
            </a:sysClr>
          </a:solidFill>
          <a:ln>
            <a:solidFill>
              <a:srgbClr val="4F81BD"/>
            </a:solidFill>
          </a:ln>
          <a:extLst/>
        </p:spPr>
      </p:pic>
      <p:pic>
        <p:nvPicPr>
          <p:cNvPr id="13" name="1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1293694"/>
            <a:ext cx="457198" cy="457198"/>
          </a:xfrm>
          <a:prstGeom prst="rect">
            <a:avLst/>
          </a:prstGeom>
          <a:solidFill>
            <a:sysClr val="window" lastClr="FFFFFF">
              <a:lumMod val="85000"/>
            </a:sysClr>
          </a:solidFill>
          <a:ln>
            <a:solidFill>
              <a:srgbClr val="4F81BD"/>
            </a:solidFill>
          </a:ln>
          <a:extLst/>
        </p:spPr>
      </p:pic>
      <p:pic>
        <p:nvPicPr>
          <p:cNvPr id="14" name="1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1293718"/>
            <a:ext cx="457198" cy="457198"/>
          </a:xfrm>
          <a:prstGeom prst="rect">
            <a:avLst/>
          </a:prstGeom>
          <a:solidFill>
            <a:sysClr val="window" lastClr="FFFFFF">
              <a:lumMod val="85000"/>
            </a:sysClr>
          </a:solidFill>
          <a:ln>
            <a:solidFill>
              <a:srgbClr val="4F81BD"/>
            </a:solidFill>
          </a:ln>
          <a:extLst/>
        </p:spPr>
      </p:pic>
      <p:pic>
        <p:nvPicPr>
          <p:cNvPr id="15" name="1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1293682"/>
            <a:ext cx="457198" cy="457198"/>
          </a:xfrm>
          <a:prstGeom prst="rect">
            <a:avLst/>
          </a:prstGeom>
          <a:solidFill>
            <a:sysClr val="window" lastClr="FFFFFF">
              <a:lumMod val="85000"/>
            </a:sysClr>
          </a:solidFill>
          <a:ln>
            <a:solidFill>
              <a:srgbClr val="4F81BD"/>
            </a:solidFill>
          </a:ln>
          <a:extLst/>
        </p:spPr>
      </p:pic>
      <p:pic>
        <p:nvPicPr>
          <p:cNvPr id="16" name="2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1761799"/>
            <a:ext cx="457198" cy="457198"/>
          </a:xfrm>
          <a:prstGeom prst="rect">
            <a:avLst/>
          </a:prstGeom>
          <a:solidFill>
            <a:schemeClr val="accent3">
              <a:lumMod val="60000"/>
              <a:lumOff val="40000"/>
            </a:schemeClr>
          </a:solidFill>
          <a:ln>
            <a:solidFill>
              <a:srgbClr val="4F81BD"/>
            </a:solidFill>
          </a:ln>
        </p:spPr>
      </p:pic>
      <p:pic>
        <p:nvPicPr>
          <p:cNvPr id="17" name="2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1761799"/>
            <a:ext cx="457198" cy="457198"/>
          </a:xfrm>
          <a:prstGeom prst="rect">
            <a:avLst/>
          </a:prstGeom>
          <a:solidFill>
            <a:schemeClr val="accent3">
              <a:lumMod val="60000"/>
              <a:lumOff val="40000"/>
            </a:schemeClr>
          </a:solidFill>
          <a:ln>
            <a:solidFill>
              <a:srgbClr val="4F81BD"/>
            </a:solidFill>
          </a:ln>
          <a:extLst/>
        </p:spPr>
      </p:pic>
      <p:pic>
        <p:nvPicPr>
          <p:cNvPr id="18" name="2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1764520"/>
            <a:ext cx="457198" cy="457198"/>
          </a:xfrm>
          <a:prstGeom prst="rect">
            <a:avLst/>
          </a:prstGeom>
          <a:solidFill>
            <a:schemeClr val="accent3">
              <a:lumMod val="60000"/>
              <a:lumOff val="40000"/>
            </a:schemeClr>
          </a:solidFill>
          <a:ln>
            <a:solidFill>
              <a:srgbClr val="4F81BD"/>
            </a:solidFill>
          </a:ln>
          <a:extLst/>
        </p:spPr>
      </p:pic>
      <p:pic>
        <p:nvPicPr>
          <p:cNvPr id="19" name="2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1763146"/>
            <a:ext cx="457198" cy="457198"/>
          </a:xfrm>
          <a:prstGeom prst="rect">
            <a:avLst/>
          </a:prstGeom>
          <a:solidFill>
            <a:schemeClr val="accent3">
              <a:lumMod val="60000"/>
              <a:lumOff val="40000"/>
            </a:schemeClr>
          </a:solidFill>
          <a:ln>
            <a:solidFill>
              <a:srgbClr val="4F81BD"/>
            </a:solidFill>
          </a:ln>
          <a:extLst/>
        </p:spPr>
      </p:pic>
      <p:pic>
        <p:nvPicPr>
          <p:cNvPr id="20" name="2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1763134"/>
            <a:ext cx="457198" cy="457198"/>
          </a:xfrm>
          <a:prstGeom prst="rect">
            <a:avLst/>
          </a:prstGeom>
          <a:solidFill>
            <a:schemeClr val="accent3">
              <a:lumMod val="60000"/>
              <a:lumOff val="40000"/>
            </a:schemeClr>
          </a:solidFill>
          <a:ln>
            <a:solidFill>
              <a:srgbClr val="4F81BD"/>
            </a:solidFill>
          </a:ln>
          <a:extLst/>
        </p:spPr>
      </p:pic>
      <p:pic>
        <p:nvPicPr>
          <p:cNvPr id="21" name="2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1763146"/>
            <a:ext cx="457198" cy="457198"/>
          </a:xfrm>
          <a:prstGeom prst="rect">
            <a:avLst/>
          </a:prstGeom>
          <a:solidFill>
            <a:srgbClr val="9BBB59">
              <a:lumMod val="60000"/>
              <a:lumOff val="40000"/>
            </a:srgbClr>
          </a:solidFill>
          <a:ln>
            <a:solidFill>
              <a:srgbClr val="4F81BD"/>
            </a:solidFill>
          </a:ln>
          <a:extLst/>
        </p:spPr>
      </p:pic>
      <p:pic>
        <p:nvPicPr>
          <p:cNvPr id="22" name="2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1763158"/>
            <a:ext cx="457198" cy="457198"/>
          </a:xfrm>
          <a:prstGeom prst="rect">
            <a:avLst/>
          </a:prstGeom>
          <a:solidFill>
            <a:srgbClr val="9BBB59">
              <a:lumMod val="60000"/>
              <a:lumOff val="40000"/>
            </a:srgbClr>
          </a:solidFill>
          <a:ln>
            <a:solidFill>
              <a:srgbClr val="4F81BD"/>
            </a:solidFill>
          </a:ln>
        </p:spPr>
      </p:pic>
      <p:pic>
        <p:nvPicPr>
          <p:cNvPr id="23" name="3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1763134"/>
            <a:ext cx="457198" cy="457198"/>
          </a:xfrm>
          <a:prstGeom prst="rect">
            <a:avLst/>
          </a:prstGeom>
          <a:solidFill>
            <a:srgbClr val="9BBB59">
              <a:lumMod val="60000"/>
              <a:lumOff val="40000"/>
            </a:srgbClr>
          </a:solidFill>
          <a:ln>
            <a:solidFill>
              <a:srgbClr val="4F81BD"/>
            </a:solidFill>
          </a:ln>
          <a:extLst/>
        </p:spPr>
      </p:pic>
      <p:pic>
        <p:nvPicPr>
          <p:cNvPr id="24" name="3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1763158"/>
            <a:ext cx="457198" cy="457198"/>
          </a:xfrm>
          <a:prstGeom prst="rect">
            <a:avLst/>
          </a:prstGeom>
          <a:solidFill>
            <a:srgbClr val="9BBB59">
              <a:lumMod val="60000"/>
              <a:lumOff val="40000"/>
            </a:srgbClr>
          </a:solidFill>
          <a:ln>
            <a:solidFill>
              <a:srgbClr val="4F81BD"/>
            </a:solidFill>
          </a:ln>
          <a:extLst/>
        </p:spPr>
      </p:pic>
      <p:pic>
        <p:nvPicPr>
          <p:cNvPr id="25" name="3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1763122"/>
            <a:ext cx="457198" cy="457198"/>
          </a:xfrm>
          <a:prstGeom prst="rect">
            <a:avLst/>
          </a:prstGeom>
          <a:solidFill>
            <a:srgbClr val="9BBB59">
              <a:lumMod val="60000"/>
              <a:lumOff val="40000"/>
            </a:srgbClr>
          </a:solidFill>
          <a:ln>
            <a:solidFill>
              <a:srgbClr val="4F81BD"/>
            </a:solidFill>
          </a:ln>
          <a:extLst/>
        </p:spPr>
      </p:pic>
      <p:pic>
        <p:nvPicPr>
          <p:cNvPr id="26" name="3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2231239"/>
            <a:ext cx="457198" cy="457198"/>
          </a:xfrm>
          <a:prstGeom prst="rect">
            <a:avLst/>
          </a:prstGeom>
          <a:solidFill>
            <a:srgbClr val="9BBB59">
              <a:lumMod val="60000"/>
              <a:lumOff val="40000"/>
            </a:srgbClr>
          </a:solidFill>
          <a:ln>
            <a:solidFill>
              <a:srgbClr val="4F81BD"/>
            </a:solidFill>
          </a:ln>
        </p:spPr>
      </p:pic>
      <p:pic>
        <p:nvPicPr>
          <p:cNvPr id="27" name="3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2231239"/>
            <a:ext cx="457198" cy="457198"/>
          </a:xfrm>
          <a:prstGeom prst="rect">
            <a:avLst/>
          </a:prstGeom>
          <a:solidFill>
            <a:srgbClr val="9BBB59">
              <a:lumMod val="60000"/>
              <a:lumOff val="40000"/>
            </a:srgbClr>
          </a:solidFill>
          <a:ln>
            <a:solidFill>
              <a:srgbClr val="4F81BD"/>
            </a:solidFill>
          </a:ln>
          <a:extLst/>
        </p:spPr>
      </p:pic>
      <p:pic>
        <p:nvPicPr>
          <p:cNvPr id="28" name="3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2233960"/>
            <a:ext cx="457198" cy="457198"/>
          </a:xfrm>
          <a:prstGeom prst="rect">
            <a:avLst/>
          </a:prstGeom>
          <a:solidFill>
            <a:srgbClr val="9BBB59">
              <a:lumMod val="60000"/>
              <a:lumOff val="40000"/>
            </a:srgbClr>
          </a:solidFill>
          <a:ln>
            <a:solidFill>
              <a:srgbClr val="4F81BD"/>
            </a:solidFill>
          </a:ln>
          <a:extLst/>
        </p:spPr>
      </p:pic>
      <p:pic>
        <p:nvPicPr>
          <p:cNvPr id="29" name="3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2232586"/>
            <a:ext cx="457198" cy="457198"/>
          </a:xfrm>
          <a:prstGeom prst="rect">
            <a:avLst/>
          </a:prstGeom>
          <a:solidFill>
            <a:srgbClr val="9BBB59">
              <a:lumMod val="60000"/>
              <a:lumOff val="40000"/>
            </a:srgbClr>
          </a:solidFill>
          <a:ln>
            <a:solidFill>
              <a:srgbClr val="4F81BD"/>
            </a:solidFill>
          </a:ln>
          <a:extLst/>
        </p:spPr>
      </p:pic>
      <p:pic>
        <p:nvPicPr>
          <p:cNvPr id="30" name="3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2232574"/>
            <a:ext cx="457198" cy="457198"/>
          </a:xfrm>
          <a:prstGeom prst="rect">
            <a:avLst/>
          </a:prstGeom>
          <a:solidFill>
            <a:srgbClr val="9BBB59">
              <a:lumMod val="60000"/>
              <a:lumOff val="40000"/>
            </a:srgbClr>
          </a:solidFill>
          <a:ln>
            <a:solidFill>
              <a:srgbClr val="4F81BD"/>
            </a:solidFill>
          </a:ln>
          <a:extLst/>
        </p:spPr>
      </p:pic>
      <p:pic>
        <p:nvPicPr>
          <p:cNvPr id="31" name="3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2232586"/>
            <a:ext cx="457198" cy="457198"/>
          </a:xfrm>
          <a:prstGeom prst="rect">
            <a:avLst/>
          </a:prstGeom>
          <a:solidFill>
            <a:srgbClr val="9BBB59">
              <a:lumMod val="60000"/>
              <a:lumOff val="40000"/>
            </a:srgbClr>
          </a:solidFill>
          <a:ln>
            <a:solidFill>
              <a:srgbClr val="4F81BD"/>
            </a:solidFill>
          </a:ln>
          <a:extLst/>
        </p:spPr>
      </p:pic>
      <p:pic>
        <p:nvPicPr>
          <p:cNvPr id="32" name="3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2232598"/>
            <a:ext cx="457198" cy="457198"/>
          </a:xfrm>
          <a:prstGeom prst="rect">
            <a:avLst/>
          </a:prstGeom>
          <a:solidFill>
            <a:srgbClr val="9BBB59">
              <a:lumMod val="60000"/>
              <a:lumOff val="40000"/>
            </a:srgbClr>
          </a:solidFill>
          <a:ln>
            <a:solidFill>
              <a:srgbClr val="4F81BD"/>
            </a:solidFill>
          </a:ln>
          <a:extLst/>
        </p:spPr>
      </p:pic>
      <p:pic>
        <p:nvPicPr>
          <p:cNvPr id="33" name="4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2232574"/>
            <a:ext cx="457198" cy="457198"/>
          </a:xfrm>
          <a:prstGeom prst="rect">
            <a:avLst/>
          </a:prstGeom>
          <a:solidFill>
            <a:srgbClr val="9BBB59">
              <a:lumMod val="60000"/>
              <a:lumOff val="40000"/>
            </a:srgbClr>
          </a:solidFill>
          <a:ln>
            <a:solidFill>
              <a:srgbClr val="4F81BD"/>
            </a:solidFill>
          </a:ln>
          <a:extLst/>
        </p:spPr>
      </p:pic>
      <p:pic>
        <p:nvPicPr>
          <p:cNvPr id="34" name="4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2232598"/>
            <a:ext cx="457198" cy="457198"/>
          </a:xfrm>
          <a:prstGeom prst="rect">
            <a:avLst/>
          </a:prstGeom>
          <a:solidFill>
            <a:srgbClr val="9BBB59">
              <a:lumMod val="60000"/>
              <a:lumOff val="40000"/>
            </a:srgbClr>
          </a:solidFill>
          <a:ln>
            <a:solidFill>
              <a:srgbClr val="4F81BD"/>
            </a:solidFill>
          </a:ln>
          <a:extLst/>
        </p:spPr>
      </p:pic>
      <p:pic>
        <p:nvPicPr>
          <p:cNvPr id="35" name="4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2232562"/>
            <a:ext cx="457198" cy="457198"/>
          </a:xfrm>
          <a:prstGeom prst="rect">
            <a:avLst/>
          </a:prstGeom>
          <a:solidFill>
            <a:srgbClr val="9BBB59">
              <a:lumMod val="60000"/>
              <a:lumOff val="40000"/>
            </a:srgbClr>
          </a:solidFill>
          <a:ln>
            <a:solidFill>
              <a:srgbClr val="4F81BD"/>
            </a:solidFill>
          </a:ln>
          <a:extLst/>
        </p:spPr>
      </p:pic>
      <p:pic>
        <p:nvPicPr>
          <p:cNvPr id="36" name="4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2700679"/>
            <a:ext cx="457198" cy="457198"/>
          </a:xfrm>
          <a:prstGeom prst="rect">
            <a:avLst/>
          </a:prstGeom>
          <a:solidFill>
            <a:srgbClr val="9BBB59">
              <a:lumMod val="60000"/>
              <a:lumOff val="40000"/>
            </a:srgbClr>
          </a:solidFill>
          <a:ln>
            <a:solidFill>
              <a:srgbClr val="4F81BD"/>
            </a:solidFill>
          </a:ln>
        </p:spPr>
      </p:pic>
      <p:pic>
        <p:nvPicPr>
          <p:cNvPr id="37" name="4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2700679"/>
            <a:ext cx="457198" cy="457198"/>
          </a:xfrm>
          <a:prstGeom prst="rect">
            <a:avLst/>
          </a:prstGeom>
          <a:solidFill>
            <a:srgbClr val="9BBB59">
              <a:lumMod val="60000"/>
              <a:lumOff val="40000"/>
            </a:srgbClr>
          </a:solidFill>
          <a:ln>
            <a:solidFill>
              <a:srgbClr val="4F81BD"/>
            </a:solidFill>
          </a:ln>
          <a:extLst/>
        </p:spPr>
      </p:pic>
      <p:pic>
        <p:nvPicPr>
          <p:cNvPr id="38" name="4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2703400"/>
            <a:ext cx="457198" cy="457198"/>
          </a:xfrm>
          <a:prstGeom prst="rect">
            <a:avLst/>
          </a:prstGeom>
          <a:solidFill>
            <a:srgbClr val="9BBB59">
              <a:lumMod val="60000"/>
              <a:lumOff val="40000"/>
            </a:srgbClr>
          </a:solidFill>
          <a:ln>
            <a:solidFill>
              <a:srgbClr val="4F81BD"/>
            </a:solidFill>
          </a:ln>
          <a:extLst/>
        </p:spPr>
      </p:pic>
      <p:pic>
        <p:nvPicPr>
          <p:cNvPr id="39" name="4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2702026"/>
            <a:ext cx="457198" cy="457198"/>
          </a:xfrm>
          <a:prstGeom prst="rect">
            <a:avLst/>
          </a:prstGeom>
          <a:solidFill>
            <a:srgbClr val="9BBB59">
              <a:lumMod val="60000"/>
              <a:lumOff val="40000"/>
            </a:srgbClr>
          </a:solidFill>
          <a:ln>
            <a:solidFill>
              <a:srgbClr val="4F81BD"/>
            </a:solidFill>
          </a:ln>
          <a:extLst/>
        </p:spPr>
      </p:pic>
      <p:pic>
        <p:nvPicPr>
          <p:cNvPr id="40" name="4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2702014"/>
            <a:ext cx="457198" cy="457198"/>
          </a:xfrm>
          <a:prstGeom prst="rect">
            <a:avLst/>
          </a:prstGeom>
          <a:solidFill>
            <a:srgbClr val="9BBB59">
              <a:lumMod val="60000"/>
              <a:lumOff val="40000"/>
            </a:srgbClr>
          </a:solidFill>
          <a:ln>
            <a:solidFill>
              <a:srgbClr val="4F81BD"/>
            </a:solidFill>
          </a:ln>
          <a:extLst/>
        </p:spPr>
      </p:pic>
      <p:pic>
        <p:nvPicPr>
          <p:cNvPr id="41" name="4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2702026"/>
            <a:ext cx="457198" cy="457198"/>
          </a:xfrm>
          <a:prstGeom prst="rect">
            <a:avLst/>
          </a:prstGeom>
          <a:solidFill>
            <a:srgbClr val="9BBB59">
              <a:lumMod val="60000"/>
              <a:lumOff val="40000"/>
            </a:srgbClr>
          </a:solidFill>
          <a:ln>
            <a:solidFill>
              <a:srgbClr val="4F81BD"/>
            </a:solidFill>
          </a:ln>
          <a:extLst/>
        </p:spPr>
      </p:pic>
      <p:pic>
        <p:nvPicPr>
          <p:cNvPr id="42" name="4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2702038"/>
            <a:ext cx="457198" cy="457198"/>
          </a:xfrm>
          <a:prstGeom prst="rect">
            <a:avLst/>
          </a:prstGeom>
          <a:solidFill>
            <a:srgbClr val="9BBB59">
              <a:lumMod val="60000"/>
              <a:lumOff val="40000"/>
            </a:srgbClr>
          </a:solidFill>
          <a:ln>
            <a:solidFill>
              <a:srgbClr val="4F81BD"/>
            </a:solidFill>
          </a:ln>
          <a:extLst/>
        </p:spPr>
      </p:pic>
      <p:pic>
        <p:nvPicPr>
          <p:cNvPr id="43" name="5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2702014"/>
            <a:ext cx="457198" cy="457198"/>
          </a:xfrm>
          <a:prstGeom prst="rect">
            <a:avLst/>
          </a:prstGeom>
          <a:solidFill>
            <a:srgbClr val="9BBB59">
              <a:lumMod val="60000"/>
              <a:lumOff val="40000"/>
            </a:srgbClr>
          </a:solidFill>
          <a:ln>
            <a:solidFill>
              <a:srgbClr val="4F81BD"/>
            </a:solidFill>
          </a:ln>
          <a:extLst/>
        </p:spPr>
      </p:pic>
      <p:pic>
        <p:nvPicPr>
          <p:cNvPr id="44" name="5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2702038"/>
            <a:ext cx="457198" cy="457198"/>
          </a:xfrm>
          <a:prstGeom prst="rect">
            <a:avLst/>
          </a:prstGeom>
          <a:solidFill>
            <a:srgbClr val="9BBB59">
              <a:lumMod val="60000"/>
              <a:lumOff val="40000"/>
            </a:srgbClr>
          </a:solidFill>
          <a:ln>
            <a:solidFill>
              <a:srgbClr val="4F81BD"/>
            </a:solidFill>
          </a:ln>
          <a:extLst/>
        </p:spPr>
      </p:pic>
      <p:pic>
        <p:nvPicPr>
          <p:cNvPr id="45" name="5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2702002"/>
            <a:ext cx="457198" cy="457198"/>
          </a:xfrm>
          <a:prstGeom prst="rect">
            <a:avLst/>
          </a:prstGeom>
          <a:solidFill>
            <a:srgbClr val="9BBB59">
              <a:lumMod val="60000"/>
              <a:lumOff val="40000"/>
            </a:srgbClr>
          </a:solidFill>
          <a:ln>
            <a:solidFill>
              <a:srgbClr val="4F81BD"/>
            </a:solidFill>
          </a:ln>
          <a:extLst/>
        </p:spPr>
      </p:pic>
      <p:pic>
        <p:nvPicPr>
          <p:cNvPr id="46" name="5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3170119"/>
            <a:ext cx="457198" cy="457198"/>
          </a:xfrm>
          <a:prstGeom prst="rect">
            <a:avLst/>
          </a:prstGeom>
          <a:solidFill>
            <a:srgbClr val="9BBB59">
              <a:lumMod val="60000"/>
              <a:lumOff val="40000"/>
            </a:srgbClr>
          </a:solidFill>
          <a:ln>
            <a:solidFill>
              <a:srgbClr val="4F81BD"/>
            </a:solidFill>
          </a:ln>
        </p:spPr>
      </p:pic>
      <p:pic>
        <p:nvPicPr>
          <p:cNvPr id="47" name="5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3170119"/>
            <a:ext cx="457198" cy="457198"/>
          </a:xfrm>
          <a:prstGeom prst="rect">
            <a:avLst/>
          </a:prstGeom>
          <a:solidFill>
            <a:srgbClr val="9BBB59">
              <a:lumMod val="60000"/>
              <a:lumOff val="40000"/>
            </a:srgbClr>
          </a:solidFill>
          <a:ln>
            <a:solidFill>
              <a:srgbClr val="4F81BD"/>
            </a:solidFill>
          </a:ln>
          <a:extLst/>
        </p:spPr>
      </p:pic>
      <p:pic>
        <p:nvPicPr>
          <p:cNvPr id="48" name="5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3172840"/>
            <a:ext cx="457198" cy="457198"/>
          </a:xfrm>
          <a:prstGeom prst="rect">
            <a:avLst/>
          </a:prstGeom>
          <a:solidFill>
            <a:srgbClr val="9BBB59">
              <a:lumMod val="60000"/>
              <a:lumOff val="40000"/>
            </a:srgbClr>
          </a:solidFill>
          <a:ln>
            <a:solidFill>
              <a:srgbClr val="4F81BD"/>
            </a:solidFill>
          </a:ln>
          <a:extLst/>
        </p:spPr>
      </p:pic>
      <p:pic>
        <p:nvPicPr>
          <p:cNvPr id="49" name="5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3171466"/>
            <a:ext cx="457198" cy="457198"/>
          </a:xfrm>
          <a:prstGeom prst="rect">
            <a:avLst/>
          </a:prstGeom>
          <a:solidFill>
            <a:srgbClr val="9BBB59">
              <a:lumMod val="60000"/>
              <a:lumOff val="40000"/>
            </a:srgbClr>
          </a:solidFill>
          <a:ln>
            <a:solidFill>
              <a:srgbClr val="4F81BD"/>
            </a:solidFill>
          </a:ln>
          <a:extLst/>
        </p:spPr>
      </p:pic>
      <p:pic>
        <p:nvPicPr>
          <p:cNvPr id="50" name="5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3171454"/>
            <a:ext cx="457198" cy="457198"/>
          </a:xfrm>
          <a:prstGeom prst="rect">
            <a:avLst/>
          </a:prstGeom>
          <a:solidFill>
            <a:srgbClr val="9BBB59">
              <a:lumMod val="60000"/>
              <a:lumOff val="40000"/>
            </a:srgbClr>
          </a:solidFill>
          <a:ln>
            <a:solidFill>
              <a:srgbClr val="4F81BD"/>
            </a:solidFill>
          </a:ln>
          <a:extLst/>
        </p:spPr>
      </p:pic>
      <p:pic>
        <p:nvPicPr>
          <p:cNvPr id="51" name="5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3171466"/>
            <a:ext cx="457198" cy="457198"/>
          </a:xfrm>
          <a:prstGeom prst="rect">
            <a:avLst/>
          </a:prstGeom>
          <a:solidFill>
            <a:schemeClr val="accent3">
              <a:lumMod val="60000"/>
              <a:lumOff val="40000"/>
            </a:schemeClr>
          </a:solidFill>
          <a:ln>
            <a:solidFill>
              <a:srgbClr val="4F81BD"/>
            </a:solidFill>
          </a:ln>
          <a:extLst/>
        </p:spPr>
      </p:pic>
      <p:pic>
        <p:nvPicPr>
          <p:cNvPr id="52" name="5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3171478"/>
            <a:ext cx="457198" cy="457198"/>
          </a:xfrm>
          <a:prstGeom prst="rect">
            <a:avLst/>
          </a:prstGeom>
          <a:solidFill>
            <a:schemeClr val="accent3">
              <a:lumMod val="60000"/>
              <a:lumOff val="40000"/>
            </a:schemeClr>
          </a:solidFill>
          <a:ln>
            <a:solidFill>
              <a:srgbClr val="4F81BD"/>
            </a:solidFill>
          </a:ln>
        </p:spPr>
      </p:pic>
      <p:pic>
        <p:nvPicPr>
          <p:cNvPr id="53" name="6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3171454"/>
            <a:ext cx="457198" cy="457198"/>
          </a:xfrm>
          <a:prstGeom prst="rect">
            <a:avLst/>
          </a:prstGeom>
          <a:solidFill>
            <a:schemeClr val="accent3">
              <a:lumMod val="60000"/>
              <a:lumOff val="40000"/>
            </a:schemeClr>
          </a:solidFill>
          <a:ln>
            <a:solidFill>
              <a:srgbClr val="4F81BD"/>
            </a:solidFill>
          </a:ln>
          <a:extLst/>
        </p:spPr>
      </p:pic>
      <p:pic>
        <p:nvPicPr>
          <p:cNvPr id="54" name="6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3171478"/>
            <a:ext cx="457198" cy="457198"/>
          </a:xfrm>
          <a:prstGeom prst="rect">
            <a:avLst/>
          </a:prstGeom>
          <a:solidFill>
            <a:schemeClr val="accent3">
              <a:lumMod val="60000"/>
              <a:lumOff val="40000"/>
            </a:schemeClr>
          </a:solidFill>
          <a:ln>
            <a:solidFill>
              <a:srgbClr val="4F81BD"/>
            </a:solidFill>
          </a:ln>
          <a:extLst/>
        </p:spPr>
      </p:pic>
      <p:pic>
        <p:nvPicPr>
          <p:cNvPr id="55" name="6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3171442"/>
            <a:ext cx="457198" cy="457198"/>
          </a:xfrm>
          <a:prstGeom prst="rect">
            <a:avLst/>
          </a:prstGeom>
          <a:solidFill>
            <a:schemeClr val="accent3">
              <a:lumMod val="60000"/>
              <a:lumOff val="40000"/>
            </a:schemeClr>
          </a:solidFill>
          <a:ln>
            <a:solidFill>
              <a:srgbClr val="4F81BD"/>
            </a:solidFill>
          </a:ln>
          <a:extLst/>
        </p:spPr>
      </p:pic>
      <p:pic>
        <p:nvPicPr>
          <p:cNvPr id="56" name="6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3639559"/>
            <a:ext cx="457198" cy="457198"/>
          </a:xfrm>
          <a:prstGeom prst="rect">
            <a:avLst/>
          </a:prstGeom>
          <a:solidFill>
            <a:schemeClr val="accent3">
              <a:lumMod val="60000"/>
              <a:lumOff val="40000"/>
            </a:schemeClr>
          </a:solidFill>
          <a:ln>
            <a:solidFill>
              <a:srgbClr val="4F81BD"/>
            </a:solidFill>
          </a:ln>
        </p:spPr>
      </p:pic>
      <p:pic>
        <p:nvPicPr>
          <p:cNvPr id="57" name="6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3639559"/>
            <a:ext cx="457198" cy="457198"/>
          </a:xfrm>
          <a:prstGeom prst="rect">
            <a:avLst/>
          </a:prstGeom>
          <a:solidFill>
            <a:schemeClr val="accent3">
              <a:lumMod val="60000"/>
              <a:lumOff val="40000"/>
            </a:schemeClr>
          </a:solidFill>
          <a:ln>
            <a:solidFill>
              <a:srgbClr val="4F81BD"/>
            </a:solidFill>
          </a:ln>
          <a:extLst/>
        </p:spPr>
      </p:pic>
      <p:pic>
        <p:nvPicPr>
          <p:cNvPr id="58" name="6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0" y="3642280"/>
            <a:ext cx="457198" cy="457198"/>
          </a:xfrm>
          <a:prstGeom prst="rect">
            <a:avLst/>
          </a:prstGeom>
          <a:solidFill>
            <a:srgbClr val="1F497D">
              <a:lumMod val="20000"/>
              <a:lumOff val="80000"/>
            </a:srgbClr>
          </a:solidFill>
          <a:ln>
            <a:solidFill>
              <a:srgbClr val="4F81BD"/>
            </a:solidFill>
          </a:ln>
          <a:extLst/>
        </p:spPr>
      </p:pic>
      <p:pic>
        <p:nvPicPr>
          <p:cNvPr id="59" name="6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3640906"/>
            <a:ext cx="457198" cy="457198"/>
          </a:xfrm>
          <a:prstGeom prst="rect">
            <a:avLst/>
          </a:prstGeom>
          <a:solidFill>
            <a:srgbClr val="1F497D">
              <a:lumMod val="20000"/>
              <a:lumOff val="80000"/>
            </a:srgbClr>
          </a:solidFill>
          <a:ln>
            <a:solidFill>
              <a:srgbClr val="4F81BD"/>
            </a:solidFill>
          </a:ln>
          <a:extLst/>
        </p:spPr>
      </p:pic>
      <p:pic>
        <p:nvPicPr>
          <p:cNvPr id="60" name="6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3640894"/>
            <a:ext cx="457198" cy="457198"/>
          </a:xfrm>
          <a:prstGeom prst="rect">
            <a:avLst/>
          </a:prstGeom>
          <a:solidFill>
            <a:srgbClr val="1F497D">
              <a:lumMod val="20000"/>
              <a:lumOff val="80000"/>
            </a:srgbClr>
          </a:solidFill>
          <a:ln>
            <a:solidFill>
              <a:srgbClr val="4F81BD"/>
            </a:solidFill>
          </a:ln>
          <a:extLst/>
        </p:spPr>
      </p:pic>
      <p:pic>
        <p:nvPicPr>
          <p:cNvPr id="61" name="6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3640906"/>
            <a:ext cx="457198" cy="457198"/>
          </a:xfrm>
          <a:prstGeom prst="rect">
            <a:avLst/>
          </a:prstGeom>
          <a:solidFill>
            <a:srgbClr val="1F497D">
              <a:lumMod val="20000"/>
              <a:lumOff val="80000"/>
            </a:srgbClr>
          </a:solidFill>
          <a:ln>
            <a:solidFill>
              <a:srgbClr val="4F81BD"/>
            </a:solidFill>
          </a:ln>
          <a:extLst/>
        </p:spPr>
      </p:pic>
      <p:pic>
        <p:nvPicPr>
          <p:cNvPr id="62" name="6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3640918"/>
            <a:ext cx="457198" cy="457198"/>
          </a:xfrm>
          <a:prstGeom prst="rect">
            <a:avLst/>
          </a:prstGeom>
          <a:solidFill>
            <a:srgbClr val="1F497D">
              <a:lumMod val="20000"/>
              <a:lumOff val="80000"/>
            </a:srgbClr>
          </a:solidFill>
          <a:ln>
            <a:solidFill>
              <a:srgbClr val="4F81BD"/>
            </a:solidFill>
          </a:ln>
          <a:extLst/>
        </p:spPr>
      </p:pic>
      <p:pic>
        <p:nvPicPr>
          <p:cNvPr id="63" name="7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3640894"/>
            <a:ext cx="457198" cy="457198"/>
          </a:xfrm>
          <a:prstGeom prst="rect">
            <a:avLst/>
          </a:prstGeom>
          <a:solidFill>
            <a:srgbClr val="1F497D">
              <a:lumMod val="20000"/>
              <a:lumOff val="80000"/>
            </a:srgbClr>
          </a:solidFill>
          <a:ln>
            <a:solidFill>
              <a:srgbClr val="4F81BD"/>
            </a:solidFill>
          </a:ln>
          <a:extLst/>
        </p:spPr>
      </p:pic>
      <p:pic>
        <p:nvPicPr>
          <p:cNvPr id="64" name="7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3640918"/>
            <a:ext cx="457198" cy="457198"/>
          </a:xfrm>
          <a:prstGeom prst="rect">
            <a:avLst/>
          </a:prstGeom>
          <a:solidFill>
            <a:srgbClr val="1F497D">
              <a:lumMod val="20000"/>
              <a:lumOff val="80000"/>
            </a:srgbClr>
          </a:solidFill>
          <a:ln>
            <a:solidFill>
              <a:srgbClr val="4F81BD"/>
            </a:solidFill>
          </a:ln>
          <a:extLst/>
        </p:spPr>
      </p:pic>
      <p:pic>
        <p:nvPicPr>
          <p:cNvPr id="65" name="7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3640882"/>
            <a:ext cx="457198" cy="457198"/>
          </a:xfrm>
          <a:prstGeom prst="rect">
            <a:avLst/>
          </a:prstGeom>
          <a:solidFill>
            <a:srgbClr val="1F497D">
              <a:lumMod val="20000"/>
              <a:lumOff val="80000"/>
            </a:srgbClr>
          </a:solidFill>
          <a:ln>
            <a:solidFill>
              <a:srgbClr val="4F81BD"/>
            </a:solidFill>
          </a:ln>
          <a:extLst/>
        </p:spPr>
      </p:pic>
      <p:pic>
        <p:nvPicPr>
          <p:cNvPr id="66" name="7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4109035"/>
            <a:ext cx="457198" cy="457198"/>
          </a:xfrm>
          <a:prstGeom prst="rect">
            <a:avLst/>
          </a:prstGeom>
          <a:solidFill>
            <a:srgbClr val="1F497D">
              <a:lumMod val="20000"/>
              <a:lumOff val="80000"/>
            </a:srgbClr>
          </a:solidFill>
          <a:ln>
            <a:solidFill>
              <a:srgbClr val="4F81BD"/>
            </a:solidFill>
          </a:ln>
        </p:spPr>
      </p:pic>
      <p:pic>
        <p:nvPicPr>
          <p:cNvPr id="67" name="7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4109035"/>
            <a:ext cx="457198" cy="457198"/>
          </a:xfrm>
          <a:prstGeom prst="rect">
            <a:avLst/>
          </a:prstGeom>
          <a:solidFill>
            <a:srgbClr val="1F497D">
              <a:lumMod val="20000"/>
              <a:lumOff val="80000"/>
            </a:srgbClr>
          </a:solidFill>
          <a:ln>
            <a:solidFill>
              <a:srgbClr val="4F81BD"/>
            </a:solidFill>
          </a:ln>
          <a:extLst/>
        </p:spPr>
      </p:pic>
      <p:pic>
        <p:nvPicPr>
          <p:cNvPr id="68" name="7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4111756"/>
            <a:ext cx="457198" cy="457198"/>
          </a:xfrm>
          <a:prstGeom prst="rect">
            <a:avLst/>
          </a:prstGeom>
          <a:solidFill>
            <a:srgbClr val="1F497D">
              <a:lumMod val="20000"/>
              <a:lumOff val="80000"/>
            </a:srgbClr>
          </a:solidFill>
          <a:ln>
            <a:solidFill>
              <a:srgbClr val="4F81BD"/>
            </a:solidFill>
          </a:ln>
          <a:extLst/>
        </p:spPr>
      </p:pic>
      <p:pic>
        <p:nvPicPr>
          <p:cNvPr id="69" name="7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4110382"/>
            <a:ext cx="457198" cy="457198"/>
          </a:xfrm>
          <a:prstGeom prst="rect">
            <a:avLst/>
          </a:prstGeom>
          <a:solidFill>
            <a:srgbClr val="1F497D">
              <a:lumMod val="20000"/>
              <a:lumOff val="80000"/>
            </a:srgbClr>
          </a:solidFill>
          <a:ln>
            <a:solidFill>
              <a:srgbClr val="4F81BD"/>
            </a:solidFill>
          </a:ln>
          <a:extLst/>
        </p:spPr>
      </p:pic>
      <p:pic>
        <p:nvPicPr>
          <p:cNvPr id="70" name="7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4110370"/>
            <a:ext cx="457198" cy="457198"/>
          </a:xfrm>
          <a:prstGeom prst="rect">
            <a:avLst/>
          </a:prstGeom>
          <a:solidFill>
            <a:srgbClr val="1F497D">
              <a:lumMod val="20000"/>
              <a:lumOff val="80000"/>
            </a:srgbClr>
          </a:solidFill>
          <a:ln>
            <a:solidFill>
              <a:srgbClr val="4F81BD"/>
            </a:solidFill>
          </a:ln>
          <a:extLst/>
        </p:spPr>
      </p:pic>
      <p:pic>
        <p:nvPicPr>
          <p:cNvPr id="71" name="7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4110382"/>
            <a:ext cx="457198" cy="457198"/>
          </a:xfrm>
          <a:prstGeom prst="rect">
            <a:avLst/>
          </a:prstGeom>
          <a:solidFill>
            <a:srgbClr val="1F497D">
              <a:lumMod val="20000"/>
              <a:lumOff val="80000"/>
            </a:srgbClr>
          </a:solidFill>
          <a:ln>
            <a:solidFill>
              <a:srgbClr val="4F81BD"/>
            </a:solidFill>
          </a:ln>
          <a:extLst/>
        </p:spPr>
      </p:pic>
      <p:pic>
        <p:nvPicPr>
          <p:cNvPr id="72" name="7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4110394"/>
            <a:ext cx="457198" cy="457198"/>
          </a:xfrm>
          <a:prstGeom prst="rect">
            <a:avLst/>
          </a:prstGeom>
          <a:solidFill>
            <a:srgbClr val="1F497D">
              <a:lumMod val="20000"/>
              <a:lumOff val="80000"/>
            </a:srgbClr>
          </a:solidFill>
          <a:ln>
            <a:solidFill>
              <a:srgbClr val="4F81BD"/>
            </a:solidFill>
          </a:ln>
          <a:extLst/>
        </p:spPr>
      </p:pic>
      <p:pic>
        <p:nvPicPr>
          <p:cNvPr id="73" name="8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4110370"/>
            <a:ext cx="457198" cy="457198"/>
          </a:xfrm>
          <a:prstGeom prst="rect">
            <a:avLst/>
          </a:prstGeom>
          <a:solidFill>
            <a:srgbClr val="1F497D">
              <a:lumMod val="20000"/>
              <a:lumOff val="80000"/>
            </a:srgbClr>
          </a:solidFill>
          <a:ln>
            <a:solidFill>
              <a:srgbClr val="4F81BD"/>
            </a:solidFill>
          </a:ln>
          <a:extLst/>
        </p:spPr>
      </p:pic>
      <p:pic>
        <p:nvPicPr>
          <p:cNvPr id="74" name="8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4110394"/>
            <a:ext cx="457198" cy="457198"/>
          </a:xfrm>
          <a:prstGeom prst="rect">
            <a:avLst/>
          </a:prstGeom>
          <a:solidFill>
            <a:srgbClr val="1F497D">
              <a:lumMod val="20000"/>
              <a:lumOff val="80000"/>
            </a:srgbClr>
          </a:solidFill>
          <a:ln>
            <a:solidFill>
              <a:srgbClr val="4F81BD"/>
            </a:solidFill>
          </a:ln>
          <a:extLst/>
        </p:spPr>
      </p:pic>
      <p:pic>
        <p:nvPicPr>
          <p:cNvPr id="75" name="8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4110358"/>
            <a:ext cx="457198" cy="457198"/>
          </a:xfrm>
          <a:prstGeom prst="rect">
            <a:avLst/>
          </a:prstGeom>
          <a:solidFill>
            <a:srgbClr val="1F497D">
              <a:lumMod val="20000"/>
              <a:lumOff val="80000"/>
            </a:srgbClr>
          </a:solidFill>
          <a:ln>
            <a:solidFill>
              <a:srgbClr val="4F81BD"/>
            </a:solidFill>
          </a:ln>
          <a:extLst/>
        </p:spPr>
      </p:pic>
      <p:pic>
        <p:nvPicPr>
          <p:cNvPr id="76" name="8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4578475"/>
            <a:ext cx="457198" cy="457198"/>
          </a:xfrm>
          <a:prstGeom prst="rect">
            <a:avLst/>
          </a:prstGeom>
          <a:solidFill>
            <a:srgbClr val="1F497D">
              <a:lumMod val="20000"/>
              <a:lumOff val="80000"/>
            </a:srgbClr>
          </a:solidFill>
          <a:ln>
            <a:solidFill>
              <a:srgbClr val="4F81BD"/>
            </a:solidFill>
          </a:ln>
        </p:spPr>
      </p:pic>
      <p:pic>
        <p:nvPicPr>
          <p:cNvPr id="77" name="8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4578475"/>
            <a:ext cx="457198" cy="457198"/>
          </a:xfrm>
          <a:prstGeom prst="rect">
            <a:avLst/>
          </a:prstGeom>
          <a:solidFill>
            <a:srgbClr val="1F497D">
              <a:lumMod val="20000"/>
              <a:lumOff val="80000"/>
            </a:srgbClr>
          </a:solidFill>
          <a:ln>
            <a:solidFill>
              <a:srgbClr val="4F81BD"/>
            </a:solidFill>
          </a:ln>
          <a:extLst/>
        </p:spPr>
      </p:pic>
      <p:pic>
        <p:nvPicPr>
          <p:cNvPr id="78" name="8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4581196"/>
            <a:ext cx="457198" cy="457198"/>
          </a:xfrm>
          <a:prstGeom prst="rect">
            <a:avLst/>
          </a:prstGeom>
          <a:solidFill>
            <a:schemeClr val="tx2">
              <a:lumMod val="40000"/>
              <a:lumOff val="60000"/>
            </a:schemeClr>
          </a:solidFill>
          <a:ln>
            <a:solidFill>
              <a:srgbClr val="4F81BD"/>
            </a:solidFill>
          </a:ln>
          <a:extLst/>
        </p:spPr>
      </p:pic>
      <p:pic>
        <p:nvPicPr>
          <p:cNvPr id="79" name="8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4579822"/>
            <a:ext cx="457198" cy="457198"/>
          </a:xfrm>
          <a:prstGeom prst="rect">
            <a:avLst/>
          </a:prstGeom>
          <a:solidFill>
            <a:schemeClr val="tx2">
              <a:lumMod val="40000"/>
              <a:lumOff val="60000"/>
            </a:schemeClr>
          </a:solidFill>
          <a:ln>
            <a:solidFill>
              <a:srgbClr val="4F81BD"/>
            </a:solidFill>
          </a:ln>
          <a:extLst/>
        </p:spPr>
      </p:pic>
      <p:pic>
        <p:nvPicPr>
          <p:cNvPr id="80" name="8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4579810"/>
            <a:ext cx="457198" cy="457198"/>
          </a:xfrm>
          <a:prstGeom prst="rect">
            <a:avLst/>
          </a:prstGeom>
          <a:solidFill>
            <a:schemeClr val="tx2">
              <a:lumMod val="40000"/>
              <a:lumOff val="60000"/>
            </a:schemeClr>
          </a:solidFill>
          <a:ln>
            <a:solidFill>
              <a:srgbClr val="4F81BD"/>
            </a:solidFill>
          </a:ln>
          <a:extLst/>
        </p:spPr>
      </p:pic>
      <p:pic>
        <p:nvPicPr>
          <p:cNvPr id="81" name="8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4579822"/>
            <a:ext cx="457198" cy="457198"/>
          </a:xfrm>
          <a:prstGeom prst="rect">
            <a:avLst/>
          </a:prstGeom>
          <a:solidFill>
            <a:schemeClr val="tx2">
              <a:lumMod val="40000"/>
              <a:lumOff val="60000"/>
            </a:schemeClr>
          </a:solidFill>
          <a:ln>
            <a:solidFill>
              <a:srgbClr val="4F81BD"/>
            </a:solidFill>
          </a:ln>
          <a:extLst/>
        </p:spPr>
      </p:pic>
      <p:pic>
        <p:nvPicPr>
          <p:cNvPr id="82" name="8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4579834"/>
            <a:ext cx="457198" cy="457198"/>
          </a:xfrm>
          <a:prstGeom prst="rect">
            <a:avLst/>
          </a:prstGeom>
          <a:solidFill>
            <a:schemeClr val="tx2">
              <a:lumMod val="40000"/>
              <a:lumOff val="60000"/>
            </a:schemeClr>
          </a:solidFill>
          <a:ln>
            <a:solidFill>
              <a:srgbClr val="4F81BD"/>
            </a:solidFill>
          </a:ln>
          <a:extLst/>
        </p:spPr>
      </p:pic>
      <p:pic>
        <p:nvPicPr>
          <p:cNvPr id="83" name="9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4579810"/>
            <a:ext cx="457198" cy="457198"/>
          </a:xfrm>
          <a:prstGeom prst="rect">
            <a:avLst/>
          </a:prstGeom>
          <a:solidFill>
            <a:schemeClr val="tx2">
              <a:lumMod val="40000"/>
              <a:lumOff val="60000"/>
            </a:schemeClr>
          </a:solidFill>
          <a:ln>
            <a:solidFill>
              <a:srgbClr val="4F81BD"/>
            </a:solidFill>
          </a:ln>
          <a:extLst/>
        </p:spPr>
      </p:pic>
      <p:pic>
        <p:nvPicPr>
          <p:cNvPr id="84" name="9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4579834"/>
            <a:ext cx="457198" cy="457198"/>
          </a:xfrm>
          <a:prstGeom prst="rect">
            <a:avLst/>
          </a:prstGeom>
          <a:solidFill>
            <a:schemeClr val="tx2">
              <a:lumMod val="40000"/>
              <a:lumOff val="60000"/>
            </a:schemeClr>
          </a:solidFill>
          <a:ln>
            <a:solidFill>
              <a:srgbClr val="4F81BD"/>
            </a:solidFill>
          </a:ln>
          <a:extLst/>
        </p:spPr>
      </p:pic>
      <p:pic>
        <p:nvPicPr>
          <p:cNvPr id="85" name="9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4579798"/>
            <a:ext cx="457198" cy="457198"/>
          </a:xfrm>
          <a:prstGeom prst="rect">
            <a:avLst/>
          </a:prstGeom>
          <a:solidFill>
            <a:schemeClr val="tx2">
              <a:lumMod val="40000"/>
              <a:lumOff val="60000"/>
            </a:schemeClr>
          </a:solidFill>
          <a:ln>
            <a:solidFill>
              <a:srgbClr val="4F81BD"/>
            </a:solidFill>
          </a:ln>
          <a:extLst/>
        </p:spPr>
      </p:pic>
      <p:pic>
        <p:nvPicPr>
          <p:cNvPr id="86" name="9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5047927"/>
            <a:ext cx="457198" cy="457198"/>
          </a:xfrm>
          <a:prstGeom prst="rect">
            <a:avLst/>
          </a:prstGeom>
          <a:solidFill>
            <a:schemeClr val="tx2">
              <a:lumMod val="40000"/>
              <a:lumOff val="60000"/>
            </a:schemeClr>
          </a:solidFill>
          <a:ln>
            <a:solidFill>
              <a:srgbClr val="4F81BD"/>
            </a:solidFill>
          </a:ln>
        </p:spPr>
      </p:pic>
      <p:pic>
        <p:nvPicPr>
          <p:cNvPr id="87" name="9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5047927"/>
            <a:ext cx="457198" cy="457198"/>
          </a:xfrm>
          <a:prstGeom prst="rect">
            <a:avLst/>
          </a:prstGeom>
          <a:solidFill>
            <a:srgbClr val="7BA8DF"/>
          </a:solidFill>
          <a:ln>
            <a:solidFill>
              <a:srgbClr val="4F81BD"/>
            </a:solidFill>
          </a:ln>
        </p:spPr>
      </p:pic>
      <p:pic>
        <p:nvPicPr>
          <p:cNvPr id="88" name="9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5050648"/>
            <a:ext cx="457198" cy="457198"/>
          </a:xfrm>
          <a:prstGeom prst="rect">
            <a:avLst/>
          </a:prstGeom>
          <a:solidFill>
            <a:srgbClr val="7BA8DF"/>
          </a:solidFill>
          <a:ln>
            <a:solidFill>
              <a:srgbClr val="4F81BD"/>
            </a:solidFill>
          </a:ln>
          <a:extLst/>
        </p:spPr>
      </p:pic>
      <p:pic>
        <p:nvPicPr>
          <p:cNvPr id="89" name="9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5049274"/>
            <a:ext cx="457198" cy="457198"/>
          </a:xfrm>
          <a:prstGeom prst="rect">
            <a:avLst/>
          </a:prstGeom>
          <a:solidFill>
            <a:srgbClr val="7BA8DF"/>
          </a:solidFill>
          <a:ln>
            <a:solidFill>
              <a:srgbClr val="4F81BD"/>
            </a:solidFill>
          </a:ln>
          <a:extLst/>
        </p:spPr>
      </p:pic>
      <p:pic>
        <p:nvPicPr>
          <p:cNvPr id="90" name="9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5049262"/>
            <a:ext cx="457198" cy="457198"/>
          </a:xfrm>
          <a:prstGeom prst="rect">
            <a:avLst/>
          </a:prstGeom>
          <a:solidFill>
            <a:srgbClr val="7BA8DF"/>
          </a:solidFill>
          <a:ln>
            <a:solidFill>
              <a:srgbClr val="4F81BD"/>
            </a:solidFill>
          </a:ln>
          <a:extLst/>
        </p:spPr>
      </p:pic>
      <p:pic>
        <p:nvPicPr>
          <p:cNvPr id="91" name="9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5049274"/>
            <a:ext cx="457198" cy="457198"/>
          </a:xfrm>
          <a:prstGeom prst="rect">
            <a:avLst/>
          </a:prstGeom>
          <a:solidFill>
            <a:srgbClr val="7BA8DF"/>
          </a:solidFill>
          <a:ln>
            <a:solidFill>
              <a:srgbClr val="4F81BD"/>
            </a:solidFill>
          </a:ln>
          <a:extLst/>
        </p:spPr>
      </p:pic>
      <p:pic>
        <p:nvPicPr>
          <p:cNvPr id="92" name="9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5049286"/>
            <a:ext cx="457198" cy="457198"/>
          </a:xfrm>
          <a:prstGeom prst="rect">
            <a:avLst/>
          </a:prstGeom>
          <a:solidFill>
            <a:srgbClr val="7BA8DF"/>
          </a:solidFill>
          <a:ln>
            <a:solidFill>
              <a:srgbClr val="4F81BD"/>
            </a:solidFill>
          </a:ln>
          <a:extLst/>
        </p:spPr>
      </p:pic>
      <p:pic>
        <p:nvPicPr>
          <p:cNvPr id="93" name="10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5049262"/>
            <a:ext cx="457198" cy="457198"/>
          </a:xfrm>
          <a:prstGeom prst="rect">
            <a:avLst/>
          </a:prstGeom>
          <a:solidFill>
            <a:srgbClr val="7BA8DF"/>
          </a:solidFill>
          <a:ln>
            <a:solidFill>
              <a:srgbClr val="4F81BD"/>
            </a:solidFill>
          </a:ln>
          <a:extLst/>
        </p:spPr>
      </p:pic>
      <p:pic>
        <p:nvPicPr>
          <p:cNvPr id="94" name="10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7734" y="5049287"/>
            <a:ext cx="457198" cy="457198"/>
          </a:xfrm>
          <a:prstGeom prst="rect">
            <a:avLst/>
          </a:prstGeom>
          <a:solidFill>
            <a:srgbClr val="7BA8DF"/>
          </a:solidFill>
          <a:ln>
            <a:solidFill>
              <a:srgbClr val="4F81BD"/>
            </a:solidFill>
          </a:ln>
          <a:extLst/>
        </p:spPr>
      </p:pic>
      <p:pic>
        <p:nvPicPr>
          <p:cNvPr id="95" name="10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5049250"/>
            <a:ext cx="457198" cy="457198"/>
          </a:xfrm>
          <a:prstGeom prst="rect">
            <a:avLst/>
          </a:prstGeom>
          <a:solidFill>
            <a:srgbClr val="7BA8DF"/>
          </a:solidFill>
          <a:ln>
            <a:solidFill>
              <a:srgbClr val="4F81BD"/>
            </a:solidFill>
          </a:ln>
          <a:extLst/>
        </p:spPr>
      </p:pic>
      <p:pic>
        <p:nvPicPr>
          <p:cNvPr id="96" name="103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014" y="5517367"/>
            <a:ext cx="457198" cy="457198"/>
          </a:xfrm>
          <a:prstGeom prst="rect">
            <a:avLst/>
          </a:prstGeom>
          <a:solidFill>
            <a:srgbClr val="7BA8DF"/>
          </a:solidFill>
          <a:ln>
            <a:solidFill>
              <a:srgbClr val="4F81BD"/>
            </a:solidFill>
          </a:ln>
        </p:spPr>
      </p:pic>
      <p:pic>
        <p:nvPicPr>
          <p:cNvPr id="97" name="104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71657" y="5517367"/>
            <a:ext cx="457198" cy="457198"/>
          </a:xfrm>
          <a:prstGeom prst="rect">
            <a:avLst/>
          </a:prstGeom>
          <a:solidFill>
            <a:srgbClr val="7BA8DF"/>
          </a:solidFill>
          <a:ln>
            <a:solidFill>
              <a:srgbClr val="4F81BD"/>
            </a:solidFill>
          </a:ln>
          <a:extLst/>
        </p:spPr>
      </p:pic>
      <p:pic>
        <p:nvPicPr>
          <p:cNvPr id="98" name="105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41103" y="5520088"/>
            <a:ext cx="457198" cy="457198"/>
          </a:xfrm>
          <a:prstGeom prst="rect">
            <a:avLst/>
          </a:prstGeom>
          <a:solidFill>
            <a:srgbClr val="7BA8DF"/>
          </a:solidFill>
          <a:ln>
            <a:solidFill>
              <a:srgbClr val="4F81BD"/>
            </a:solidFill>
          </a:ln>
          <a:extLst/>
        </p:spPr>
      </p:pic>
      <p:pic>
        <p:nvPicPr>
          <p:cNvPr id="99" name="106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10546" y="5518714"/>
            <a:ext cx="457198" cy="457198"/>
          </a:xfrm>
          <a:prstGeom prst="rect">
            <a:avLst/>
          </a:prstGeom>
          <a:solidFill>
            <a:srgbClr val="7BA8DF"/>
          </a:solidFill>
          <a:ln>
            <a:solidFill>
              <a:srgbClr val="4F81BD"/>
            </a:solidFill>
          </a:ln>
          <a:extLst/>
        </p:spPr>
      </p:pic>
      <p:pic>
        <p:nvPicPr>
          <p:cNvPr id="100" name="107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479974" y="5518702"/>
            <a:ext cx="457198" cy="457198"/>
          </a:xfrm>
          <a:prstGeom prst="rect">
            <a:avLst/>
          </a:prstGeom>
          <a:solidFill>
            <a:srgbClr val="7BA8DF"/>
          </a:solidFill>
          <a:ln>
            <a:solidFill>
              <a:srgbClr val="4F81BD"/>
            </a:solidFill>
          </a:ln>
          <a:extLst/>
        </p:spPr>
      </p:pic>
      <p:pic>
        <p:nvPicPr>
          <p:cNvPr id="101" name="108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418878" y="5518714"/>
            <a:ext cx="457198" cy="457198"/>
          </a:xfrm>
          <a:prstGeom prst="rect">
            <a:avLst/>
          </a:prstGeom>
          <a:solidFill>
            <a:srgbClr val="7BA8DF"/>
          </a:solidFill>
          <a:ln>
            <a:solidFill>
              <a:srgbClr val="4F81BD"/>
            </a:solidFill>
          </a:ln>
          <a:extLst/>
        </p:spPr>
      </p:pic>
      <p:pic>
        <p:nvPicPr>
          <p:cNvPr id="102" name="109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49402" y="5518726"/>
            <a:ext cx="457198" cy="457198"/>
          </a:xfrm>
          <a:prstGeom prst="rect">
            <a:avLst/>
          </a:prstGeom>
          <a:solidFill>
            <a:srgbClr val="7BA8DF"/>
          </a:solidFill>
          <a:ln>
            <a:solidFill>
              <a:srgbClr val="4F81BD"/>
            </a:solidFill>
          </a:ln>
          <a:extLst/>
        </p:spPr>
      </p:pic>
      <p:pic>
        <p:nvPicPr>
          <p:cNvPr id="103" name="110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888306" y="5518702"/>
            <a:ext cx="457198" cy="457198"/>
          </a:xfrm>
          <a:prstGeom prst="rect">
            <a:avLst/>
          </a:prstGeom>
          <a:solidFill>
            <a:srgbClr val="7BA8DF"/>
          </a:solidFill>
          <a:ln>
            <a:solidFill>
              <a:srgbClr val="4F81BD"/>
            </a:solidFill>
          </a:ln>
          <a:extLst/>
        </p:spPr>
      </p:pic>
      <p:pic>
        <p:nvPicPr>
          <p:cNvPr id="104" name="111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50930" y="5518726"/>
            <a:ext cx="457198" cy="457198"/>
          </a:xfrm>
          <a:prstGeom prst="rect">
            <a:avLst/>
          </a:prstGeom>
          <a:solidFill>
            <a:srgbClr val="7BA8DF"/>
          </a:solidFill>
          <a:ln>
            <a:solidFill>
              <a:srgbClr val="4F81BD"/>
            </a:solidFill>
          </a:ln>
          <a:extLst/>
        </p:spPr>
      </p:pic>
      <p:pic>
        <p:nvPicPr>
          <p:cNvPr id="105" name="112 Imagen" descr="C:\Documents and Settings\rlugo\Configuración local\Archivos temporales de Internet\Content.IE5\QXV3TK5A\hombre[1].png"/>
          <p:cNvPicPr>
            <a:picLocks noChangeAspect="1" noChangeArrowheads="1"/>
          </p:cNvPicPr>
          <p:nvPr/>
        </p:nvPicPr>
        <p:blipFill>
          <a:blip r:embed="rId3"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0406" y="5518690"/>
            <a:ext cx="457198" cy="457198"/>
          </a:xfrm>
          <a:prstGeom prst="rect">
            <a:avLst/>
          </a:prstGeom>
          <a:solidFill>
            <a:srgbClr val="7BA8DF"/>
          </a:solidFill>
          <a:ln>
            <a:solidFill>
              <a:srgbClr val="4F81BD"/>
            </a:solidFill>
          </a:ln>
          <a:extLst/>
        </p:spPr>
      </p:pic>
      <p:sp>
        <p:nvSpPr>
          <p:cNvPr id="2" name="Rectangle 1"/>
          <p:cNvSpPr/>
          <p:nvPr/>
        </p:nvSpPr>
        <p:spPr>
          <a:xfrm>
            <a:off x="5652120" y="1295080"/>
            <a:ext cx="648072" cy="695318"/>
          </a:xfrm>
          <a:prstGeom prst="rect">
            <a:avLst/>
          </a:prstGeom>
          <a:solidFill>
            <a:schemeClr val="bg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rPr>
              <a:t>10%</a:t>
            </a:r>
          </a:p>
        </p:txBody>
      </p:sp>
      <p:sp>
        <p:nvSpPr>
          <p:cNvPr id="114" name="Rectangle 113"/>
          <p:cNvSpPr/>
          <p:nvPr/>
        </p:nvSpPr>
        <p:spPr>
          <a:xfrm>
            <a:off x="5652120" y="2548609"/>
            <a:ext cx="648072" cy="695318"/>
          </a:xfrm>
          <a:prstGeom prst="rect">
            <a:avLst/>
          </a:prstGeom>
          <a:solidFill>
            <a:schemeClr val="accent3">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rPr>
              <a:t>42%</a:t>
            </a:r>
          </a:p>
        </p:txBody>
      </p:sp>
      <p:sp>
        <p:nvSpPr>
          <p:cNvPr id="115" name="Rectangle 114"/>
          <p:cNvSpPr/>
          <p:nvPr/>
        </p:nvSpPr>
        <p:spPr>
          <a:xfrm>
            <a:off x="5644706" y="3608451"/>
            <a:ext cx="648072" cy="695318"/>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rPr>
              <a:t>48%</a:t>
            </a:r>
          </a:p>
        </p:txBody>
      </p:sp>
      <p:sp>
        <p:nvSpPr>
          <p:cNvPr id="116" name="Rectangle 115"/>
          <p:cNvSpPr/>
          <p:nvPr/>
        </p:nvSpPr>
        <p:spPr>
          <a:xfrm>
            <a:off x="5653280" y="4920350"/>
            <a:ext cx="648072" cy="695318"/>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rPr>
              <a:t>28%</a:t>
            </a:r>
          </a:p>
        </p:txBody>
      </p:sp>
      <p:cxnSp>
        <p:nvCxnSpPr>
          <p:cNvPr id="2464" name="Elbow Connector 2463"/>
          <p:cNvCxnSpPr/>
          <p:nvPr/>
        </p:nvCxnSpPr>
        <p:spPr>
          <a:xfrm flipV="1">
            <a:off x="566977" y="3645000"/>
            <a:ext cx="4710627" cy="454478"/>
          </a:xfrm>
          <a:prstGeom prst="bentConnector3">
            <a:avLst>
              <a:gd name="adj1" fmla="val 21075"/>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sp>
        <p:nvSpPr>
          <p:cNvPr id="2470" name="TextBox 2469"/>
          <p:cNvSpPr txBox="1"/>
          <p:nvPr/>
        </p:nvSpPr>
        <p:spPr>
          <a:xfrm>
            <a:off x="6301352" y="1295080"/>
            <a:ext cx="2159080" cy="954107"/>
          </a:xfrm>
          <a:prstGeom prst="rect">
            <a:avLst/>
          </a:prstGeom>
          <a:noFill/>
        </p:spPr>
        <p:txBody>
          <a:bodyPr wrap="square" rtlCol="0">
            <a:spAutoFit/>
          </a:bodyPr>
          <a:lstStyle/>
          <a:p>
            <a:r>
              <a:rPr lang="pl-PL" sz="1400" dirty="0"/>
              <a:t>Odsetek osób, dla których nie zgłoszono liczby komórek CD4 w momencie rozpoznania</a:t>
            </a:r>
          </a:p>
        </p:txBody>
      </p:sp>
      <p:sp>
        <p:nvSpPr>
          <p:cNvPr id="131" name="TextBox 130"/>
          <p:cNvSpPr txBox="1"/>
          <p:nvPr/>
        </p:nvSpPr>
        <p:spPr>
          <a:xfrm>
            <a:off x="6317982" y="2573102"/>
            <a:ext cx="2430482" cy="954107"/>
          </a:xfrm>
          <a:prstGeom prst="rect">
            <a:avLst/>
          </a:prstGeom>
          <a:noFill/>
        </p:spPr>
        <p:txBody>
          <a:bodyPr wrap="square" rtlCol="0">
            <a:spAutoFit/>
          </a:bodyPr>
          <a:lstStyle/>
          <a:p>
            <a:r>
              <a:rPr lang="pl-PL" sz="1400" dirty="0"/>
              <a:t>Odsetek osób, dla których w momencie rozpoznania liczba komórek CD4 wynosiła &gt; 350 komórek/μl</a:t>
            </a:r>
          </a:p>
        </p:txBody>
      </p:sp>
      <p:sp>
        <p:nvSpPr>
          <p:cNvPr id="132" name="TextBox 131"/>
          <p:cNvSpPr txBox="1"/>
          <p:nvPr/>
        </p:nvSpPr>
        <p:spPr>
          <a:xfrm>
            <a:off x="6317982" y="3627317"/>
            <a:ext cx="2649806" cy="738664"/>
          </a:xfrm>
          <a:prstGeom prst="rect">
            <a:avLst/>
          </a:prstGeom>
          <a:noFill/>
        </p:spPr>
        <p:txBody>
          <a:bodyPr wrap="square" rtlCol="0">
            <a:spAutoFit/>
          </a:bodyPr>
          <a:lstStyle/>
          <a:p>
            <a:r>
              <a:rPr lang="pl-PL" sz="1400" dirty="0"/>
              <a:t>Odsetek osób, w wypadku których liczba komórek CD4 wskazuje na późną diagnozę</a:t>
            </a:r>
          </a:p>
        </p:txBody>
      </p:sp>
      <p:sp>
        <p:nvSpPr>
          <p:cNvPr id="133" name="TextBox 132"/>
          <p:cNvSpPr txBox="1"/>
          <p:nvPr/>
        </p:nvSpPr>
        <p:spPr>
          <a:xfrm>
            <a:off x="6317982" y="4920350"/>
            <a:ext cx="2574498" cy="954107"/>
          </a:xfrm>
          <a:prstGeom prst="rect">
            <a:avLst/>
          </a:prstGeom>
          <a:noFill/>
        </p:spPr>
        <p:txBody>
          <a:bodyPr wrap="square" rtlCol="0">
            <a:spAutoFit/>
          </a:bodyPr>
          <a:lstStyle/>
          <a:p>
            <a:r>
              <a:rPr lang="pl-PL" sz="1400" dirty="0"/>
              <a:t>Odsetek osób, w wypadku których liczba komórek CD4 wskazuje na chorobę w stadium zaawansowanym</a:t>
            </a:r>
          </a:p>
        </p:txBody>
      </p:sp>
      <p:grpSp>
        <p:nvGrpSpPr>
          <p:cNvPr id="113" name="Group 112"/>
          <p:cNvGrpSpPr/>
          <p:nvPr/>
        </p:nvGrpSpPr>
        <p:grpSpPr>
          <a:xfrm>
            <a:off x="179512" y="6381328"/>
            <a:ext cx="8888434" cy="372932"/>
            <a:chOff x="179512" y="6381328"/>
            <a:chExt cx="8888434" cy="372932"/>
          </a:xfrm>
        </p:grpSpPr>
        <p:pic>
          <p:nvPicPr>
            <p:cNvPr id="117"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8" name="Straight Connector 11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0" name="Freeform 11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8629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4" grpId="0" animBg="1"/>
      <p:bldP spid="115" grpId="0" animBg="1"/>
      <p:bldP spid="116" grpId="0" animBg="1"/>
      <p:bldP spid="2470" grpId="0"/>
      <p:bldP spid="131" grpId="0"/>
      <p:bldP spid="132" grpId="0"/>
      <p:bldP spid="13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5023" y="6230608"/>
            <a:ext cx="2664296" cy="461461"/>
          </a:xfrm>
          <a:prstGeom prst="rect">
            <a:avLst/>
          </a:prstGeom>
          <a:noFill/>
        </p:spPr>
        <p:txBody>
          <a:bodyPr wrap="square" lIns="91238" tIns="45619" rIns="91238" bIns="45619" rtlCol="0">
            <a:spAutoFit/>
          </a:bodyPr>
          <a:lstStyle/>
          <a:p>
            <a:pPr algn="ctr" defTabSz="912370"/>
            <a:r>
              <a:rPr lang="pl-PL" sz="1200" b="1" dirty="0">
                <a:solidFill>
                  <a:prstClr val="white"/>
                </a:solidFill>
                <a:latin typeface="Arial" panose="020B0604020202020204" pitchFamily="34" charset="0"/>
              </a:rPr>
              <a:t>www.testingweek.eu</a:t>
            </a:r>
          </a:p>
          <a:p>
            <a:pPr algn="ctr" defTabSz="912370"/>
            <a:r>
              <a:rPr lang="pl-PL" sz="1200" b="1" dirty="0">
                <a:solidFill>
                  <a:prstClr val="white"/>
                </a:solidFill>
                <a:latin typeface="Arial" panose="020B0604020202020204" pitchFamily="34" charset="0"/>
              </a:rPr>
              <a:t>www.hiveurope.eu </a:t>
            </a:r>
          </a:p>
        </p:txBody>
      </p:sp>
      <p:sp>
        <p:nvSpPr>
          <p:cNvPr id="12" name="Pladsholder til indhold 2"/>
          <p:cNvSpPr>
            <a:spLocks noGrp="1"/>
          </p:cNvSpPr>
          <p:nvPr>
            <p:ph idx="1"/>
          </p:nvPr>
        </p:nvSpPr>
        <p:spPr>
          <a:xfrm>
            <a:off x="1043608" y="1494699"/>
            <a:ext cx="6840000" cy="4196608"/>
          </a:xfrm>
        </p:spPr>
        <p:txBody>
          <a:bodyPr>
            <a:normAutofit fontScale="92500" lnSpcReduction="20000"/>
          </a:bodyPr>
          <a:lstStyle/>
          <a:p>
            <a:pPr marL="0" indent="0">
              <a:buNone/>
            </a:pPr>
            <a:r>
              <a:rPr lang="pl-PL" sz="3000" dirty="0">
                <a:latin typeface="Calibri" pitchFamily="34" charset="0"/>
              </a:rPr>
              <a:t>W </a:t>
            </a:r>
            <a:r>
              <a:rPr lang="pl-PL" sz="3000" i="1" dirty="0">
                <a:latin typeface="Calibri" pitchFamily="34" charset="0"/>
              </a:rPr>
              <a:t>&lt;ROK&gt;</a:t>
            </a:r>
          </a:p>
          <a:p>
            <a:pPr marL="0" indent="0">
              <a:buNone/>
            </a:pPr>
            <a:r>
              <a:rPr lang="en-US" dirty="0"/>
              <a:t>	</a:t>
            </a:r>
          </a:p>
          <a:p>
            <a:pPr marL="0" indent="0">
              <a:buNone/>
            </a:pPr>
            <a:r>
              <a:rPr lang="en-US" dirty="0"/>
              <a:t>	</a:t>
            </a:r>
            <a:r>
              <a:rPr lang="pl-PL" sz="3000" dirty="0">
                <a:latin typeface="Calibri" pitchFamily="34" charset="0"/>
              </a:rPr>
              <a:t>&lt;</a:t>
            </a:r>
            <a:r>
              <a:rPr lang="pl-PL" sz="3000" i="1" dirty="0">
                <a:latin typeface="Calibri" pitchFamily="34" charset="0"/>
              </a:rPr>
              <a:t>X%&gt;</a:t>
            </a:r>
            <a:r>
              <a:rPr lang="pl-PL" sz="3000" dirty="0">
                <a:latin typeface="Calibri" pitchFamily="34" charset="0"/>
              </a:rPr>
              <a:t> osób, u których zdiagnozowano</a:t>
            </a:r>
            <a:endParaRPr lang="en-GB" sz="3000" dirty="0">
              <a:latin typeface="Calibri" pitchFamily="34" charset="0"/>
            </a:endParaRPr>
          </a:p>
          <a:p>
            <a:pPr marL="0" indent="0">
              <a:buNone/>
            </a:pPr>
            <a:r>
              <a:rPr lang="en-GB" sz="3000" dirty="0">
                <a:latin typeface="Calibri" pitchFamily="34" charset="0"/>
              </a:rPr>
              <a:t>	</a:t>
            </a:r>
            <a:r>
              <a:rPr lang="pl-PL" sz="3000" dirty="0">
                <a:latin typeface="Calibri" pitchFamily="34" charset="0"/>
              </a:rPr>
              <a:t>zakażenie HIV, w zaawansowanym </a:t>
            </a:r>
            <a:r>
              <a:rPr lang="da-DK" sz="3000" dirty="0" smtClean="0">
                <a:latin typeface="Calibri" pitchFamily="34" charset="0"/>
              </a:rPr>
              <a:t>	</a:t>
            </a:r>
            <a:r>
              <a:rPr lang="pl-PL" sz="3000" dirty="0" smtClean="0">
                <a:latin typeface="Calibri" pitchFamily="34" charset="0"/>
              </a:rPr>
              <a:t>stadium </a:t>
            </a:r>
            <a:r>
              <a:rPr lang="pl-PL" sz="3000" dirty="0">
                <a:latin typeface="Calibri" pitchFamily="34" charset="0"/>
              </a:rPr>
              <a:t>choroby </a:t>
            </a:r>
            <a:r>
              <a:rPr lang="pl-PL" sz="3000" dirty="0" smtClean="0">
                <a:latin typeface="Calibri" pitchFamily="34" charset="0"/>
              </a:rPr>
              <a:t>(</a:t>
            </a:r>
            <a:r>
              <a:rPr lang="pl-PL" sz="3000" dirty="0">
                <a:latin typeface="Calibri" pitchFamily="34" charset="0"/>
              </a:rPr>
              <a:t>liczba komórek </a:t>
            </a:r>
            <a:r>
              <a:rPr lang="pl-PL" sz="3000" dirty="0" smtClean="0">
                <a:latin typeface="Calibri" pitchFamily="34" charset="0"/>
              </a:rPr>
              <a:t>CD4&lt; </a:t>
            </a:r>
            <a:r>
              <a:rPr lang="da-DK" sz="3000" dirty="0" smtClean="0">
                <a:latin typeface="Calibri" pitchFamily="34" charset="0"/>
              </a:rPr>
              <a:t>	</a:t>
            </a:r>
            <a:r>
              <a:rPr lang="pl-PL" sz="3000" dirty="0" smtClean="0">
                <a:latin typeface="Calibri" pitchFamily="34" charset="0"/>
              </a:rPr>
              <a:t>350 </a:t>
            </a:r>
            <a:r>
              <a:rPr lang="pl-PL" sz="3000" dirty="0">
                <a:latin typeface="Calibri" pitchFamily="34" charset="0"/>
              </a:rPr>
              <a:t>komórek/μl)</a:t>
            </a:r>
          </a:p>
          <a:p>
            <a:pPr marL="0" indent="0">
              <a:buNone/>
            </a:pPr>
            <a:r>
              <a:rPr lang="en-US" dirty="0"/>
              <a:t>	</a:t>
            </a:r>
          </a:p>
          <a:p>
            <a:pPr marL="0" indent="0">
              <a:buNone/>
            </a:pPr>
            <a:r>
              <a:rPr lang="en-US" dirty="0"/>
              <a:t>	</a:t>
            </a:r>
            <a:r>
              <a:rPr lang="pl-PL" sz="3000" i="1" dirty="0">
                <a:latin typeface="Calibri" pitchFamily="34" charset="0"/>
              </a:rPr>
              <a:t>&lt;Y%&gt; </a:t>
            </a:r>
            <a:r>
              <a:rPr lang="pl-PL" sz="3000" dirty="0">
                <a:latin typeface="Calibri" pitchFamily="34" charset="0"/>
              </a:rPr>
              <a:t>osób zgłosiło </a:t>
            </a:r>
            <a:r>
              <a:rPr lang="pl-PL" sz="3000" dirty="0" smtClean="0">
                <a:latin typeface="Calibri" pitchFamily="34" charset="0"/>
              </a:rPr>
              <a:t>w </a:t>
            </a:r>
            <a:r>
              <a:rPr lang="pl-PL" sz="3000" dirty="0">
                <a:latin typeface="Calibri" pitchFamily="34" charset="0"/>
              </a:rPr>
              <a:t>bardzo </a:t>
            </a:r>
            <a:r>
              <a:rPr lang="da-DK" sz="3000" dirty="0" smtClean="0">
                <a:latin typeface="Calibri" pitchFamily="34" charset="0"/>
              </a:rPr>
              <a:t>	</a:t>
            </a:r>
            <a:r>
              <a:rPr lang="pl-PL" sz="3000" dirty="0" smtClean="0">
                <a:latin typeface="Calibri" pitchFamily="34" charset="0"/>
              </a:rPr>
              <a:t>zaawansowanym </a:t>
            </a:r>
            <a:r>
              <a:rPr lang="pl-PL" sz="3000" dirty="0">
                <a:latin typeface="Calibri" pitchFamily="34" charset="0"/>
              </a:rPr>
              <a:t>stadium choroby(CD4 </a:t>
            </a:r>
            <a:r>
              <a:rPr lang="da-DK" sz="3000" dirty="0" smtClean="0">
                <a:latin typeface="Calibri" pitchFamily="34" charset="0"/>
              </a:rPr>
              <a:t>	</a:t>
            </a:r>
            <a:r>
              <a:rPr lang="pl-PL" sz="3000" dirty="0" smtClean="0">
                <a:latin typeface="Calibri" pitchFamily="34" charset="0"/>
              </a:rPr>
              <a:t>&lt; </a:t>
            </a:r>
            <a:r>
              <a:rPr lang="pl-PL" sz="3000" dirty="0">
                <a:latin typeface="Calibri" pitchFamily="34" charset="0"/>
              </a:rPr>
              <a:t>200 komórek/μl)</a:t>
            </a:r>
          </a:p>
          <a:p>
            <a:pPr marL="0" indent="0">
              <a:buNone/>
            </a:pPr>
            <a:endParaRPr lang="pl-PL" sz="3000" i="1" dirty="0">
              <a:latin typeface="Calibri" pitchFamily="34" charset="0"/>
              <a:cs typeface="Calibri" pitchFamily="34" charset="0"/>
            </a:endParaRPr>
          </a:p>
          <a:p>
            <a:pPr eaLnBrk="1" hangingPunct="1"/>
            <a:endParaRPr lang="pl-PL" sz="2200" i="1" dirty="0">
              <a:latin typeface="Calibri" pitchFamily="34" charset="0"/>
              <a:cs typeface="Calibri" pitchFamily="34" charset="0"/>
            </a:endParaRPr>
          </a:p>
          <a:p>
            <a:pPr marL="0" indent="0" eaLnBrk="1" hangingPunct="1">
              <a:buNone/>
              <a:defRPr/>
            </a:pPr>
            <a:endParaRPr lang="pl-PL" sz="2200" i="1" dirty="0">
              <a:latin typeface="Calibri" pitchFamily="34" charset="0"/>
              <a:cs typeface="Calibri" pitchFamily="34" charset="0"/>
            </a:endParaRPr>
          </a:p>
          <a:p>
            <a:pPr marL="0" indent="0" eaLnBrk="1" hangingPunct="1">
              <a:buNone/>
              <a:defRPr/>
            </a:pPr>
            <a:endParaRPr lang="pl-PL" sz="2200" i="1" dirty="0">
              <a:latin typeface="Calibri" pitchFamily="34" charset="0"/>
              <a:cs typeface="Calibri" pitchFamily="34" charset="0"/>
            </a:endParaRPr>
          </a:p>
        </p:txBody>
      </p:sp>
      <p:sp>
        <p:nvSpPr>
          <p:cNvPr id="3" name="Rectangle 2"/>
          <p:cNvSpPr/>
          <p:nvPr/>
        </p:nvSpPr>
        <p:spPr>
          <a:xfrm>
            <a:off x="616149" y="476672"/>
            <a:ext cx="7416824" cy="584775"/>
          </a:xfrm>
          <a:prstGeom prst="rect">
            <a:avLst/>
          </a:prstGeom>
        </p:spPr>
        <p:txBody>
          <a:bodyPr wrap="square">
            <a:spAutoFit/>
          </a:bodyPr>
          <a:lstStyle/>
          <a:p>
            <a:pPr defTabSz="912370">
              <a:spcBef>
                <a:spcPts val="125"/>
              </a:spcBef>
              <a:defRPr/>
            </a:pPr>
            <a:r>
              <a:rPr lang="pl-PL" altLang="en-US" sz="3200" b="1" dirty="0" smtClean="0">
                <a:latin typeface="Calibri" pitchFamily="34" charset="0"/>
              </a:rPr>
              <a:t>Późne </a:t>
            </a:r>
            <a:r>
              <a:rPr lang="pl-PL" altLang="en-US" sz="3200" b="1" dirty="0">
                <a:latin typeface="Calibri" pitchFamily="34" charset="0"/>
              </a:rPr>
              <a:t>rozpoznanie HIV, </a:t>
            </a:r>
            <a:r>
              <a:rPr lang="pl-PL" altLang="en-US" sz="3200" b="1" i="1" dirty="0">
                <a:latin typeface="Calibri" pitchFamily="34" charset="0"/>
              </a:rPr>
              <a:t>&lt;</a:t>
            </a:r>
            <a:r>
              <a:rPr lang="pl-PL" altLang="en-US" sz="3200" i="1" dirty="0">
                <a:latin typeface="Calibri" pitchFamily="34" charset="0"/>
              </a:rPr>
              <a:t>KRAJ, ROK&gt; </a:t>
            </a:r>
          </a:p>
        </p:txBody>
      </p:sp>
      <p:sp>
        <p:nvSpPr>
          <p:cNvPr id="5" name="TextBox 4"/>
          <p:cNvSpPr txBox="1"/>
          <p:nvPr/>
        </p:nvSpPr>
        <p:spPr>
          <a:xfrm>
            <a:off x="6012160" y="1061447"/>
            <a:ext cx="2736304" cy="1077218"/>
          </a:xfrm>
          <a:prstGeom prst="rect">
            <a:avLst/>
          </a:prstGeom>
          <a:solidFill>
            <a:srgbClr val="E9EDF4"/>
          </a:solidFill>
        </p:spPr>
        <p:txBody>
          <a:bodyPr wrap="square" rtlCol="0">
            <a:spAutoFit/>
          </a:bodyPr>
          <a:lstStyle/>
          <a:p>
            <a:r>
              <a:rPr lang="pl-PL" sz="1600" i="1" dirty="0"/>
              <a:t>Proszę skorzystać z tego szablonu, jeżeli slajd z danymi dla poziomu krajowego nie jest dostępny. Patrz: notatki.</a:t>
            </a:r>
          </a:p>
        </p:txBody>
      </p:sp>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8686363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45199926"/>
              </p:ext>
            </p:extLst>
          </p:nvPr>
        </p:nvGraphicFramePr>
        <p:xfrm>
          <a:off x="735051" y="980728"/>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066989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78217699"/>
              </p:ext>
            </p:extLst>
          </p:nvPr>
        </p:nvGraphicFramePr>
        <p:xfrm>
          <a:off x="611560" y="980728"/>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09836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95536" y="332656"/>
            <a:ext cx="8260308" cy="1080000"/>
          </a:xfrm>
        </p:spPr>
        <p:txBody>
          <a:bodyPr anchor="t">
            <a:noAutofit/>
          </a:bodyPr>
          <a:lstStyle/>
          <a:p>
            <a:r>
              <a:rPr lang="pl-PL" sz="3600" b="1" dirty="0">
                <a:latin typeface="Calibri" pitchFamily="34" charset="0"/>
              </a:rPr>
              <a:t>Konsekwencje </a:t>
            </a:r>
            <a:r>
              <a:rPr lang="pl-PL" sz="3600" b="1" dirty="0" smtClean="0">
                <a:latin typeface="Calibri" pitchFamily="34" charset="0"/>
              </a:rPr>
              <a:t>późnego </a:t>
            </a:r>
            <a:r>
              <a:rPr lang="pl-PL" sz="3600" b="1" dirty="0">
                <a:latin typeface="Calibri" pitchFamily="34" charset="0"/>
              </a:rPr>
              <a:t>rozpoznania</a:t>
            </a:r>
          </a:p>
        </p:txBody>
      </p:sp>
      <p:sp>
        <p:nvSpPr>
          <p:cNvPr id="7" name="Title 1"/>
          <p:cNvSpPr txBox="1">
            <a:spLocks/>
          </p:cNvSpPr>
          <p:nvPr/>
        </p:nvSpPr>
        <p:spPr>
          <a:xfrm>
            <a:off x="971600" y="1844704"/>
            <a:ext cx="5248200" cy="540000"/>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pl-PL" sz="2400" dirty="0">
                <a:latin typeface="Calibri" pitchFamily="34" charset="0"/>
              </a:rPr>
              <a:t>Wzrost zachorowalności i śmiertelności</a:t>
            </a:r>
          </a:p>
        </p:txBody>
      </p:sp>
      <p:sp>
        <p:nvSpPr>
          <p:cNvPr id="9" name="Title 1"/>
          <p:cNvSpPr txBox="1">
            <a:spLocks/>
          </p:cNvSpPr>
          <p:nvPr/>
        </p:nvSpPr>
        <p:spPr>
          <a:xfrm>
            <a:off x="987463" y="3645024"/>
            <a:ext cx="5248200" cy="540000"/>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pl-PL" sz="2400" dirty="0">
                <a:latin typeface="Calibri" pitchFamily="34" charset="0"/>
              </a:rPr>
              <a:t>Wzrost kosztów opieki zdrowotnej</a:t>
            </a:r>
          </a:p>
        </p:txBody>
      </p:sp>
      <p:sp>
        <p:nvSpPr>
          <p:cNvPr id="11" name="Title 1"/>
          <p:cNvSpPr txBox="1">
            <a:spLocks/>
          </p:cNvSpPr>
          <p:nvPr/>
        </p:nvSpPr>
        <p:spPr>
          <a:xfrm>
            <a:off x="971600" y="2708920"/>
            <a:ext cx="5248200" cy="540000"/>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pl-PL" sz="2400" dirty="0">
                <a:latin typeface="Calibri" pitchFamily="34" charset="0"/>
              </a:rPr>
              <a:t>Wzrost liczby nowych zakażeń</a:t>
            </a:r>
          </a:p>
        </p:txBody>
      </p:sp>
      <p:grpSp>
        <p:nvGrpSpPr>
          <p:cNvPr id="13" name="Group 12"/>
          <p:cNvGrpSpPr/>
          <p:nvPr/>
        </p:nvGrpSpPr>
        <p:grpSpPr>
          <a:xfrm>
            <a:off x="179512" y="6381328"/>
            <a:ext cx="8888434" cy="372932"/>
            <a:chOff x="179512" y="6381328"/>
            <a:chExt cx="8888434" cy="372932"/>
          </a:xfrm>
        </p:grpSpPr>
        <p:pic>
          <p:nvPicPr>
            <p:cNvPr id="14"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09798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5023" y="6230608"/>
            <a:ext cx="2664296" cy="461461"/>
          </a:xfrm>
          <a:prstGeom prst="rect">
            <a:avLst/>
          </a:prstGeom>
          <a:noFill/>
        </p:spPr>
        <p:txBody>
          <a:bodyPr wrap="square" lIns="91238" tIns="45619" rIns="91238" bIns="45619" rtlCol="0">
            <a:spAutoFit/>
          </a:bodyPr>
          <a:lstStyle/>
          <a:p>
            <a:pPr algn="ctr"/>
            <a:r>
              <a:rPr lang="pl-PL" sz="1200" b="1" dirty="0">
                <a:solidFill>
                  <a:prstClr val="white"/>
                </a:solidFill>
                <a:latin typeface="Arial" panose="020B0604020202020204" pitchFamily="34" charset="0"/>
              </a:rPr>
              <a:t>www.testingweek.eu</a:t>
            </a:r>
          </a:p>
          <a:p>
            <a:pPr algn="ctr"/>
            <a:r>
              <a:rPr lang="pl-PL" sz="1200" b="1" dirty="0">
                <a:solidFill>
                  <a:prstClr val="white"/>
                </a:solidFill>
                <a:latin typeface="Arial" panose="020B0604020202020204" pitchFamily="34" charset="0"/>
              </a:rPr>
              <a:t>www.hiveurope.eu </a:t>
            </a:r>
          </a:p>
        </p:txBody>
      </p:sp>
      <p:sp>
        <p:nvSpPr>
          <p:cNvPr id="12" name="Content Placeholder 2"/>
          <p:cNvSpPr>
            <a:spLocks noGrp="1"/>
          </p:cNvSpPr>
          <p:nvPr>
            <p:ph idx="1"/>
          </p:nvPr>
        </p:nvSpPr>
        <p:spPr>
          <a:xfrm>
            <a:off x="467544" y="883271"/>
            <a:ext cx="7344056" cy="4824000"/>
          </a:xfrm>
        </p:spPr>
        <p:txBody>
          <a:bodyPr rtlCol="0">
            <a:normAutofit/>
          </a:bodyPr>
          <a:lstStyle/>
          <a:p>
            <a:pPr marL="0" indent="0">
              <a:buNone/>
              <a:defRPr/>
            </a:pPr>
            <a:r>
              <a:rPr lang="pl-PL"/>
              <a:t> </a:t>
            </a:r>
          </a:p>
        </p:txBody>
      </p:sp>
      <p:sp>
        <p:nvSpPr>
          <p:cNvPr id="18" name="Title 1"/>
          <p:cNvSpPr txBox="1">
            <a:spLocks/>
          </p:cNvSpPr>
          <p:nvPr/>
        </p:nvSpPr>
        <p:spPr>
          <a:xfrm>
            <a:off x="323528" y="260648"/>
            <a:ext cx="8568952" cy="720080"/>
          </a:xfrm>
          <a:prstGeom prst="rect">
            <a:avLst/>
          </a:prstGeom>
        </p:spPr>
        <p:txBody>
          <a:bodyPr vert="horz" lIns="91238" tIns="45619" rIns="91238" bIns="45619" rtlCol="0" anchor="t">
            <a:no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r>
              <a:rPr lang="pl-PL" sz="3200" b="1" dirty="0">
                <a:latin typeface="Calibri" panose="020F0502020204030204" pitchFamily="34" charset="0"/>
              </a:rPr>
              <a:t>Wzrost śmiertelności w związku z późną diagnozą</a:t>
            </a:r>
          </a:p>
        </p:txBody>
      </p:sp>
      <p:graphicFrame>
        <p:nvGraphicFramePr>
          <p:cNvPr id="2" name="Chart 1"/>
          <p:cNvGraphicFramePr/>
          <p:nvPr>
            <p:extLst>
              <p:ext uri="{D42A27DB-BD31-4B8C-83A1-F6EECF244321}">
                <p14:modId xmlns:p14="http://schemas.microsoft.com/office/powerpoint/2010/main" val="447472726"/>
              </p:ext>
            </p:extLst>
          </p:nvPr>
        </p:nvGraphicFramePr>
        <p:xfrm>
          <a:off x="899592" y="1124744"/>
          <a:ext cx="7200800" cy="468052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6750077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5023" y="6230608"/>
            <a:ext cx="2664296" cy="461461"/>
          </a:xfrm>
          <a:prstGeom prst="rect">
            <a:avLst/>
          </a:prstGeom>
          <a:noFill/>
        </p:spPr>
        <p:txBody>
          <a:bodyPr wrap="square" lIns="91238" tIns="45619" rIns="91238" bIns="45619" rtlCol="0">
            <a:spAutoFit/>
          </a:bodyPr>
          <a:lstStyle/>
          <a:p>
            <a:pPr algn="ctr"/>
            <a:r>
              <a:rPr lang="pl-PL" sz="1200" b="1" dirty="0">
                <a:solidFill>
                  <a:prstClr val="white"/>
                </a:solidFill>
                <a:latin typeface="Arial" panose="020B0604020202020204" pitchFamily="34" charset="0"/>
              </a:rPr>
              <a:t>www.testingweek.eu</a:t>
            </a:r>
          </a:p>
          <a:p>
            <a:pPr algn="ctr"/>
            <a:r>
              <a:rPr lang="pl-PL" sz="1200" b="1" dirty="0">
                <a:solidFill>
                  <a:prstClr val="white"/>
                </a:solidFill>
                <a:latin typeface="Arial" panose="020B0604020202020204" pitchFamily="34" charset="0"/>
              </a:rPr>
              <a:t>www.hiveurope.eu </a:t>
            </a:r>
          </a:p>
        </p:txBody>
      </p:sp>
      <p:sp>
        <p:nvSpPr>
          <p:cNvPr id="15" name="Content Placeholder 2"/>
          <p:cNvSpPr txBox="1">
            <a:spLocks/>
          </p:cNvSpPr>
          <p:nvPr/>
        </p:nvSpPr>
        <p:spPr>
          <a:xfrm>
            <a:off x="2160590" y="1439865"/>
            <a:ext cx="6838950" cy="4824412"/>
          </a:xfrm>
          <a:prstGeom prst="rect">
            <a:avLst/>
          </a:prstGeom>
        </p:spPr>
        <p:txBody>
          <a:bodyPr vert="horz" lIns="91238" tIns="45619" rIns="91238" bIns="45619"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endParaRPr lang="en-GB" dirty="0">
              <a:solidFill>
                <a:prstClr val="black"/>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439865"/>
            <a:ext cx="7632848" cy="4769722"/>
          </a:xfrm>
          <a:prstGeom prst="rect">
            <a:avLst/>
          </a:prstGeom>
        </p:spPr>
      </p:pic>
      <p:sp>
        <p:nvSpPr>
          <p:cNvPr id="3" name="Title 2"/>
          <p:cNvSpPr>
            <a:spLocks noGrp="1"/>
          </p:cNvSpPr>
          <p:nvPr>
            <p:ph type="title"/>
          </p:nvPr>
        </p:nvSpPr>
        <p:spPr>
          <a:xfrm>
            <a:off x="251520" y="296865"/>
            <a:ext cx="8547199" cy="1143000"/>
          </a:xfrm>
        </p:spPr>
        <p:txBody>
          <a:bodyPr>
            <a:noAutofit/>
          </a:bodyPr>
          <a:lstStyle/>
          <a:p>
            <a:r>
              <a:rPr lang="pl-PL" sz="2400" b="1" dirty="0" smtClean="0"/>
              <a:t>Skumulowane prawdopodobieństwo zgonu osób zakażonych HIV </a:t>
            </a:r>
            <a:r>
              <a:rPr b="1" dirty="0" smtClean="0"/>
              <a:t/>
            </a:r>
            <a:br>
              <a:rPr b="1" dirty="0" smtClean="0"/>
            </a:br>
            <a:r>
              <a:rPr lang="pl-PL" sz="2400" b="1" dirty="0" smtClean="0"/>
              <a:t>w zależności od czasu rozpoznania zakażenia</a:t>
            </a:r>
            <a:endParaRPr lang="pl-PL" b="1" dirty="0"/>
          </a:p>
        </p:txBody>
      </p:sp>
      <p:grpSp>
        <p:nvGrpSpPr>
          <p:cNvPr id="9" name="Group 8"/>
          <p:cNvGrpSpPr/>
          <p:nvPr/>
        </p:nvGrpSpPr>
        <p:grpSpPr>
          <a:xfrm>
            <a:off x="179512" y="6381328"/>
            <a:ext cx="8888434" cy="372932"/>
            <a:chOff x="179512" y="6381328"/>
            <a:chExt cx="8888434" cy="372932"/>
          </a:xfrm>
        </p:grpSpPr>
        <p:pic>
          <p:nvPicPr>
            <p:cNvPr id="11"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20959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25818" y="5727904"/>
            <a:ext cx="5001768" cy="314960"/>
          </a:xfrm>
          <a:prstGeom prst="rect">
            <a:avLst/>
          </a:prstGeom>
        </p:spPr>
        <p:txBody>
          <a:bodyPr vert="horz" wrap="square" lIns="0" tIns="0" rIns="0" bIns="0" rtlCol="0">
            <a:noAutofit/>
          </a:bodyPr>
          <a:lstStyle/>
          <a:p>
            <a:pPr marL="12675" algn="ctr"/>
            <a:r>
              <a:rPr lang="pl-PL" sz="2000" b="1" dirty="0">
                <a:latin typeface="Arial" panose="020B0604020202020204" pitchFamily="34" charset="0"/>
              </a:rPr>
              <a:t>Łącznie: 36,9 miliona</a:t>
            </a:r>
            <a:endParaRPr lang="pl-PL" sz="2000" b="1" spc="-10" dirty="0">
              <a:latin typeface="Arial" panose="020B0604020202020204" pitchFamily="34" charset="0"/>
              <a:cs typeface="Arial" panose="020B0604020202020204" pitchFamily="34" charset="0"/>
            </a:endParaRPr>
          </a:p>
          <a:p>
            <a:pPr marL="12675" algn="ctr"/>
            <a:r>
              <a:rPr lang="pl-PL" dirty="0">
                <a:solidFill>
                  <a:srgbClr val="4D4D4D"/>
                </a:solidFill>
                <a:latin typeface="Arial" panose="020B0604020202020204" pitchFamily="34" charset="0"/>
              </a:rPr>
              <a:t>[34,3 miliona – 41,4 miliona]</a:t>
            </a:r>
            <a:endParaRPr lang="pl-PL" dirty="0">
              <a:solidFill>
                <a:srgbClr val="4D4D4D"/>
              </a:solidFill>
              <a:latin typeface="Arial" panose="020B0604020202020204" pitchFamily="34" charset="0"/>
              <a:cs typeface="Arial" panose="020B0604020202020204" pitchFamily="34" charset="0"/>
            </a:endParaRPr>
          </a:p>
        </p:txBody>
      </p:sp>
      <p:sp>
        <p:nvSpPr>
          <p:cNvPr id="3" name="object 3"/>
          <p:cNvSpPr/>
          <p:nvPr/>
        </p:nvSpPr>
        <p:spPr>
          <a:xfrm>
            <a:off x="987778" y="1736725"/>
            <a:ext cx="6969534" cy="3587750"/>
          </a:xfrm>
          <a:custGeom>
            <a:avLst/>
            <a:gdLst/>
            <a:ahLst/>
            <a:cxnLst/>
            <a:rect l="l" t="t" r="r" b="b"/>
            <a:pathLst>
              <a:path w="7840726" h="3587750">
                <a:moveTo>
                  <a:pt x="5497576" y="0"/>
                </a:moveTo>
                <a:lnTo>
                  <a:pt x="2343150" y="0"/>
                </a:lnTo>
                <a:lnTo>
                  <a:pt x="2062226" y="90424"/>
                </a:lnTo>
                <a:lnTo>
                  <a:pt x="1930400" y="134874"/>
                </a:lnTo>
                <a:lnTo>
                  <a:pt x="1801876" y="182499"/>
                </a:lnTo>
                <a:lnTo>
                  <a:pt x="1676400" y="233299"/>
                </a:lnTo>
                <a:lnTo>
                  <a:pt x="1555750" y="280924"/>
                </a:lnTo>
                <a:lnTo>
                  <a:pt x="1439926" y="333375"/>
                </a:lnTo>
                <a:lnTo>
                  <a:pt x="1331976" y="384175"/>
                </a:lnTo>
                <a:lnTo>
                  <a:pt x="1222375" y="438150"/>
                </a:lnTo>
                <a:lnTo>
                  <a:pt x="1022350" y="547624"/>
                </a:lnTo>
                <a:lnTo>
                  <a:pt x="930275" y="603250"/>
                </a:lnTo>
                <a:lnTo>
                  <a:pt x="839851" y="661924"/>
                </a:lnTo>
                <a:lnTo>
                  <a:pt x="755650" y="717550"/>
                </a:lnTo>
                <a:lnTo>
                  <a:pt x="674751" y="777875"/>
                </a:lnTo>
                <a:lnTo>
                  <a:pt x="600075" y="836549"/>
                </a:lnTo>
                <a:lnTo>
                  <a:pt x="461899" y="957199"/>
                </a:lnTo>
                <a:lnTo>
                  <a:pt x="400050" y="1017524"/>
                </a:lnTo>
                <a:lnTo>
                  <a:pt x="341249" y="1079500"/>
                </a:lnTo>
                <a:lnTo>
                  <a:pt x="288925" y="1141349"/>
                </a:lnTo>
                <a:lnTo>
                  <a:pt x="241300" y="1206500"/>
                </a:lnTo>
                <a:lnTo>
                  <a:pt x="195199" y="1268349"/>
                </a:lnTo>
                <a:lnTo>
                  <a:pt x="157162" y="1331849"/>
                </a:lnTo>
                <a:lnTo>
                  <a:pt x="120650" y="1393825"/>
                </a:lnTo>
                <a:lnTo>
                  <a:pt x="88900" y="1458849"/>
                </a:lnTo>
                <a:lnTo>
                  <a:pt x="63500" y="1524000"/>
                </a:lnTo>
                <a:lnTo>
                  <a:pt x="41275" y="1587500"/>
                </a:lnTo>
                <a:lnTo>
                  <a:pt x="25400" y="1652524"/>
                </a:lnTo>
                <a:lnTo>
                  <a:pt x="11112" y="1717675"/>
                </a:lnTo>
                <a:lnTo>
                  <a:pt x="1587" y="1778000"/>
                </a:lnTo>
                <a:lnTo>
                  <a:pt x="0" y="1843024"/>
                </a:lnTo>
                <a:lnTo>
                  <a:pt x="0" y="1908175"/>
                </a:lnTo>
                <a:lnTo>
                  <a:pt x="4762" y="1971675"/>
                </a:lnTo>
                <a:lnTo>
                  <a:pt x="15875" y="2036699"/>
                </a:lnTo>
                <a:lnTo>
                  <a:pt x="30162" y="2098675"/>
                </a:lnTo>
                <a:lnTo>
                  <a:pt x="49212" y="2163699"/>
                </a:lnTo>
                <a:lnTo>
                  <a:pt x="73025" y="2224024"/>
                </a:lnTo>
                <a:lnTo>
                  <a:pt x="100012" y="2289175"/>
                </a:lnTo>
                <a:lnTo>
                  <a:pt x="133350" y="2351024"/>
                </a:lnTo>
                <a:lnTo>
                  <a:pt x="169799" y="2413000"/>
                </a:lnTo>
                <a:lnTo>
                  <a:pt x="212725" y="2474849"/>
                </a:lnTo>
                <a:lnTo>
                  <a:pt x="257175" y="2533650"/>
                </a:lnTo>
                <a:lnTo>
                  <a:pt x="307975" y="2595499"/>
                </a:lnTo>
                <a:lnTo>
                  <a:pt x="363474" y="2654300"/>
                </a:lnTo>
                <a:lnTo>
                  <a:pt x="422275" y="2712974"/>
                </a:lnTo>
                <a:lnTo>
                  <a:pt x="487299" y="2768600"/>
                </a:lnTo>
                <a:lnTo>
                  <a:pt x="557276" y="2825750"/>
                </a:lnTo>
                <a:lnTo>
                  <a:pt x="630301" y="2881249"/>
                </a:lnTo>
                <a:lnTo>
                  <a:pt x="708025" y="2936875"/>
                </a:lnTo>
                <a:lnTo>
                  <a:pt x="792226" y="2990850"/>
                </a:lnTo>
                <a:lnTo>
                  <a:pt x="879475" y="3043174"/>
                </a:lnTo>
                <a:lnTo>
                  <a:pt x="971550" y="3097149"/>
                </a:lnTo>
                <a:lnTo>
                  <a:pt x="1068451" y="3147949"/>
                </a:lnTo>
                <a:lnTo>
                  <a:pt x="1168400" y="3198749"/>
                </a:lnTo>
                <a:lnTo>
                  <a:pt x="1274826" y="3246374"/>
                </a:lnTo>
                <a:lnTo>
                  <a:pt x="1501775" y="3341624"/>
                </a:lnTo>
                <a:lnTo>
                  <a:pt x="1619250" y="3386074"/>
                </a:lnTo>
                <a:lnTo>
                  <a:pt x="1746250" y="3429000"/>
                </a:lnTo>
                <a:lnTo>
                  <a:pt x="2006600" y="3513074"/>
                </a:lnTo>
                <a:lnTo>
                  <a:pt x="2144776" y="3551174"/>
                </a:lnTo>
                <a:lnTo>
                  <a:pt x="2287651" y="3587750"/>
                </a:lnTo>
                <a:lnTo>
                  <a:pt x="5549900" y="3587750"/>
                </a:lnTo>
                <a:lnTo>
                  <a:pt x="5694426" y="3551174"/>
                </a:lnTo>
                <a:lnTo>
                  <a:pt x="5830951" y="3513074"/>
                </a:lnTo>
                <a:lnTo>
                  <a:pt x="6094476" y="3429000"/>
                </a:lnTo>
                <a:lnTo>
                  <a:pt x="6218301" y="3386074"/>
                </a:lnTo>
                <a:lnTo>
                  <a:pt x="6338951" y="3341624"/>
                </a:lnTo>
                <a:lnTo>
                  <a:pt x="6565900" y="3246374"/>
                </a:lnTo>
                <a:lnTo>
                  <a:pt x="6669151" y="3198749"/>
                </a:lnTo>
                <a:lnTo>
                  <a:pt x="6770751" y="3147949"/>
                </a:lnTo>
                <a:lnTo>
                  <a:pt x="6869176" y="3097149"/>
                </a:lnTo>
                <a:lnTo>
                  <a:pt x="6961251" y="3043174"/>
                </a:lnTo>
                <a:lnTo>
                  <a:pt x="7048500" y="2990850"/>
                </a:lnTo>
                <a:lnTo>
                  <a:pt x="7132701" y="2936875"/>
                </a:lnTo>
                <a:lnTo>
                  <a:pt x="7207250" y="2881249"/>
                </a:lnTo>
                <a:lnTo>
                  <a:pt x="7283450" y="2825750"/>
                </a:lnTo>
                <a:lnTo>
                  <a:pt x="7415276" y="2712974"/>
                </a:lnTo>
                <a:lnTo>
                  <a:pt x="7477125" y="2654300"/>
                </a:lnTo>
                <a:lnTo>
                  <a:pt x="7532751" y="2595499"/>
                </a:lnTo>
                <a:lnTo>
                  <a:pt x="7583551" y="2533650"/>
                </a:lnTo>
                <a:lnTo>
                  <a:pt x="7628001" y="2474849"/>
                </a:lnTo>
                <a:lnTo>
                  <a:pt x="7670800" y="2413000"/>
                </a:lnTo>
                <a:lnTo>
                  <a:pt x="7707376" y="2351024"/>
                </a:lnTo>
                <a:lnTo>
                  <a:pt x="7740650" y="2289175"/>
                </a:lnTo>
                <a:lnTo>
                  <a:pt x="7767701" y="2224024"/>
                </a:lnTo>
                <a:lnTo>
                  <a:pt x="7791450" y="2163699"/>
                </a:lnTo>
                <a:lnTo>
                  <a:pt x="7810500" y="2098675"/>
                </a:lnTo>
                <a:lnTo>
                  <a:pt x="7824851" y="2036699"/>
                </a:lnTo>
                <a:lnTo>
                  <a:pt x="7835900" y="1971675"/>
                </a:lnTo>
                <a:lnTo>
                  <a:pt x="7840726" y="1908175"/>
                </a:lnTo>
                <a:lnTo>
                  <a:pt x="7840726" y="1843024"/>
                </a:lnTo>
                <a:lnTo>
                  <a:pt x="7839075" y="1778000"/>
                </a:lnTo>
                <a:lnTo>
                  <a:pt x="7829550" y="1717675"/>
                </a:lnTo>
                <a:lnTo>
                  <a:pt x="7815326" y="1652524"/>
                </a:lnTo>
                <a:lnTo>
                  <a:pt x="7799451" y="1587500"/>
                </a:lnTo>
                <a:lnTo>
                  <a:pt x="7777226" y="1524000"/>
                </a:lnTo>
                <a:lnTo>
                  <a:pt x="7751826" y="1458849"/>
                </a:lnTo>
                <a:lnTo>
                  <a:pt x="7720076" y="1393825"/>
                </a:lnTo>
                <a:lnTo>
                  <a:pt x="7683500" y="1331849"/>
                </a:lnTo>
                <a:lnTo>
                  <a:pt x="7645400" y="1268349"/>
                </a:lnTo>
                <a:lnTo>
                  <a:pt x="7599426" y="1206500"/>
                </a:lnTo>
                <a:lnTo>
                  <a:pt x="7551801" y="1141349"/>
                </a:lnTo>
                <a:lnTo>
                  <a:pt x="7499350" y="1079500"/>
                </a:lnTo>
                <a:lnTo>
                  <a:pt x="7440676" y="1017524"/>
                </a:lnTo>
                <a:lnTo>
                  <a:pt x="7378700" y="957199"/>
                </a:lnTo>
                <a:lnTo>
                  <a:pt x="7312025" y="898525"/>
                </a:lnTo>
                <a:lnTo>
                  <a:pt x="7240651" y="836549"/>
                </a:lnTo>
                <a:lnTo>
                  <a:pt x="7165975" y="777875"/>
                </a:lnTo>
                <a:lnTo>
                  <a:pt x="7085076" y="717550"/>
                </a:lnTo>
                <a:lnTo>
                  <a:pt x="7000875" y="661924"/>
                </a:lnTo>
                <a:lnTo>
                  <a:pt x="6910451" y="603250"/>
                </a:lnTo>
                <a:lnTo>
                  <a:pt x="6818376" y="547624"/>
                </a:lnTo>
                <a:lnTo>
                  <a:pt x="6618351" y="438150"/>
                </a:lnTo>
                <a:lnTo>
                  <a:pt x="6508750" y="384175"/>
                </a:lnTo>
                <a:lnTo>
                  <a:pt x="6400800" y="333375"/>
                </a:lnTo>
                <a:lnTo>
                  <a:pt x="6281801" y="280924"/>
                </a:lnTo>
                <a:lnTo>
                  <a:pt x="6038850" y="182499"/>
                </a:lnTo>
                <a:lnTo>
                  <a:pt x="5910326" y="134874"/>
                </a:lnTo>
                <a:lnTo>
                  <a:pt x="5778500" y="90424"/>
                </a:lnTo>
                <a:lnTo>
                  <a:pt x="5497576" y="0"/>
                </a:lnTo>
                <a:close/>
              </a:path>
            </a:pathLst>
          </a:custGeom>
          <a:solidFill>
            <a:srgbClr val="C6EAFA"/>
          </a:solidFill>
        </p:spPr>
        <p:txBody>
          <a:bodyPr wrap="square" lIns="0" tIns="0" rIns="0" bIns="0" rtlCol="0">
            <a:noAutofit/>
          </a:bodyPr>
          <a:lstStyle/>
          <a:p>
            <a:endParaRPr dirty="0"/>
          </a:p>
        </p:txBody>
      </p:sp>
      <p:sp>
        <p:nvSpPr>
          <p:cNvPr id="4" name="object 4"/>
          <p:cNvSpPr/>
          <p:nvPr/>
        </p:nvSpPr>
        <p:spPr>
          <a:xfrm>
            <a:off x="987778" y="1736725"/>
            <a:ext cx="6969534" cy="3587750"/>
          </a:xfrm>
          <a:custGeom>
            <a:avLst/>
            <a:gdLst/>
            <a:ahLst/>
            <a:cxnLst/>
            <a:rect l="l" t="t" r="r" b="b"/>
            <a:pathLst>
              <a:path w="7840726" h="3587750">
                <a:moveTo>
                  <a:pt x="2287651" y="3587750"/>
                </a:moveTo>
                <a:lnTo>
                  <a:pt x="2144776" y="3551174"/>
                </a:lnTo>
                <a:lnTo>
                  <a:pt x="2006600" y="3513074"/>
                </a:lnTo>
                <a:lnTo>
                  <a:pt x="1874901" y="3470275"/>
                </a:lnTo>
                <a:lnTo>
                  <a:pt x="1746250" y="3429000"/>
                </a:lnTo>
                <a:lnTo>
                  <a:pt x="1619250" y="3386074"/>
                </a:lnTo>
                <a:lnTo>
                  <a:pt x="1501775" y="3341624"/>
                </a:lnTo>
                <a:lnTo>
                  <a:pt x="1387475" y="3293999"/>
                </a:lnTo>
                <a:lnTo>
                  <a:pt x="1274826" y="3246374"/>
                </a:lnTo>
                <a:lnTo>
                  <a:pt x="1168400" y="3198749"/>
                </a:lnTo>
                <a:lnTo>
                  <a:pt x="1068451" y="3147949"/>
                </a:lnTo>
                <a:lnTo>
                  <a:pt x="971550" y="3097149"/>
                </a:lnTo>
                <a:lnTo>
                  <a:pt x="879475" y="3043174"/>
                </a:lnTo>
                <a:lnTo>
                  <a:pt x="792226" y="2990850"/>
                </a:lnTo>
                <a:lnTo>
                  <a:pt x="708025" y="2936875"/>
                </a:lnTo>
                <a:lnTo>
                  <a:pt x="630301" y="2881249"/>
                </a:lnTo>
                <a:lnTo>
                  <a:pt x="557276" y="2825750"/>
                </a:lnTo>
                <a:lnTo>
                  <a:pt x="487299" y="2768600"/>
                </a:lnTo>
                <a:lnTo>
                  <a:pt x="422275" y="2712974"/>
                </a:lnTo>
                <a:lnTo>
                  <a:pt x="363474" y="2654300"/>
                </a:lnTo>
                <a:lnTo>
                  <a:pt x="307975" y="2595499"/>
                </a:lnTo>
                <a:lnTo>
                  <a:pt x="257175" y="2533650"/>
                </a:lnTo>
                <a:lnTo>
                  <a:pt x="212725" y="2474849"/>
                </a:lnTo>
                <a:lnTo>
                  <a:pt x="169799" y="2413000"/>
                </a:lnTo>
                <a:lnTo>
                  <a:pt x="133350" y="2351024"/>
                </a:lnTo>
                <a:lnTo>
                  <a:pt x="100012" y="2289175"/>
                </a:lnTo>
                <a:lnTo>
                  <a:pt x="73025" y="2224024"/>
                </a:lnTo>
                <a:lnTo>
                  <a:pt x="49212" y="2163699"/>
                </a:lnTo>
                <a:lnTo>
                  <a:pt x="30162" y="2098675"/>
                </a:lnTo>
                <a:lnTo>
                  <a:pt x="15875" y="2036699"/>
                </a:lnTo>
                <a:lnTo>
                  <a:pt x="4762" y="1971675"/>
                </a:lnTo>
                <a:lnTo>
                  <a:pt x="0" y="1908175"/>
                </a:lnTo>
                <a:lnTo>
                  <a:pt x="0" y="1843024"/>
                </a:lnTo>
                <a:lnTo>
                  <a:pt x="1587" y="1778000"/>
                </a:lnTo>
                <a:lnTo>
                  <a:pt x="11112" y="1717675"/>
                </a:lnTo>
                <a:lnTo>
                  <a:pt x="25400" y="1652524"/>
                </a:lnTo>
                <a:lnTo>
                  <a:pt x="41275" y="1587500"/>
                </a:lnTo>
                <a:lnTo>
                  <a:pt x="63500" y="1524000"/>
                </a:lnTo>
                <a:lnTo>
                  <a:pt x="88900" y="1458849"/>
                </a:lnTo>
                <a:lnTo>
                  <a:pt x="120650" y="1393825"/>
                </a:lnTo>
                <a:lnTo>
                  <a:pt x="157162" y="1331849"/>
                </a:lnTo>
                <a:lnTo>
                  <a:pt x="195199" y="1268349"/>
                </a:lnTo>
                <a:lnTo>
                  <a:pt x="241300" y="1206500"/>
                </a:lnTo>
                <a:lnTo>
                  <a:pt x="288925" y="1141349"/>
                </a:lnTo>
                <a:lnTo>
                  <a:pt x="341249" y="1079500"/>
                </a:lnTo>
                <a:lnTo>
                  <a:pt x="400050" y="1017524"/>
                </a:lnTo>
                <a:lnTo>
                  <a:pt x="461899" y="957199"/>
                </a:lnTo>
                <a:lnTo>
                  <a:pt x="528701" y="898525"/>
                </a:lnTo>
                <a:lnTo>
                  <a:pt x="600075" y="836549"/>
                </a:lnTo>
                <a:lnTo>
                  <a:pt x="674751" y="777875"/>
                </a:lnTo>
                <a:lnTo>
                  <a:pt x="755650" y="717550"/>
                </a:lnTo>
                <a:lnTo>
                  <a:pt x="839851" y="661924"/>
                </a:lnTo>
                <a:lnTo>
                  <a:pt x="930275" y="603250"/>
                </a:lnTo>
                <a:lnTo>
                  <a:pt x="1022350" y="547624"/>
                </a:lnTo>
                <a:lnTo>
                  <a:pt x="1120775" y="493649"/>
                </a:lnTo>
                <a:lnTo>
                  <a:pt x="1222375" y="438150"/>
                </a:lnTo>
                <a:lnTo>
                  <a:pt x="1331976" y="384175"/>
                </a:lnTo>
                <a:lnTo>
                  <a:pt x="1439926" y="333375"/>
                </a:lnTo>
                <a:lnTo>
                  <a:pt x="1555750" y="280924"/>
                </a:lnTo>
                <a:lnTo>
                  <a:pt x="1676400" y="233299"/>
                </a:lnTo>
                <a:lnTo>
                  <a:pt x="1801876" y="182499"/>
                </a:lnTo>
                <a:lnTo>
                  <a:pt x="1930400" y="134874"/>
                </a:lnTo>
                <a:lnTo>
                  <a:pt x="2062226" y="90424"/>
                </a:lnTo>
                <a:lnTo>
                  <a:pt x="2203450" y="44450"/>
                </a:lnTo>
                <a:lnTo>
                  <a:pt x="2343150" y="0"/>
                </a:lnTo>
                <a:lnTo>
                  <a:pt x="5497576" y="0"/>
                </a:lnTo>
                <a:lnTo>
                  <a:pt x="5637276" y="44450"/>
                </a:lnTo>
                <a:lnTo>
                  <a:pt x="5778500" y="90424"/>
                </a:lnTo>
                <a:lnTo>
                  <a:pt x="5910326" y="134874"/>
                </a:lnTo>
                <a:lnTo>
                  <a:pt x="6038850" y="182499"/>
                </a:lnTo>
                <a:lnTo>
                  <a:pt x="6164326" y="233299"/>
                </a:lnTo>
                <a:lnTo>
                  <a:pt x="6281801" y="280924"/>
                </a:lnTo>
                <a:lnTo>
                  <a:pt x="6400800" y="333375"/>
                </a:lnTo>
                <a:lnTo>
                  <a:pt x="6508750" y="384175"/>
                </a:lnTo>
                <a:lnTo>
                  <a:pt x="6618351" y="438150"/>
                </a:lnTo>
                <a:lnTo>
                  <a:pt x="6719951" y="493649"/>
                </a:lnTo>
                <a:lnTo>
                  <a:pt x="6818376" y="547624"/>
                </a:lnTo>
                <a:lnTo>
                  <a:pt x="6910451" y="603250"/>
                </a:lnTo>
                <a:lnTo>
                  <a:pt x="7000875" y="661924"/>
                </a:lnTo>
                <a:lnTo>
                  <a:pt x="7085076" y="717550"/>
                </a:lnTo>
                <a:lnTo>
                  <a:pt x="7165975" y="777875"/>
                </a:lnTo>
                <a:lnTo>
                  <a:pt x="7240651" y="836549"/>
                </a:lnTo>
                <a:lnTo>
                  <a:pt x="7312025" y="898525"/>
                </a:lnTo>
                <a:lnTo>
                  <a:pt x="7378700" y="957199"/>
                </a:lnTo>
                <a:lnTo>
                  <a:pt x="7440676" y="1017524"/>
                </a:lnTo>
                <a:lnTo>
                  <a:pt x="7499350" y="1079500"/>
                </a:lnTo>
                <a:lnTo>
                  <a:pt x="7551801" y="1141349"/>
                </a:lnTo>
                <a:lnTo>
                  <a:pt x="7599426" y="1206500"/>
                </a:lnTo>
                <a:lnTo>
                  <a:pt x="7645400" y="1268349"/>
                </a:lnTo>
                <a:lnTo>
                  <a:pt x="7683500" y="1331849"/>
                </a:lnTo>
                <a:lnTo>
                  <a:pt x="7720076" y="1393825"/>
                </a:lnTo>
                <a:lnTo>
                  <a:pt x="7751826" y="1458849"/>
                </a:lnTo>
                <a:lnTo>
                  <a:pt x="7777226" y="1524000"/>
                </a:lnTo>
                <a:lnTo>
                  <a:pt x="7799451" y="1587500"/>
                </a:lnTo>
                <a:lnTo>
                  <a:pt x="7815326" y="1652524"/>
                </a:lnTo>
                <a:lnTo>
                  <a:pt x="7829550" y="1717675"/>
                </a:lnTo>
                <a:lnTo>
                  <a:pt x="7839075" y="1778000"/>
                </a:lnTo>
                <a:lnTo>
                  <a:pt x="7840726" y="1843024"/>
                </a:lnTo>
                <a:lnTo>
                  <a:pt x="7840726" y="1908175"/>
                </a:lnTo>
                <a:lnTo>
                  <a:pt x="7835900" y="1971675"/>
                </a:lnTo>
                <a:lnTo>
                  <a:pt x="7824851" y="2036699"/>
                </a:lnTo>
                <a:lnTo>
                  <a:pt x="7810500" y="2098675"/>
                </a:lnTo>
                <a:lnTo>
                  <a:pt x="7791450" y="2163699"/>
                </a:lnTo>
                <a:lnTo>
                  <a:pt x="7767701" y="2224024"/>
                </a:lnTo>
                <a:lnTo>
                  <a:pt x="7740650" y="2289175"/>
                </a:lnTo>
                <a:lnTo>
                  <a:pt x="7707376" y="2351024"/>
                </a:lnTo>
                <a:lnTo>
                  <a:pt x="7670800" y="2413000"/>
                </a:lnTo>
                <a:lnTo>
                  <a:pt x="7628001" y="2474849"/>
                </a:lnTo>
                <a:lnTo>
                  <a:pt x="7583551" y="2533650"/>
                </a:lnTo>
                <a:lnTo>
                  <a:pt x="7532751" y="2595499"/>
                </a:lnTo>
                <a:lnTo>
                  <a:pt x="7477125" y="2654300"/>
                </a:lnTo>
                <a:lnTo>
                  <a:pt x="7415276" y="2712974"/>
                </a:lnTo>
                <a:lnTo>
                  <a:pt x="7350125" y="2768600"/>
                </a:lnTo>
                <a:lnTo>
                  <a:pt x="7283450" y="2825750"/>
                </a:lnTo>
                <a:lnTo>
                  <a:pt x="7207250" y="2881249"/>
                </a:lnTo>
                <a:lnTo>
                  <a:pt x="7132701" y="2936875"/>
                </a:lnTo>
                <a:lnTo>
                  <a:pt x="7048500" y="2990850"/>
                </a:lnTo>
                <a:lnTo>
                  <a:pt x="6961251" y="3043174"/>
                </a:lnTo>
                <a:lnTo>
                  <a:pt x="6869176" y="3097149"/>
                </a:lnTo>
                <a:lnTo>
                  <a:pt x="6770751" y="3147949"/>
                </a:lnTo>
                <a:lnTo>
                  <a:pt x="6669151" y="3198749"/>
                </a:lnTo>
                <a:lnTo>
                  <a:pt x="6565900" y="3246374"/>
                </a:lnTo>
                <a:lnTo>
                  <a:pt x="6453251" y="3293999"/>
                </a:lnTo>
                <a:lnTo>
                  <a:pt x="6338951" y="3341624"/>
                </a:lnTo>
                <a:lnTo>
                  <a:pt x="6218301" y="3386074"/>
                </a:lnTo>
                <a:lnTo>
                  <a:pt x="6094476" y="3429000"/>
                </a:lnTo>
                <a:lnTo>
                  <a:pt x="5965825" y="3470275"/>
                </a:lnTo>
                <a:lnTo>
                  <a:pt x="5830951" y="3513074"/>
                </a:lnTo>
                <a:lnTo>
                  <a:pt x="5694426" y="3551174"/>
                </a:lnTo>
                <a:lnTo>
                  <a:pt x="5549900" y="3587750"/>
                </a:lnTo>
                <a:lnTo>
                  <a:pt x="2287651" y="3587750"/>
                </a:lnTo>
              </a:path>
            </a:pathLst>
          </a:custGeom>
          <a:ln w="3175">
            <a:solidFill>
              <a:srgbClr val="999999"/>
            </a:solidFill>
          </a:ln>
        </p:spPr>
        <p:txBody>
          <a:bodyPr wrap="square" lIns="0" tIns="0" rIns="0" bIns="0" rtlCol="0">
            <a:noAutofit/>
          </a:bodyPr>
          <a:lstStyle/>
          <a:p>
            <a:endParaRPr dirty="0"/>
          </a:p>
        </p:txBody>
      </p:sp>
      <p:sp>
        <p:nvSpPr>
          <p:cNvPr id="5" name="object 5"/>
          <p:cNvSpPr/>
          <p:nvPr/>
        </p:nvSpPr>
        <p:spPr>
          <a:xfrm>
            <a:off x="1732960" y="1876425"/>
            <a:ext cx="5714890" cy="3452752"/>
          </a:xfrm>
          <a:prstGeom prst="rect">
            <a:avLst/>
          </a:prstGeom>
          <a:blipFill>
            <a:blip r:embed="rId3" cstate="print"/>
            <a:stretch>
              <a:fillRect/>
            </a:stretch>
          </a:blipFill>
        </p:spPr>
        <p:txBody>
          <a:bodyPr wrap="square" lIns="0" tIns="0" rIns="0" bIns="0" rtlCol="0">
            <a:noAutofit/>
          </a:bodyPr>
          <a:lstStyle/>
          <a:p>
            <a:endParaRPr dirty="0"/>
          </a:p>
        </p:txBody>
      </p:sp>
      <p:sp>
        <p:nvSpPr>
          <p:cNvPr id="6" name="object 6"/>
          <p:cNvSpPr/>
          <p:nvPr/>
        </p:nvSpPr>
        <p:spPr>
          <a:xfrm>
            <a:off x="1128896" y="1743080"/>
            <a:ext cx="6691489" cy="3584575"/>
          </a:xfrm>
          <a:custGeom>
            <a:avLst/>
            <a:gdLst/>
            <a:ahLst/>
            <a:cxnLst/>
            <a:rect l="l" t="t" r="r" b="b"/>
            <a:pathLst>
              <a:path w="7527925" h="3584575">
                <a:moveTo>
                  <a:pt x="2198624" y="3584575"/>
                </a:moveTo>
                <a:lnTo>
                  <a:pt x="2060575" y="3547999"/>
                </a:lnTo>
                <a:lnTo>
                  <a:pt x="1928749" y="3508375"/>
                </a:lnTo>
                <a:lnTo>
                  <a:pt x="1800225" y="3467100"/>
                </a:lnTo>
                <a:lnTo>
                  <a:pt x="1676400" y="3424174"/>
                </a:lnTo>
                <a:lnTo>
                  <a:pt x="1555750" y="3382899"/>
                </a:lnTo>
                <a:lnTo>
                  <a:pt x="1441450" y="3336925"/>
                </a:lnTo>
                <a:lnTo>
                  <a:pt x="1331849" y="3289300"/>
                </a:lnTo>
                <a:lnTo>
                  <a:pt x="1225550" y="3241675"/>
                </a:lnTo>
                <a:lnTo>
                  <a:pt x="1123950" y="3194050"/>
                </a:lnTo>
                <a:lnTo>
                  <a:pt x="1027049" y="3144774"/>
                </a:lnTo>
                <a:lnTo>
                  <a:pt x="933450" y="3093974"/>
                </a:lnTo>
                <a:lnTo>
                  <a:pt x="844550" y="3043174"/>
                </a:lnTo>
                <a:lnTo>
                  <a:pt x="760349" y="2989199"/>
                </a:lnTo>
                <a:lnTo>
                  <a:pt x="680974" y="2933700"/>
                </a:lnTo>
                <a:lnTo>
                  <a:pt x="606425" y="2879725"/>
                </a:lnTo>
                <a:lnTo>
                  <a:pt x="536575" y="2824099"/>
                </a:lnTo>
                <a:lnTo>
                  <a:pt x="468249" y="2765425"/>
                </a:lnTo>
                <a:lnTo>
                  <a:pt x="406400" y="2709799"/>
                </a:lnTo>
                <a:lnTo>
                  <a:pt x="350774" y="2651125"/>
                </a:lnTo>
                <a:lnTo>
                  <a:pt x="298450" y="2590800"/>
                </a:lnTo>
                <a:lnTo>
                  <a:pt x="247650" y="2531999"/>
                </a:lnTo>
                <a:lnTo>
                  <a:pt x="201549" y="2470150"/>
                </a:lnTo>
                <a:lnTo>
                  <a:pt x="163449" y="2409825"/>
                </a:lnTo>
                <a:lnTo>
                  <a:pt x="127000" y="2347849"/>
                </a:lnTo>
                <a:lnTo>
                  <a:pt x="95250" y="2286000"/>
                </a:lnTo>
                <a:lnTo>
                  <a:pt x="69850" y="2224024"/>
                </a:lnTo>
                <a:lnTo>
                  <a:pt x="47625" y="2159000"/>
                </a:lnTo>
                <a:lnTo>
                  <a:pt x="28575" y="2097024"/>
                </a:lnTo>
                <a:lnTo>
                  <a:pt x="14224" y="2033524"/>
                </a:lnTo>
                <a:lnTo>
                  <a:pt x="6350" y="1968500"/>
                </a:lnTo>
                <a:lnTo>
                  <a:pt x="0" y="1906524"/>
                </a:lnTo>
                <a:lnTo>
                  <a:pt x="0" y="1843024"/>
                </a:lnTo>
                <a:lnTo>
                  <a:pt x="3175" y="1778000"/>
                </a:lnTo>
                <a:lnTo>
                  <a:pt x="11049" y="1712849"/>
                </a:lnTo>
                <a:lnTo>
                  <a:pt x="22225" y="1649349"/>
                </a:lnTo>
                <a:lnTo>
                  <a:pt x="39624" y="1584325"/>
                </a:lnTo>
                <a:lnTo>
                  <a:pt x="61849" y="1519174"/>
                </a:lnTo>
                <a:lnTo>
                  <a:pt x="87249" y="1455674"/>
                </a:lnTo>
                <a:lnTo>
                  <a:pt x="115824" y="1393825"/>
                </a:lnTo>
                <a:lnTo>
                  <a:pt x="149225" y="1328674"/>
                </a:lnTo>
                <a:lnTo>
                  <a:pt x="188849" y="1265174"/>
                </a:lnTo>
                <a:lnTo>
                  <a:pt x="230124" y="1203325"/>
                </a:lnTo>
                <a:lnTo>
                  <a:pt x="277749" y="1141349"/>
                </a:lnTo>
                <a:lnTo>
                  <a:pt x="328549" y="1079500"/>
                </a:lnTo>
                <a:lnTo>
                  <a:pt x="384175" y="1017524"/>
                </a:lnTo>
                <a:lnTo>
                  <a:pt x="442849" y="955675"/>
                </a:lnTo>
                <a:lnTo>
                  <a:pt x="508000" y="893699"/>
                </a:lnTo>
                <a:lnTo>
                  <a:pt x="574675" y="835025"/>
                </a:lnTo>
                <a:lnTo>
                  <a:pt x="647700" y="776224"/>
                </a:lnTo>
                <a:lnTo>
                  <a:pt x="727075" y="717550"/>
                </a:lnTo>
                <a:lnTo>
                  <a:pt x="807974" y="658749"/>
                </a:lnTo>
                <a:lnTo>
                  <a:pt x="892175" y="601599"/>
                </a:lnTo>
                <a:lnTo>
                  <a:pt x="981075" y="546100"/>
                </a:lnTo>
                <a:lnTo>
                  <a:pt x="1076325" y="490474"/>
                </a:lnTo>
                <a:lnTo>
                  <a:pt x="1174750" y="436499"/>
                </a:lnTo>
                <a:lnTo>
                  <a:pt x="1279525" y="384175"/>
                </a:lnTo>
                <a:lnTo>
                  <a:pt x="1385824" y="330200"/>
                </a:lnTo>
                <a:lnTo>
                  <a:pt x="1495425" y="279400"/>
                </a:lnTo>
                <a:lnTo>
                  <a:pt x="1609725" y="228600"/>
                </a:lnTo>
                <a:lnTo>
                  <a:pt x="1730375" y="180975"/>
                </a:lnTo>
                <a:lnTo>
                  <a:pt x="1854200" y="133350"/>
                </a:lnTo>
                <a:lnTo>
                  <a:pt x="1982724" y="85725"/>
                </a:lnTo>
                <a:lnTo>
                  <a:pt x="2114550" y="41275"/>
                </a:lnTo>
                <a:lnTo>
                  <a:pt x="2251075" y="0"/>
                </a:lnTo>
                <a:lnTo>
                  <a:pt x="5276850" y="0"/>
                </a:lnTo>
                <a:lnTo>
                  <a:pt x="5414899" y="41275"/>
                </a:lnTo>
                <a:lnTo>
                  <a:pt x="5546725" y="85725"/>
                </a:lnTo>
                <a:lnTo>
                  <a:pt x="5672074" y="133350"/>
                </a:lnTo>
                <a:lnTo>
                  <a:pt x="5799074" y="180975"/>
                </a:lnTo>
                <a:lnTo>
                  <a:pt x="5916549" y="228600"/>
                </a:lnTo>
                <a:lnTo>
                  <a:pt x="6034024" y="279400"/>
                </a:lnTo>
                <a:lnTo>
                  <a:pt x="6143625" y="330200"/>
                </a:lnTo>
                <a:lnTo>
                  <a:pt x="6249924" y="384175"/>
                </a:lnTo>
                <a:lnTo>
                  <a:pt x="6353175" y="436499"/>
                </a:lnTo>
                <a:lnTo>
                  <a:pt x="6451600" y="490474"/>
                </a:lnTo>
                <a:lnTo>
                  <a:pt x="6546850" y="546100"/>
                </a:lnTo>
                <a:lnTo>
                  <a:pt x="6637274" y="601599"/>
                </a:lnTo>
                <a:lnTo>
                  <a:pt x="6721475" y="658749"/>
                </a:lnTo>
                <a:lnTo>
                  <a:pt x="6802374" y="717550"/>
                </a:lnTo>
                <a:lnTo>
                  <a:pt x="6880225" y="776224"/>
                </a:lnTo>
                <a:lnTo>
                  <a:pt x="6950075" y="835025"/>
                </a:lnTo>
                <a:lnTo>
                  <a:pt x="7021449" y="893699"/>
                </a:lnTo>
                <a:lnTo>
                  <a:pt x="7084949" y="955675"/>
                </a:lnTo>
                <a:lnTo>
                  <a:pt x="7143750" y="1017524"/>
                </a:lnTo>
                <a:lnTo>
                  <a:pt x="7200900" y="1079500"/>
                </a:lnTo>
                <a:lnTo>
                  <a:pt x="7250049" y="1141349"/>
                </a:lnTo>
                <a:lnTo>
                  <a:pt x="7297674" y="1203325"/>
                </a:lnTo>
                <a:lnTo>
                  <a:pt x="7340600" y="1265174"/>
                </a:lnTo>
                <a:lnTo>
                  <a:pt x="7380224" y="1328674"/>
                </a:lnTo>
                <a:lnTo>
                  <a:pt x="7413625" y="1393825"/>
                </a:lnTo>
                <a:lnTo>
                  <a:pt x="7440549" y="1455674"/>
                </a:lnTo>
                <a:lnTo>
                  <a:pt x="7465949" y="1519174"/>
                </a:lnTo>
                <a:lnTo>
                  <a:pt x="7489825" y="1584325"/>
                </a:lnTo>
                <a:lnTo>
                  <a:pt x="7505700" y="1649349"/>
                </a:lnTo>
                <a:lnTo>
                  <a:pt x="7516749" y="1712849"/>
                </a:lnTo>
                <a:lnTo>
                  <a:pt x="7524750" y="1778000"/>
                </a:lnTo>
                <a:lnTo>
                  <a:pt x="7527925" y="1843024"/>
                </a:lnTo>
                <a:lnTo>
                  <a:pt x="7527925" y="1906524"/>
                </a:lnTo>
                <a:lnTo>
                  <a:pt x="7523099" y="1968500"/>
                </a:lnTo>
                <a:lnTo>
                  <a:pt x="7513574" y="2033524"/>
                </a:lnTo>
                <a:lnTo>
                  <a:pt x="7500874" y="2097024"/>
                </a:lnTo>
                <a:lnTo>
                  <a:pt x="7480300" y="2159000"/>
                </a:lnTo>
                <a:lnTo>
                  <a:pt x="7458075" y="2224024"/>
                </a:lnTo>
                <a:lnTo>
                  <a:pt x="7432675" y="2286000"/>
                </a:lnTo>
                <a:lnTo>
                  <a:pt x="7399274" y="2347849"/>
                </a:lnTo>
                <a:lnTo>
                  <a:pt x="7366000" y="2409825"/>
                </a:lnTo>
                <a:lnTo>
                  <a:pt x="7323074" y="2470150"/>
                </a:lnTo>
                <a:lnTo>
                  <a:pt x="7281799" y="2531999"/>
                </a:lnTo>
                <a:lnTo>
                  <a:pt x="7230999" y="2590800"/>
                </a:lnTo>
                <a:lnTo>
                  <a:pt x="7177024" y="2651125"/>
                </a:lnTo>
                <a:lnTo>
                  <a:pt x="7121525" y="2709799"/>
                </a:lnTo>
                <a:lnTo>
                  <a:pt x="7059549" y="2765425"/>
                </a:lnTo>
                <a:lnTo>
                  <a:pt x="6992874" y="2824099"/>
                </a:lnTo>
                <a:lnTo>
                  <a:pt x="6923024" y="2879725"/>
                </a:lnTo>
                <a:lnTo>
                  <a:pt x="6846824" y="2933700"/>
                </a:lnTo>
                <a:lnTo>
                  <a:pt x="6765925" y="2989199"/>
                </a:lnTo>
                <a:lnTo>
                  <a:pt x="6681724" y="3043174"/>
                </a:lnTo>
                <a:lnTo>
                  <a:pt x="6594475" y="3093974"/>
                </a:lnTo>
                <a:lnTo>
                  <a:pt x="6502400" y="3144774"/>
                </a:lnTo>
                <a:lnTo>
                  <a:pt x="6403975" y="3194050"/>
                </a:lnTo>
                <a:lnTo>
                  <a:pt x="6302375" y="3241675"/>
                </a:lnTo>
                <a:lnTo>
                  <a:pt x="6195949" y="3289300"/>
                </a:lnTo>
                <a:lnTo>
                  <a:pt x="6086475" y="3336925"/>
                </a:lnTo>
                <a:lnTo>
                  <a:pt x="5972175" y="3382899"/>
                </a:lnTo>
                <a:lnTo>
                  <a:pt x="5851525" y="3424174"/>
                </a:lnTo>
                <a:lnTo>
                  <a:pt x="5727700" y="3467100"/>
                </a:lnTo>
                <a:lnTo>
                  <a:pt x="5599049" y="3508375"/>
                </a:lnTo>
                <a:lnTo>
                  <a:pt x="5467350" y="3547999"/>
                </a:lnTo>
                <a:lnTo>
                  <a:pt x="5330825" y="3584575"/>
                </a:lnTo>
                <a:lnTo>
                  <a:pt x="2198624" y="3584575"/>
                </a:lnTo>
              </a:path>
            </a:pathLst>
          </a:custGeom>
          <a:ln w="3175">
            <a:solidFill>
              <a:srgbClr val="999999"/>
            </a:solidFill>
          </a:ln>
        </p:spPr>
        <p:txBody>
          <a:bodyPr wrap="square" lIns="0" tIns="0" rIns="0" bIns="0" rtlCol="0">
            <a:noAutofit/>
          </a:bodyPr>
          <a:lstStyle/>
          <a:p>
            <a:endParaRPr dirty="0"/>
          </a:p>
        </p:txBody>
      </p:sp>
      <p:sp>
        <p:nvSpPr>
          <p:cNvPr id="7" name="object 7"/>
          <p:cNvSpPr/>
          <p:nvPr/>
        </p:nvSpPr>
        <p:spPr>
          <a:xfrm>
            <a:off x="1294064" y="1743080"/>
            <a:ext cx="6356999" cy="3584575"/>
          </a:xfrm>
          <a:custGeom>
            <a:avLst/>
            <a:gdLst/>
            <a:ahLst/>
            <a:cxnLst/>
            <a:rect l="l" t="t" r="r" b="b"/>
            <a:pathLst>
              <a:path w="7151624" h="3584575">
                <a:moveTo>
                  <a:pt x="2089150" y="3584575"/>
                </a:moveTo>
                <a:lnTo>
                  <a:pt x="1957324" y="3547999"/>
                </a:lnTo>
                <a:lnTo>
                  <a:pt x="1830324" y="3508375"/>
                </a:lnTo>
                <a:lnTo>
                  <a:pt x="1709674" y="3467100"/>
                </a:lnTo>
                <a:lnTo>
                  <a:pt x="1592199" y="3424174"/>
                </a:lnTo>
                <a:lnTo>
                  <a:pt x="1477899" y="3382899"/>
                </a:lnTo>
                <a:lnTo>
                  <a:pt x="1368425" y="3336925"/>
                </a:lnTo>
                <a:lnTo>
                  <a:pt x="1263650" y="3289300"/>
                </a:lnTo>
                <a:lnTo>
                  <a:pt x="1163574" y="3241675"/>
                </a:lnTo>
                <a:lnTo>
                  <a:pt x="1068324" y="3194050"/>
                </a:lnTo>
                <a:lnTo>
                  <a:pt x="974725" y="3144774"/>
                </a:lnTo>
                <a:lnTo>
                  <a:pt x="885825" y="3093974"/>
                </a:lnTo>
                <a:lnTo>
                  <a:pt x="801624" y="3043174"/>
                </a:lnTo>
                <a:lnTo>
                  <a:pt x="723900" y="2989199"/>
                </a:lnTo>
                <a:lnTo>
                  <a:pt x="647700" y="2933700"/>
                </a:lnTo>
                <a:lnTo>
                  <a:pt x="574675" y="2879725"/>
                </a:lnTo>
                <a:lnTo>
                  <a:pt x="508000" y="2824099"/>
                </a:lnTo>
                <a:lnTo>
                  <a:pt x="446024" y="2765425"/>
                </a:lnTo>
                <a:lnTo>
                  <a:pt x="387350" y="2709799"/>
                </a:lnTo>
                <a:lnTo>
                  <a:pt x="330200" y="2651125"/>
                </a:lnTo>
                <a:lnTo>
                  <a:pt x="279400" y="2590800"/>
                </a:lnTo>
                <a:lnTo>
                  <a:pt x="234950" y="2531999"/>
                </a:lnTo>
                <a:lnTo>
                  <a:pt x="193675" y="2470150"/>
                </a:lnTo>
                <a:lnTo>
                  <a:pt x="153924" y="2409825"/>
                </a:lnTo>
                <a:lnTo>
                  <a:pt x="120650" y="2347849"/>
                </a:lnTo>
                <a:lnTo>
                  <a:pt x="88900" y="2286000"/>
                </a:lnTo>
                <a:lnTo>
                  <a:pt x="63500" y="2224024"/>
                </a:lnTo>
                <a:lnTo>
                  <a:pt x="44450" y="2159000"/>
                </a:lnTo>
                <a:lnTo>
                  <a:pt x="28575" y="2097024"/>
                </a:lnTo>
                <a:lnTo>
                  <a:pt x="14224" y="2033524"/>
                </a:lnTo>
                <a:lnTo>
                  <a:pt x="4699" y="1968500"/>
                </a:lnTo>
                <a:lnTo>
                  <a:pt x="0" y="1906524"/>
                </a:lnTo>
                <a:lnTo>
                  <a:pt x="0" y="1843024"/>
                </a:lnTo>
                <a:lnTo>
                  <a:pt x="3175" y="1778000"/>
                </a:lnTo>
                <a:lnTo>
                  <a:pt x="11049" y="1712849"/>
                </a:lnTo>
                <a:lnTo>
                  <a:pt x="22225" y="1649349"/>
                </a:lnTo>
                <a:lnTo>
                  <a:pt x="36449" y="1584325"/>
                </a:lnTo>
                <a:lnTo>
                  <a:pt x="55499" y="1519174"/>
                </a:lnTo>
                <a:lnTo>
                  <a:pt x="80899" y="1455674"/>
                </a:lnTo>
                <a:lnTo>
                  <a:pt x="109474" y="1393825"/>
                </a:lnTo>
                <a:lnTo>
                  <a:pt x="139700" y="1328674"/>
                </a:lnTo>
                <a:lnTo>
                  <a:pt x="176149" y="1265174"/>
                </a:lnTo>
                <a:lnTo>
                  <a:pt x="219075" y="1203325"/>
                </a:lnTo>
                <a:lnTo>
                  <a:pt x="263525" y="1141349"/>
                </a:lnTo>
                <a:lnTo>
                  <a:pt x="311150" y="1079500"/>
                </a:lnTo>
                <a:lnTo>
                  <a:pt x="363474" y="1017524"/>
                </a:lnTo>
                <a:lnTo>
                  <a:pt x="420624" y="955675"/>
                </a:lnTo>
                <a:lnTo>
                  <a:pt x="482600" y="893699"/>
                </a:lnTo>
                <a:lnTo>
                  <a:pt x="546100" y="835025"/>
                </a:lnTo>
                <a:lnTo>
                  <a:pt x="615950" y="776224"/>
                </a:lnTo>
                <a:lnTo>
                  <a:pt x="688975" y="717550"/>
                </a:lnTo>
                <a:lnTo>
                  <a:pt x="765175" y="658749"/>
                </a:lnTo>
                <a:lnTo>
                  <a:pt x="846074" y="601599"/>
                </a:lnTo>
                <a:lnTo>
                  <a:pt x="933450" y="546100"/>
                </a:lnTo>
                <a:lnTo>
                  <a:pt x="1020699" y="490474"/>
                </a:lnTo>
                <a:lnTo>
                  <a:pt x="1115949" y="436499"/>
                </a:lnTo>
                <a:lnTo>
                  <a:pt x="1211199" y="384175"/>
                </a:lnTo>
                <a:lnTo>
                  <a:pt x="1314450" y="330200"/>
                </a:lnTo>
                <a:lnTo>
                  <a:pt x="1417574" y="279400"/>
                </a:lnTo>
                <a:lnTo>
                  <a:pt x="1527175" y="228600"/>
                </a:lnTo>
                <a:lnTo>
                  <a:pt x="1642999" y="180975"/>
                </a:lnTo>
                <a:lnTo>
                  <a:pt x="1760474" y="133350"/>
                </a:lnTo>
                <a:lnTo>
                  <a:pt x="1881124" y="85725"/>
                </a:lnTo>
                <a:lnTo>
                  <a:pt x="2006600" y="41275"/>
                </a:lnTo>
                <a:lnTo>
                  <a:pt x="2136775" y="0"/>
                </a:lnTo>
                <a:lnTo>
                  <a:pt x="5013198" y="0"/>
                </a:lnTo>
                <a:lnTo>
                  <a:pt x="5141849" y="41275"/>
                </a:lnTo>
                <a:lnTo>
                  <a:pt x="5267198" y="85725"/>
                </a:lnTo>
                <a:lnTo>
                  <a:pt x="5387848" y="133350"/>
                </a:lnTo>
                <a:lnTo>
                  <a:pt x="5505323" y="180975"/>
                </a:lnTo>
                <a:lnTo>
                  <a:pt x="5621274" y="228600"/>
                </a:lnTo>
                <a:lnTo>
                  <a:pt x="5730748" y="279400"/>
                </a:lnTo>
                <a:lnTo>
                  <a:pt x="5837174" y="330200"/>
                </a:lnTo>
                <a:lnTo>
                  <a:pt x="5937123" y="384175"/>
                </a:lnTo>
                <a:lnTo>
                  <a:pt x="6035548" y="436499"/>
                </a:lnTo>
                <a:lnTo>
                  <a:pt x="6129274" y="490474"/>
                </a:lnTo>
                <a:lnTo>
                  <a:pt x="6218174" y="546100"/>
                </a:lnTo>
                <a:lnTo>
                  <a:pt x="6302248" y="601599"/>
                </a:lnTo>
                <a:lnTo>
                  <a:pt x="6383274" y="658749"/>
                </a:lnTo>
                <a:lnTo>
                  <a:pt x="6462649" y="717550"/>
                </a:lnTo>
                <a:lnTo>
                  <a:pt x="6535674" y="776224"/>
                </a:lnTo>
                <a:lnTo>
                  <a:pt x="6602349" y="835025"/>
                </a:lnTo>
                <a:lnTo>
                  <a:pt x="6669024" y="893699"/>
                </a:lnTo>
                <a:lnTo>
                  <a:pt x="6727698" y="955675"/>
                </a:lnTo>
                <a:lnTo>
                  <a:pt x="6788023" y="1017524"/>
                </a:lnTo>
                <a:lnTo>
                  <a:pt x="6837299" y="1079500"/>
                </a:lnTo>
                <a:lnTo>
                  <a:pt x="6888099" y="1141349"/>
                </a:lnTo>
                <a:lnTo>
                  <a:pt x="6932549" y="1203325"/>
                </a:lnTo>
                <a:lnTo>
                  <a:pt x="6972173" y="1265174"/>
                </a:lnTo>
                <a:lnTo>
                  <a:pt x="7008749" y="1328674"/>
                </a:lnTo>
                <a:lnTo>
                  <a:pt x="7038848" y="1393825"/>
                </a:lnTo>
                <a:lnTo>
                  <a:pt x="7070598" y="1455674"/>
                </a:lnTo>
                <a:lnTo>
                  <a:pt x="7092823" y="1519174"/>
                </a:lnTo>
                <a:lnTo>
                  <a:pt x="7111873" y="1584325"/>
                </a:lnTo>
                <a:lnTo>
                  <a:pt x="7129399" y="1649349"/>
                </a:lnTo>
                <a:lnTo>
                  <a:pt x="7140448" y="1712849"/>
                </a:lnTo>
                <a:lnTo>
                  <a:pt x="7148449" y="1778000"/>
                </a:lnTo>
                <a:lnTo>
                  <a:pt x="7151624" y="1843024"/>
                </a:lnTo>
                <a:lnTo>
                  <a:pt x="7151624" y="1906524"/>
                </a:lnTo>
                <a:lnTo>
                  <a:pt x="7146798" y="1968500"/>
                </a:lnTo>
                <a:lnTo>
                  <a:pt x="7137273" y="2033524"/>
                </a:lnTo>
                <a:lnTo>
                  <a:pt x="7123049" y="2097024"/>
                </a:lnTo>
                <a:lnTo>
                  <a:pt x="7107174" y="2159000"/>
                </a:lnTo>
                <a:lnTo>
                  <a:pt x="7084949" y="2224024"/>
                </a:lnTo>
                <a:lnTo>
                  <a:pt x="7059549" y="2286000"/>
                </a:lnTo>
                <a:lnTo>
                  <a:pt x="7027799" y="2347849"/>
                </a:lnTo>
                <a:lnTo>
                  <a:pt x="6994398" y="2409825"/>
                </a:lnTo>
                <a:lnTo>
                  <a:pt x="6957949" y="2470150"/>
                </a:lnTo>
                <a:lnTo>
                  <a:pt x="6916674" y="2531999"/>
                </a:lnTo>
                <a:lnTo>
                  <a:pt x="6869049" y="2590800"/>
                </a:lnTo>
                <a:lnTo>
                  <a:pt x="6818249" y="2651125"/>
                </a:lnTo>
                <a:lnTo>
                  <a:pt x="6764274" y="2709799"/>
                </a:lnTo>
                <a:lnTo>
                  <a:pt x="6705473" y="2765425"/>
                </a:lnTo>
                <a:lnTo>
                  <a:pt x="6641973" y="2824099"/>
                </a:lnTo>
                <a:lnTo>
                  <a:pt x="6573774" y="2879725"/>
                </a:lnTo>
                <a:lnTo>
                  <a:pt x="6503924" y="2933700"/>
                </a:lnTo>
                <a:lnTo>
                  <a:pt x="6427724" y="2989199"/>
                </a:lnTo>
                <a:lnTo>
                  <a:pt x="6346698" y="3043174"/>
                </a:lnTo>
                <a:lnTo>
                  <a:pt x="6262624" y="3093974"/>
                </a:lnTo>
                <a:lnTo>
                  <a:pt x="6176899" y="3144774"/>
                </a:lnTo>
                <a:lnTo>
                  <a:pt x="6083173" y="3194050"/>
                </a:lnTo>
                <a:lnTo>
                  <a:pt x="5987923" y="3241675"/>
                </a:lnTo>
                <a:lnTo>
                  <a:pt x="5887974" y="3289300"/>
                </a:lnTo>
                <a:lnTo>
                  <a:pt x="5781548" y="3336925"/>
                </a:lnTo>
                <a:lnTo>
                  <a:pt x="5672074" y="3382899"/>
                </a:lnTo>
                <a:lnTo>
                  <a:pt x="5559298" y="3424174"/>
                </a:lnTo>
                <a:lnTo>
                  <a:pt x="5441823" y="3467100"/>
                </a:lnTo>
                <a:lnTo>
                  <a:pt x="5317998" y="3508375"/>
                </a:lnTo>
                <a:lnTo>
                  <a:pt x="5192649" y="3547999"/>
                </a:lnTo>
                <a:lnTo>
                  <a:pt x="5062474" y="3584575"/>
                </a:lnTo>
                <a:lnTo>
                  <a:pt x="2089150" y="3584575"/>
                </a:lnTo>
              </a:path>
            </a:pathLst>
          </a:custGeom>
          <a:ln w="3175">
            <a:solidFill>
              <a:srgbClr val="999999"/>
            </a:solidFill>
          </a:ln>
        </p:spPr>
        <p:txBody>
          <a:bodyPr wrap="square" lIns="0" tIns="0" rIns="0" bIns="0" rtlCol="0">
            <a:noAutofit/>
          </a:bodyPr>
          <a:lstStyle/>
          <a:p>
            <a:endParaRPr dirty="0"/>
          </a:p>
        </p:txBody>
      </p:sp>
      <p:sp>
        <p:nvSpPr>
          <p:cNvPr id="8" name="object 8"/>
          <p:cNvSpPr/>
          <p:nvPr/>
        </p:nvSpPr>
        <p:spPr>
          <a:xfrm>
            <a:off x="1563511" y="1743080"/>
            <a:ext cx="5820890" cy="3584575"/>
          </a:xfrm>
          <a:custGeom>
            <a:avLst/>
            <a:gdLst/>
            <a:ahLst/>
            <a:cxnLst/>
            <a:rect l="l" t="t" r="r" b="b"/>
            <a:pathLst>
              <a:path w="6548501" h="3584575">
                <a:moveTo>
                  <a:pt x="1911350" y="3584575"/>
                </a:moveTo>
                <a:lnTo>
                  <a:pt x="1790700" y="3547999"/>
                </a:lnTo>
                <a:lnTo>
                  <a:pt x="1676400" y="3508375"/>
                </a:lnTo>
                <a:lnTo>
                  <a:pt x="1563751" y="3467100"/>
                </a:lnTo>
                <a:lnTo>
                  <a:pt x="1457325" y="3424174"/>
                </a:lnTo>
                <a:lnTo>
                  <a:pt x="1354074" y="3382899"/>
                </a:lnTo>
                <a:lnTo>
                  <a:pt x="1252474" y="3336925"/>
                </a:lnTo>
                <a:lnTo>
                  <a:pt x="1157224" y="3289300"/>
                </a:lnTo>
                <a:lnTo>
                  <a:pt x="1065149" y="3241675"/>
                </a:lnTo>
                <a:lnTo>
                  <a:pt x="974725" y="3194050"/>
                </a:lnTo>
                <a:lnTo>
                  <a:pt x="890524" y="3144774"/>
                </a:lnTo>
                <a:lnTo>
                  <a:pt x="809625" y="3093974"/>
                </a:lnTo>
                <a:lnTo>
                  <a:pt x="733425" y="3043174"/>
                </a:lnTo>
                <a:lnTo>
                  <a:pt x="660400" y="2989199"/>
                </a:lnTo>
                <a:lnTo>
                  <a:pt x="590550" y="2933700"/>
                </a:lnTo>
                <a:lnTo>
                  <a:pt x="527050" y="2879725"/>
                </a:lnTo>
                <a:lnTo>
                  <a:pt x="465074" y="2824099"/>
                </a:lnTo>
                <a:lnTo>
                  <a:pt x="406400" y="2765425"/>
                </a:lnTo>
                <a:lnTo>
                  <a:pt x="352425" y="2709799"/>
                </a:lnTo>
                <a:lnTo>
                  <a:pt x="301625" y="2651125"/>
                </a:lnTo>
                <a:lnTo>
                  <a:pt x="257175" y="2590800"/>
                </a:lnTo>
                <a:lnTo>
                  <a:pt x="215900" y="2531999"/>
                </a:lnTo>
                <a:lnTo>
                  <a:pt x="176149" y="2470150"/>
                </a:lnTo>
                <a:lnTo>
                  <a:pt x="139700" y="2409825"/>
                </a:lnTo>
                <a:lnTo>
                  <a:pt x="107950" y="2347849"/>
                </a:lnTo>
                <a:lnTo>
                  <a:pt x="84074" y="2286000"/>
                </a:lnTo>
                <a:lnTo>
                  <a:pt x="58674" y="2224024"/>
                </a:lnTo>
                <a:lnTo>
                  <a:pt x="38100" y="2159000"/>
                </a:lnTo>
                <a:lnTo>
                  <a:pt x="23749" y="2097024"/>
                </a:lnTo>
                <a:lnTo>
                  <a:pt x="11049" y="2033524"/>
                </a:lnTo>
                <a:lnTo>
                  <a:pt x="1524" y="1968500"/>
                </a:lnTo>
                <a:lnTo>
                  <a:pt x="0" y="1906524"/>
                </a:lnTo>
                <a:lnTo>
                  <a:pt x="0" y="1843024"/>
                </a:lnTo>
                <a:lnTo>
                  <a:pt x="1524" y="1778000"/>
                </a:lnTo>
                <a:lnTo>
                  <a:pt x="7874" y="1712849"/>
                </a:lnTo>
                <a:lnTo>
                  <a:pt x="19050" y="1649349"/>
                </a:lnTo>
                <a:lnTo>
                  <a:pt x="33274" y="1584325"/>
                </a:lnTo>
                <a:lnTo>
                  <a:pt x="52324" y="1519174"/>
                </a:lnTo>
                <a:lnTo>
                  <a:pt x="73025" y="1455674"/>
                </a:lnTo>
                <a:lnTo>
                  <a:pt x="99949" y="1393825"/>
                </a:lnTo>
                <a:lnTo>
                  <a:pt x="128524" y="1328674"/>
                </a:lnTo>
                <a:lnTo>
                  <a:pt x="161925" y="1265174"/>
                </a:lnTo>
                <a:lnTo>
                  <a:pt x="198374" y="1203325"/>
                </a:lnTo>
                <a:lnTo>
                  <a:pt x="239649" y="1141349"/>
                </a:lnTo>
                <a:lnTo>
                  <a:pt x="285750" y="1079500"/>
                </a:lnTo>
                <a:lnTo>
                  <a:pt x="333375" y="1017524"/>
                </a:lnTo>
                <a:lnTo>
                  <a:pt x="384175" y="955675"/>
                </a:lnTo>
                <a:lnTo>
                  <a:pt x="439674" y="893699"/>
                </a:lnTo>
                <a:lnTo>
                  <a:pt x="501650" y="835025"/>
                </a:lnTo>
                <a:lnTo>
                  <a:pt x="563499" y="776224"/>
                </a:lnTo>
                <a:lnTo>
                  <a:pt x="630174" y="717550"/>
                </a:lnTo>
                <a:lnTo>
                  <a:pt x="700024" y="658749"/>
                </a:lnTo>
                <a:lnTo>
                  <a:pt x="776224" y="601599"/>
                </a:lnTo>
                <a:lnTo>
                  <a:pt x="854075" y="546100"/>
                </a:lnTo>
                <a:lnTo>
                  <a:pt x="934974" y="490474"/>
                </a:lnTo>
                <a:lnTo>
                  <a:pt x="1019175" y="436499"/>
                </a:lnTo>
                <a:lnTo>
                  <a:pt x="1109599" y="384175"/>
                </a:lnTo>
                <a:lnTo>
                  <a:pt x="1201674" y="330200"/>
                </a:lnTo>
                <a:lnTo>
                  <a:pt x="1300099" y="279400"/>
                </a:lnTo>
                <a:lnTo>
                  <a:pt x="1401699" y="228600"/>
                </a:lnTo>
                <a:lnTo>
                  <a:pt x="1504950" y="180975"/>
                </a:lnTo>
                <a:lnTo>
                  <a:pt x="1611249" y="133350"/>
                </a:lnTo>
                <a:lnTo>
                  <a:pt x="1724025" y="85725"/>
                </a:lnTo>
                <a:lnTo>
                  <a:pt x="1838325" y="41275"/>
                </a:lnTo>
                <a:lnTo>
                  <a:pt x="1958975" y="0"/>
                </a:lnTo>
                <a:lnTo>
                  <a:pt x="4589526" y="0"/>
                </a:lnTo>
                <a:lnTo>
                  <a:pt x="4707001" y="41275"/>
                </a:lnTo>
                <a:lnTo>
                  <a:pt x="4821301" y="85725"/>
                </a:lnTo>
                <a:lnTo>
                  <a:pt x="4933950" y="133350"/>
                </a:lnTo>
                <a:lnTo>
                  <a:pt x="5043551" y="180975"/>
                </a:lnTo>
                <a:lnTo>
                  <a:pt x="5146675" y="228600"/>
                </a:lnTo>
                <a:lnTo>
                  <a:pt x="5248275" y="279400"/>
                </a:lnTo>
                <a:lnTo>
                  <a:pt x="5343525" y="330200"/>
                </a:lnTo>
                <a:lnTo>
                  <a:pt x="5435600" y="384175"/>
                </a:lnTo>
                <a:lnTo>
                  <a:pt x="5526151" y="436499"/>
                </a:lnTo>
                <a:lnTo>
                  <a:pt x="5611876" y="490474"/>
                </a:lnTo>
                <a:lnTo>
                  <a:pt x="5694426" y="546100"/>
                </a:lnTo>
                <a:lnTo>
                  <a:pt x="5772150" y="601599"/>
                </a:lnTo>
                <a:lnTo>
                  <a:pt x="5845175" y="658749"/>
                </a:lnTo>
                <a:lnTo>
                  <a:pt x="5915025" y="717550"/>
                </a:lnTo>
                <a:lnTo>
                  <a:pt x="5981700" y="776224"/>
                </a:lnTo>
                <a:lnTo>
                  <a:pt x="6046851" y="835025"/>
                </a:lnTo>
                <a:lnTo>
                  <a:pt x="6105525" y="893699"/>
                </a:lnTo>
                <a:lnTo>
                  <a:pt x="6161151" y="955675"/>
                </a:lnTo>
                <a:lnTo>
                  <a:pt x="6211951" y="1017524"/>
                </a:lnTo>
                <a:lnTo>
                  <a:pt x="6262751" y="1079500"/>
                </a:lnTo>
                <a:lnTo>
                  <a:pt x="6307201" y="1141349"/>
                </a:lnTo>
                <a:lnTo>
                  <a:pt x="6346825" y="1203325"/>
                </a:lnTo>
                <a:lnTo>
                  <a:pt x="6383401" y="1265174"/>
                </a:lnTo>
                <a:lnTo>
                  <a:pt x="6416675" y="1328674"/>
                </a:lnTo>
                <a:lnTo>
                  <a:pt x="6448425" y="1393825"/>
                </a:lnTo>
                <a:lnTo>
                  <a:pt x="6472301" y="1455674"/>
                </a:lnTo>
                <a:lnTo>
                  <a:pt x="6496050" y="1519174"/>
                </a:lnTo>
                <a:lnTo>
                  <a:pt x="6511925" y="1584325"/>
                </a:lnTo>
                <a:lnTo>
                  <a:pt x="6526276" y="1649349"/>
                </a:lnTo>
                <a:lnTo>
                  <a:pt x="6537325" y="1712849"/>
                </a:lnTo>
                <a:lnTo>
                  <a:pt x="6545326" y="1778000"/>
                </a:lnTo>
                <a:lnTo>
                  <a:pt x="6548501" y="1843024"/>
                </a:lnTo>
                <a:lnTo>
                  <a:pt x="6545326" y="1906524"/>
                </a:lnTo>
                <a:lnTo>
                  <a:pt x="6543675" y="1968500"/>
                </a:lnTo>
                <a:lnTo>
                  <a:pt x="6534150" y="2033524"/>
                </a:lnTo>
                <a:lnTo>
                  <a:pt x="6523101" y="2097024"/>
                </a:lnTo>
                <a:lnTo>
                  <a:pt x="6507226" y="2159000"/>
                </a:lnTo>
                <a:lnTo>
                  <a:pt x="6486525" y="2224024"/>
                </a:lnTo>
                <a:lnTo>
                  <a:pt x="6464300" y="2286000"/>
                </a:lnTo>
                <a:lnTo>
                  <a:pt x="6437376" y="2347849"/>
                </a:lnTo>
                <a:lnTo>
                  <a:pt x="6405626" y="2409825"/>
                </a:lnTo>
                <a:lnTo>
                  <a:pt x="6369050" y="2470150"/>
                </a:lnTo>
                <a:lnTo>
                  <a:pt x="6332601" y="2531999"/>
                </a:lnTo>
                <a:lnTo>
                  <a:pt x="6288151" y="2590800"/>
                </a:lnTo>
                <a:lnTo>
                  <a:pt x="6243701" y="2651125"/>
                </a:lnTo>
                <a:lnTo>
                  <a:pt x="6192901" y="2709799"/>
                </a:lnTo>
                <a:lnTo>
                  <a:pt x="6138926" y="2765425"/>
                </a:lnTo>
                <a:lnTo>
                  <a:pt x="6080125" y="2824099"/>
                </a:lnTo>
                <a:lnTo>
                  <a:pt x="6018276" y="2879725"/>
                </a:lnTo>
                <a:lnTo>
                  <a:pt x="5954776" y="2933700"/>
                </a:lnTo>
                <a:lnTo>
                  <a:pt x="5884926" y="2989199"/>
                </a:lnTo>
                <a:lnTo>
                  <a:pt x="5811901" y="3043174"/>
                </a:lnTo>
                <a:lnTo>
                  <a:pt x="5735701" y="3093974"/>
                </a:lnTo>
                <a:lnTo>
                  <a:pt x="5654675" y="3144774"/>
                </a:lnTo>
                <a:lnTo>
                  <a:pt x="5570601" y="3194050"/>
                </a:lnTo>
                <a:lnTo>
                  <a:pt x="5480050" y="3241675"/>
                </a:lnTo>
                <a:lnTo>
                  <a:pt x="5387975" y="3289300"/>
                </a:lnTo>
                <a:lnTo>
                  <a:pt x="5292725" y="3336925"/>
                </a:lnTo>
                <a:lnTo>
                  <a:pt x="5191125" y="3382899"/>
                </a:lnTo>
                <a:lnTo>
                  <a:pt x="5088001" y="3424174"/>
                </a:lnTo>
                <a:lnTo>
                  <a:pt x="4981575" y="3467100"/>
                </a:lnTo>
                <a:lnTo>
                  <a:pt x="4868926" y="3508375"/>
                </a:lnTo>
                <a:lnTo>
                  <a:pt x="4754626" y="3547999"/>
                </a:lnTo>
                <a:lnTo>
                  <a:pt x="4633976" y="3584575"/>
                </a:lnTo>
                <a:lnTo>
                  <a:pt x="1911350" y="3584575"/>
                </a:lnTo>
              </a:path>
            </a:pathLst>
          </a:custGeom>
          <a:ln w="3175">
            <a:solidFill>
              <a:srgbClr val="999999"/>
            </a:solidFill>
          </a:ln>
        </p:spPr>
        <p:txBody>
          <a:bodyPr wrap="square" lIns="0" tIns="0" rIns="0" bIns="0" rtlCol="0">
            <a:noAutofit/>
          </a:bodyPr>
          <a:lstStyle/>
          <a:p>
            <a:endParaRPr dirty="0"/>
          </a:p>
        </p:txBody>
      </p:sp>
      <p:sp>
        <p:nvSpPr>
          <p:cNvPr id="9" name="object 9"/>
          <p:cNvSpPr/>
          <p:nvPr/>
        </p:nvSpPr>
        <p:spPr>
          <a:xfrm>
            <a:off x="1837267" y="1743080"/>
            <a:ext cx="5270556" cy="3584575"/>
          </a:xfrm>
          <a:custGeom>
            <a:avLst/>
            <a:gdLst/>
            <a:ahLst/>
            <a:cxnLst/>
            <a:rect l="l" t="t" r="r" b="b"/>
            <a:pathLst>
              <a:path w="5929376" h="3584575">
                <a:moveTo>
                  <a:pt x="1731899" y="3584575"/>
                </a:moveTo>
                <a:lnTo>
                  <a:pt x="1625600" y="3547999"/>
                </a:lnTo>
                <a:lnTo>
                  <a:pt x="1519301" y="3508375"/>
                </a:lnTo>
                <a:lnTo>
                  <a:pt x="1419225" y="3467100"/>
                </a:lnTo>
                <a:lnTo>
                  <a:pt x="1320800" y="3424174"/>
                </a:lnTo>
                <a:lnTo>
                  <a:pt x="1227201" y="3382899"/>
                </a:lnTo>
                <a:lnTo>
                  <a:pt x="1138174" y="3336925"/>
                </a:lnTo>
                <a:lnTo>
                  <a:pt x="1050925" y="3289300"/>
                </a:lnTo>
                <a:lnTo>
                  <a:pt x="966724" y="3241675"/>
                </a:lnTo>
                <a:lnTo>
                  <a:pt x="885825" y="3194050"/>
                </a:lnTo>
                <a:lnTo>
                  <a:pt x="809625" y="3144774"/>
                </a:lnTo>
                <a:lnTo>
                  <a:pt x="736600" y="3093974"/>
                </a:lnTo>
                <a:lnTo>
                  <a:pt x="666750" y="3043174"/>
                </a:lnTo>
                <a:lnTo>
                  <a:pt x="600075" y="2989199"/>
                </a:lnTo>
                <a:lnTo>
                  <a:pt x="538099" y="2933700"/>
                </a:lnTo>
                <a:lnTo>
                  <a:pt x="479425" y="2879725"/>
                </a:lnTo>
                <a:lnTo>
                  <a:pt x="423799" y="2824099"/>
                </a:lnTo>
                <a:lnTo>
                  <a:pt x="369824" y="2765425"/>
                </a:lnTo>
                <a:lnTo>
                  <a:pt x="322199" y="2709799"/>
                </a:lnTo>
                <a:lnTo>
                  <a:pt x="277749" y="2651125"/>
                </a:lnTo>
                <a:lnTo>
                  <a:pt x="234950" y="2590800"/>
                </a:lnTo>
                <a:lnTo>
                  <a:pt x="195199" y="2531999"/>
                </a:lnTo>
                <a:lnTo>
                  <a:pt x="161925" y="2470150"/>
                </a:lnTo>
                <a:lnTo>
                  <a:pt x="128524" y="2409825"/>
                </a:lnTo>
                <a:lnTo>
                  <a:pt x="99949" y="2347849"/>
                </a:lnTo>
                <a:lnTo>
                  <a:pt x="77724" y="2286000"/>
                </a:lnTo>
                <a:lnTo>
                  <a:pt x="55499" y="2224024"/>
                </a:lnTo>
                <a:lnTo>
                  <a:pt x="39624" y="2159000"/>
                </a:lnTo>
                <a:lnTo>
                  <a:pt x="22225" y="2097024"/>
                </a:lnTo>
                <a:lnTo>
                  <a:pt x="14224" y="2033524"/>
                </a:lnTo>
                <a:lnTo>
                  <a:pt x="4699" y="1968500"/>
                </a:lnTo>
                <a:lnTo>
                  <a:pt x="0" y="1906524"/>
                </a:lnTo>
                <a:lnTo>
                  <a:pt x="0" y="1843024"/>
                </a:lnTo>
                <a:lnTo>
                  <a:pt x="3175" y="1778000"/>
                </a:lnTo>
                <a:lnTo>
                  <a:pt x="7874" y="1712849"/>
                </a:lnTo>
                <a:lnTo>
                  <a:pt x="19050" y="1649349"/>
                </a:lnTo>
                <a:lnTo>
                  <a:pt x="33274" y="1584325"/>
                </a:lnTo>
                <a:lnTo>
                  <a:pt x="47625" y="1519174"/>
                </a:lnTo>
                <a:lnTo>
                  <a:pt x="69850" y="1455674"/>
                </a:lnTo>
                <a:lnTo>
                  <a:pt x="92075" y="1393825"/>
                </a:lnTo>
                <a:lnTo>
                  <a:pt x="117475" y="1328674"/>
                </a:lnTo>
                <a:lnTo>
                  <a:pt x="147574" y="1265174"/>
                </a:lnTo>
                <a:lnTo>
                  <a:pt x="182499" y="1203325"/>
                </a:lnTo>
                <a:lnTo>
                  <a:pt x="219075" y="1141349"/>
                </a:lnTo>
                <a:lnTo>
                  <a:pt x="260350" y="1079500"/>
                </a:lnTo>
                <a:lnTo>
                  <a:pt x="303149" y="1017524"/>
                </a:lnTo>
                <a:lnTo>
                  <a:pt x="350774" y="955675"/>
                </a:lnTo>
                <a:lnTo>
                  <a:pt x="400050" y="893699"/>
                </a:lnTo>
                <a:lnTo>
                  <a:pt x="454025" y="835025"/>
                </a:lnTo>
                <a:lnTo>
                  <a:pt x="512699" y="776224"/>
                </a:lnTo>
                <a:lnTo>
                  <a:pt x="571500" y="717550"/>
                </a:lnTo>
                <a:lnTo>
                  <a:pt x="636524" y="658749"/>
                </a:lnTo>
                <a:lnTo>
                  <a:pt x="703199" y="601599"/>
                </a:lnTo>
                <a:lnTo>
                  <a:pt x="773049" y="546100"/>
                </a:lnTo>
                <a:lnTo>
                  <a:pt x="849249" y="490474"/>
                </a:lnTo>
                <a:lnTo>
                  <a:pt x="925449" y="436499"/>
                </a:lnTo>
                <a:lnTo>
                  <a:pt x="1006475" y="384175"/>
                </a:lnTo>
                <a:lnTo>
                  <a:pt x="1090549" y="330200"/>
                </a:lnTo>
                <a:lnTo>
                  <a:pt x="1177925" y="279400"/>
                </a:lnTo>
                <a:lnTo>
                  <a:pt x="1270000" y="228600"/>
                </a:lnTo>
                <a:lnTo>
                  <a:pt x="1362075" y="180975"/>
                </a:lnTo>
                <a:lnTo>
                  <a:pt x="1460500" y="133350"/>
                </a:lnTo>
                <a:lnTo>
                  <a:pt x="1562100" y="85725"/>
                </a:lnTo>
                <a:lnTo>
                  <a:pt x="1665224" y="41275"/>
                </a:lnTo>
                <a:lnTo>
                  <a:pt x="1774825" y="0"/>
                </a:lnTo>
                <a:lnTo>
                  <a:pt x="4154424" y="0"/>
                </a:lnTo>
                <a:lnTo>
                  <a:pt x="4264025" y="41275"/>
                </a:lnTo>
                <a:lnTo>
                  <a:pt x="4367276" y="85725"/>
                </a:lnTo>
                <a:lnTo>
                  <a:pt x="4468876" y="133350"/>
                </a:lnTo>
                <a:lnTo>
                  <a:pt x="4567301" y="180975"/>
                </a:lnTo>
                <a:lnTo>
                  <a:pt x="4659376" y="228600"/>
                </a:lnTo>
                <a:lnTo>
                  <a:pt x="4751451" y="279400"/>
                </a:lnTo>
                <a:lnTo>
                  <a:pt x="4838700" y="330200"/>
                </a:lnTo>
                <a:lnTo>
                  <a:pt x="4922901" y="384175"/>
                </a:lnTo>
                <a:lnTo>
                  <a:pt x="5003800" y="436499"/>
                </a:lnTo>
                <a:lnTo>
                  <a:pt x="5080000" y="490474"/>
                </a:lnTo>
                <a:lnTo>
                  <a:pt x="5156200" y="546100"/>
                </a:lnTo>
                <a:lnTo>
                  <a:pt x="5226050" y="601599"/>
                </a:lnTo>
                <a:lnTo>
                  <a:pt x="5292725" y="658749"/>
                </a:lnTo>
                <a:lnTo>
                  <a:pt x="5357876" y="717550"/>
                </a:lnTo>
                <a:lnTo>
                  <a:pt x="5416550" y="776224"/>
                </a:lnTo>
                <a:lnTo>
                  <a:pt x="5475351" y="835025"/>
                </a:lnTo>
                <a:lnTo>
                  <a:pt x="5529326" y="893699"/>
                </a:lnTo>
                <a:lnTo>
                  <a:pt x="5578475" y="955675"/>
                </a:lnTo>
                <a:lnTo>
                  <a:pt x="5626100" y="1017524"/>
                </a:lnTo>
                <a:lnTo>
                  <a:pt x="5669026" y="1079500"/>
                </a:lnTo>
                <a:lnTo>
                  <a:pt x="5710301" y="1141349"/>
                </a:lnTo>
                <a:lnTo>
                  <a:pt x="5746750" y="1203325"/>
                </a:lnTo>
                <a:lnTo>
                  <a:pt x="5781675" y="1265174"/>
                </a:lnTo>
                <a:lnTo>
                  <a:pt x="5811901" y="1328674"/>
                </a:lnTo>
                <a:lnTo>
                  <a:pt x="5837301" y="1393825"/>
                </a:lnTo>
                <a:lnTo>
                  <a:pt x="5859526" y="1455674"/>
                </a:lnTo>
                <a:lnTo>
                  <a:pt x="5881751" y="1519174"/>
                </a:lnTo>
                <a:lnTo>
                  <a:pt x="5895975" y="1584325"/>
                </a:lnTo>
                <a:lnTo>
                  <a:pt x="5910326" y="1649349"/>
                </a:lnTo>
                <a:lnTo>
                  <a:pt x="5921375" y="1712849"/>
                </a:lnTo>
                <a:lnTo>
                  <a:pt x="5926201" y="1778000"/>
                </a:lnTo>
                <a:lnTo>
                  <a:pt x="5929376" y="1843024"/>
                </a:lnTo>
                <a:lnTo>
                  <a:pt x="5926201" y="1906524"/>
                </a:lnTo>
                <a:lnTo>
                  <a:pt x="5924550" y="1968500"/>
                </a:lnTo>
                <a:lnTo>
                  <a:pt x="5915025" y="2033524"/>
                </a:lnTo>
                <a:lnTo>
                  <a:pt x="5903976" y="2097024"/>
                </a:lnTo>
                <a:lnTo>
                  <a:pt x="5889625" y="2159000"/>
                </a:lnTo>
                <a:lnTo>
                  <a:pt x="5873750" y="2224024"/>
                </a:lnTo>
                <a:lnTo>
                  <a:pt x="5851525" y="2286000"/>
                </a:lnTo>
                <a:lnTo>
                  <a:pt x="5829300" y="2347849"/>
                </a:lnTo>
                <a:lnTo>
                  <a:pt x="5800725" y="2409825"/>
                </a:lnTo>
                <a:lnTo>
                  <a:pt x="5767451" y="2470150"/>
                </a:lnTo>
                <a:lnTo>
                  <a:pt x="5734050" y="2531999"/>
                </a:lnTo>
                <a:lnTo>
                  <a:pt x="5694426" y="2590800"/>
                </a:lnTo>
                <a:lnTo>
                  <a:pt x="5651500" y="2651125"/>
                </a:lnTo>
                <a:lnTo>
                  <a:pt x="5607050" y="2709799"/>
                </a:lnTo>
                <a:lnTo>
                  <a:pt x="5559425" y="2765425"/>
                </a:lnTo>
                <a:lnTo>
                  <a:pt x="5505450" y="2824099"/>
                </a:lnTo>
                <a:lnTo>
                  <a:pt x="5449951" y="2879725"/>
                </a:lnTo>
                <a:lnTo>
                  <a:pt x="5391150" y="2933700"/>
                </a:lnTo>
                <a:lnTo>
                  <a:pt x="5329301" y="2989199"/>
                </a:lnTo>
                <a:lnTo>
                  <a:pt x="5262626" y="3043174"/>
                </a:lnTo>
                <a:lnTo>
                  <a:pt x="5192776" y="3093974"/>
                </a:lnTo>
                <a:lnTo>
                  <a:pt x="5119751" y="3144774"/>
                </a:lnTo>
                <a:lnTo>
                  <a:pt x="5043551" y="3194050"/>
                </a:lnTo>
                <a:lnTo>
                  <a:pt x="4962525" y="3241675"/>
                </a:lnTo>
                <a:lnTo>
                  <a:pt x="4878451" y="3289300"/>
                </a:lnTo>
                <a:lnTo>
                  <a:pt x="4791075" y="3336925"/>
                </a:lnTo>
                <a:lnTo>
                  <a:pt x="4702175" y="3382899"/>
                </a:lnTo>
                <a:lnTo>
                  <a:pt x="4608576" y="3424174"/>
                </a:lnTo>
                <a:lnTo>
                  <a:pt x="4510151" y="3467100"/>
                </a:lnTo>
                <a:lnTo>
                  <a:pt x="4410075" y="3508375"/>
                </a:lnTo>
                <a:lnTo>
                  <a:pt x="4303776" y="3547999"/>
                </a:lnTo>
                <a:lnTo>
                  <a:pt x="4197350" y="3584575"/>
                </a:lnTo>
                <a:lnTo>
                  <a:pt x="1731899" y="3584575"/>
                </a:lnTo>
              </a:path>
            </a:pathLst>
          </a:custGeom>
          <a:ln w="3175">
            <a:solidFill>
              <a:srgbClr val="999999"/>
            </a:solidFill>
          </a:ln>
        </p:spPr>
        <p:txBody>
          <a:bodyPr wrap="square" lIns="0" tIns="0" rIns="0" bIns="0" rtlCol="0">
            <a:noAutofit/>
          </a:bodyPr>
          <a:lstStyle/>
          <a:p>
            <a:endParaRPr dirty="0"/>
          </a:p>
        </p:txBody>
      </p:sp>
      <p:sp>
        <p:nvSpPr>
          <p:cNvPr id="10" name="object 10"/>
          <p:cNvSpPr/>
          <p:nvPr/>
        </p:nvSpPr>
        <p:spPr>
          <a:xfrm>
            <a:off x="2156178" y="1743080"/>
            <a:ext cx="4632734" cy="3584575"/>
          </a:xfrm>
          <a:custGeom>
            <a:avLst/>
            <a:gdLst/>
            <a:ahLst/>
            <a:cxnLst/>
            <a:rect l="l" t="t" r="r" b="b"/>
            <a:pathLst>
              <a:path w="5211826" h="3584575">
                <a:moveTo>
                  <a:pt x="1522476" y="3584575"/>
                </a:moveTo>
                <a:lnTo>
                  <a:pt x="1427226" y="3547999"/>
                </a:lnTo>
                <a:lnTo>
                  <a:pt x="1335151" y="3508375"/>
                </a:lnTo>
                <a:lnTo>
                  <a:pt x="1247775" y="3467100"/>
                </a:lnTo>
                <a:lnTo>
                  <a:pt x="1160526" y="3424174"/>
                </a:lnTo>
                <a:lnTo>
                  <a:pt x="1076325" y="3382899"/>
                </a:lnTo>
                <a:lnTo>
                  <a:pt x="998474" y="3336925"/>
                </a:lnTo>
                <a:lnTo>
                  <a:pt x="922274" y="3289300"/>
                </a:lnTo>
                <a:lnTo>
                  <a:pt x="849249" y="3241675"/>
                </a:lnTo>
                <a:lnTo>
                  <a:pt x="776224" y="3194050"/>
                </a:lnTo>
                <a:lnTo>
                  <a:pt x="709549" y="3144774"/>
                </a:lnTo>
                <a:lnTo>
                  <a:pt x="644525" y="3093974"/>
                </a:lnTo>
                <a:lnTo>
                  <a:pt x="585724" y="3043174"/>
                </a:lnTo>
                <a:lnTo>
                  <a:pt x="527050" y="2989199"/>
                </a:lnTo>
                <a:lnTo>
                  <a:pt x="471424" y="2933700"/>
                </a:lnTo>
                <a:lnTo>
                  <a:pt x="420624" y="2879725"/>
                </a:lnTo>
                <a:lnTo>
                  <a:pt x="369824" y="2824099"/>
                </a:lnTo>
                <a:lnTo>
                  <a:pt x="325374" y="2765425"/>
                </a:lnTo>
                <a:lnTo>
                  <a:pt x="282575" y="2709799"/>
                </a:lnTo>
                <a:lnTo>
                  <a:pt x="241300" y="2651125"/>
                </a:lnTo>
                <a:lnTo>
                  <a:pt x="204724" y="2590800"/>
                </a:lnTo>
                <a:lnTo>
                  <a:pt x="171450" y="2531999"/>
                </a:lnTo>
                <a:lnTo>
                  <a:pt x="139700" y="2470150"/>
                </a:lnTo>
                <a:lnTo>
                  <a:pt x="112649" y="2409825"/>
                </a:lnTo>
                <a:lnTo>
                  <a:pt x="87249" y="2347849"/>
                </a:lnTo>
                <a:lnTo>
                  <a:pt x="66675" y="2286000"/>
                </a:lnTo>
                <a:lnTo>
                  <a:pt x="47625" y="2224024"/>
                </a:lnTo>
                <a:lnTo>
                  <a:pt x="33274" y="2159000"/>
                </a:lnTo>
                <a:lnTo>
                  <a:pt x="19050" y="2097024"/>
                </a:lnTo>
                <a:lnTo>
                  <a:pt x="11049" y="2033524"/>
                </a:lnTo>
                <a:lnTo>
                  <a:pt x="3175" y="1968500"/>
                </a:lnTo>
                <a:lnTo>
                  <a:pt x="0" y="1906524"/>
                </a:lnTo>
                <a:lnTo>
                  <a:pt x="0" y="1843024"/>
                </a:lnTo>
                <a:lnTo>
                  <a:pt x="3175" y="1778000"/>
                </a:lnTo>
                <a:lnTo>
                  <a:pt x="7874" y="1712849"/>
                </a:lnTo>
                <a:lnTo>
                  <a:pt x="17399" y="1649349"/>
                </a:lnTo>
                <a:lnTo>
                  <a:pt x="28575" y="1584325"/>
                </a:lnTo>
                <a:lnTo>
                  <a:pt x="41275" y="1519174"/>
                </a:lnTo>
                <a:lnTo>
                  <a:pt x="58674" y="1455674"/>
                </a:lnTo>
                <a:lnTo>
                  <a:pt x="80899" y="1393825"/>
                </a:lnTo>
                <a:lnTo>
                  <a:pt x="103124" y="1328674"/>
                </a:lnTo>
                <a:lnTo>
                  <a:pt x="128524" y="1265174"/>
                </a:lnTo>
                <a:lnTo>
                  <a:pt x="160274" y="1203325"/>
                </a:lnTo>
                <a:lnTo>
                  <a:pt x="190500" y="1141349"/>
                </a:lnTo>
                <a:lnTo>
                  <a:pt x="226949" y="1079500"/>
                </a:lnTo>
                <a:lnTo>
                  <a:pt x="266700" y="1017524"/>
                </a:lnTo>
                <a:lnTo>
                  <a:pt x="307975" y="955675"/>
                </a:lnTo>
                <a:lnTo>
                  <a:pt x="350774" y="893699"/>
                </a:lnTo>
                <a:lnTo>
                  <a:pt x="398399" y="835025"/>
                </a:lnTo>
                <a:lnTo>
                  <a:pt x="447675" y="776224"/>
                </a:lnTo>
                <a:lnTo>
                  <a:pt x="501650" y="717550"/>
                </a:lnTo>
                <a:lnTo>
                  <a:pt x="557149" y="658749"/>
                </a:lnTo>
                <a:lnTo>
                  <a:pt x="615950" y="601599"/>
                </a:lnTo>
                <a:lnTo>
                  <a:pt x="680974" y="546100"/>
                </a:lnTo>
                <a:lnTo>
                  <a:pt x="746125" y="490474"/>
                </a:lnTo>
                <a:lnTo>
                  <a:pt x="812800" y="436499"/>
                </a:lnTo>
                <a:lnTo>
                  <a:pt x="882650" y="384175"/>
                </a:lnTo>
                <a:lnTo>
                  <a:pt x="958850" y="330200"/>
                </a:lnTo>
                <a:lnTo>
                  <a:pt x="1035050" y="279400"/>
                </a:lnTo>
                <a:lnTo>
                  <a:pt x="1116076" y="228600"/>
                </a:lnTo>
                <a:lnTo>
                  <a:pt x="1196975" y="180975"/>
                </a:lnTo>
                <a:lnTo>
                  <a:pt x="1284351" y="133350"/>
                </a:lnTo>
                <a:lnTo>
                  <a:pt x="1373251" y="85725"/>
                </a:lnTo>
                <a:lnTo>
                  <a:pt x="1463675" y="41275"/>
                </a:lnTo>
                <a:lnTo>
                  <a:pt x="1558925" y="0"/>
                </a:lnTo>
                <a:lnTo>
                  <a:pt x="3652774" y="0"/>
                </a:lnTo>
                <a:lnTo>
                  <a:pt x="3748024" y="41275"/>
                </a:lnTo>
                <a:lnTo>
                  <a:pt x="3838575" y="85725"/>
                </a:lnTo>
                <a:lnTo>
                  <a:pt x="3927475" y="133350"/>
                </a:lnTo>
                <a:lnTo>
                  <a:pt x="4014724" y="180975"/>
                </a:lnTo>
                <a:lnTo>
                  <a:pt x="4095750" y="228600"/>
                </a:lnTo>
                <a:lnTo>
                  <a:pt x="4176776" y="279400"/>
                </a:lnTo>
                <a:lnTo>
                  <a:pt x="4252976" y="330200"/>
                </a:lnTo>
                <a:lnTo>
                  <a:pt x="4329176" y="384175"/>
                </a:lnTo>
                <a:lnTo>
                  <a:pt x="4399026" y="436499"/>
                </a:lnTo>
                <a:lnTo>
                  <a:pt x="4465701" y="490474"/>
                </a:lnTo>
                <a:lnTo>
                  <a:pt x="4533900" y="546100"/>
                </a:lnTo>
                <a:lnTo>
                  <a:pt x="4595876" y="601599"/>
                </a:lnTo>
                <a:lnTo>
                  <a:pt x="4654550" y="658749"/>
                </a:lnTo>
                <a:lnTo>
                  <a:pt x="4710176" y="717550"/>
                </a:lnTo>
                <a:lnTo>
                  <a:pt x="4764151" y="776224"/>
                </a:lnTo>
                <a:lnTo>
                  <a:pt x="4813300" y="835025"/>
                </a:lnTo>
                <a:lnTo>
                  <a:pt x="4860925" y="893699"/>
                </a:lnTo>
                <a:lnTo>
                  <a:pt x="4907026" y="955675"/>
                </a:lnTo>
                <a:lnTo>
                  <a:pt x="4945126" y="1017524"/>
                </a:lnTo>
                <a:lnTo>
                  <a:pt x="4984750" y="1079500"/>
                </a:lnTo>
                <a:lnTo>
                  <a:pt x="5021326" y="1141349"/>
                </a:lnTo>
                <a:lnTo>
                  <a:pt x="5051425" y="1203325"/>
                </a:lnTo>
                <a:lnTo>
                  <a:pt x="5083175" y="1265174"/>
                </a:lnTo>
                <a:lnTo>
                  <a:pt x="5108575" y="1328674"/>
                </a:lnTo>
                <a:lnTo>
                  <a:pt x="5133975" y="1393825"/>
                </a:lnTo>
                <a:lnTo>
                  <a:pt x="5153025" y="1455674"/>
                </a:lnTo>
                <a:lnTo>
                  <a:pt x="5170551" y="1519174"/>
                </a:lnTo>
                <a:lnTo>
                  <a:pt x="5183251" y="1584325"/>
                </a:lnTo>
                <a:lnTo>
                  <a:pt x="5194300" y="1649349"/>
                </a:lnTo>
                <a:lnTo>
                  <a:pt x="5203825" y="1712849"/>
                </a:lnTo>
                <a:lnTo>
                  <a:pt x="5208651" y="1778000"/>
                </a:lnTo>
                <a:lnTo>
                  <a:pt x="5211826" y="1843024"/>
                </a:lnTo>
                <a:lnTo>
                  <a:pt x="5211826" y="1906524"/>
                </a:lnTo>
                <a:lnTo>
                  <a:pt x="5208651" y="1968500"/>
                </a:lnTo>
                <a:lnTo>
                  <a:pt x="5203825" y="2033524"/>
                </a:lnTo>
                <a:lnTo>
                  <a:pt x="5192776" y="2097024"/>
                </a:lnTo>
                <a:lnTo>
                  <a:pt x="5181600" y="2159000"/>
                </a:lnTo>
                <a:lnTo>
                  <a:pt x="5164201" y="2224024"/>
                </a:lnTo>
                <a:lnTo>
                  <a:pt x="5145151" y="2286000"/>
                </a:lnTo>
                <a:lnTo>
                  <a:pt x="5124450" y="2347849"/>
                </a:lnTo>
                <a:lnTo>
                  <a:pt x="5099050" y="2409825"/>
                </a:lnTo>
                <a:lnTo>
                  <a:pt x="5072126" y="2470150"/>
                </a:lnTo>
                <a:lnTo>
                  <a:pt x="5040376" y="2531999"/>
                </a:lnTo>
                <a:lnTo>
                  <a:pt x="5006975" y="2590800"/>
                </a:lnTo>
                <a:lnTo>
                  <a:pt x="4970526" y="2651125"/>
                </a:lnTo>
                <a:lnTo>
                  <a:pt x="4930775" y="2709799"/>
                </a:lnTo>
                <a:lnTo>
                  <a:pt x="4886325" y="2765425"/>
                </a:lnTo>
                <a:lnTo>
                  <a:pt x="4841875" y="2824099"/>
                </a:lnTo>
                <a:lnTo>
                  <a:pt x="4791075" y="2879725"/>
                </a:lnTo>
                <a:lnTo>
                  <a:pt x="4740275" y="2933700"/>
                </a:lnTo>
                <a:lnTo>
                  <a:pt x="4684776" y="2989199"/>
                </a:lnTo>
                <a:lnTo>
                  <a:pt x="4625975" y="3043174"/>
                </a:lnTo>
                <a:lnTo>
                  <a:pt x="4567301" y="3093974"/>
                </a:lnTo>
                <a:lnTo>
                  <a:pt x="4502150" y="3144774"/>
                </a:lnTo>
                <a:lnTo>
                  <a:pt x="4435475" y="3194050"/>
                </a:lnTo>
                <a:lnTo>
                  <a:pt x="4362450" y="3241675"/>
                </a:lnTo>
                <a:lnTo>
                  <a:pt x="4289425" y="3289300"/>
                </a:lnTo>
                <a:lnTo>
                  <a:pt x="4213225" y="3336925"/>
                </a:lnTo>
                <a:lnTo>
                  <a:pt x="4135501" y="3382899"/>
                </a:lnTo>
                <a:lnTo>
                  <a:pt x="4051300" y="3424174"/>
                </a:lnTo>
                <a:lnTo>
                  <a:pt x="3963924" y="3467100"/>
                </a:lnTo>
                <a:lnTo>
                  <a:pt x="3876675" y="3508375"/>
                </a:lnTo>
                <a:lnTo>
                  <a:pt x="3784600" y="3547999"/>
                </a:lnTo>
                <a:lnTo>
                  <a:pt x="3689350" y="3584575"/>
                </a:lnTo>
                <a:lnTo>
                  <a:pt x="1522476" y="3584575"/>
                </a:lnTo>
              </a:path>
            </a:pathLst>
          </a:custGeom>
          <a:ln w="3175">
            <a:solidFill>
              <a:srgbClr val="999999"/>
            </a:solidFill>
          </a:ln>
        </p:spPr>
        <p:txBody>
          <a:bodyPr wrap="square" lIns="0" tIns="0" rIns="0" bIns="0" rtlCol="0">
            <a:noAutofit/>
          </a:bodyPr>
          <a:lstStyle/>
          <a:p>
            <a:endParaRPr dirty="0"/>
          </a:p>
        </p:txBody>
      </p:sp>
      <p:sp>
        <p:nvSpPr>
          <p:cNvPr id="11" name="object 11"/>
          <p:cNvSpPr/>
          <p:nvPr/>
        </p:nvSpPr>
        <p:spPr>
          <a:xfrm>
            <a:off x="2569690" y="1743080"/>
            <a:ext cx="3805710" cy="3584575"/>
          </a:xfrm>
          <a:custGeom>
            <a:avLst/>
            <a:gdLst/>
            <a:ahLst/>
            <a:cxnLst/>
            <a:rect l="l" t="t" r="r" b="b"/>
            <a:pathLst>
              <a:path w="4281424" h="3584575">
                <a:moveTo>
                  <a:pt x="1250950" y="3584575"/>
                </a:moveTo>
                <a:lnTo>
                  <a:pt x="1171575" y="3547999"/>
                </a:lnTo>
                <a:lnTo>
                  <a:pt x="1096899" y="3508375"/>
                </a:lnTo>
                <a:lnTo>
                  <a:pt x="1023874" y="3467100"/>
                </a:lnTo>
                <a:lnTo>
                  <a:pt x="954024" y="3424174"/>
                </a:lnTo>
                <a:lnTo>
                  <a:pt x="885825" y="3382899"/>
                </a:lnTo>
                <a:lnTo>
                  <a:pt x="822325" y="3336925"/>
                </a:lnTo>
                <a:lnTo>
                  <a:pt x="757174" y="3289300"/>
                </a:lnTo>
                <a:lnTo>
                  <a:pt x="698500" y="3241675"/>
                </a:lnTo>
                <a:lnTo>
                  <a:pt x="639699" y="3194050"/>
                </a:lnTo>
                <a:lnTo>
                  <a:pt x="582549" y="3144774"/>
                </a:lnTo>
                <a:lnTo>
                  <a:pt x="530225" y="3093974"/>
                </a:lnTo>
                <a:lnTo>
                  <a:pt x="479425" y="3043174"/>
                </a:lnTo>
                <a:lnTo>
                  <a:pt x="431800" y="2989199"/>
                </a:lnTo>
                <a:lnTo>
                  <a:pt x="387350" y="2933700"/>
                </a:lnTo>
                <a:lnTo>
                  <a:pt x="344424" y="2879725"/>
                </a:lnTo>
                <a:lnTo>
                  <a:pt x="306324" y="2824099"/>
                </a:lnTo>
                <a:lnTo>
                  <a:pt x="266700" y="2765425"/>
                </a:lnTo>
                <a:lnTo>
                  <a:pt x="233299" y="2709799"/>
                </a:lnTo>
                <a:lnTo>
                  <a:pt x="198374" y="2651125"/>
                </a:lnTo>
                <a:lnTo>
                  <a:pt x="168275" y="2590800"/>
                </a:lnTo>
                <a:lnTo>
                  <a:pt x="139700" y="2531999"/>
                </a:lnTo>
                <a:lnTo>
                  <a:pt x="115824" y="2470150"/>
                </a:lnTo>
                <a:lnTo>
                  <a:pt x="92075" y="2409825"/>
                </a:lnTo>
                <a:lnTo>
                  <a:pt x="73025" y="2347849"/>
                </a:lnTo>
                <a:lnTo>
                  <a:pt x="55499" y="2286000"/>
                </a:lnTo>
                <a:lnTo>
                  <a:pt x="39624" y="2224024"/>
                </a:lnTo>
                <a:lnTo>
                  <a:pt x="28575" y="2159000"/>
                </a:lnTo>
                <a:lnTo>
                  <a:pt x="17399" y="2097024"/>
                </a:lnTo>
                <a:lnTo>
                  <a:pt x="7874" y="2033524"/>
                </a:lnTo>
                <a:lnTo>
                  <a:pt x="3175" y="1968500"/>
                </a:lnTo>
                <a:lnTo>
                  <a:pt x="0" y="1906524"/>
                </a:lnTo>
                <a:lnTo>
                  <a:pt x="0" y="1843024"/>
                </a:lnTo>
                <a:lnTo>
                  <a:pt x="3175" y="1778000"/>
                </a:lnTo>
                <a:lnTo>
                  <a:pt x="6350" y="1712849"/>
                </a:lnTo>
                <a:lnTo>
                  <a:pt x="14224" y="1649349"/>
                </a:lnTo>
                <a:lnTo>
                  <a:pt x="22225" y="1584325"/>
                </a:lnTo>
                <a:lnTo>
                  <a:pt x="33274" y="1519174"/>
                </a:lnTo>
                <a:lnTo>
                  <a:pt x="50800" y="1455674"/>
                </a:lnTo>
                <a:lnTo>
                  <a:pt x="66675" y="1393825"/>
                </a:lnTo>
                <a:lnTo>
                  <a:pt x="84074" y="1328674"/>
                </a:lnTo>
                <a:lnTo>
                  <a:pt x="106299" y="1265174"/>
                </a:lnTo>
                <a:lnTo>
                  <a:pt x="131699" y="1203325"/>
                </a:lnTo>
                <a:lnTo>
                  <a:pt x="157099" y="1141349"/>
                </a:lnTo>
                <a:lnTo>
                  <a:pt x="187325" y="1079500"/>
                </a:lnTo>
                <a:lnTo>
                  <a:pt x="219075" y="1017524"/>
                </a:lnTo>
                <a:lnTo>
                  <a:pt x="252349" y="955675"/>
                </a:lnTo>
                <a:lnTo>
                  <a:pt x="288925" y="893699"/>
                </a:lnTo>
                <a:lnTo>
                  <a:pt x="328549" y="835025"/>
                </a:lnTo>
                <a:lnTo>
                  <a:pt x="369824" y="776224"/>
                </a:lnTo>
                <a:lnTo>
                  <a:pt x="412750" y="717550"/>
                </a:lnTo>
                <a:lnTo>
                  <a:pt x="460375" y="658749"/>
                </a:lnTo>
                <a:lnTo>
                  <a:pt x="508000" y="601599"/>
                </a:lnTo>
                <a:lnTo>
                  <a:pt x="558800" y="546100"/>
                </a:lnTo>
                <a:lnTo>
                  <a:pt x="611124" y="490474"/>
                </a:lnTo>
                <a:lnTo>
                  <a:pt x="666750" y="436499"/>
                </a:lnTo>
                <a:lnTo>
                  <a:pt x="727075" y="384175"/>
                </a:lnTo>
                <a:lnTo>
                  <a:pt x="787400" y="330200"/>
                </a:lnTo>
                <a:lnTo>
                  <a:pt x="849249" y="279400"/>
                </a:lnTo>
                <a:lnTo>
                  <a:pt x="917575" y="228600"/>
                </a:lnTo>
                <a:lnTo>
                  <a:pt x="984250" y="180975"/>
                </a:lnTo>
                <a:lnTo>
                  <a:pt x="1054100" y="133350"/>
                </a:lnTo>
                <a:lnTo>
                  <a:pt x="1127125" y="85725"/>
                </a:lnTo>
                <a:lnTo>
                  <a:pt x="1203325" y="41275"/>
                </a:lnTo>
                <a:lnTo>
                  <a:pt x="1281049" y="0"/>
                </a:lnTo>
                <a:lnTo>
                  <a:pt x="3003423" y="0"/>
                </a:lnTo>
                <a:lnTo>
                  <a:pt x="3078099" y="41275"/>
                </a:lnTo>
                <a:lnTo>
                  <a:pt x="3154299" y="85725"/>
                </a:lnTo>
                <a:lnTo>
                  <a:pt x="3227324" y="133350"/>
                </a:lnTo>
                <a:lnTo>
                  <a:pt x="3297174" y="180975"/>
                </a:lnTo>
                <a:lnTo>
                  <a:pt x="3367024" y="228600"/>
                </a:lnTo>
                <a:lnTo>
                  <a:pt x="3432048" y="279400"/>
                </a:lnTo>
                <a:lnTo>
                  <a:pt x="3495548" y="330200"/>
                </a:lnTo>
                <a:lnTo>
                  <a:pt x="3554349" y="384175"/>
                </a:lnTo>
                <a:lnTo>
                  <a:pt x="3614674" y="436499"/>
                </a:lnTo>
                <a:lnTo>
                  <a:pt x="3670173" y="490474"/>
                </a:lnTo>
                <a:lnTo>
                  <a:pt x="3722624" y="546100"/>
                </a:lnTo>
                <a:lnTo>
                  <a:pt x="3773424" y="601599"/>
                </a:lnTo>
                <a:lnTo>
                  <a:pt x="3824224" y="658749"/>
                </a:lnTo>
                <a:lnTo>
                  <a:pt x="3868674" y="717550"/>
                </a:lnTo>
                <a:lnTo>
                  <a:pt x="3914648" y="776224"/>
                </a:lnTo>
                <a:lnTo>
                  <a:pt x="3955923" y="835025"/>
                </a:lnTo>
                <a:lnTo>
                  <a:pt x="3992499" y="893699"/>
                </a:lnTo>
                <a:lnTo>
                  <a:pt x="4028948" y="955675"/>
                </a:lnTo>
                <a:lnTo>
                  <a:pt x="4065524" y="1017524"/>
                </a:lnTo>
                <a:lnTo>
                  <a:pt x="4095623" y="1079500"/>
                </a:lnTo>
                <a:lnTo>
                  <a:pt x="4124198" y="1141349"/>
                </a:lnTo>
                <a:lnTo>
                  <a:pt x="4152773" y="1203325"/>
                </a:lnTo>
                <a:lnTo>
                  <a:pt x="4174998" y="1265174"/>
                </a:lnTo>
                <a:lnTo>
                  <a:pt x="4197223" y="1328674"/>
                </a:lnTo>
                <a:lnTo>
                  <a:pt x="4216273" y="1393825"/>
                </a:lnTo>
                <a:lnTo>
                  <a:pt x="4233799" y="1455674"/>
                </a:lnTo>
                <a:lnTo>
                  <a:pt x="4248023" y="1519174"/>
                </a:lnTo>
                <a:lnTo>
                  <a:pt x="4259199" y="1584325"/>
                </a:lnTo>
                <a:lnTo>
                  <a:pt x="4270248" y="1649349"/>
                </a:lnTo>
                <a:lnTo>
                  <a:pt x="4275074" y="1712849"/>
                </a:lnTo>
                <a:lnTo>
                  <a:pt x="4281424" y="1778000"/>
                </a:lnTo>
                <a:lnTo>
                  <a:pt x="4281424" y="1843024"/>
                </a:lnTo>
                <a:lnTo>
                  <a:pt x="4281424" y="1906524"/>
                </a:lnTo>
                <a:lnTo>
                  <a:pt x="4278249" y="1968500"/>
                </a:lnTo>
                <a:lnTo>
                  <a:pt x="4273423" y="2033524"/>
                </a:lnTo>
                <a:lnTo>
                  <a:pt x="4263898" y="2097024"/>
                </a:lnTo>
                <a:lnTo>
                  <a:pt x="4256024" y="2159000"/>
                </a:lnTo>
                <a:lnTo>
                  <a:pt x="4241673" y="2224024"/>
                </a:lnTo>
                <a:lnTo>
                  <a:pt x="4227449" y="2286000"/>
                </a:lnTo>
                <a:lnTo>
                  <a:pt x="4208399" y="2347849"/>
                </a:lnTo>
                <a:lnTo>
                  <a:pt x="4189349" y="2409825"/>
                </a:lnTo>
                <a:lnTo>
                  <a:pt x="4165473" y="2470150"/>
                </a:lnTo>
                <a:lnTo>
                  <a:pt x="4141724" y="2531999"/>
                </a:lnTo>
                <a:lnTo>
                  <a:pt x="4113149" y="2590800"/>
                </a:lnTo>
                <a:lnTo>
                  <a:pt x="4082923" y="2651125"/>
                </a:lnTo>
                <a:lnTo>
                  <a:pt x="4047998" y="2709799"/>
                </a:lnTo>
                <a:lnTo>
                  <a:pt x="4014724" y="2765425"/>
                </a:lnTo>
                <a:lnTo>
                  <a:pt x="3974973" y="2824099"/>
                </a:lnTo>
                <a:lnTo>
                  <a:pt x="3936873" y="2879725"/>
                </a:lnTo>
                <a:lnTo>
                  <a:pt x="3894074" y="2933700"/>
                </a:lnTo>
                <a:lnTo>
                  <a:pt x="3849624" y="2989199"/>
                </a:lnTo>
                <a:lnTo>
                  <a:pt x="3801999" y="3043174"/>
                </a:lnTo>
                <a:lnTo>
                  <a:pt x="3751199" y="3093974"/>
                </a:lnTo>
                <a:lnTo>
                  <a:pt x="3698748" y="3144774"/>
                </a:lnTo>
                <a:lnTo>
                  <a:pt x="3641598" y="3194050"/>
                </a:lnTo>
                <a:lnTo>
                  <a:pt x="3582924" y="3241675"/>
                </a:lnTo>
                <a:lnTo>
                  <a:pt x="3524123" y="3289300"/>
                </a:lnTo>
                <a:lnTo>
                  <a:pt x="3459099" y="3336925"/>
                </a:lnTo>
                <a:lnTo>
                  <a:pt x="3395599" y="3382899"/>
                </a:lnTo>
                <a:lnTo>
                  <a:pt x="3327273" y="3424174"/>
                </a:lnTo>
                <a:lnTo>
                  <a:pt x="3257423" y="3467100"/>
                </a:lnTo>
                <a:lnTo>
                  <a:pt x="3184398" y="3508375"/>
                </a:lnTo>
                <a:lnTo>
                  <a:pt x="3109849" y="3547999"/>
                </a:lnTo>
                <a:lnTo>
                  <a:pt x="3030474" y="3584575"/>
                </a:lnTo>
                <a:lnTo>
                  <a:pt x="1250950" y="3584575"/>
                </a:lnTo>
              </a:path>
            </a:pathLst>
          </a:custGeom>
          <a:ln w="3175">
            <a:solidFill>
              <a:srgbClr val="999999"/>
            </a:solidFill>
          </a:ln>
        </p:spPr>
        <p:txBody>
          <a:bodyPr wrap="square" lIns="0" tIns="0" rIns="0" bIns="0" rtlCol="0">
            <a:noAutofit/>
          </a:bodyPr>
          <a:lstStyle/>
          <a:p>
            <a:endParaRPr dirty="0"/>
          </a:p>
        </p:txBody>
      </p:sp>
      <p:sp>
        <p:nvSpPr>
          <p:cNvPr id="12" name="object 12"/>
          <p:cNvSpPr/>
          <p:nvPr/>
        </p:nvSpPr>
        <p:spPr>
          <a:xfrm>
            <a:off x="3112914" y="1743080"/>
            <a:ext cx="2719268" cy="3584575"/>
          </a:xfrm>
          <a:custGeom>
            <a:avLst/>
            <a:gdLst/>
            <a:ahLst/>
            <a:cxnLst/>
            <a:rect l="l" t="t" r="r" b="b"/>
            <a:pathLst>
              <a:path w="3059176" h="3584575">
                <a:moveTo>
                  <a:pt x="893826" y="3584575"/>
                </a:moveTo>
                <a:lnTo>
                  <a:pt x="838200" y="3547999"/>
                </a:lnTo>
                <a:lnTo>
                  <a:pt x="785876" y="3508375"/>
                </a:lnTo>
                <a:lnTo>
                  <a:pt x="731901" y="3467100"/>
                </a:lnTo>
                <a:lnTo>
                  <a:pt x="681101" y="3424174"/>
                </a:lnTo>
                <a:lnTo>
                  <a:pt x="633476" y="3382899"/>
                </a:lnTo>
                <a:lnTo>
                  <a:pt x="585851" y="3336925"/>
                </a:lnTo>
                <a:lnTo>
                  <a:pt x="541401" y="3289300"/>
                </a:lnTo>
                <a:lnTo>
                  <a:pt x="498475" y="3241675"/>
                </a:lnTo>
                <a:lnTo>
                  <a:pt x="457200" y="3194050"/>
                </a:lnTo>
                <a:lnTo>
                  <a:pt x="417575" y="3144774"/>
                </a:lnTo>
                <a:lnTo>
                  <a:pt x="379475" y="3093974"/>
                </a:lnTo>
                <a:lnTo>
                  <a:pt x="344550" y="3043174"/>
                </a:lnTo>
                <a:lnTo>
                  <a:pt x="307975" y="2989199"/>
                </a:lnTo>
                <a:lnTo>
                  <a:pt x="277875" y="2933700"/>
                </a:lnTo>
                <a:lnTo>
                  <a:pt x="247650" y="2879725"/>
                </a:lnTo>
                <a:lnTo>
                  <a:pt x="219075" y="2824099"/>
                </a:lnTo>
                <a:lnTo>
                  <a:pt x="190500" y="2765425"/>
                </a:lnTo>
                <a:lnTo>
                  <a:pt x="165100" y="2709799"/>
                </a:lnTo>
                <a:lnTo>
                  <a:pt x="142875" y="2651125"/>
                </a:lnTo>
                <a:lnTo>
                  <a:pt x="120650" y="2590800"/>
                </a:lnTo>
                <a:lnTo>
                  <a:pt x="101600" y="2531999"/>
                </a:lnTo>
                <a:lnTo>
                  <a:pt x="81025" y="2470150"/>
                </a:lnTo>
                <a:lnTo>
                  <a:pt x="66675" y="2409825"/>
                </a:lnTo>
                <a:lnTo>
                  <a:pt x="50800" y="2347849"/>
                </a:lnTo>
                <a:lnTo>
                  <a:pt x="39750" y="2286000"/>
                </a:lnTo>
                <a:lnTo>
                  <a:pt x="28575" y="2224024"/>
                </a:lnTo>
                <a:lnTo>
                  <a:pt x="19050" y="2159000"/>
                </a:lnTo>
                <a:lnTo>
                  <a:pt x="11175" y="2097024"/>
                </a:lnTo>
                <a:lnTo>
                  <a:pt x="6350" y="2033524"/>
                </a:lnTo>
                <a:lnTo>
                  <a:pt x="3175" y="1968500"/>
                </a:lnTo>
                <a:lnTo>
                  <a:pt x="0" y="1906524"/>
                </a:lnTo>
                <a:lnTo>
                  <a:pt x="0" y="1843024"/>
                </a:lnTo>
                <a:lnTo>
                  <a:pt x="0" y="1778000"/>
                </a:lnTo>
                <a:lnTo>
                  <a:pt x="6350" y="1712849"/>
                </a:lnTo>
                <a:lnTo>
                  <a:pt x="8000" y="1649349"/>
                </a:lnTo>
                <a:lnTo>
                  <a:pt x="17525" y="1584325"/>
                </a:lnTo>
                <a:lnTo>
                  <a:pt x="25400" y="1519174"/>
                </a:lnTo>
                <a:lnTo>
                  <a:pt x="33400" y="1455674"/>
                </a:lnTo>
                <a:lnTo>
                  <a:pt x="47625" y="1393825"/>
                </a:lnTo>
                <a:lnTo>
                  <a:pt x="61975" y="1328674"/>
                </a:lnTo>
                <a:lnTo>
                  <a:pt x="76200" y="1265174"/>
                </a:lnTo>
                <a:lnTo>
                  <a:pt x="92075" y="1203325"/>
                </a:lnTo>
                <a:lnTo>
                  <a:pt x="112775" y="1141349"/>
                </a:lnTo>
                <a:lnTo>
                  <a:pt x="135000" y="1079500"/>
                </a:lnTo>
                <a:lnTo>
                  <a:pt x="157225" y="1017524"/>
                </a:lnTo>
                <a:lnTo>
                  <a:pt x="179450" y="955675"/>
                </a:lnTo>
                <a:lnTo>
                  <a:pt x="208025" y="893699"/>
                </a:lnTo>
                <a:lnTo>
                  <a:pt x="233425" y="835025"/>
                </a:lnTo>
                <a:lnTo>
                  <a:pt x="263525" y="776224"/>
                </a:lnTo>
                <a:lnTo>
                  <a:pt x="295275" y="717550"/>
                </a:lnTo>
                <a:lnTo>
                  <a:pt x="328675" y="658749"/>
                </a:lnTo>
                <a:lnTo>
                  <a:pt x="361950" y="601599"/>
                </a:lnTo>
                <a:lnTo>
                  <a:pt x="398525" y="546100"/>
                </a:lnTo>
                <a:lnTo>
                  <a:pt x="438150" y="490474"/>
                </a:lnTo>
                <a:lnTo>
                  <a:pt x="476250" y="436499"/>
                </a:lnTo>
                <a:lnTo>
                  <a:pt x="519175" y="384175"/>
                </a:lnTo>
                <a:lnTo>
                  <a:pt x="563626" y="330200"/>
                </a:lnTo>
                <a:lnTo>
                  <a:pt x="608076" y="279400"/>
                </a:lnTo>
                <a:lnTo>
                  <a:pt x="655701" y="228600"/>
                </a:lnTo>
                <a:lnTo>
                  <a:pt x="703326" y="180975"/>
                </a:lnTo>
                <a:lnTo>
                  <a:pt x="754126" y="133350"/>
                </a:lnTo>
                <a:lnTo>
                  <a:pt x="808101" y="85725"/>
                </a:lnTo>
                <a:lnTo>
                  <a:pt x="860425" y="41275"/>
                </a:lnTo>
                <a:lnTo>
                  <a:pt x="917575" y="0"/>
                </a:lnTo>
                <a:lnTo>
                  <a:pt x="2144776" y="0"/>
                </a:lnTo>
                <a:lnTo>
                  <a:pt x="2200275" y="41275"/>
                </a:lnTo>
                <a:lnTo>
                  <a:pt x="2254250" y="85725"/>
                </a:lnTo>
                <a:lnTo>
                  <a:pt x="2305050" y="133350"/>
                </a:lnTo>
                <a:lnTo>
                  <a:pt x="2355850" y="180975"/>
                </a:lnTo>
                <a:lnTo>
                  <a:pt x="2405126" y="228600"/>
                </a:lnTo>
                <a:lnTo>
                  <a:pt x="2451100" y="279400"/>
                </a:lnTo>
                <a:lnTo>
                  <a:pt x="2498725" y="330200"/>
                </a:lnTo>
                <a:lnTo>
                  <a:pt x="2540000" y="384175"/>
                </a:lnTo>
                <a:lnTo>
                  <a:pt x="2582926" y="436499"/>
                </a:lnTo>
                <a:lnTo>
                  <a:pt x="2621026" y="490474"/>
                </a:lnTo>
                <a:lnTo>
                  <a:pt x="2660650" y="546100"/>
                </a:lnTo>
                <a:lnTo>
                  <a:pt x="2697226" y="601599"/>
                </a:lnTo>
                <a:lnTo>
                  <a:pt x="2730500" y="658749"/>
                </a:lnTo>
                <a:lnTo>
                  <a:pt x="2763901" y="717550"/>
                </a:lnTo>
                <a:lnTo>
                  <a:pt x="2795651" y="776224"/>
                </a:lnTo>
                <a:lnTo>
                  <a:pt x="2825750" y="835025"/>
                </a:lnTo>
                <a:lnTo>
                  <a:pt x="2854325" y="893699"/>
                </a:lnTo>
                <a:lnTo>
                  <a:pt x="2879725" y="955675"/>
                </a:lnTo>
                <a:lnTo>
                  <a:pt x="2905125" y="1017524"/>
                </a:lnTo>
                <a:lnTo>
                  <a:pt x="2927350" y="1079500"/>
                </a:lnTo>
                <a:lnTo>
                  <a:pt x="2946400" y="1141349"/>
                </a:lnTo>
                <a:lnTo>
                  <a:pt x="2967101" y="1203325"/>
                </a:lnTo>
                <a:lnTo>
                  <a:pt x="2982976" y="1265174"/>
                </a:lnTo>
                <a:lnTo>
                  <a:pt x="3000375" y="1328674"/>
                </a:lnTo>
                <a:lnTo>
                  <a:pt x="3011551" y="1393825"/>
                </a:lnTo>
                <a:lnTo>
                  <a:pt x="3025775" y="1455674"/>
                </a:lnTo>
                <a:lnTo>
                  <a:pt x="3033776" y="1519174"/>
                </a:lnTo>
                <a:lnTo>
                  <a:pt x="3041650" y="1584325"/>
                </a:lnTo>
                <a:lnTo>
                  <a:pt x="3051175" y="1649349"/>
                </a:lnTo>
                <a:lnTo>
                  <a:pt x="3056001" y="1712849"/>
                </a:lnTo>
                <a:lnTo>
                  <a:pt x="3059176" y="1778000"/>
                </a:lnTo>
                <a:lnTo>
                  <a:pt x="3059176" y="1843024"/>
                </a:lnTo>
                <a:lnTo>
                  <a:pt x="3059176" y="1906524"/>
                </a:lnTo>
                <a:lnTo>
                  <a:pt x="3056001" y="1968500"/>
                </a:lnTo>
                <a:lnTo>
                  <a:pt x="3052826" y="2033524"/>
                </a:lnTo>
                <a:lnTo>
                  <a:pt x="3048000" y="2097024"/>
                </a:lnTo>
                <a:lnTo>
                  <a:pt x="3040126" y="2159000"/>
                </a:lnTo>
                <a:lnTo>
                  <a:pt x="3030601" y="2224024"/>
                </a:lnTo>
                <a:lnTo>
                  <a:pt x="3019425" y="2286000"/>
                </a:lnTo>
                <a:lnTo>
                  <a:pt x="3008376" y="2347849"/>
                </a:lnTo>
                <a:lnTo>
                  <a:pt x="2992501" y="2409825"/>
                </a:lnTo>
                <a:lnTo>
                  <a:pt x="2978150" y="2470150"/>
                </a:lnTo>
                <a:lnTo>
                  <a:pt x="2957576" y="2531999"/>
                </a:lnTo>
                <a:lnTo>
                  <a:pt x="2938526" y="2590800"/>
                </a:lnTo>
                <a:lnTo>
                  <a:pt x="2916301" y="2651125"/>
                </a:lnTo>
                <a:lnTo>
                  <a:pt x="2894076" y="2709799"/>
                </a:lnTo>
                <a:lnTo>
                  <a:pt x="2868676" y="2765425"/>
                </a:lnTo>
                <a:lnTo>
                  <a:pt x="2843276" y="2824099"/>
                </a:lnTo>
                <a:lnTo>
                  <a:pt x="2811526" y="2879725"/>
                </a:lnTo>
                <a:lnTo>
                  <a:pt x="2781300" y="2933700"/>
                </a:lnTo>
                <a:lnTo>
                  <a:pt x="2751201" y="2989199"/>
                </a:lnTo>
                <a:lnTo>
                  <a:pt x="2716276" y="3043174"/>
                </a:lnTo>
                <a:lnTo>
                  <a:pt x="2679700" y="3093974"/>
                </a:lnTo>
                <a:lnTo>
                  <a:pt x="2641600" y="3144774"/>
                </a:lnTo>
                <a:lnTo>
                  <a:pt x="2601976" y="3194050"/>
                </a:lnTo>
                <a:lnTo>
                  <a:pt x="2562225" y="3241675"/>
                </a:lnTo>
                <a:lnTo>
                  <a:pt x="2517775" y="3289300"/>
                </a:lnTo>
                <a:lnTo>
                  <a:pt x="2473325" y="3336925"/>
                </a:lnTo>
                <a:lnTo>
                  <a:pt x="2428875" y="3382899"/>
                </a:lnTo>
                <a:lnTo>
                  <a:pt x="2378075" y="3424174"/>
                </a:lnTo>
                <a:lnTo>
                  <a:pt x="2327275" y="3467100"/>
                </a:lnTo>
                <a:lnTo>
                  <a:pt x="2276475" y="3508375"/>
                </a:lnTo>
                <a:lnTo>
                  <a:pt x="2220976" y="3547999"/>
                </a:lnTo>
                <a:lnTo>
                  <a:pt x="2167001" y="3584575"/>
                </a:lnTo>
                <a:lnTo>
                  <a:pt x="893826" y="3584575"/>
                </a:lnTo>
              </a:path>
            </a:pathLst>
          </a:custGeom>
          <a:ln w="3175">
            <a:solidFill>
              <a:srgbClr val="999999"/>
            </a:solidFill>
          </a:ln>
        </p:spPr>
        <p:txBody>
          <a:bodyPr wrap="square" lIns="0" tIns="0" rIns="0" bIns="0" rtlCol="0">
            <a:noAutofit/>
          </a:bodyPr>
          <a:lstStyle/>
          <a:p>
            <a:endParaRPr dirty="0"/>
          </a:p>
        </p:txBody>
      </p:sp>
      <p:sp>
        <p:nvSpPr>
          <p:cNvPr id="13" name="object 13"/>
          <p:cNvSpPr/>
          <p:nvPr/>
        </p:nvSpPr>
        <p:spPr>
          <a:xfrm>
            <a:off x="3743734" y="1743080"/>
            <a:ext cx="1460444" cy="3584575"/>
          </a:xfrm>
          <a:custGeom>
            <a:avLst/>
            <a:gdLst/>
            <a:ahLst/>
            <a:cxnLst/>
            <a:rect l="l" t="t" r="r" b="b"/>
            <a:pathLst>
              <a:path w="1642999" h="3584575">
                <a:moveTo>
                  <a:pt x="479425" y="3584575"/>
                </a:moveTo>
                <a:lnTo>
                  <a:pt x="450850" y="3547999"/>
                </a:lnTo>
                <a:lnTo>
                  <a:pt x="420624" y="3508375"/>
                </a:lnTo>
                <a:lnTo>
                  <a:pt x="392049" y="3467100"/>
                </a:lnTo>
                <a:lnTo>
                  <a:pt x="366649" y="3424174"/>
                </a:lnTo>
                <a:lnTo>
                  <a:pt x="339725" y="3382899"/>
                </a:lnTo>
                <a:lnTo>
                  <a:pt x="314325" y="3336925"/>
                </a:lnTo>
                <a:lnTo>
                  <a:pt x="292100" y="3289300"/>
                </a:lnTo>
                <a:lnTo>
                  <a:pt x="266700" y="3241675"/>
                </a:lnTo>
                <a:lnTo>
                  <a:pt x="223774" y="3144774"/>
                </a:lnTo>
                <a:lnTo>
                  <a:pt x="184150" y="3043174"/>
                </a:lnTo>
                <a:lnTo>
                  <a:pt x="149225" y="2933700"/>
                </a:lnTo>
                <a:lnTo>
                  <a:pt x="117475" y="2824099"/>
                </a:lnTo>
                <a:lnTo>
                  <a:pt x="88900" y="2709799"/>
                </a:lnTo>
                <a:lnTo>
                  <a:pt x="65024" y="2590800"/>
                </a:lnTo>
                <a:lnTo>
                  <a:pt x="44450" y="2470150"/>
                </a:lnTo>
                <a:lnTo>
                  <a:pt x="28575" y="2347849"/>
                </a:lnTo>
                <a:lnTo>
                  <a:pt x="14224" y="2224024"/>
                </a:lnTo>
                <a:lnTo>
                  <a:pt x="4699" y="2097024"/>
                </a:lnTo>
                <a:lnTo>
                  <a:pt x="0" y="1968500"/>
                </a:lnTo>
                <a:lnTo>
                  <a:pt x="0" y="1843024"/>
                </a:lnTo>
                <a:lnTo>
                  <a:pt x="3175" y="1712849"/>
                </a:lnTo>
                <a:lnTo>
                  <a:pt x="7874" y="1584325"/>
                </a:lnTo>
                <a:lnTo>
                  <a:pt x="19050" y="1455674"/>
                </a:lnTo>
                <a:lnTo>
                  <a:pt x="33274" y="1328674"/>
                </a:lnTo>
                <a:lnTo>
                  <a:pt x="50800" y="1203325"/>
                </a:lnTo>
                <a:lnTo>
                  <a:pt x="69850" y="1079500"/>
                </a:lnTo>
                <a:lnTo>
                  <a:pt x="95250" y="955675"/>
                </a:lnTo>
                <a:lnTo>
                  <a:pt x="125349" y="835025"/>
                </a:lnTo>
                <a:lnTo>
                  <a:pt x="157099" y="717550"/>
                </a:lnTo>
                <a:lnTo>
                  <a:pt x="193675" y="601599"/>
                </a:lnTo>
                <a:lnTo>
                  <a:pt x="234950" y="490474"/>
                </a:lnTo>
                <a:lnTo>
                  <a:pt x="277749" y="384175"/>
                </a:lnTo>
                <a:lnTo>
                  <a:pt x="325374" y="279400"/>
                </a:lnTo>
                <a:lnTo>
                  <a:pt x="377825" y="180975"/>
                </a:lnTo>
                <a:lnTo>
                  <a:pt x="403225" y="133350"/>
                </a:lnTo>
                <a:lnTo>
                  <a:pt x="431800" y="85725"/>
                </a:lnTo>
                <a:lnTo>
                  <a:pt x="461899" y="41275"/>
                </a:lnTo>
                <a:lnTo>
                  <a:pt x="490474" y="0"/>
                </a:lnTo>
                <a:lnTo>
                  <a:pt x="1152525" y="0"/>
                </a:lnTo>
                <a:lnTo>
                  <a:pt x="1182624" y="41275"/>
                </a:lnTo>
                <a:lnTo>
                  <a:pt x="1211199" y="85725"/>
                </a:lnTo>
                <a:lnTo>
                  <a:pt x="1239774" y="133350"/>
                </a:lnTo>
                <a:lnTo>
                  <a:pt x="1263650" y="180975"/>
                </a:lnTo>
                <a:lnTo>
                  <a:pt x="1317625" y="279400"/>
                </a:lnTo>
                <a:lnTo>
                  <a:pt x="1365250" y="384175"/>
                </a:lnTo>
                <a:lnTo>
                  <a:pt x="1406525" y="490474"/>
                </a:lnTo>
                <a:lnTo>
                  <a:pt x="1449324" y="601599"/>
                </a:lnTo>
                <a:lnTo>
                  <a:pt x="1485773" y="717550"/>
                </a:lnTo>
                <a:lnTo>
                  <a:pt x="1515999" y="835025"/>
                </a:lnTo>
                <a:lnTo>
                  <a:pt x="1547749" y="955675"/>
                </a:lnTo>
                <a:lnTo>
                  <a:pt x="1573149" y="1079500"/>
                </a:lnTo>
                <a:lnTo>
                  <a:pt x="1592199" y="1203325"/>
                </a:lnTo>
                <a:lnTo>
                  <a:pt x="1609598" y="1328674"/>
                </a:lnTo>
                <a:lnTo>
                  <a:pt x="1622298" y="1455674"/>
                </a:lnTo>
                <a:lnTo>
                  <a:pt x="1634998" y="1584325"/>
                </a:lnTo>
                <a:lnTo>
                  <a:pt x="1639824" y="1712849"/>
                </a:lnTo>
                <a:lnTo>
                  <a:pt x="1642999" y="1843024"/>
                </a:lnTo>
                <a:lnTo>
                  <a:pt x="1642999" y="1968500"/>
                </a:lnTo>
                <a:lnTo>
                  <a:pt x="1636649" y="2097024"/>
                </a:lnTo>
                <a:lnTo>
                  <a:pt x="1628648" y="2224024"/>
                </a:lnTo>
                <a:lnTo>
                  <a:pt x="1614424" y="2347849"/>
                </a:lnTo>
                <a:lnTo>
                  <a:pt x="1598549" y="2470150"/>
                </a:lnTo>
                <a:lnTo>
                  <a:pt x="1577848" y="2590800"/>
                </a:lnTo>
                <a:lnTo>
                  <a:pt x="1552448" y="2709799"/>
                </a:lnTo>
                <a:lnTo>
                  <a:pt x="1525524" y="2824099"/>
                </a:lnTo>
                <a:lnTo>
                  <a:pt x="1493774" y="2933700"/>
                </a:lnTo>
                <a:lnTo>
                  <a:pt x="1457198" y="3043174"/>
                </a:lnTo>
                <a:lnTo>
                  <a:pt x="1419225" y="3144774"/>
                </a:lnTo>
                <a:lnTo>
                  <a:pt x="1373124" y="3241675"/>
                </a:lnTo>
                <a:lnTo>
                  <a:pt x="1350899" y="3289300"/>
                </a:lnTo>
                <a:lnTo>
                  <a:pt x="1328674" y="3336925"/>
                </a:lnTo>
                <a:lnTo>
                  <a:pt x="1303274" y="3382899"/>
                </a:lnTo>
                <a:lnTo>
                  <a:pt x="1274699" y="3424174"/>
                </a:lnTo>
                <a:lnTo>
                  <a:pt x="1250950" y="3467100"/>
                </a:lnTo>
                <a:lnTo>
                  <a:pt x="1222375" y="3508375"/>
                </a:lnTo>
                <a:lnTo>
                  <a:pt x="1192149" y="3547999"/>
                </a:lnTo>
                <a:lnTo>
                  <a:pt x="1163574" y="3584575"/>
                </a:lnTo>
                <a:lnTo>
                  <a:pt x="479425" y="3584575"/>
                </a:lnTo>
              </a:path>
            </a:pathLst>
          </a:custGeom>
          <a:ln w="3175">
            <a:solidFill>
              <a:srgbClr val="999999"/>
            </a:solidFill>
          </a:ln>
        </p:spPr>
        <p:txBody>
          <a:bodyPr wrap="square" lIns="0" tIns="0" rIns="0" bIns="0" rtlCol="0">
            <a:noAutofit/>
          </a:bodyPr>
          <a:lstStyle/>
          <a:p>
            <a:endParaRPr dirty="0"/>
          </a:p>
        </p:txBody>
      </p:sp>
      <p:sp>
        <p:nvSpPr>
          <p:cNvPr id="14" name="object 14"/>
          <p:cNvSpPr/>
          <p:nvPr/>
        </p:nvSpPr>
        <p:spPr>
          <a:xfrm>
            <a:off x="4469071" y="1743075"/>
            <a:ext cx="4177" cy="3581400"/>
          </a:xfrm>
          <a:custGeom>
            <a:avLst/>
            <a:gdLst/>
            <a:ahLst/>
            <a:cxnLst/>
            <a:rect l="l" t="t" r="r" b="b"/>
            <a:pathLst>
              <a:path w="4699" h="3581400">
                <a:moveTo>
                  <a:pt x="4699" y="3581400"/>
                </a:moveTo>
                <a:lnTo>
                  <a:pt x="0" y="0"/>
                </a:lnTo>
              </a:path>
            </a:pathLst>
          </a:custGeom>
          <a:ln w="3175">
            <a:solidFill>
              <a:srgbClr val="999999"/>
            </a:solidFill>
          </a:ln>
        </p:spPr>
        <p:txBody>
          <a:bodyPr wrap="square" lIns="0" tIns="0" rIns="0" bIns="0" rtlCol="0">
            <a:noAutofit/>
          </a:bodyPr>
          <a:lstStyle/>
          <a:p>
            <a:endParaRPr dirty="0"/>
          </a:p>
        </p:txBody>
      </p:sp>
      <p:sp>
        <p:nvSpPr>
          <p:cNvPr id="15" name="object 15"/>
          <p:cNvSpPr/>
          <p:nvPr/>
        </p:nvSpPr>
        <p:spPr>
          <a:xfrm>
            <a:off x="2712167" y="1874902"/>
            <a:ext cx="3513667" cy="1524"/>
          </a:xfrm>
          <a:custGeom>
            <a:avLst/>
            <a:gdLst/>
            <a:ahLst/>
            <a:cxnLst/>
            <a:rect l="l" t="t" r="r" b="b"/>
            <a:pathLst>
              <a:path w="3952875" h="1524">
                <a:moveTo>
                  <a:pt x="0" y="0"/>
                </a:moveTo>
                <a:lnTo>
                  <a:pt x="3952875" y="1524"/>
                </a:lnTo>
              </a:path>
            </a:pathLst>
          </a:custGeom>
          <a:ln w="3175">
            <a:solidFill>
              <a:srgbClr val="999999"/>
            </a:solidFill>
          </a:ln>
        </p:spPr>
        <p:txBody>
          <a:bodyPr wrap="square" lIns="0" tIns="0" rIns="0" bIns="0" rtlCol="0">
            <a:noAutofit/>
          </a:bodyPr>
          <a:lstStyle/>
          <a:p>
            <a:endParaRPr dirty="0"/>
          </a:p>
        </p:txBody>
      </p:sp>
      <p:sp>
        <p:nvSpPr>
          <p:cNvPr id="16" name="object 16"/>
          <p:cNvSpPr/>
          <p:nvPr/>
        </p:nvSpPr>
        <p:spPr>
          <a:xfrm>
            <a:off x="2233864" y="2090804"/>
            <a:ext cx="4477399" cy="1524"/>
          </a:xfrm>
          <a:custGeom>
            <a:avLst/>
            <a:gdLst/>
            <a:ahLst/>
            <a:cxnLst/>
            <a:rect l="l" t="t" r="r" b="b"/>
            <a:pathLst>
              <a:path w="5037074" h="1524">
                <a:moveTo>
                  <a:pt x="0" y="0"/>
                </a:moveTo>
                <a:lnTo>
                  <a:pt x="5037074" y="1524"/>
                </a:lnTo>
              </a:path>
            </a:pathLst>
          </a:custGeom>
          <a:ln w="3175">
            <a:solidFill>
              <a:srgbClr val="999999"/>
            </a:solidFill>
          </a:ln>
        </p:spPr>
        <p:txBody>
          <a:bodyPr wrap="square" lIns="0" tIns="0" rIns="0" bIns="0" rtlCol="0">
            <a:noAutofit/>
          </a:bodyPr>
          <a:lstStyle/>
          <a:p>
            <a:endParaRPr dirty="0"/>
          </a:p>
        </p:txBody>
      </p:sp>
      <p:sp>
        <p:nvSpPr>
          <p:cNvPr id="17" name="object 17"/>
          <p:cNvSpPr/>
          <p:nvPr/>
        </p:nvSpPr>
        <p:spPr>
          <a:xfrm>
            <a:off x="1732845" y="2401968"/>
            <a:ext cx="5475111" cy="3175"/>
          </a:xfrm>
          <a:custGeom>
            <a:avLst/>
            <a:gdLst/>
            <a:ahLst/>
            <a:cxnLst/>
            <a:rect l="l" t="t" r="r" b="b"/>
            <a:pathLst>
              <a:path w="6159500" h="3175">
                <a:moveTo>
                  <a:pt x="0" y="3175"/>
                </a:moveTo>
                <a:lnTo>
                  <a:pt x="6159500" y="0"/>
                </a:lnTo>
              </a:path>
            </a:pathLst>
          </a:custGeom>
          <a:ln w="3175">
            <a:solidFill>
              <a:srgbClr val="999999"/>
            </a:solidFill>
          </a:ln>
        </p:spPr>
        <p:txBody>
          <a:bodyPr wrap="square" lIns="0" tIns="0" rIns="0" bIns="0" rtlCol="0">
            <a:noAutofit/>
          </a:bodyPr>
          <a:lstStyle/>
          <a:p>
            <a:endParaRPr dirty="0"/>
          </a:p>
        </p:txBody>
      </p:sp>
      <p:sp>
        <p:nvSpPr>
          <p:cNvPr id="18" name="object 18"/>
          <p:cNvSpPr/>
          <p:nvPr/>
        </p:nvSpPr>
        <p:spPr>
          <a:xfrm>
            <a:off x="1343380" y="2757554"/>
            <a:ext cx="6252690" cy="1524"/>
          </a:xfrm>
          <a:custGeom>
            <a:avLst/>
            <a:gdLst/>
            <a:ahLst/>
            <a:cxnLst/>
            <a:rect l="l" t="t" r="r" b="b"/>
            <a:pathLst>
              <a:path w="7034276" h="1524">
                <a:moveTo>
                  <a:pt x="0" y="0"/>
                </a:moveTo>
                <a:lnTo>
                  <a:pt x="7034276" y="1524"/>
                </a:lnTo>
              </a:path>
            </a:pathLst>
          </a:custGeom>
          <a:ln w="3175">
            <a:solidFill>
              <a:srgbClr val="999999"/>
            </a:solidFill>
          </a:ln>
        </p:spPr>
        <p:txBody>
          <a:bodyPr wrap="square" lIns="0" tIns="0" rIns="0" bIns="0" rtlCol="0">
            <a:noAutofit/>
          </a:bodyPr>
          <a:lstStyle/>
          <a:p>
            <a:endParaRPr dirty="0"/>
          </a:p>
        </p:txBody>
      </p:sp>
      <p:sp>
        <p:nvSpPr>
          <p:cNvPr id="19" name="object 19"/>
          <p:cNvSpPr/>
          <p:nvPr/>
        </p:nvSpPr>
        <p:spPr>
          <a:xfrm>
            <a:off x="1085155" y="3155950"/>
            <a:ext cx="6773389" cy="1524"/>
          </a:xfrm>
          <a:custGeom>
            <a:avLst/>
            <a:gdLst/>
            <a:ahLst/>
            <a:cxnLst/>
            <a:rect l="l" t="t" r="r" b="b"/>
            <a:pathLst>
              <a:path w="7620063" h="1524">
                <a:moveTo>
                  <a:pt x="0" y="0"/>
                </a:moveTo>
                <a:lnTo>
                  <a:pt x="7620063" y="1524"/>
                </a:lnTo>
              </a:path>
            </a:pathLst>
          </a:custGeom>
          <a:ln w="3175">
            <a:solidFill>
              <a:srgbClr val="999999"/>
            </a:solidFill>
          </a:ln>
        </p:spPr>
        <p:txBody>
          <a:bodyPr wrap="square" lIns="0" tIns="0" rIns="0" bIns="0" rtlCol="0">
            <a:noAutofit/>
          </a:bodyPr>
          <a:lstStyle/>
          <a:p>
            <a:endParaRPr dirty="0"/>
          </a:p>
        </p:txBody>
      </p:sp>
      <p:sp>
        <p:nvSpPr>
          <p:cNvPr id="20" name="object 20"/>
          <p:cNvSpPr/>
          <p:nvPr/>
        </p:nvSpPr>
        <p:spPr>
          <a:xfrm>
            <a:off x="987787" y="3598927"/>
            <a:ext cx="6968067" cy="1524"/>
          </a:xfrm>
          <a:custGeom>
            <a:avLst/>
            <a:gdLst/>
            <a:ahLst/>
            <a:cxnLst/>
            <a:rect l="l" t="t" r="r" b="b"/>
            <a:pathLst>
              <a:path w="7839075" h="1524">
                <a:moveTo>
                  <a:pt x="0" y="0"/>
                </a:moveTo>
                <a:lnTo>
                  <a:pt x="7839075" y="1524"/>
                </a:lnTo>
              </a:path>
            </a:pathLst>
          </a:custGeom>
          <a:ln w="3175">
            <a:solidFill>
              <a:srgbClr val="999999"/>
            </a:solidFill>
          </a:ln>
        </p:spPr>
        <p:txBody>
          <a:bodyPr wrap="square" lIns="0" tIns="0" rIns="0" bIns="0" rtlCol="0">
            <a:noAutofit/>
          </a:bodyPr>
          <a:lstStyle/>
          <a:p>
            <a:endParaRPr dirty="0"/>
          </a:p>
        </p:txBody>
      </p:sp>
      <p:sp>
        <p:nvSpPr>
          <p:cNvPr id="21" name="object 21"/>
          <p:cNvSpPr/>
          <p:nvPr/>
        </p:nvSpPr>
        <p:spPr>
          <a:xfrm>
            <a:off x="1092200" y="4059301"/>
            <a:ext cx="6760690" cy="1524"/>
          </a:xfrm>
          <a:custGeom>
            <a:avLst/>
            <a:gdLst/>
            <a:ahLst/>
            <a:cxnLst/>
            <a:rect l="l" t="t" r="r" b="b"/>
            <a:pathLst>
              <a:path w="7605776" h="1524">
                <a:moveTo>
                  <a:pt x="0" y="0"/>
                </a:moveTo>
                <a:lnTo>
                  <a:pt x="7605776" y="1524"/>
                </a:lnTo>
              </a:path>
            </a:pathLst>
          </a:custGeom>
          <a:ln w="3175">
            <a:solidFill>
              <a:srgbClr val="999999"/>
            </a:solidFill>
          </a:ln>
        </p:spPr>
        <p:txBody>
          <a:bodyPr wrap="square" lIns="0" tIns="0" rIns="0" bIns="0" rtlCol="0">
            <a:noAutofit/>
          </a:bodyPr>
          <a:lstStyle/>
          <a:p>
            <a:endParaRPr dirty="0"/>
          </a:p>
        </p:txBody>
      </p:sp>
      <p:sp>
        <p:nvSpPr>
          <p:cNvPr id="22" name="object 22"/>
          <p:cNvSpPr/>
          <p:nvPr/>
        </p:nvSpPr>
        <p:spPr>
          <a:xfrm>
            <a:off x="1365958" y="4454525"/>
            <a:ext cx="6207534" cy="1650"/>
          </a:xfrm>
          <a:custGeom>
            <a:avLst/>
            <a:gdLst/>
            <a:ahLst/>
            <a:cxnLst/>
            <a:rect l="l" t="t" r="r" b="b"/>
            <a:pathLst>
              <a:path w="6983476" h="1650">
                <a:moveTo>
                  <a:pt x="0" y="0"/>
                </a:moveTo>
                <a:lnTo>
                  <a:pt x="6983476" y="1650"/>
                </a:lnTo>
              </a:path>
            </a:pathLst>
          </a:custGeom>
          <a:ln w="3175">
            <a:solidFill>
              <a:srgbClr val="999999"/>
            </a:solidFill>
          </a:ln>
        </p:spPr>
        <p:txBody>
          <a:bodyPr wrap="square" lIns="0" tIns="0" rIns="0" bIns="0" rtlCol="0">
            <a:noAutofit/>
          </a:bodyPr>
          <a:lstStyle/>
          <a:p>
            <a:endParaRPr dirty="0"/>
          </a:p>
        </p:txBody>
      </p:sp>
      <p:sp>
        <p:nvSpPr>
          <p:cNvPr id="23" name="object 23"/>
          <p:cNvSpPr/>
          <p:nvPr/>
        </p:nvSpPr>
        <p:spPr>
          <a:xfrm>
            <a:off x="1804875" y="4808614"/>
            <a:ext cx="5322711" cy="3175"/>
          </a:xfrm>
          <a:custGeom>
            <a:avLst/>
            <a:gdLst/>
            <a:ahLst/>
            <a:cxnLst/>
            <a:rect l="l" t="t" r="r" b="b"/>
            <a:pathLst>
              <a:path w="5988050" h="3175">
                <a:moveTo>
                  <a:pt x="0" y="0"/>
                </a:moveTo>
                <a:lnTo>
                  <a:pt x="5988050" y="3175"/>
                </a:lnTo>
              </a:path>
            </a:pathLst>
          </a:custGeom>
          <a:ln w="3175">
            <a:solidFill>
              <a:srgbClr val="999999"/>
            </a:solidFill>
          </a:ln>
        </p:spPr>
        <p:txBody>
          <a:bodyPr wrap="square" lIns="0" tIns="0" rIns="0" bIns="0" rtlCol="0">
            <a:noAutofit/>
          </a:bodyPr>
          <a:lstStyle/>
          <a:p>
            <a:endParaRPr dirty="0"/>
          </a:p>
        </p:txBody>
      </p:sp>
      <p:sp>
        <p:nvSpPr>
          <p:cNvPr id="24" name="object 24"/>
          <p:cNvSpPr/>
          <p:nvPr/>
        </p:nvSpPr>
        <p:spPr>
          <a:xfrm>
            <a:off x="2417297" y="5116448"/>
            <a:ext cx="4097867" cy="1650"/>
          </a:xfrm>
          <a:custGeom>
            <a:avLst/>
            <a:gdLst/>
            <a:ahLst/>
            <a:cxnLst/>
            <a:rect l="l" t="t" r="r" b="b"/>
            <a:pathLst>
              <a:path w="4610100" h="1650">
                <a:moveTo>
                  <a:pt x="0" y="0"/>
                </a:moveTo>
                <a:lnTo>
                  <a:pt x="4610100" y="1650"/>
                </a:lnTo>
              </a:path>
            </a:pathLst>
          </a:custGeom>
          <a:ln w="3175">
            <a:solidFill>
              <a:srgbClr val="999999"/>
            </a:solidFill>
          </a:ln>
        </p:spPr>
        <p:txBody>
          <a:bodyPr wrap="square" lIns="0" tIns="0" rIns="0" bIns="0" rtlCol="0">
            <a:noAutofit/>
          </a:bodyPr>
          <a:lstStyle/>
          <a:p>
            <a:endParaRPr dirty="0"/>
          </a:p>
        </p:txBody>
      </p:sp>
      <p:sp>
        <p:nvSpPr>
          <p:cNvPr id="25" name="object 25"/>
          <p:cNvSpPr txBox="1"/>
          <p:nvPr/>
        </p:nvSpPr>
        <p:spPr>
          <a:xfrm>
            <a:off x="3696437" y="2816365"/>
            <a:ext cx="1726071" cy="509891"/>
          </a:xfrm>
          <a:prstGeom prst="rect">
            <a:avLst/>
          </a:prstGeom>
        </p:spPr>
        <p:txBody>
          <a:bodyPr vert="horz" wrap="square" lIns="0" tIns="0" rIns="0" bIns="0" rtlCol="0">
            <a:noAutofit/>
          </a:bodyPr>
          <a:lstStyle/>
          <a:p>
            <a:pPr algn="ctr">
              <a:lnSpc>
                <a:spcPct val="80000"/>
              </a:lnSpc>
            </a:pPr>
            <a:r>
              <a:rPr lang="pl-PL" sz="1200" b="1" dirty="0">
                <a:latin typeface="Arial" panose="020B0604020202020204" pitchFamily="34" charset="0"/>
              </a:rPr>
              <a:t>Bliski Wschód i Północna Afryka</a:t>
            </a:r>
            <a:endParaRPr lang="pl-PL" sz="1200" dirty="0">
              <a:latin typeface="Arial" panose="020B0604020202020204" pitchFamily="34" charset="0"/>
              <a:cs typeface="Arial" panose="020B0604020202020204" pitchFamily="34" charset="0"/>
            </a:endParaRPr>
          </a:p>
          <a:p>
            <a:pPr algn="ctr">
              <a:lnSpc>
                <a:spcPct val="80000"/>
              </a:lnSpc>
            </a:pPr>
            <a:r>
              <a:rPr lang="pl-PL" sz="1400" b="1" dirty="0">
                <a:latin typeface="Arial" panose="020B0604020202020204" pitchFamily="34" charset="0"/>
              </a:rPr>
              <a:t>240 000</a:t>
            </a:r>
            <a:endParaRPr lang="pl-PL" sz="1400" dirty="0">
              <a:latin typeface="Arial" panose="020B0604020202020204" pitchFamily="34" charset="0"/>
              <a:cs typeface="Arial" panose="020B0604020202020204" pitchFamily="34" charset="0"/>
            </a:endParaRPr>
          </a:p>
        </p:txBody>
      </p:sp>
      <p:sp>
        <p:nvSpPr>
          <p:cNvPr id="26" name="object 26"/>
          <p:cNvSpPr txBox="1"/>
          <p:nvPr/>
        </p:nvSpPr>
        <p:spPr>
          <a:xfrm>
            <a:off x="3884510" y="3267439"/>
            <a:ext cx="1411790" cy="193675"/>
          </a:xfrm>
          <a:prstGeom prst="rect">
            <a:avLst/>
          </a:prstGeom>
        </p:spPr>
        <p:txBody>
          <a:bodyPr vert="horz" wrap="square" lIns="0" tIns="0" rIns="0" bIns="0" rtlCol="0">
            <a:noAutofit/>
          </a:bodyPr>
          <a:lstStyle/>
          <a:p>
            <a:pPr marL="12675"/>
            <a:r>
              <a:rPr lang="pl-PL" sz="1200" dirty="0">
                <a:solidFill>
                  <a:srgbClr val="4D4D4D"/>
                </a:solidFill>
                <a:latin typeface="Arial Narrow" panose="020B0606020202030204" pitchFamily="34" charset="0"/>
              </a:rPr>
              <a:t>[150 000 – 320 000]</a:t>
            </a:r>
            <a:endParaRPr lang="pl-PL" sz="1200" dirty="0">
              <a:solidFill>
                <a:srgbClr val="4D4D4D"/>
              </a:solidFill>
              <a:latin typeface="Arial Narrow" panose="020B0606020202030204" pitchFamily="34" charset="0"/>
              <a:cs typeface="Arial Narrow"/>
            </a:endParaRPr>
          </a:p>
        </p:txBody>
      </p:sp>
      <p:sp>
        <p:nvSpPr>
          <p:cNvPr id="27" name="object 27"/>
          <p:cNvSpPr txBox="1"/>
          <p:nvPr/>
        </p:nvSpPr>
        <p:spPr>
          <a:xfrm>
            <a:off x="4199246" y="3429000"/>
            <a:ext cx="1531169" cy="324993"/>
          </a:xfrm>
          <a:prstGeom prst="rect">
            <a:avLst/>
          </a:prstGeom>
        </p:spPr>
        <p:txBody>
          <a:bodyPr vert="horz" wrap="square" lIns="0" tIns="0" rIns="0" bIns="0" rtlCol="0">
            <a:noAutofit/>
          </a:bodyPr>
          <a:lstStyle/>
          <a:p>
            <a:pPr marL="12675"/>
            <a:r>
              <a:rPr lang="pl-PL" sz="1200" b="1" dirty="0">
                <a:latin typeface="Arial" panose="020B0604020202020204" pitchFamily="34" charset="0"/>
              </a:rPr>
              <a:t>Afryka Subsaharyjska</a:t>
            </a:r>
            <a:endParaRPr lang="pl-PL" sz="1200" dirty="0">
              <a:latin typeface="Arial" panose="020B0604020202020204" pitchFamily="34" charset="0"/>
              <a:cs typeface="Arial" panose="020B0604020202020204" pitchFamily="34" charset="0"/>
            </a:endParaRPr>
          </a:p>
        </p:txBody>
      </p:sp>
      <p:sp>
        <p:nvSpPr>
          <p:cNvPr id="28" name="object 28"/>
          <p:cNvSpPr txBox="1"/>
          <p:nvPr/>
        </p:nvSpPr>
        <p:spPr>
          <a:xfrm>
            <a:off x="4099371" y="3734497"/>
            <a:ext cx="1840012" cy="361950"/>
          </a:xfrm>
          <a:prstGeom prst="rect">
            <a:avLst/>
          </a:prstGeom>
        </p:spPr>
        <p:txBody>
          <a:bodyPr vert="horz" wrap="square" lIns="0" tIns="0" rIns="0" bIns="0" rtlCol="0">
            <a:noAutofit/>
          </a:bodyPr>
          <a:lstStyle/>
          <a:p>
            <a:pPr marL="635" algn="ctr">
              <a:lnSpc>
                <a:spcPts val="1614"/>
              </a:lnSpc>
            </a:pPr>
            <a:r>
              <a:rPr lang="pl-PL" sz="1400" b="1" dirty="0">
                <a:latin typeface="Arial" panose="020B0604020202020204" pitchFamily="34" charset="0"/>
              </a:rPr>
              <a:t>25,8 miliona</a:t>
            </a:r>
            <a:endParaRPr lang="pl-PL" sz="1400" dirty="0">
              <a:latin typeface="Arial" panose="020B0604020202020204" pitchFamily="34" charset="0"/>
              <a:cs typeface="Arial" panose="020B0604020202020204" pitchFamily="34" charset="0"/>
            </a:endParaRPr>
          </a:p>
          <a:p>
            <a:pPr algn="ctr">
              <a:lnSpc>
                <a:spcPts val="1155"/>
              </a:lnSpc>
            </a:pPr>
            <a:r>
              <a:rPr lang="pl-PL" sz="1200" dirty="0">
                <a:solidFill>
                  <a:srgbClr val="4D4D4D"/>
                </a:solidFill>
                <a:latin typeface="Arial Narrow" panose="020B0606020202030204" pitchFamily="34" charset="0"/>
              </a:rPr>
              <a:t>[24,0 miliona – 28,7 miliona]</a:t>
            </a:r>
            <a:endParaRPr lang="pl-PL" sz="1200" dirty="0">
              <a:solidFill>
                <a:srgbClr val="4D4D4D"/>
              </a:solidFill>
              <a:latin typeface="Arial Narrow" panose="020B0606020202030204" pitchFamily="34" charset="0"/>
              <a:cs typeface="Arial Narrow"/>
            </a:endParaRPr>
          </a:p>
        </p:txBody>
      </p:sp>
      <p:sp>
        <p:nvSpPr>
          <p:cNvPr id="29" name="object 29"/>
          <p:cNvSpPr txBox="1"/>
          <p:nvPr/>
        </p:nvSpPr>
        <p:spPr>
          <a:xfrm>
            <a:off x="5219872" y="2085721"/>
            <a:ext cx="1385660" cy="488950"/>
          </a:xfrm>
          <a:prstGeom prst="rect">
            <a:avLst/>
          </a:prstGeom>
        </p:spPr>
        <p:txBody>
          <a:bodyPr vert="horz" wrap="square" lIns="0" tIns="0" rIns="0" bIns="0" rtlCol="0">
            <a:noAutofit/>
          </a:bodyPr>
          <a:lstStyle/>
          <a:p>
            <a:pPr>
              <a:lnSpc>
                <a:spcPct val="90000"/>
              </a:lnSpc>
            </a:pPr>
            <a:r>
              <a:rPr lang="pl-PL" sz="1200" b="1" dirty="0">
                <a:latin typeface="Arial" panose="020B0604020202020204" pitchFamily="34" charset="0"/>
              </a:rPr>
              <a:t>Europa Wschodnia i Azja Centralna</a:t>
            </a:r>
            <a:endParaRPr lang="pl-PL" sz="1200" dirty="0">
              <a:latin typeface="Arial" panose="020B0604020202020204" pitchFamily="34" charset="0"/>
              <a:cs typeface="Arial" panose="020B0604020202020204" pitchFamily="34" charset="0"/>
            </a:endParaRPr>
          </a:p>
          <a:p>
            <a:pPr algn="ctr">
              <a:lnSpc>
                <a:spcPct val="90000"/>
              </a:lnSpc>
            </a:pPr>
            <a:r>
              <a:rPr lang="pl-PL" sz="1400" b="1" dirty="0">
                <a:latin typeface="Arial" panose="020B0604020202020204" pitchFamily="34" charset="0"/>
              </a:rPr>
              <a:t>1,5 miliona</a:t>
            </a:r>
            <a:endParaRPr lang="pl-PL" sz="1400" dirty="0">
              <a:latin typeface="Arial" panose="020B0604020202020204" pitchFamily="34" charset="0"/>
              <a:cs typeface="Arial" panose="020B0604020202020204" pitchFamily="34" charset="0"/>
            </a:endParaRPr>
          </a:p>
        </p:txBody>
      </p:sp>
      <p:sp>
        <p:nvSpPr>
          <p:cNvPr id="30" name="object 30"/>
          <p:cNvSpPr txBox="1"/>
          <p:nvPr/>
        </p:nvSpPr>
        <p:spPr>
          <a:xfrm>
            <a:off x="5401936" y="2565400"/>
            <a:ext cx="1386976" cy="193675"/>
          </a:xfrm>
          <a:prstGeom prst="rect">
            <a:avLst/>
          </a:prstGeom>
        </p:spPr>
        <p:txBody>
          <a:bodyPr vert="horz" wrap="square" lIns="0" tIns="0" rIns="0" bIns="0" rtlCol="0">
            <a:noAutofit/>
          </a:bodyPr>
          <a:lstStyle/>
          <a:p>
            <a:pPr marL="12675"/>
            <a:r>
              <a:rPr lang="pl-PL" sz="1200" dirty="0">
                <a:solidFill>
                  <a:srgbClr val="4D4D4D"/>
                </a:solidFill>
                <a:latin typeface="Arial Narrow" panose="020B0606020202030204" pitchFamily="34" charset="0"/>
              </a:rPr>
              <a:t>[1,3 miliona – 1,8 miliona]</a:t>
            </a:r>
            <a:endParaRPr lang="pl-PL" sz="1200" dirty="0">
              <a:solidFill>
                <a:srgbClr val="4D4D4D"/>
              </a:solidFill>
              <a:latin typeface="Arial Narrow" panose="020B0606020202030204" pitchFamily="34" charset="0"/>
              <a:cs typeface="Arial Narrow"/>
            </a:endParaRPr>
          </a:p>
        </p:txBody>
      </p:sp>
      <p:sp>
        <p:nvSpPr>
          <p:cNvPr id="31" name="object 31"/>
          <p:cNvSpPr txBox="1"/>
          <p:nvPr/>
        </p:nvSpPr>
        <p:spPr>
          <a:xfrm>
            <a:off x="5925999" y="3189734"/>
            <a:ext cx="1670072" cy="488950"/>
          </a:xfrm>
          <a:prstGeom prst="rect">
            <a:avLst/>
          </a:prstGeom>
        </p:spPr>
        <p:txBody>
          <a:bodyPr vert="horz" wrap="square" lIns="0" tIns="0" rIns="0" bIns="0" rtlCol="0">
            <a:noAutofit/>
          </a:bodyPr>
          <a:lstStyle/>
          <a:p>
            <a:r>
              <a:rPr lang="pl-PL" sz="1200" b="1" dirty="0">
                <a:latin typeface="Arial" panose="020B0604020202020204" pitchFamily="34" charset="0"/>
              </a:rPr>
              <a:t>Azja i Pacyfik</a:t>
            </a:r>
            <a:endParaRPr lang="pl-PL" sz="1200" dirty="0">
              <a:latin typeface="Arial" panose="020B0604020202020204" pitchFamily="34" charset="0"/>
              <a:cs typeface="Arial" panose="020B0604020202020204" pitchFamily="34" charset="0"/>
            </a:endParaRPr>
          </a:p>
          <a:p>
            <a:pPr algn="ctr"/>
            <a:r>
              <a:rPr lang="pl-PL" sz="1400" b="1" dirty="0">
                <a:latin typeface="Arial" panose="020B0604020202020204" pitchFamily="34" charset="0"/>
              </a:rPr>
              <a:t>5 milionów</a:t>
            </a:r>
            <a:endParaRPr lang="pl-PL" sz="1400" dirty="0">
              <a:latin typeface="Arial" panose="020B0604020202020204" pitchFamily="34" charset="0"/>
              <a:cs typeface="Arial" panose="020B0604020202020204" pitchFamily="34" charset="0"/>
            </a:endParaRPr>
          </a:p>
          <a:p>
            <a:r>
              <a:rPr lang="pl-PL" sz="1200" dirty="0">
                <a:solidFill>
                  <a:srgbClr val="4D4D4D"/>
                </a:solidFill>
                <a:latin typeface="Arial Narrow" panose="020B0606020202030204" pitchFamily="34" charset="0"/>
              </a:rPr>
              <a:t>[4,5 miliona – 5,6 miliona]</a:t>
            </a:r>
            <a:endParaRPr lang="pl-PL" sz="1200" dirty="0">
              <a:solidFill>
                <a:srgbClr val="4D4D4D"/>
              </a:solidFill>
              <a:latin typeface="Arial Narrow" panose="020B0606020202030204" pitchFamily="34" charset="0"/>
              <a:cs typeface="Arial Narrow"/>
            </a:endParaRPr>
          </a:p>
        </p:txBody>
      </p:sp>
      <p:sp>
        <p:nvSpPr>
          <p:cNvPr id="32" name="object 32"/>
          <p:cNvSpPr txBox="1"/>
          <p:nvPr/>
        </p:nvSpPr>
        <p:spPr>
          <a:xfrm>
            <a:off x="2131811" y="2085725"/>
            <a:ext cx="2752198" cy="381635"/>
          </a:xfrm>
          <a:prstGeom prst="rect">
            <a:avLst/>
          </a:prstGeom>
        </p:spPr>
        <p:txBody>
          <a:bodyPr vert="horz" wrap="square" lIns="0" tIns="0" rIns="0" bIns="0" rtlCol="0">
            <a:noAutofit/>
          </a:bodyPr>
          <a:lstStyle/>
          <a:p>
            <a:pPr marL="12675"/>
            <a:r>
              <a:rPr lang="pl-PL" sz="1200" b="1" dirty="0">
                <a:latin typeface="Arial" panose="020B0604020202020204" pitchFamily="34" charset="0"/>
              </a:rPr>
              <a:t>Ameryka Północna oraz Europa Zachodnia i Centralna</a:t>
            </a:r>
            <a:endParaRPr lang="pl-PL" sz="1200" dirty="0">
              <a:latin typeface="Arial" panose="020B0604020202020204" pitchFamily="34" charset="0"/>
              <a:cs typeface="Arial" panose="020B0604020202020204" pitchFamily="34" charset="0"/>
            </a:endParaRPr>
          </a:p>
        </p:txBody>
      </p:sp>
      <p:sp>
        <p:nvSpPr>
          <p:cNvPr id="33" name="object 33"/>
          <p:cNvSpPr txBox="1"/>
          <p:nvPr/>
        </p:nvSpPr>
        <p:spPr>
          <a:xfrm>
            <a:off x="2185397" y="2453741"/>
            <a:ext cx="1496220" cy="361950"/>
          </a:xfrm>
          <a:prstGeom prst="rect">
            <a:avLst/>
          </a:prstGeom>
        </p:spPr>
        <p:txBody>
          <a:bodyPr vert="horz" wrap="square" lIns="0" tIns="0" rIns="0" bIns="0" rtlCol="0">
            <a:noAutofit/>
          </a:bodyPr>
          <a:lstStyle/>
          <a:p>
            <a:pPr marL="311095">
              <a:lnSpc>
                <a:spcPts val="1614"/>
              </a:lnSpc>
            </a:pPr>
            <a:r>
              <a:rPr lang="pl-PL" sz="1400" b="1" dirty="0">
                <a:latin typeface="Arial" panose="020B0604020202020204" pitchFamily="34" charset="0"/>
              </a:rPr>
              <a:t>2,4 miliona</a:t>
            </a:r>
            <a:endParaRPr lang="pl-PL" sz="1400" dirty="0">
              <a:latin typeface="Arial" panose="020B0604020202020204" pitchFamily="34" charset="0"/>
              <a:cs typeface="Arial" panose="020B0604020202020204" pitchFamily="34" charset="0"/>
            </a:endParaRPr>
          </a:p>
          <a:p>
            <a:pPr marL="12675">
              <a:lnSpc>
                <a:spcPts val="1155"/>
              </a:lnSpc>
            </a:pPr>
            <a:r>
              <a:rPr lang="pl-PL" sz="1200" spc="-10" dirty="0">
                <a:solidFill>
                  <a:srgbClr val="4D4D4D"/>
                </a:solidFill>
                <a:latin typeface="Arial Narrow"/>
              </a:rPr>
              <a:t>[</a:t>
            </a:r>
            <a:r>
              <a:rPr lang="pl-PL" sz="1200" dirty="0">
                <a:solidFill>
                  <a:srgbClr val="4D4D4D"/>
                </a:solidFill>
                <a:latin typeface="Arial Narrow" panose="020B0606020202030204" pitchFamily="34" charset="0"/>
              </a:rPr>
              <a:t>[1,5 miliona – 3,5 miliona]</a:t>
            </a:r>
            <a:endParaRPr lang="pl-PL" sz="1200" dirty="0">
              <a:solidFill>
                <a:srgbClr val="4D4D4D"/>
              </a:solidFill>
              <a:latin typeface="Arial Narrow" panose="020B0606020202030204" pitchFamily="34" charset="0"/>
              <a:cs typeface="Arial Narrow"/>
            </a:endParaRPr>
          </a:p>
        </p:txBody>
      </p:sp>
      <p:sp>
        <p:nvSpPr>
          <p:cNvPr id="34" name="object 34"/>
          <p:cNvSpPr txBox="1"/>
          <p:nvPr/>
        </p:nvSpPr>
        <p:spPr>
          <a:xfrm>
            <a:off x="2339753" y="3670680"/>
            <a:ext cx="1442936" cy="489584"/>
          </a:xfrm>
          <a:prstGeom prst="rect">
            <a:avLst/>
          </a:prstGeom>
        </p:spPr>
        <p:txBody>
          <a:bodyPr vert="horz" wrap="square" lIns="0" tIns="0" rIns="0" bIns="0" rtlCol="0">
            <a:noAutofit/>
          </a:bodyPr>
          <a:lstStyle/>
          <a:p>
            <a:pPr algn="ctr"/>
            <a:r>
              <a:rPr lang="pl-PL" sz="1200" b="1" dirty="0">
                <a:latin typeface="Arial" panose="020B0604020202020204" pitchFamily="34" charset="0"/>
              </a:rPr>
              <a:t>Ameryka Łacińska</a:t>
            </a:r>
            <a:endParaRPr lang="pl-PL" sz="1200" dirty="0">
              <a:latin typeface="Arial" panose="020B0604020202020204" pitchFamily="34" charset="0"/>
              <a:cs typeface="Arial" panose="020B0604020202020204" pitchFamily="34" charset="0"/>
            </a:endParaRPr>
          </a:p>
          <a:p>
            <a:pPr algn="ctr"/>
            <a:r>
              <a:rPr lang="pl-PL" sz="1400" b="1" dirty="0">
                <a:latin typeface="Arial" panose="020B0604020202020204" pitchFamily="34" charset="0"/>
              </a:rPr>
              <a:t>1,7 miliona</a:t>
            </a:r>
            <a:endParaRPr lang="pl-PL" sz="1400" dirty="0">
              <a:latin typeface="Arial" panose="020B0604020202020204" pitchFamily="34" charset="0"/>
              <a:cs typeface="Arial" panose="020B0604020202020204" pitchFamily="34" charset="0"/>
            </a:endParaRPr>
          </a:p>
          <a:p>
            <a:pPr algn="ctr"/>
            <a:r>
              <a:rPr lang="pl-PL" sz="1200" dirty="0">
                <a:solidFill>
                  <a:srgbClr val="4D4D4D"/>
                </a:solidFill>
                <a:latin typeface="Arial Narrow" panose="020B0606020202030204" pitchFamily="34" charset="0"/>
              </a:rPr>
              <a:t>[1,4 miliona – 2,0 miliona]</a:t>
            </a:r>
            <a:endParaRPr lang="pl-PL" sz="1200" dirty="0">
              <a:solidFill>
                <a:srgbClr val="4D4D4D"/>
              </a:solidFill>
              <a:latin typeface="Arial Narrow" panose="020B0606020202030204" pitchFamily="34" charset="0"/>
              <a:cs typeface="Arial" panose="020B0604020202020204" pitchFamily="34" charset="0"/>
            </a:endParaRPr>
          </a:p>
        </p:txBody>
      </p:sp>
      <p:sp>
        <p:nvSpPr>
          <p:cNvPr id="35" name="object 35"/>
          <p:cNvSpPr txBox="1"/>
          <p:nvPr/>
        </p:nvSpPr>
        <p:spPr>
          <a:xfrm>
            <a:off x="2719177" y="2975102"/>
            <a:ext cx="977279" cy="180848"/>
          </a:xfrm>
          <a:prstGeom prst="rect">
            <a:avLst/>
          </a:prstGeom>
        </p:spPr>
        <p:txBody>
          <a:bodyPr vert="horz" wrap="square" lIns="0" tIns="0" rIns="0" bIns="0" rtlCol="0">
            <a:noAutofit/>
          </a:bodyPr>
          <a:lstStyle/>
          <a:p>
            <a:pPr marL="12675"/>
            <a:r>
              <a:rPr lang="pl-PL" sz="1200" b="1" dirty="0">
                <a:latin typeface="Arial" panose="020B0604020202020204" pitchFamily="34" charset="0"/>
              </a:rPr>
              <a:t>Karaiby</a:t>
            </a:r>
            <a:endParaRPr lang="pl-PL" sz="1200" b="1" dirty="0">
              <a:latin typeface="Arial" panose="020B0604020202020204" pitchFamily="34" charset="0"/>
              <a:cs typeface="Arial" panose="020B0604020202020204" pitchFamily="34" charset="0"/>
            </a:endParaRPr>
          </a:p>
        </p:txBody>
      </p:sp>
      <p:sp>
        <p:nvSpPr>
          <p:cNvPr id="36" name="object 36"/>
          <p:cNvSpPr txBox="1"/>
          <p:nvPr/>
        </p:nvSpPr>
        <p:spPr>
          <a:xfrm>
            <a:off x="2590983" y="3102104"/>
            <a:ext cx="940476" cy="224154"/>
          </a:xfrm>
          <a:prstGeom prst="rect">
            <a:avLst/>
          </a:prstGeom>
        </p:spPr>
        <p:txBody>
          <a:bodyPr vert="horz" wrap="square" lIns="0" tIns="0" rIns="0" bIns="0" rtlCol="0">
            <a:noAutofit/>
          </a:bodyPr>
          <a:lstStyle/>
          <a:p>
            <a:pPr marL="12675"/>
            <a:r>
              <a:rPr lang="pl-PL" sz="1400" b="1" dirty="0">
                <a:latin typeface="Arial" panose="020B0604020202020204" pitchFamily="34" charset="0"/>
              </a:rPr>
              <a:t>280 000</a:t>
            </a:r>
            <a:endParaRPr lang="pl-PL" sz="1400" dirty="0">
              <a:latin typeface="Arial" panose="020B0604020202020204" pitchFamily="34" charset="0"/>
              <a:cs typeface="Arial" panose="020B0604020202020204" pitchFamily="34" charset="0"/>
            </a:endParaRPr>
          </a:p>
        </p:txBody>
      </p:sp>
      <p:sp>
        <p:nvSpPr>
          <p:cNvPr id="37" name="object 37"/>
          <p:cNvSpPr txBox="1"/>
          <p:nvPr/>
        </p:nvSpPr>
        <p:spPr>
          <a:xfrm>
            <a:off x="2417295" y="3263809"/>
            <a:ext cx="1255171" cy="193675"/>
          </a:xfrm>
          <a:prstGeom prst="rect">
            <a:avLst/>
          </a:prstGeom>
        </p:spPr>
        <p:txBody>
          <a:bodyPr vert="horz" wrap="square" lIns="0" tIns="0" rIns="0" bIns="0" rtlCol="0">
            <a:noAutofit/>
          </a:bodyPr>
          <a:lstStyle/>
          <a:p>
            <a:pPr marL="12675"/>
            <a:r>
              <a:rPr lang="pl-PL" sz="1200" dirty="0">
                <a:solidFill>
                  <a:srgbClr val="4D4D4D"/>
                </a:solidFill>
                <a:latin typeface="Arial Narrow" panose="020B0606020202030204" pitchFamily="34" charset="0"/>
              </a:rPr>
              <a:t>[210 000 – 340 000]</a:t>
            </a:r>
            <a:endParaRPr lang="pl-PL" sz="1200" dirty="0">
              <a:solidFill>
                <a:srgbClr val="4D4D4D"/>
              </a:solidFill>
              <a:latin typeface="Arial Narrow" panose="020B0606020202030204" pitchFamily="34" charset="0"/>
              <a:cs typeface="Arial Narrow"/>
            </a:endParaRPr>
          </a:p>
        </p:txBody>
      </p:sp>
      <p:sp>
        <p:nvSpPr>
          <p:cNvPr id="38" name="object 38"/>
          <p:cNvSpPr txBox="1">
            <a:spLocks noGrp="1"/>
          </p:cNvSpPr>
          <p:nvPr>
            <p:ph type="title"/>
          </p:nvPr>
        </p:nvSpPr>
        <p:spPr>
          <a:xfrm>
            <a:off x="467544" y="260648"/>
            <a:ext cx="8507288" cy="792088"/>
          </a:xfrm>
          <a:prstGeom prst="rect">
            <a:avLst/>
          </a:prstGeom>
        </p:spPr>
        <p:txBody>
          <a:bodyPr vert="horz" wrap="square" lIns="0" tIns="0" rIns="0" bIns="0" rtlCol="0">
            <a:noAutofit/>
          </a:bodyPr>
          <a:lstStyle/>
          <a:p>
            <a:pPr marL="12675"/>
            <a:r>
              <a:rPr lang="pl-PL" sz="2800" b="1" dirty="0"/>
              <a:t>Liczba dorosłych i dzieci z HIV, 2014</a:t>
            </a:r>
            <a:endParaRPr lang="pl-PL" sz="2800" b="1" dirty="0">
              <a:cs typeface="Aria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805" y="5913132"/>
            <a:ext cx="1492426" cy="555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0" name="Group 39"/>
          <p:cNvGrpSpPr/>
          <p:nvPr/>
        </p:nvGrpSpPr>
        <p:grpSpPr>
          <a:xfrm>
            <a:off x="179512" y="6381328"/>
            <a:ext cx="8888434" cy="372932"/>
            <a:chOff x="179512" y="6381328"/>
            <a:chExt cx="8888434" cy="372932"/>
          </a:xfrm>
        </p:grpSpPr>
        <p:pic>
          <p:nvPicPr>
            <p:cNvPr id="41"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Connector 41"/>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44" name="Freeform 43"/>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425191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a:xfrm>
            <a:off x="339674" y="330567"/>
            <a:ext cx="8363272" cy="852054"/>
          </a:xfrm>
        </p:spPr>
        <p:txBody>
          <a:bodyPr anchor="t">
            <a:noAutofit/>
          </a:bodyPr>
          <a:lstStyle/>
          <a:p>
            <a:r>
              <a:rPr lang="pl-PL" sz="2800" b="1" dirty="0"/>
              <a:t>Przyczyny śmiertelności w kohorcie POLCA według systemu </a:t>
            </a:r>
            <a:r>
              <a:rPr lang="pl-PL" sz="2800" b="1" dirty="0" err="1"/>
              <a:t>Co:De</a:t>
            </a:r>
            <a:endParaRPr lang="pl-PL" sz="2800" b="1" dirty="0"/>
          </a:p>
        </p:txBody>
      </p:sp>
      <p:pic>
        <p:nvPicPr>
          <p:cNvPr id="5" name="Symbol zastępczy zawartości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0400" y="1182621"/>
            <a:ext cx="7546221" cy="4888241"/>
          </a:xfrm>
        </p:spPr>
      </p:pic>
      <p:sp>
        <p:nvSpPr>
          <p:cNvPr id="6" name="pole tekstowe 5"/>
          <p:cNvSpPr txBox="1"/>
          <p:nvPr/>
        </p:nvSpPr>
        <p:spPr>
          <a:xfrm>
            <a:off x="2288522" y="6255527"/>
            <a:ext cx="5816338" cy="307777"/>
          </a:xfrm>
          <a:prstGeom prst="rect">
            <a:avLst/>
          </a:prstGeom>
          <a:noFill/>
        </p:spPr>
        <p:txBody>
          <a:bodyPr wrap="square" rtlCol="0">
            <a:spAutoFit/>
          </a:bodyPr>
          <a:lstStyle/>
          <a:p>
            <a:pPr algn="r"/>
            <a:r>
              <a:rPr lang="pl-PL" sz="1400" dirty="0" smtClean="0"/>
              <a:t>Unpublished</a:t>
            </a:r>
            <a:r>
              <a:rPr lang="da-DK" sz="1400" dirty="0" smtClean="0"/>
              <a:t>, </a:t>
            </a:r>
            <a:r>
              <a:rPr lang="pl-PL" sz="1400" dirty="0" smtClean="0"/>
              <a:t>data </a:t>
            </a:r>
            <a:r>
              <a:rPr lang="pl-PL" sz="1400" dirty="0"/>
              <a:t>Kowalska JD et al. 2016</a:t>
            </a:r>
          </a:p>
        </p:txBody>
      </p:sp>
      <p:sp>
        <p:nvSpPr>
          <p:cNvPr id="3" name="pole tekstowe 2"/>
          <p:cNvSpPr txBox="1"/>
          <p:nvPr/>
        </p:nvSpPr>
        <p:spPr>
          <a:xfrm>
            <a:off x="7444981" y="2771155"/>
            <a:ext cx="1478666" cy="2169825"/>
          </a:xfrm>
          <a:prstGeom prst="rect">
            <a:avLst/>
          </a:prstGeom>
          <a:solidFill>
            <a:schemeClr val="bg1"/>
          </a:solidFill>
        </p:spPr>
        <p:txBody>
          <a:bodyPr wrap="square" rtlCol="0">
            <a:spAutoFit/>
          </a:bodyPr>
          <a:lstStyle/>
          <a:p>
            <a:pPr>
              <a:lnSpc>
                <a:spcPct val="150000"/>
              </a:lnSpc>
            </a:pPr>
            <a:r>
              <a:rPr lang="pl-PL" dirty="0"/>
              <a:t>AIDS</a:t>
            </a:r>
          </a:p>
          <a:p>
            <a:pPr>
              <a:lnSpc>
                <a:spcPct val="150000"/>
              </a:lnSpc>
            </a:pPr>
            <a:r>
              <a:rPr lang="pl-PL" dirty="0"/>
              <a:t>Nowotwór</a:t>
            </a:r>
          </a:p>
          <a:p>
            <a:pPr>
              <a:lnSpc>
                <a:spcPct val="150000"/>
              </a:lnSpc>
            </a:pPr>
            <a:r>
              <a:rPr lang="pl-PL" dirty="0"/>
              <a:t>Ch. N. s.</a:t>
            </a:r>
          </a:p>
          <a:p>
            <a:pPr>
              <a:lnSpc>
                <a:spcPct val="150000"/>
              </a:lnSpc>
            </a:pPr>
            <a:r>
              <a:rPr lang="pl-PL" dirty="0"/>
              <a:t>Ch. Wątroby</a:t>
            </a:r>
          </a:p>
          <a:p>
            <a:pPr>
              <a:lnSpc>
                <a:spcPct val="150000"/>
              </a:lnSpc>
            </a:pPr>
            <a:r>
              <a:rPr lang="pl-PL" dirty="0"/>
              <a:t>Inne</a:t>
            </a:r>
          </a:p>
        </p:txBody>
      </p:sp>
      <p:sp>
        <p:nvSpPr>
          <p:cNvPr id="4" name="pole tekstowe 3"/>
          <p:cNvSpPr txBox="1"/>
          <p:nvPr/>
        </p:nvSpPr>
        <p:spPr>
          <a:xfrm>
            <a:off x="323528" y="1182621"/>
            <a:ext cx="6840760" cy="374171"/>
          </a:xfrm>
          <a:prstGeom prst="rect">
            <a:avLst/>
          </a:prstGeom>
          <a:solidFill>
            <a:schemeClr val="bg1"/>
          </a:solidFill>
        </p:spPr>
        <p:txBody>
          <a:bodyPr wrap="square" rtlCol="0">
            <a:spAutoFit/>
          </a:bodyPr>
          <a:lstStyle/>
          <a:p>
            <a:endParaRPr lang="pl-PL" dirty="0"/>
          </a:p>
        </p:txBody>
      </p:sp>
      <p:grpSp>
        <p:nvGrpSpPr>
          <p:cNvPr id="9" name="Group 8"/>
          <p:cNvGrpSpPr/>
          <p:nvPr/>
        </p:nvGrpSpPr>
        <p:grpSpPr>
          <a:xfrm>
            <a:off x="179512" y="6381328"/>
            <a:ext cx="8888434" cy="372932"/>
            <a:chOff x="179512" y="6381328"/>
            <a:chExt cx="8888434" cy="372932"/>
          </a:xfrm>
        </p:grpSpPr>
        <p:pic>
          <p:nvPicPr>
            <p:cNvPr id="10"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39978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chor="t">
            <a:normAutofit/>
          </a:bodyPr>
          <a:lstStyle/>
          <a:p>
            <a:pPr>
              <a:defRPr/>
            </a:pPr>
            <a:r>
              <a:rPr lang="pl-PL" sz="2800" b="1" dirty="0" smtClean="0"/>
              <a:t>Zgony </a:t>
            </a:r>
            <a:r>
              <a:rPr lang="pl-PL" sz="2800" b="1" dirty="0"/>
              <a:t>szpitalne i pozaszpitalne u pacjentów z HIV w centralnej Polsce</a:t>
            </a:r>
          </a:p>
        </p:txBody>
      </p:sp>
      <p:graphicFrame>
        <p:nvGraphicFramePr>
          <p:cNvPr id="3" name="Object 23"/>
          <p:cNvGraphicFramePr>
            <a:graphicFrameLocks noChangeAspect="1"/>
          </p:cNvGraphicFramePr>
          <p:nvPr>
            <p:extLst>
              <p:ext uri="{D42A27DB-BD31-4B8C-83A1-F6EECF244321}">
                <p14:modId xmlns:p14="http://schemas.microsoft.com/office/powerpoint/2010/main" val="3386082189"/>
              </p:ext>
            </p:extLst>
          </p:nvPr>
        </p:nvGraphicFramePr>
        <p:xfrm>
          <a:off x="785851" y="1247552"/>
          <a:ext cx="7611809" cy="4535363"/>
        </p:xfrm>
        <a:graphic>
          <a:graphicData uri="http://schemas.openxmlformats.org/drawingml/2006/chart">
            <c:chart xmlns:c="http://schemas.openxmlformats.org/drawingml/2006/chart" xmlns:r="http://schemas.openxmlformats.org/officeDocument/2006/relationships" r:id="rId3"/>
          </a:graphicData>
        </a:graphic>
      </p:graphicFrame>
      <p:sp>
        <p:nvSpPr>
          <p:cNvPr id="5" name="Prostokąt 4"/>
          <p:cNvSpPr/>
          <p:nvPr/>
        </p:nvSpPr>
        <p:spPr>
          <a:xfrm>
            <a:off x="2253006" y="6412939"/>
            <a:ext cx="6518635" cy="338554"/>
          </a:xfrm>
          <a:prstGeom prst="rect">
            <a:avLst/>
          </a:prstGeom>
        </p:spPr>
        <p:txBody>
          <a:bodyPr wrap="square">
            <a:spAutoFit/>
          </a:bodyPr>
          <a:lstStyle/>
          <a:p>
            <a:pPr algn="r">
              <a:spcBef>
                <a:spcPct val="0"/>
              </a:spcBef>
            </a:pPr>
            <a:r>
              <a:rPr lang="pl-PL" altLang="en-US" sz="1600" dirty="0"/>
              <a:t>Chylak </a:t>
            </a:r>
            <a:r>
              <a:rPr lang="pl-PL" altLang="en-US" sz="1600" dirty="0" smtClean="0"/>
              <a:t>O</a:t>
            </a:r>
            <a:r>
              <a:rPr lang="en-GB" altLang="en-US" sz="1600" dirty="0" smtClean="0"/>
              <a:t>,</a:t>
            </a:r>
            <a:r>
              <a:rPr lang="pl-PL" altLang="en-US" sz="1600" dirty="0" smtClean="0"/>
              <a:t> </a:t>
            </a:r>
            <a:r>
              <a:rPr lang="pl-PL" altLang="en-US" sz="1600" i="1" dirty="0" smtClean="0"/>
              <a:t>et</a:t>
            </a:r>
            <a:r>
              <a:rPr lang="en-GB" altLang="en-US" sz="1600" i="1" dirty="0" smtClean="0"/>
              <a:t>.</a:t>
            </a:r>
            <a:r>
              <a:rPr lang="pl-PL" altLang="en-US" sz="1600" i="1" dirty="0" smtClean="0"/>
              <a:t> </a:t>
            </a:r>
            <a:r>
              <a:rPr lang="pl-PL" altLang="en-US" sz="1600" i="1" dirty="0"/>
              <a:t>al</a:t>
            </a:r>
            <a:r>
              <a:rPr lang="pl-PL" altLang="en-US" sz="1600" dirty="0"/>
              <a:t>. </a:t>
            </a:r>
          </a:p>
        </p:txBody>
      </p:sp>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99991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436168" y="1412776"/>
            <a:ext cx="7992888" cy="1008112"/>
          </a:xfrm>
        </p:spPr>
        <p:txBody>
          <a:bodyPr>
            <a:noAutofit/>
          </a:bodyPr>
          <a:lstStyle/>
          <a:p>
            <a:pPr marL="0" lvl="1" indent="0">
              <a:buNone/>
            </a:pPr>
            <a:r>
              <a:rPr lang="pl-PL" sz="2200" dirty="0">
                <a:latin typeface="Calibri" pitchFamily="34" charset="0"/>
              </a:rPr>
              <a:t>Dowody wskazują na to, że osoby, u których rozpoznano zakażenie wirusem HIV, ograniczają zachowania ryzykowne.</a:t>
            </a:r>
          </a:p>
          <a:p>
            <a:pPr marL="0" lvl="1" indent="0">
              <a:buNone/>
            </a:pPr>
            <a:endParaRPr lang="pl-PL" sz="2200" dirty="0">
              <a:latin typeface="Calibri" pitchFamily="34" charset="0"/>
              <a:cs typeface="Calibri" pitchFamily="34" charset="0"/>
            </a:endParaRPr>
          </a:p>
          <a:p>
            <a:pPr marL="0" lvl="1" indent="0">
              <a:buNone/>
            </a:pPr>
            <a:endParaRPr lang="pl-PL" sz="2200" dirty="0">
              <a:latin typeface="Calibri" pitchFamily="34" charset="0"/>
              <a:cs typeface="Calibri" pitchFamily="34" charset="0"/>
            </a:endParaRPr>
          </a:p>
          <a:p>
            <a:pPr marL="0" lvl="1" indent="0">
              <a:buNone/>
            </a:pPr>
            <a:endParaRPr lang="pl-PL" sz="2200" dirty="0">
              <a:latin typeface="Calibri" pitchFamily="34" charset="0"/>
              <a:cs typeface="Calibri" pitchFamily="34" charset="0"/>
            </a:endParaRPr>
          </a:p>
          <a:p>
            <a:pPr marL="0" lvl="1" indent="0">
              <a:buNone/>
            </a:pPr>
            <a:endParaRPr lang="pl-PL" sz="2400" dirty="0">
              <a:latin typeface="Calibri" pitchFamily="34" charset="0"/>
              <a:cs typeface="Calibri" pitchFamily="34" charset="0"/>
            </a:endParaRPr>
          </a:p>
          <a:p>
            <a:pPr marL="0" lvl="1" indent="0">
              <a:buNone/>
            </a:pPr>
            <a:endParaRPr lang="pl-PL" sz="2400" dirty="0">
              <a:latin typeface="Calibri" pitchFamily="34" charset="0"/>
              <a:cs typeface="Calibri" pitchFamily="34" charset="0"/>
            </a:endParaRPr>
          </a:p>
          <a:p>
            <a:pPr marL="0" lvl="1" indent="0">
              <a:buNone/>
            </a:pPr>
            <a:endParaRPr lang="pl-PL" sz="2400" dirty="0">
              <a:latin typeface="Calibri" pitchFamily="34" charset="0"/>
              <a:cs typeface="Calibri" pitchFamily="34" charset="0"/>
            </a:endParaRPr>
          </a:p>
          <a:p>
            <a:pPr lvl="1">
              <a:buNone/>
            </a:pPr>
            <a:r>
              <a:rPr lang="pl-PL"/>
              <a:t> </a:t>
            </a:r>
          </a:p>
          <a:p>
            <a:pPr lvl="1" eaLnBrk="1" hangingPunct="1">
              <a:buNone/>
            </a:pPr>
            <a:endParaRPr lang="pl-PL" dirty="0">
              <a:latin typeface="Calibri" pitchFamily="34" charset="0"/>
              <a:cs typeface="Calibri" pitchFamily="34" charset="0"/>
            </a:endParaRPr>
          </a:p>
          <a:p>
            <a:pPr eaLnBrk="1" hangingPunct="1"/>
            <a:endParaRPr lang="pl-PL" sz="2400" dirty="0">
              <a:latin typeface="Corbel" panose="020B0503020204020204" pitchFamily="34" charset="0"/>
              <a:cs typeface="Arial" charset="0"/>
            </a:endParaRPr>
          </a:p>
        </p:txBody>
      </p:sp>
      <p:sp>
        <p:nvSpPr>
          <p:cNvPr id="16" name="Title 1"/>
          <p:cNvSpPr txBox="1">
            <a:spLocks/>
          </p:cNvSpPr>
          <p:nvPr/>
        </p:nvSpPr>
        <p:spPr>
          <a:xfrm>
            <a:off x="323528" y="270143"/>
            <a:ext cx="8085584" cy="778098"/>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r>
              <a:rPr lang="pl-PL" sz="3200" b="1" dirty="0" smtClean="0">
                <a:latin typeface="Calibri" panose="020F0502020204030204" pitchFamily="34" charset="0"/>
              </a:rPr>
              <a:t>Zmniejszenie </a:t>
            </a:r>
            <a:r>
              <a:rPr lang="pl-PL" sz="3200" b="1" dirty="0">
                <a:latin typeface="Calibri" panose="020F0502020204030204" pitchFamily="34" charset="0"/>
              </a:rPr>
              <a:t>ryzyka </a:t>
            </a:r>
            <a:r>
              <a:rPr lang="pl-PL" sz="3200" b="1" dirty="0" smtClean="0">
                <a:latin typeface="Calibri" panose="020F0502020204030204" pitchFamily="34" charset="0"/>
              </a:rPr>
              <a:t>transmisji </a:t>
            </a:r>
            <a:r>
              <a:rPr lang="pl-PL" sz="3200" b="1" dirty="0">
                <a:latin typeface="Calibri" panose="020F0502020204030204" pitchFamily="34" charset="0"/>
              </a:rPr>
              <a:t>wirusa HIV</a:t>
            </a:r>
          </a:p>
        </p:txBody>
      </p:sp>
      <p:sp>
        <p:nvSpPr>
          <p:cNvPr id="6" name="Content Placeholder 2"/>
          <p:cNvSpPr txBox="1">
            <a:spLocks/>
          </p:cNvSpPr>
          <p:nvPr/>
        </p:nvSpPr>
        <p:spPr>
          <a:xfrm>
            <a:off x="465058" y="2852936"/>
            <a:ext cx="7802524" cy="1152237"/>
          </a:xfrm>
          <a:prstGeom prst="rect">
            <a:avLst/>
          </a:prstGeom>
        </p:spPr>
        <p:txBody>
          <a:bodyPr vert="horz" lIns="91238" tIns="45619" rIns="91238" bIns="45619" rtlCol="0">
            <a:noAutofit/>
          </a:bodyPr>
          <a:lst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None/>
            </a:pPr>
            <a:r>
              <a:rPr lang="pl-PL" sz="2200" dirty="0">
                <a:latin typeface="Calibri" pitchFamily="34" charset="0"/>
              </a:rPr>
              <a:t>Bardzo mało prawdopodobne jest, by pacjenci z HIV stosujący efektywne leczenie mogli stanowić źródło zakażenia dla innych. </a:t>
            </a:r>
          </a:p>
          <a:p>
            <a:endParaRPr lang="pl-PL" sz="2400" dirty="0">
              <a:latin typeface="Corbel" panose="020B0503020204020204" pitchFamily="34" charset="0"/>
              <a:cs typeface="Arial" charset="0"/>
            </a:endParaRPr>
          </a:p>
        </p:txBody>
      </p:sp>
      <p:sp>
        <p:nvSpPr>
          <p:cNvPr id="8" name="Content Placeholder 2"/>
          <p:cNvSpPr txBox="1">
            <a:spLocks/>
          </p:cNvSpPr>
          <p:nvPr/>
        </p:nvSpPr>
        <p:spPr>
          <a:xfrm>
            <a:off x="413802" y="4149080"/>
            <a:ext cx="8174432" cy="1080120"/>
          </a:xfrm>
          <a:prstGeom prst="rect">
            <a:avLst/>
          </a:prstGeom>
        </p:spPr>
        <p:txBody>
          <a:bodyPr vert="horz" lIns="91238" tIns="45619" rIns="91238" bIns="45619" rtlCol="0">
            <a:noAutofit/>
          </a:bodyPr>
          <a:lst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400" dirty="0">
              <a:latin typeface="Corbel" panose="020B0503020204020204" pitchFamily="34" charset="0"/>
              <a:cs typeface="Arial" charset="0"/>
            </a:endParaRPr>
          </a:p>
        </p:txBody>
      </p:sp>
      <p:sp>
        <p:nvSpPr>
          <p:cNvPr id="3" name="TextBox 2"/>
          <p:cNvSpPr txBox="1"/>
          <p:nvPr/>
        </p:nvSpPr>
        <p:spPr>
          <a:xfrm>
            <a:off x="538309" y="4191370"/>
            <a:ext cx="7656022" cy="1046440"/>
          </a:xfrm>
          <a:prstGeom prst="rect">
            <a:avLst/>
          </a:prstGeom>
          <a:noFill/>
        </p:spPr>
        <p:txBody>
          <a:bodyPr wrap="square" rtlCol="0">
            <a:spAutoFit/>
          </a:bodyPr>
          <a:lstStyle/>
          <a:p>
            <a:pPr marL="0" lvl="1"/>
            <a:r>
              <a:rPr lang="pl-PL" sz="2200" dirty="0">
                <a:latin typeface="Calibri" pitchFamily="34" charset="0"/>
              </a:rPr>
              <a:t>W </a:t>
            </a:r>
            <a:r>
              <a:rPr lang="pl-PL" sz="2200" dirty="0" smtClean="0">
                <a:latin typeface="Calibri" pitchFamily="34" charset="0"/>
              </a:rPr>
              <a:t>przypadku </a:t>
            </a:r>
            <a:r>
              <a:rPr lang="pl-PL" sz="2200" dirty="0">
                <a:latin typeface="Calibri" pitchFamily="34" charset="0"/>
              </a:rPr>
              <a:t>osób z nierozpoznanym zakażeniem w grę nie wchodzi ani pierwsza, ani druga opcja. </a:t>
            </a:r>
          </a:p>
          <a:p>
            <a:endParaRPr lang="pl-PL" dirty="0"/>
          </a:p>
        </p:txBody>
      </p:sp>
      <p:grpSp>
        <p:nvGrpSpPr>
          <p:cNvPr id="10" name="Group 9"/>
          <p:cNvGrpSpPr/>
          <p:nvPr/>
        </p:nvGrpSpPr>
        <p:grpSpPr>
          <a:xfrm>
            <a:off x="179512" y="6381328"/>
            <a:ext cx="8888434" cy="372932"/>
            <a:chOff x="179512" y="6381328"/>
            <a:chExt cx="8888434" cy="372932"/>
          </a:xfrm>
        </p:grpSpPr>
        <p:pic>
          <p:nvPicPr>
            <p:cNvPr id="11"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1247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6" grpId="0"/>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Grp="1" noChangeArrowheads="1"/>
          </p:cNvSpPr>
          <p:nvPr>
            <p:ph type="title"/>
          </p:nvPr>
        </p:nvSpPr>
        <p:spPr bwMode="auto">
          <a:xfrm>
            <a:off x="457200" y="274638"/>
            <a:ext cx="8147248" cy="85010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238" tIns="45619" rIns="91238" bIns="45619" numCol="1" anchor="t" anchorCtr="0" compatLnSpc="1">
            <a:prstTxWarp prst="textNoShape">
              <a:avLst/>
            </a:prstTxWarp>
            <a:noAutofit/>
          </a:bodyPr>
          <a:lstStyle>
            <a:lvl1pPr algn="l" rtl="0" eaLnBrk="0" fontAlgn="base" hangingPunct="0">
              <a:spcBef>
                <a:spcPct val="0"/>
              </a:spcBef>
              <a:spcAft>
                <a:spcPct val="0"/>
              </a:spcAft>
              <a:defRPr sz="4400" b="1">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Helvetica" charset="0"/>
                <a:ea typeface="ＭＳ Ｐゴシック" charset="-128"/>
              </a:defRPr>
            </a:lvl2pPr>
            <a:lvl3pPr algn="l" rtl="0" eaLnBrk="0" fontAlgn="base" hangingPunct="0">
              <a:spcBef>
                <a:spcPct val="0"/>
              </a:spcBef>
              <a:spcAft>
                <a:spcPct val="0"/>
              </a:spcAft>
              <a:defRPr sz="4400" b="1">
                <a:solidFill>
                  <a:schemeClr val="bg1"/>
                </a:solidFill>
                <a:latin typeface="Helvetica" charset="0"/>
                <a:ea typeface="ＭＳ Ｐゴシック" charset="-128"/>
              </a:defRPr>
            </a:lvl3pPr>
            <a:lvl4pPr algn="l" rtl="0" eaLnBrk="0" fontAlgn="base" hangingPunct="0">
              <a:spcBef>
                <a:spcPct val="0"/>
              </a:spcBef>
              <a:spcAft>
                <a:spcPct val="0"/>
              </a:spcAft>
              <a:defRPr sz="4400" b="1">
                <a:solidFill>
                  <a:schemeClr val="bg1"/>
                </a:solidFill>
                <a:latin typeface="Helvetica" charset="0"/>
                <a:ea typeface="ＭＳ Ｐゴシック" charset="-128"/>
              </a:defRPr>
            </a:lvl4pPr>
            <a:lvl5pPr algn="l" rtl="0" eaLnBrk="0" fontAlgn="base" hangingPunct="0">
              <a:spcBef>
                <a:spcPct val="0"/>
              </a:spcBef>
              <a:spcAft>
                <a:spcPct val="0"/>
              </a:spcAft>
              <a:defRPr sz="4400" b="1">
                <a:solidFill>
                  <a:schemeClr val="bg1"/>
                </a:solidFill>
                <a:latin typeface="Helvetica" charset="0"/>
                <a:ea typeface="ＭＳ Ｐゴシック" charset="-128"/>
              </a:defRPr>
            </a:lvl5pPr>
            <a:lvl6pPr marL="456188" algn="l" rtl="0" fontAlgn="base">
              <a:spcBef>
                <a:spcPct val="0"/>
              </a:spcBef>
              <a:spcAft>
                <a:spcPct val="0"/>
              </a:spcAft>
              <a:defRPr sz="4400">
                <a:solidFill>
                  <a:schemeClr val="tx2"/>
                </a:solidFill>
                <a:latin typeface="Helvetica" charset="0"/>
                <a:ea typeface="ＭＳ Ｐゴシック" charset="-128"/>
              </a:defRPr>
            </a:lvl6pPr>
            <a:lvl7pPr marL="912370" algn="l" rtl="0" fontAlgn="base">
              <a:spcBef>
                <a:spcPct val="0"/>
              </a:spcBef>
              <a:spcAft>
                <a:spcPct val="0"/>
              </a:spcAft>
              <a:defRPr sz="4400">
                <a:solidFill>
                  <a:schemeClr val="tx2"/>
                </a:solidFill>
                <a:latin typeface="Helvetica" charset="0"/>
                <a:ea typeface="ＭＳ Ｐゴシック" charset="-128"/>
              </a:defRPr>
            </a:lvl7pPr>
            <a:lvl8pPr marL="1368557" algn="l" rtl="0" fontAlgn="base">
              <a:spcBef>
                <a:spcPct val="0"/>
              </a:spcBef>
              <a:spcAft>
                <a:spcPct val="0"/>
              </a:spcAft>
              <a:defRPr sz="4400">
                <a:solidFill>
                  <a:schemeClr val="tx2"/>
                </a:solidFill>
                <a:latin typeface="Helvetica" charset="0"/>
                <a:ea typeface="ＭＳ Ｐゴシック" charset="-128"/>
              </a:defRPr>
            </a:lvl8pPr>
            <a:lvl9pPr marL="1824741" algn="l" rtl="0" fontAlgn="base">
              <a:spcBef>
                <a:spcPct val="0"/>
              </a:spcBef>
              <a:spcAft>
                <a:spcPct val="0"/>
              </a:spcAft>
              <a:defRPr sz="4400">
                <a:solidFill>
                  <a:schemeClr val="tx2"/>
                </a:solidFill>
                <a:latin typeface="Helvetica" charset="0"/>
                <a:ea typeface="ＭＳ Ｐゴシック" charset="-128"/>
              </a:defRPr>
            </a:lvl9pPr>
          </a:lstStyle>
          <a:p>
            <a:pPr algn="ctr" defTabSz="914400" eaLnBrk="1" hangingPunct="1"/>
            <a:r>
              <a:rPr lang="pl-PL" altLang="en-US" sz="2800" kern="0" dirty="0" smtClean="0">
                <a:solidFill>
                  <a:schemeClr val="tx1"/>
                </a:solidFill>
                <a:latin typeface="Calibri" panose="020F0502020204030204" pitchFamily="34" charset="0"/>
              </a:rPr>
              <a:t>Nierozpoznane </a:t>
            </a:r>
            <a:r>
              <a:rPr lang="pl-PL" altLang="en-US" sz="2800" kern="0" dirty="0">
                <a:solidFill>
                  <a:schemeClr val="tx1"/>
                </a:solidFill>
                <a:latin typeface="Calibri" panose="020F0502020204030204" pitchFamily="34" charset="0"/>
              </a:rPr>
              <a:t>zakażenia HIV i nowe zakażenia</a:t>
            </a:r>
          </a:p>
          <a:p>
            <a:pPr algn="ctr" defTabSz="914400" eaLnBrk="1" hangingPunct="1"/>
            <a:r>
              <a:rPr lang="pl-PL" altLang="en-US" sz="2800" kern="0" dirty="0">
                <a:solidFill>
                  <a:schemeClr val="tx1"/>
                </a:solidFill>
                <a:latin typeface="Calibri" panose="020F0502020204030204" pitchFamily="34" charset="0"/>
              </a:rPr>
              <a:t>Dane modelowe z USA</a:t>
            </a:r>
          </a:p>
        </p:txBody>
      </p:sp>
      <p:sp>
        <p:nvSpPr>
          <p:cNvPr id="6" name="Rectangle 3"/>
          <p:cNvSpPr>
            <a:spLocks noGrp="1"/>
          </p:cNvSpPr>
          <p:nvPr>
            <p:ph idx="1"/>
          </p:nvPr>
        </p:nvSpPr>
        <p:spPr>
          <a:xfrm>
            <a:off x="467544" y="1472642"/>
            <a:ext cx="8229600" cy="4525963"/>
          </a:xfrm>
        </p:spPr>
        <p:txBody>
          <a:bodyPr rtlCol="0">
            <a:normAutofit/>
          </a:bodyPr>
          <a:lstStyle/>
          <a:p>
            <a:pPr marL="0" indent="0" eaLnBrk="1" fontAlgn="auto" hangingPunct="1">
              <a:spcAft>
                <a:spcPts val="0"/>
              </a:spcAft>
              <a:buFont typeface="Arial" pitchFamily="34" charset="0"/>
              <a:buNone/>
              <a:defRPr/>
            </a:pPr>
            <a:endParaRPr lang="en-GB" sz="1800" dirty="0"/>
          </a:p>
          <a:p>
            <a:pPr marL="0" indent="0" eaLnBrk="1" fontAlgn="auto" hangingPunct="1">
              <a:spcAft>
                <a:spcPts val="0"/>
              </a:spcAft>
              <a:buFont typeface="Arial" pitchFamily="34" charset="0"/>
              <a:buNone/>
              <a:defRPr/>
            </a:pPr>
            <a:endParaRPr lang="en-GB" dirty="0"/>
          </a:p>
          <a:p>
            <a:pPr marL="0" indent="0" eaLnBrk="1" fontAlgn="auto" hangingPunct="1">
              <a:spcAft>
                <a:spcPts val="0"/>
              </a:spcAft>
              <a:buFont typeface="Arial" pitchFamily="34" charset="0"/>
              <a:buNone/>
              <a:defRPr/>
            </a:pPr>
            <a:endParaRPr lang="en-GB" dirty="0"/>
          </a:p>
          <a:p>
            <a:pPr eaLnBrk="1" fontAlgn="auto" hangingPunct="1">
              <a:spcAft>
                <a:spcPts val="0"/>
              </a:spcAft>
              <a:buFont typeface="Arial" pitchFamily="34" charset="0"/>
              <a:buChar char="•"/>
              <a:defRPr/>
            </a:pPr>
            <a:endParaRPr lang="en-GB" sz="2800" dirty="0"/>
          </a:p>
          <a:p>
            <a:pPr eaLnBrk="1" fontAlgn="auto" hangingPunct="1">
              <a:spcAft>
                <a:spcPts val="0"/>
              </a:spcAft>
              <a:buFont typeface="Arial" pitchFamily="34" charset="0"/>
              <a:buChar char="•"/>
              <a:defRPr/>
            </a:pPr>
            <a:endParaRPr lang="en-GB" sz="2800" dirty="0"/>
          </a:p>
        </p:txBody>
      </p:sp>
      <p:graphicFrame>
        <p:nvGraphicFramePr>
          <p:cNvPr id="3" name="Chart 2"/>
          <p:cNvGraphicFramePr/>
          <p:nvPr>
            <p:extLst>
              <p:ext uri="{D42A27DB-BD31-4B8C-83A1-F6EECF244321}">
                <p14:modId xmlns:p14="http://schemas.microsoft.com/office/powerpoint/2010/main" val="3758569597"/>
              </p:ext>
            </p:extLst>
          </p:nvPr>
        </p:nvGraphicFramePr>
        <p:xfrm>
          <a:off x="899592" y="1197924"/>
          <a:ext cx="7488832" cy="460734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Arrow Connector 4"/>
          <p:cNvCxnSpPr/>
          <p:nvPr/>
        </p:nvCxnSpPr>
        <p:spPr>
          <a:xfrm flipV="1">
            <a:off x="3789078" y="3861048"/>
            <a:ext cx="1728192" cy="803002"/>
          </a:xfrm>
          <a:prstGeom prst="straightConnector1">
            <a:avLst/>
          </a:prstGeom>
          <a:ln w="381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779912" y="2071307"/>
            <a:ext cx="1728192" cy="1"/>
          </a:xfrm>
          <a:prstGeom prst="straightConnector1">
            <a:avLst/>
          </a:prstGeom>
          <a:ln w="38100">
            <a:solidFill>
              <a:schemeClr val="tx2">
                <a:lumMod val="60000"/>
                <a:lumOff val="40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179512" y="6381328"/>
            <a:ext cx="8888434" cy="372932"/>
            <a:chOff x="179512" y="6381328"/>
            <a:chExt cx="8888434" cy="372932"/>
          </a:xfrm>
        </p:grpSpPr>
        <p:pic>
          <p:nvPicPr>
            <p:cNvPr id="12"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872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chart seriesIdx="0" categoryIdx="0" bldStep="ptIn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chart seriesIdx="1" categoryIdx="0" bldStep="ptIn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chart seriesIdx="0" categoryIdx="1" bldStep="ptIn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chart seriesIdx="1" categoryIdx="1" bldStep="ptIn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El" animBg="0"/>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5023" y="6230608"/>
            <a:ext cx="2664296" cy="461461"/>
          </a:xfrm>
          <a:prstGeom prst="rect">
            <a:avLst/>
          </a:prstGeom>
          <a:noFill/>
        </p:spPr>
        <p:txBody>
          <a:bodyPr wrap="square" lIns="91238" tIns="45619" rIns="91238" bIns="45619" rtlCol="0">
            <a:spAutoFit/>
          </a:bodyPr>
          <a:lstStyle/>
          <a:p>
            <a:pPr algn="ctr"/>
            <a:r>
              <a:rPr lang="pl-PL" sz="1200" b="1" dirty="0">
                <a:solidFill>
                  <a:prstClr val="white"/>
                </a:solidFill>
                <a:latin typeface="Arial" panose="020B0604020202020204" pitchFamily="34" charset="0"/>
              </a:rPr>
              <a:t>www.testingweek.eu</a:t>
            </a:r>
          </a:p>
          <a:p>
            <a:pPr algn="ctr"/>
            <a:r>
              <a:rPr lang="pl-PL" sz="1200" b="1" dirty="0">
                <a:solidFill>
                  <a:prstClr val="white"/>
                </a:solidFill>
                <a:latin typeface="Arial" panose="020B0604020202020204" pitchFamily="34" charset="0"/>
              </a:rPr>
              <a:t>www.hiveurope.eu </a:t>
            </a:r>
          </a:p>
        </p:txBody>
      </p:sp>
      <p:sp>
        <p:nvSpPr>
          <p:cNvPr id="12" name="Title 1"/>
          <p:cNvSpPr>
            <a:spLocks noGrp="1"/>
          </p:cNvSpPr>
          <p:nvPr>
            <p:ph type="title"/>
          </p:nvPr>
        </p:nvSpPr>
        <p:spPr>
          <a:xfrm>
            <a:off x="395536" y="404664"/>
            <a:ext cx="8403183" cy="935984"/>
          </a:xfrm>
        </p:spPr>
        <p:txBody>
          <a:bodyPr anchor="t">
            <a:normAutofit/>
          </a:bodyPr>
          <a:lstStyle/>
          <a:p>
            <a:pPr eaLnBrk="1" hangingPunct="1"/>
            <a:r>
              <a:rPr lang="pl-PL" sz="3200" b="1" dirty="0">
                <a:latin typeface="Calibri" panose="020F0502020204030204" pitchFamily="34" charset="0"/>
              </a:rPr>
              <a:t>Wzrost kosztów opieki zdrowotnej</a:t>
            </a:r>
          </a:p>
        </p:txBody>
      </p:sp>
      <p:sp>
        <p:nvSpPr>
          <p:cNvPr id="8" name="Content Placeholder 3"/>
          <p:cNvSpPr txBox="1">
            <a:spLocks/>
          </p:cNvSpPr>
          <p:nvPr/>
        </p:nvSpPr>
        <p:spPr>
          <a:xfrm>
            <a:off x="467544" y="1196752"/>
            <a:ext cx="7848872" cy="4536504"/>
          </a:xfrm>
          <a:prstGeom prst="rect">
            <a:avLst/>
          </a:prstGeom>
        </p:spPr>
        <p:txBody>
          <a:bodyPr vert="horz" lIns="91238" tIns="45619" rIns="91238" bIns="45619" rtlCol="0">
            <a:normAutofit/>
          </a:bodyPr>
          <a:lst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endParaRPr lang="pl-PL" sz="2200" dirty="0">
              <a:latin typeface="Calibri" pitchFamily="34" charset="0"/>
              <a:cs typeface="Calibri" pitchFamily="34" charset="0"/>
            </a:endParaRPr>
          </a:p>
          <a:p>
            <a:pPr marL="0" indent="0">
              <a:buFont typeface="Arial" panose="020B0604020202020204" pitchFamily="34" charset="0"/>
              <a:buNone/>
              <a:defRPr/>
            </a:pPr>
            <a:r>
              <a:rPr lang="pl-PL" sz="2200" dirty="0">
                <a:latin typeface="Calibri" pitchFamily="34" charset="0"/>
              </a:rPr>
              <a:t>Koszty medyczne związane z </a:t>
            </a:r>
            <a:r>
              <a:rPr lang="pl-PL" sz="2200" dirty="0" smtClean="0">
                <a:latin typeface="Calibri" pitchFamily="34" charset="0"/>
              </a:rPr>
              <a:t>późnym </a:t>
            </a:r>
            <a:r>
              <a:rPr lang="pl-PL" sz="2200" dirty="0">
                <a:latin typeface="Calibri" pitchFamily="34" charset="0"/>
              </a:rPr>
              <a:t>rozpoznaniem są do 3,7 razy wyższe niż koszty wczesnego rozpoznania i leczenia</a:t>
            </a:r>
          </a:p>
          <a:p>
            <a:pPr marL="0" indent="0">
              <a:buFont typeface="Arial" panose="020B0604020202020204" pitchFamily="34" charset="0"/>
              <a:buNone/>
              <a:defRPr/>
            </a:pPr>
            <a:endParaRPr lang="pl-PL" sz="2200" dirty="0">
              <a:latin typeface="Calibri" pitchFamily="34" charset="0"/>
              <a:cs typeface="Calibri" pitchFamily="34" charset="0"/>
            </a:endParaRPr>
          </a:p>
          <a:p>
            <a:pPr marL="0" indent="0">
              <a:buNone/>
              <a:defRPr/>
            </a:pPr>
            <a:r>
              <a:rPr lang="pl-PL" sz="2200" dirty="0">
                <a:latin typeface="Calibri" pitchFamily="34" charset="0"/>
              </a:rPr>
              <a:t>Nawet po upływie 7-8 lat późna diagnoza nadal wiąże się z wyższymi łącznymi wydatkami</a:t>
            </a:r>
          </a:p>
          <a:p>
            <a:pPr marL="0" indent="0">
              <a:buNone/>
              <a:defRPr/>
            </a:pPr>
            <a:endParaRPr lang="pl-PL" sz="2200" dirty="0">
              <a:latin typeface="Calibri" pitchFamily="34" charset="0"/>
              <a:cs typeface="Calibri" pitchFamily="34" charset="0"/>
            </a:endParaRPr>
          </a:p>
          <a:p>
            <a:pPr marL="0" indent="0">
              <a:buNone/>
              <a:defRPr/>
            </a:pPr>
            <a:r>
              <a:rPr lang="pl-PL" sz="2200" dirty="0">
                <a:latin typeface="Calibri" pitchFamily="34" charset="0"/>
              </a:rPr>
              <a:t>Badania sugerują, że testy w kierunku HIV są </a:t>
            </a:r>
            <a:r>
              <a:rPr lang="pl-PL" sz="2200" dirty="0" smtClean="0">
                <a:latin typeface="Calibri" pitchFamily="34" charset="0"/>
              </a:rPr>
              <a:t>opłacalne,jeżeli</a:t>
            </a:r>
            <a:r>
              <a:rPr lang="pl-PL" sz="2200" strike="sngStrike" dirty="0" smtClean="0">
                <a:latin typeface="Calibri" pitchFamily="34" charset="0"/>
              </a:rPr>
              <a:t> </a:t>
            </a:r>
            <a:r>
              <a:rPr lang="pl-PL" sz="2200" dirty="0">
                <a:latin typeface="Calibri" pitchFamily="34" charset="0"/>
              </a:rPr>
              <a:t>prawdopodobieństwo wystąpienia </a:t>
            </a:r>
            <a:r>
              <a:rPr lang="pl-PL" sz="2200" dirty="0" smtClean="0">
                <a:latin typeface="Calibri" pitchFamily="34" charset="0"/>
              </a:rPr>
              <a:t>zakażenia </a:t>
            </a:r>
            <a:r>
              <a:rPr lang="pl-PL" sz="2200" dirty="0">
                <a:latin typeface="Calibri" pitchFamily="34" charset="0"/>
              </a:rPr>
              <a:t>HIV jest wyższe niż 0,1%</a:t>
            </a:r>
            <a:endParaRPr lang="pl-PL" sz="2200" dirty="0">
              <a:latin typeface="Calibri" pitchFamily="34" charset="0"/>
              <a:cs typeface="Calibri" pitchFamily="34" charset="0"/>
            </a:endParaRPr>
          </a:p>
          <a:p>
            <a:pPr marL="0" indent="0">
              <a:buNone/>
              <a:defRPr/>
            </a:pPr>
            <a:endParaRPr lang="pl-PL" sz="2400" dirty="0">
              <a:latin typeface="Calibri" pitchFamily="34" charset="0"/>
              <a:cs typeface="Calibri" pitchFamily="34" charset="0"/>
            </a:endParaRPr>
          </a:p>
          <a:p>
            <a:pPr marL="0" indent="0">
              <a:buFont typeface="Arial" panose="020B0604020202020204" pitchFamily="34" charset="0"/>
              <a:buNone/>
              <a:defRPr/>
            </a:pPr>
            <a:endParaRPr lang="pl-PL" sz="2400" dirty="0">
              <a:latin typeface="Calibri" pitchFamily="34" charset="0"/>
              <a:cs typeface="Calibri" pitchFamily="34" charset="0"/>
            </a:endParaRPr>
          </a:p>
        </p:txBody>
      </p:sp>
      <p:sp>
        <p:nvSpPr>
          <p:cNvPr id="9" name="Content Placeholder 3"/>
          <p:cNvSpPr txBox="1">
            <a:spLocks/>
          </p:cNvSpPr>
          <p:nvPr/>
        </p:nvSpPr>
        <p:spPr>
          <a:xfrm>
            <a:off x="467544" y="4293096"/>
            <a:ext cx="7704856" cy="1224136"/>
          </a:xfrm>
          <a:prstGeom prst="rect">
            <a:avLst/>
          </a:prstGeom>
        </p:spPr>
        <p:txBody>
          <a:bodyPr vert="horz" lIns="91238" tIns="45619" rIns="91238" bIns="45619" rtlCol="0">
            <a:normAutofit/>
          </a:bodyPr>
          <a:lst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endParaRPr lang="en-GB" sz="2400" dirty="0">
              <a:latin typeface="Calibri" pitchFamily="34" charset="0"/>
              <a:cs typeface="Calibri" pitchFamily="34" charset="0"/>
            </a:endParaRPr>
          </a:p>
        </p:txBody>
      </p:sp>
      <p:grpSp>
        <p:nvGrpSpPr>
          <p:cNvPr id="7" name="Group 6"/>
          <p:cNvGrpSpPr/>
          <p:nvPr/>
        </p:nvGrpSpPr>
        <p:grpSpPr>
          <a:xfrm>
            <a:off x="179512" y="6381328"/>
            <a:ext cx="8888434" cy="372932"/>
            <a:chOff x="179512" y="6381328"/>
            <a:chExt cx="8888434" cy="372932"/>
          </a:xfrm>
        </p:grpSpPr>
        <p:pic>
          <p:nvPicPr>
            <p:cNvPr id="11"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4976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slide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560" y="821559"/>
            <a:ext cx="7911328" cy="5050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Grp="1" noChangeArrowheads="1"/>
          </p:cNvSpPr>
          <p:nvPr>
            <p:ph type="title"/>
          </p:nvPr>
        </p:nvSpPr>
        <p:spPr>
          <a:xfrm>
            <a:off x="251520" y="692696"/>
            <a:ext cx="8486800" cy="1070992"/>
          </a:xfrm>
        </p:spPr>
        <p:txBody>
          <a:bodyPr anchor="t">
            <a:normAutofit/>
          </a:bodyPr>
          <a:lstStyle/>
          <a:p>
            <a:pPr marL="109482" algn="l">
              <a:defRPr/>
            </a:pPr>
            <a:r>
              <a:rPr lang="pl-PL"/>
              <a:t> </a:t>
            </a:r>
          </a:p>
        </p:txBody>
      </p:sp>
      <p:sp>
        <p:nvSpPr>
          <p:cNvPr id="7" name="TextBox 6"/>
          <p:cNvSpPr txBox="1"/>
          <p:nvPr/>
        </p:nvSpPr>
        <p:spPr>
          <a:xfrm>
            <a:off x="323527" y="132953"/>
            <a:ext cx="8475191" cy="584775"/>
          </a:xfrm>
          <a:prstGeom prst="rect">
            <a:avLst/>
          </a:prstGeom>
          <a:noFill/>
        </p:spPr>
        <p:txBody>
          <a:bodyPr wrap="square" rtlCol="0">
            <a:spAutoFit/>
          </a:bodyPr>
          <a:lstStyle/>
          <a:p>
            <a:pPr algn="ctr"/>
            <a:r>
              <a:rPr lang="pl-PL" altLang="en-US" sz="3200" b="1" dirty="0">
                <a:latin typeface="Calibri" panose="020F0502020204030204" pitchFamily="34" charset="0"/>
              </a:rPr>
              <a:t>Wzrost kosztów opieki zdrowotnej</a:t>
            </a:r>
            <a:endParaRPr lang="pl-PL" sz="3200" b="1" dirty="0">
              <a:latin typeface="Calibri" panose="020F0502020204030204" pitchFamily="34" charset="0"/>
              <a:cs typeface="Calibri" panose="020F0502020204030204" pitchFamily="34" charset="0"/>
            </a:endParaRPr>
          </a:p>
        </p:txBody>
      </p:sp>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8332335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5023" y="6230608"/>
            <a:ext cx="2664296" cy="461461"/>
          </a:xfrm>
          <a:prstGeom prst="rect">
            <a:avLst/>
          </a:prstGeom>
          <a:noFill/>
        </p:spPr>
        <p:txBody>
          <a:bodyPr wrap="square" lIns="91238" tIns="45619" rIns="91238" bIns="45619" rtlCol="0">
            <a:spAutoFit/>
          </a:bodyPr>
          <a:lstStyle/>
          <a:p>
            <a:pPr algn="ctr"/>
            <a:r>
              <a:rPr lang="pl-PL" sz="1200" b="1" dirty="0">
                <a:solidFill>
                  <a:prstClr val="white"/>
                </a:solidFill>
                <a:latin typeface="Arial" panose="020B0604020202020204" pitchFamily="34" charset="0"/>
              </a:rPr>
              <a:t>www.testingweek.eu</a:t>
            </a:r>
          </a:p>
          <a:p>
            <a:pPr algn="ctr"/>
            <a:r>
              <a:rPr lang="pl-PL" sz="1200" b="1" dirty="0">
                <a:solidFill>
                  <a:prstClr val="white"/>
                </a:solidFill>
                <a:latin typeface="Arial" panose="020B0604020202020204" pitchFamily="34" charset="0"/>
              </a:rPr>
              <a:t>www.hiveurope.eu </a:t>
            </a:r>
          </a:p>
        </p:txBody>
      </p:sp>
      <p:sp>
        <p:nvSpPr>
          <p:cNvPr id="12" name="Title 1"/>
          <p:cNvSpPr>
            <a:spLocks noGrp="1"/>
          </p:cNvSpPr>
          <p:nvPr>
            <p:ph type="title"/>
          </p:nvPr>
        </p:nvSpPr>
        <p:spPr>
          <a:xfrm>
            <a:off x="323527" y="260648"/>
            <a:ext cx="8403753" cy="1080000"/>
          </a:xfrm>
        </p:spPr>
        <p:txBody>
          <a:bodyPr rtlCol="0" anchor="t">
            <a:normAutofit/>
          </a:bodyPr>
          <a:lstStyle/>
          <a:p>
            <a:pPr>
              <a:defRPr/>
            </a:pPr>
            <a:r>
              <a:rPr lang="pl-PL" sz="2800" b="1" dirty="0">
                <a:latin typeface="Calibri" panose="020F0502020204030204" pitchFamily="34" charset="0"/>
              </a:rPr>
              <a:t>Korzyści z wczesnej diagnozy: dostęp do leczenia i opieki</a:t>
            </a:r>
          </a:p>
        </p:txBody>
      </p:sp>
      <p:sp>
        <p:nvSpPr>
          <p:cNvPr id="13" name="Pladsholder til indhold 2"/>
          <p:cNvSpPr>
            <a:spLocks noGrp="1"/>
          </p:cNvSpPr>
          <p:nvPr>
            <p:ph idx="1"/>
          </p:nvPr>
        </p:nvSpPr>
        <p:spPr>
          <a:xfrm>
            <a:off x="438147" y="1124744"/>
            <a:ext cx="8022285" cy="4824536"/>
          </a:xfrm>
        </p:spPr>
        <p:txBody>
          <a:bodyPr>
            <a:noAutofit/>
          </a:bodyPr>
          <a:lstStyle/>
          <a:p>
            <a:pPr marL="0" indent="0">
              <a:buClr>
                <a:schemeClr val="tx1">
                  <a:lumMod val="50000"/>
                  <a:lumOff val="50000"/>
                </a:schemeClr>
              </a:buClr>
              <a:buNone/>
            </a:pPr>
            <a:r>
              <a:rPr lang="pl-PL" sz="2000" dirty="0">
                <a:latin typeface="Calibri" panose="020F0502020204030204" pitchFamily="34" charset="0"/>
              </a:rPr>
              <a:t>Lepsza odpowiedź na leczenie</a:t>
            </a:r>
          </a:p>
          <a:p>
            <a:pPr marL="0" indent="0">
              <a:buClr>
                <a:schemeClr val="tx1">
                  <a:lumMod val="50000"/>
                  <a:lumOff val="50000"/>
                </a:schemeClr>
              </a:buClr>
              <a:buNone/>
            </a:pPr>
            <a:r>
              <a:rPr lang="pl-PL" sz="2000" dirty="0">
                <a:latin typeface="Calibri" panose="020F0502020204030204" pitchFamily="34" charset="0"/>
              </a:rPr>
              <a:t>Spadek zachorowalności i śmiertelności</a:t>
            </a:r>
          </a:p>
          <a:p>
            <a:pPr marL="0" indent="0">
              <a:buClr>
                <a:schemeClr val="tx1">
                  <a:lumMod val="50000"/>
                  <a:lumOff val="50000"/>
                </a:schemeClr>
              </a:buClr>
              <a:buNone/>
            </a:pPr>
            <a:r>
              <a:rPr lang="pl-PL" sz="2000" dirty="0">
                <a:latin typeface="Calibri" panose="020F0502020204030204" pitchFamily="34" charset="0"/>
              </a:rPr>
              <a:t>Spadek liczby nowych zakażeń</a:t>
            </a:r>
          </a:p>
          <a:p>
            <a:pPr marL="0" indent="0">
              <a:buClr>
                <a:schemeClr val="tx1">
                  <a:lumMod val="50000"/>
                  <a:lumOff val="50000"/>
                </a:schemeClr>
              </a:buClr>
              <a:buNone/>
            </a:pPr>
            <a:r>
              <a:rPr lang="pl-PL" sz="2000" dirty="0">
                <a:latin typeface="Calibri" panose="020F0502020204030204" pitchFamily="34" charset="0"/>
              </a:rPr>
              <a:t>Spadek kosztów opieki zdrowotnej</a:t>
            </a:r>
          </a:p>
          <a:p>
            <a:pPr marL="0" indent="0">
              <a:buClr>
                <a:schemeClr val="tx1">
                  <a:lumMod val="50000"/>
                  <a:lumOff val="50000"/>
                </a:schemeClr>
              </a:buClr>
              <a:buNone/>
            </a:pPr>
            <a:r>
              <a:rPr lang="pl-PL" sz="2000" dirty="0">
                <a:latin typeface="Calibri" panose="020F0502020204030204" pitchFamily="34" charset="0"/>
              </a:rPr>
              <a:t>Wpływ na koszty społeczne</a:t>
            </a:r>
          </a:p>
          <a:p>
            <a:pPr marL="0" indent="0">
              <a:buClr>
                <a:schemeClr val="tx1">
                  <a:lumMod val="50000"/>
                  <a:lumOff val="50000"/>
                </a:schemeClr>
              </a:buClr>
              <a:buNone/>
            </a:pPr>
            <a:endParaRPr lang="pl-PL" sz="2000" dirty="0">
              <a:latin typeface="Calibri" panose="020F0502020204030204" pitchFamily="34" charset="0"/>
              <a:cs typeface="Calibri" panose="020F0502020204030204" pitchFamily="34" charset="0"/>
            </a:endParaRPr>
          </a:p>
          <a:p>
            <a:pPr marL="0" indent="0">
              <a:buClr>
                <a:schemeClr val="tx1">
                  <a:lumMod val="50000"/>
                  <a:lumOff val="50000"/>
                </a:schemeClr>
              </a:buClr>
              <a:buNone/>
            </a:pPr>
            <a:r>
              <a:rPr lang="pl-PL" sz="2000" dirty="0">
                <a:latin typeface="Calibri" panose="020F0502020204030204" pitchFamily="34" charset="0"/>
              </a:rPr>
              <a:t>Wcześniejsze rozpoznanie zakażenia wirusem HIV to jeden z najważniejszych czynników warunkujących przewidywaną długość życia</a:t>
            </a:r>
          </a:p>
          <a:p>
            <a:pPr marL="0" indent="0">
              <a:buClr>
                <a:schemeClr val="tx1">
                  <a:lumMod val="50000"/>
                  <a:lumOff val="50000"/>
                </a:schemeClr>
              </a:buClr>
              <a:buNone/>
            </a:pPr>
            <a:endParaRPr lang="pl-PL" sz="2000" dirty="0">
              <a:latin typeface="Calibri" panose="020F0502020204030204" pitchFamily="34" charset="0"/>
              <a:cs typeface="Calibri" panose="020F0502020204030204" pitchFamily="34" charset="0"/>
            </a:endParaRPr>
          </a:p>
          <a:p>
            <a:pPr marL="0" indent="0">
              <a:buClr>
                <a:schemeClr val="tx1">
                  <a:lumMod val="50000"/>
                  <a:lumOff val="50000"/>
                </a:schemeClr>
              </a:buClr>
              <a:buNone/>
            </a:pPr>
            <a:r>
              <a:rPr lang="pl-PL" sz="2000" dirty="0">
                <a:latin typeface="Calibri" panose="020F0502020204030204" pitchFamily="34" charset="0"/>
              </a:rPr>
              <a:t>Korzystny wpływ wczesnego wykonywania badań w kierunku HIV na zachorowalność i śmiertelność:</a:t>
            </a:r>
          </a:p>
          <a:p>
            <a:pPr indent="0">
              <a:buNone/>
            </a:pPr>
            <a:r>
              <a:rPr lang="pl-PL" sz="2000" i="1" dirty="0">
                <a:latin typeface="Calibri" panose="020F0502020204030204" pitchFamily="34" charset="0"/>
              </a:rPr>
              <a:t>„Jeżeli zakażenie zostanie zdiagnozowane w porę, w obliczu dostępności różnorodnych metod leczenia i pod warunkiem </a:t>
            </a:r>
            <a:r>
              <a:rPr lang="pl-PL" sz="2000" i="1" dirty="0" smtClean="0">
                <a:latin typeface="Calibri" panose="020F0502020204030204" pitchFamily="34" charset="0"/>
              </a:rPr>
              <a:t>dożywotniego </a:t>
            </a:r>
            <a:r>
              <a:rPr lang="pl-PL" sz="2000" i="1" dirty="0">
                <a:latin typeface="Calibri" panose="020F0502020204030204" pitchFamily="34" charset="0"/>
              </a:rPr>
              <a:t>stosowania się do zaleceń nowo zakażone osoby mogą oczekiwać </a:t>
            </a:r>
            <a:r>
              <a:rPr lang="pl-PL" sz="2000" i="1" dirty="0" smtClean="0">
                <a:latin typeface="Calibri" panose="020F0502020204030204" pitchFamily="34" charset="0"/>
              </a:rPr>
              <a:t>takiej </a:t>
            </a:r>
            <a:r>
              <a:rPr lang="pl-PL" sz="2000" i="1" dirty="0">
                <a:latin typeface="Calibri" panose="020F0502020204030204" pitchFamily="34" charset="0"/>
              </a:rPr>
              <a:t>samej długości życia, jak osoby bez HIV”.</a:t>
            </a:r>
          </a:p>
          <a:p>
            <a:pPr marL="456185" lvl="1" indent="0">
              <a:buNone/>
            </a:pPr>
            <a:endParaRPr lang="pl-PL" sz="2000" dirty="0">
              <a:latin typeface="Corbel" panose="020B0503020204020204" pitchFamily="34" charset="0"/>
              <a:cs typeface="Arial" charset="0"/>
            </a:endParaRPr>
          </a:p>
          <a:p>
            <a:pPr marL="0" indent="0">
              <a:buClr>
                <a:schemeClr val="tx1">
                  <a:lumMod val="50000"/>
                  <a:lumOff val="50000"/>
                </a:schemeClr>
              </a:buClr>
              <a:buNone/>
            </a:pPr>
            <a:endParaRPr lang="pl-PL" sz="2000" dirty="0">
              <a:latin typeface="Calibri" panose="020F0502020204030204" pitchFamily="34" charset="0"/>
              <a:cs typeface="Calibri" panose="020F0502020204030204" pitchFamily="34" charset="0"/>
            </a:endParaRPr>
          </a:p>
          <a:p>
            <a:pPr marL="0" indent="0">
              <a:buClr>
                <a:schemeClr val="tx1">
                  <a:lumMod val="50000"/>
                  <a:lumOff val="50000"/>
                </a:schemeClr>
              </a:buClr>
              <a:buNone/>
            </a:pPr>
            <a:endParaRPr lang="pl-PL" sz="2000" dirty="0">
              <a:latin typeface="Calibri" panose="020F0502020204030204" pitchFamily="34" charset="0"/>
              <a:cs typeface="Calibri" panose="020F0502020204030204" pitchFamily="34" charset="0"/>
            </a:endParaRPr>
          </a:p>
          <a:p>
            <a:pPr marL="456185" lvl="1" indent="0">
              <a:buNone/>
            </a:pPr>
            <a:endParaRPr lang="pl-PL" sz="2000" dirty="0">
              <a:latin typeface="Corbel" panose="020B0503020204020204" pitchFamily="34" charset="0"/>
              <a:cs typeface="Arial" charset="0"/>
            </a:endParaRPr>
          </a:p>
          <a:p>
            <a:pPr marL="456185" lvl="1" indent="0">
              <a:buNone/>
            </a:pPr>
            <a:endParaRPr lang="pl-PL" sz="2000" dirty="0">
              <a:latin typeface="Corbel" panose="020B0503020204020204" pitchFamily="34" charset="0"/>
              <a:cs typeface="Arial" charset="0"/>
            </a:endParaRPr>
          </a:p>
          <a:p>
            <a:pPr marL="456185" lvl="1" indent="0">
              <a:buNone/>
            </a:pPr>
            <a:endParaRPr lang="pl-PL" sz="2000" dirty="0">
              <a:latin typeface="Corbel" panose="020B0503020204020204" pitchFamily="34" charset="0"/>
              <a:cs typeface="Arial" charset="0"/>
            </a:endParaRPr>
          </a:p>
          <a:p>
            <a:pPr marL="456185" lvl="1" indent="0">
              <a:buNone/>
            </a:pPr>
            <a:endParaRPr lang="pl-PL" sz="2000" dirty="0">
              <a:latin typeface="Corbel" panose="020B0503020204020204" pitchFamily="34" charset="0"/>
              <a:cs typeface="Arial" charset="0"/>
            </a:endParaRPr>
          </a:p>
          <a:p>
            <a:pPr marL="456185" lvl="1" indent="0">
              <a:buNone/>
            </a:pPr>
            <a:endParaRPr lang="pl-PL" sz="2000" dirty="0">
              <a:latin typeface="Corbel" panose="020B0503020204020204" pitchFamily="34" charset="0"/>
              <a:cs typeface="Arial" charset="0"/>
            </a:endParaRPr>
          </a:p>
        </p:txBody>
      </p:sp>
      <p:sp>
        <p:nvSpPr>
          <p:cNvPr id="9" name="Pladsholder til indhold 2"/>
          <p:cNvSpPr txBox="1">
            <a:spLocks/>
          </p:cNvSpPr>
          <p:nvPr/>
        </p:nvSpPr>
        <p:spPr>
          <a:xfrm>
            <a:off x="438147" y="3068960"/>
            <a:ext cx="8208912" cy="936104"/>
          </a:xfrm>
          <a:prstGeom prst="rect">
            <a:avLst/>
          </a:prstGeom>
        </p:spPr>
        <p:txBody>
          <a:bodyPr vert="horz" lIns="91238" tIns="45619" rIns="91238" bIns="45619" rtlCol="0">
            <a:noAutofit/>
          </a:bodyPr>
          <a:lst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6185" lvl="1" indent="0">
              <a:buFont typeface="Arial" panose="020B0604020202020204" pitchFamily="34" charset="0"/>
              <a:buNone/>
            </a:pPr>
            <a:endParaRPr lang="en-US" sz="2000" dirty="0">
              <a:latin typeface="Corbel" panose="020B0503020204020204" pitchFamily="34" charset="0"/>
              <a:cs typeface="Arial" charset="0"/>
            </a:endParaRPr>
          </a:p>
          <a:p>
            <a:pPr marL="456185" lvl="1" indent="0">
              <a:buFont typeface="Arial" panose="020B0604020202020204" pitchFamily="34" charset="0"/>
              <a:buNone/>
            </a:pPr>
            <a:endParaRPr lang="en-GB" sz="2000" dirty="0">
              <a:latin typeface="Corbel" panose="020B0503020204020204" pitchFamily="34" charset="0"/>
              <a:cs typeface="Arial" charset="0"/>
            </a:endParaRPr>
          </a:p>
          <a:p>
            <a:pPr marL="456185" lvl="1" indent="0">
              <a:buFont typeface="Arial" panose="020B0604020202020204" pitchFamily="34" charset="0"/>
              <a:buNone/>
            </a:pPr>
            <a:endParaRPr lang="en-GB" sz="2000" dirty="0">
              <a:latin typeface="Corbel" panose="020B0503020204020204" pitchFamily="34" charset="0"/>
              <a:cs typeface="Arial" charset="0"/>
            </a:endParaRPr>
          </a:p>
          <a:p>
            <a:pPr marL="456185" lvl="1" indent="0">
              <a:buFont typeface="Arial" panose="020B0604020202020204" pitchFamily="34" charset="0"/>
              <a:buNone/>
            </a:pPr>
            <a:endParaRPr lang="en-GB" sz="2000" dirty="0">
              <a:latin typeface="Corbel" panose="020B0503020204020204" pitchFamily="34" charset="0"/>
              <a:cs typeface="Arial" charset="0"/>
            </a:endParaRPr>
          </a:p>
        </p:txBody>
      </p:sp>
      <p:sp>
        <p:nvSpPr>
          <p:cNvPr id="11" name="Pladsholder til indhold 2"/>
          <p:cNvSpPr txBox="1">
            <a:spLocks/>
          </p:cNvSpPr>
          <p:nvPr/>
        </p:nvSpPr>
        <p:spPr>
          <a:xfrm>
            <a:off x="438147" y="4102669"/>
            <a:ext cx="8582167" cy="1563347"/>
          </a:xfrm>
          <a:prstGeom prst="rect">
            <a:avLst/>
          </a:prstGeom>
        </p:spPr>
        <p:txBody>
          <a:bodyPr vert="horz" lIns="91238" tIns="45619" rIns="91238" bIns="45619" rtlCol="0">
            <a:noAutofit/>
          </a:bodyPr>
          <a:lstStyle>
            <a:lvl1pPr marL="342139" indent="-342139" algn="l" defTabSz="9123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299" indent="-285114" algn="l" defTabSz="9123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463" indent="-228098" algn="l" defTabSz="9123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665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283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020"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5206"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1391"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7573" indent="-228098" algn="l" defTabSz="9123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6185" lvl="1" indent="0">
              <a:buFont typeface="Arial" panose="020B0604020202020204" pitchFamily="34" charset="0"/>
              <a:buNone/>
            </a:pPr>
            <a:endParaRPr lang="en-US" sz="2000" dirty="0">
              <a:latin typeface="Corbel" panose="020B0503020204020204" pitchFamily="34" charset="0"/>
              <a:cs typeface="Arial" charset="0"/>
            </a:endParaRPr>
          </a:p>
          <a:p>
            <a:pPr marL="456185" lvl="1" indent="0">
              <a:buFont typeface="Arial" panose="020B0604020202020204" pitchFamily="34" charset="0"/>
              <a:buNone/>
            </a:pPr>
            <a:endParaRPr lang="en-GB" sz="2000" dirty="0">
              <a:latin typeface="Corbel" panose="020B0503020204020204" pitchFamily="34" charset="0"/>
              <a:cs typeface="Arial" charset="0"/>
            </a:endParaRPr>
          </a:p>
          <a:p>
            <a:pPr marL="456185" lvl="1" indent="0">
              <a:buFont typeface="Arial" panose="020B0604020202020204" pitchFamily="34" charset="0"/>
              <a:buNone/>
            </a:pPr>
            <a:endParaRPr lang="en-GB" sz="2000" dirty="0">
              <a:latin typeface="Corbel" panose="020B0503020204020204" pitchFamily="34" charset="0"/>
              <a:cs typeface="Arial" charset="0"/>
            </a:endParaRPr>
          </a:p>
          <a:p>
            <a:pPr marL="456185" lvl="1" indent="0">
              <a:buFont typeface="Arial" panose="020B0604020202020204" pitchFamily="34" charset="0"/>
              <a:buNone/>
            </a:pPr>
            <a:endParaRPr lang="en-GB" sz="2000" dirty="0">
              <a:latin typeface="Corbel" panose="020B0503020204020204" pitchFamily="34" charset="0"/>
              <a:cs typeface="Arial" charset="0"/>
            </a:endParaRPr>
          </a:p>
        </p:txBody>
      </p:sp>
      <p:grpSp>
        <p:nvGrpSpPr>
          <p:cNvPr id="14" name="Group 13"/>
          <p:cNvGrpSpPr/>
          <p:nvPr/>
        </p:nvGrpSpPr>
        <p:grpSpPr>
          <a:xfrm>
            <a:off x="179512" y="6381328"/>
            <a:ext cx="8888434" cy="372932"/>
            <a:chOff x="179512" y="6381328"/>
            <a:chExt cx="8888434" cy="372932"/>
          </a:xfrm>
        </p:grpSpPr>
        <p:pic>
          <p:nvPicPr>
            <p:cNvPr id="15"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9427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nodePh="1">
                                  <p:stCondLst>
                                    <p:cond delay="0"/>
                                  </p:stCondLst>
                                  <p:endCondLst>
                                    <p:cond evt="begin" delay="0">
                                      <p:tn val="37"/>
                                    </p:cond>
                                  </p:end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nodePh="1">
                                  <p:stCondLst>
                                    <p:cond delay="0"/>
                                  </p:stCondLst>
                                  <p:endCondLst>
                                    <p:cond evt="begin" delay="0">
                                      <p:tn val="41"/>
                                    </p:cond>
                                  </p:end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9" grpId="0"/>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00" y="2204864"/>
            <a:ext cx="8622485"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pl-PL"/>
              <a:t> </a:t>
            </a:r>
          </a:p>
        </p:txBody>
      </p:sp>
      <p:sp>
        <p:nvSpPr>
          <p:cNvPr id="3" name="Pladsholder til indhold 2"/>
          <p:cNvSpPr>
            <a:spLocks noGrp="1"/>
          </p:cNvSpPr>
          <p:nvPr>
            <p:ph idx="1"/>
          </p:nvPr>
        </p:nvSpPr>
        <p:spPr>
          <a:xfrm>
            <a:off x="395536" y="1268760"/>
            <a:ext cx="8291264" cy="4857403"/>
          </a:xfrm>
        </p:spPr>
        <p:txBody>
          <a:bodyPr/>
          <a:lstStyle/>
          <a:p>
            <a:pPr marL="0" indent="0" algn="ctr">
              <a:buNone/>
            </a:pPr>
            <a:r>
              <a:rPr lang="pl-PL" sz="2000" b="1" dirty="0"/>
              <a:t>Liczba komórek CD4 w momencie rozpoczęcia leczenia wpływa na wyniki immunologiczne</a:t>
            </a:r>
          </a:p>
          <a:p>
            <a:pPr marL="0" indent="0">
              <a:buNone/>
            </a:pPr>
            <a:endParaRPr lang="pl-PL" b="1" dirty="0"/>
          </a:p>
          <a:p>
            <a:pPr marL="0" indent="0">
              <a:buNone/>
            </a:pPr>
            <a:endParaRPr lang="pl-PL" dirty="0"/>
          </a:p>
        </p:txBody>
      </p:sp>
      <p:sp>
        <p:nvSpPr>
          <p:cNvPr id="7" name="TextBox 6"/>
          <p:cNvSpPr txBox="1"/>
          <p:nvPr/>
        </p:nvSpPr>
        <p:spPr>
          <a:xfrm>
            <a:off x="467543" y="260648"/>
            <a:ext cx="8118859" cy="954107"/>
          </a:xfrm>
          <a:prstGeom prst="rect">
            <a:avLst/>
          </a:prstGeom>
          <a:noFill/>
        </p:spPr>
        <p:txBody>
          <a:bodyPr wrap="square" rtlCol="0">
            <a:spAutoFit/>
          </a:bodyPr>
          <a:lstStyle/>
          <a:p>
            <a:pPr algn="ctr"/>
            <a:r>
              <a:rPr lang="pl-PL" sz="2800" b="1" dirty="0">
                <a:latin typeface="Calibri" panose="020F0502020204030204" pitchFamily="34" charset="0"/>
              </a:rPr>
              <a:t>Lepsza odpowiedź na leczenie przy włączeniu terapii przeciwretrowirusowej (ARV) </a:t>
            </a:r>
          </a:p>
        </p:txBody>
      </p:sp>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985247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147248" cy="1066130"/>
          </a:xfrm>
        </p:spPr>
        <p:txBody>
          <a:bodyPr>
            <a:noAutofit/>
          </a:bodyPr>
          <a:lstStyle/>
          <a:p>
            <a:r>
              <a:rPr lang="pl-PL" sz="2400" b="1" dirty="0"/>
              <a:t>Skorygowane ryzyko względne AIDS lub zgonu w fazie poprzedzającej HAART oraz we wczesnej i późnej fazie HAART na podstawie badania EuroSIDA</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656132"/>
            <a:ext cx="7344816" cy="4555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own Arrow 1"/>
          <p:cNvSpPr/>
          <p:nvPr/>
        </p:nvSpPr>
        <p:spPr>
          <a:xfrm>
            <a:off x="3394062" y="1841399"/>
            <a:ext cx="360040" cy="129614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3" name="TextBox 2"/>
          <p:cNvSpPr txBox="1"/>
          <p:nvPr/>
        </p:nvSpPr>
        <p:spPr>
          <a:xfrm>
            <a:off x="3707904" y="1841399"/>
            <a:ext cx="2520280" cy="307777"/>
          </a:xfrm>
          <a:prstGeom prst="rect">
            <a:avLst/>
          </a:prstGeom>
          <a:noFill/>
        </p:spPr>
        <p:txBody>
          <a:bodyPr wrap="square" rtlCol="0">
            <a:spAutoFit/>
          </a:bodyPr>
          <a:lstStyle/>
          <a:p>
            <a:pPr algn="ctr"/>
            <a:r>
              <a:rPr lang="pl-PL" sz="1400" b="1" dirty="0"/>
              <a:t>1996 r., wprowadzenie HAART</a:t>
            </a:r>
          </a:p>
        </p:txBody>
      </p:sp>
      <p:sp>
        <p:nvSpPr>
          <p:cNvPr id="4" name="TextBox 3"/>
          <p:cNvSpPr txBox="1"/>
          <p:nvPr/>
        </p:nvSpPr>
        <p:spPr>
          <a:xfrm>
            <a:off x="6128996" y="2144470"/>
            <a:ext cx="2691476" cy="1428546"/>
          </a:xfrm>
          <a:prstGeom prst="rect">
            <a:avLst/>
          </a:prstGeom>
          <a:noFill/>
          <a:ln>
            <a:solidFill>
              <a:schemeClr val="tx1"/>
            </a:solidFill>
          </a:ln>
          <a:effectLst/>
        </p:spPr>
        <p:txBody>
          <a:bodyPr wrap="square" rtlCol="0" anchor="t">
            <a:noAutofit/>
          </a:bodyPr>
          <a:lstStyle/>
          <a:p>
            <a:r>
              <a:rPr lang="pl-PL" sz="1200" b="1" dirty="0"/>
              <a:t>Odsetek zgonów osób zakażonych wirusem HIV w stosunku do czasu wprowadzenia terapii HAART</a:t>
            </a:r>
          </a:p>
          <a:p>
            <a:r>
              <a:rPr lang="pl-PL" sz="1200" b="1" dirty="0"/>
              <a:t>     Faza poprzedzająca HAART:     14,6%</a:t>
            </a:r>
          </a:p>
          <a:p>
            <a:r>
              <a:rPr lang="pl-PL" sz="1200" b="1" dirty="0"/>
              <a:t>     Wczesna faza HAART: </a:t>
            </a:r>
            <a:r>
              <a:rPr lang="en-GB" sz="1200" b="1" dirty="0"/>
              <a:t>              </a:t>
            </a:r>
            <a:r>
              <a:rPr lang="pl-PL" sz="1200" b="1" dirty="0"/>
              <a:t> 7,4%</a:t>
            </a:r>
          </a:p>
          <a:p>
            <a:r>
              <a:rPr lang="pl-PL" sz="1200" b="1" dirty="0"/>
              <a:t>     Późna faza HAART:    </a:t>
            </a:r>
            <a:r>
              <a:rPr lang="en-GB" sz="1200" b="1" dirty="0"/>
              <a:t>                 </a:t>
            </a:r>
            <a:r>
              <a:rPr lang="pl-PL" sz="1200" b="1" dirty="0"/>
              <a:t>1,5%</a:t>
            </a:r>
            <a:endParaRPr lang="pl-PL" sz="1200" b="1" dirty="0">
              <a:solidFill>
                <a:srgbClr val="C00000"/>
              </a:solidFill>
            </a:endParaRPr>
          </a:p>
          <a:p>
            <a:endParaRPr lang="pl-PL" dirty="0"/>
          </a:p>
        </p:txBody>
      </p:sp>
      <p:grpSp>
        <p:nvGrpSpPr>
          <p:cNvPr id="10" name="Group 9"/>
          <p:cNvGrpSpPr/>
          <p:nvPr/>
        </p:nvGrpSpPr>
        <p:grpSpPr>
          <a:xfrm>
            <a:off x="179512" y="6381328"/>
            <a:ext cx="8888434" cy="372932"/>
            <a:chOff x="179512" y="6381328"/>
            <a:chExt cx="8888434" cy="372932"/>
          </a:xfrm>
        </p:grpSpPr>
        <p:pic>
          <p:nvPicPr>
            <p:cNvPr id="11"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1831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384556"/>
            <a:ext cx="8363272" cy="852054"/>
          </a:xfrm>
        </p:spPr>
        <p:txBody>
          <a:bodyPr anchor="t">
            <a:noAutofit/>
          </a:bodyPr>
          <a:lstStyle/>
          <a:p>
            <a:r>
              <a:rPr lang="pl-PL" sz="2800" b="1" dirty="0"/>
              <a:t>Zachorowania i zgony z powodu AIDS – dane PZH</a:t>
            </a:r>
          </a:p>
        </p:txBody>
      </p:sp>
      <p:pic>
        <p:nvPicPr>
          <p:cNvPr id="10" name="Picture 2" descr="http://wwwold.pzh.gov.pl/oldpage/epimeld/hiv_aids/Ryc_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5235" y="1289864"/>
            <a:ext cx="8184738" cy="485321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497103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341519" cy="1143000"/>
          </a:xfrm>
        </p:spPr>
        <p:txBody>
          <a:bodyPr anchor="t">
            <a:normAutofit fontScale="90000"/>
          </a:bodyPr>
          <a:lstStyle/>
          <a:p>
            <a:r>
              <a:rPr lang="pl-PL" sz="2400" b="1" dirty="0"/>
              <a:t>Liczba nowo zdiagnozowanych przypadków HIV na 100 000 osób, 2014</a:t>
            </a:r>
            <a:r>
              <a:rPr b="1" dirty="0"/>
              <a:t/>
            </a:r>
            <a:br>
              <a:rPr b="1" dirty="0"/>
            </a:br>
            <a:r>
              <a:rPr lang="pl-PL" sz="2400" b="1" dirty="0"/>
              <a:t>Region europejski wg WHO</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797" y="1205297"/>
            <a:ext cx="753427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179512" y="6381328"/>
            <a:ext cx="8888434" cy="372932"/>
            <a:chOff x="179512" y="6381328"/>
            <a:chExt cx="8888434" cy="372932"/>
          </a:xfrm>
        </p:grpSpPr>
        <p:pic>
          <p:nvPicPr>
            <p:cNvPr id="14"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4727" y="5685769"/>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76312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reeform 38"/>
          <p:cNvSpPr>
            <a:spLocks/>
          </p:cNvSpPr>
          <p:nvPr/>
        </p:nvSpPr>
        <p:spPr bwMode="auto">
          <a:xfrm>
            <a:off x="985839" y="2011363"/>
            <a:ext cx="7148512" cy="3810000"/>
          </a:xfrm>
          <a:custGeom>
            <a:avLst/>
            <a:gdLst>
              <a:gd name="T0" fmla="*/ 0 w 4503"/>
              <a:gd name="T1" fmla="*/ 0 h 2400"/>
              <a:gd name="T2" fmla="*/ 0 w 4503"/>
              <a:gd name="T3" fmla="*/ 2147483647 h 2400"/>
              <a:gd name="T4" fmla="*/ 2147483647 w 4503"/>
              <a:gd name="T5" fmla="*/ 2147483647 h 2400"/>
              <a:gd name="T6" fmla="*/ 0 60000 65536"/>
              <a:gd name="T7" fmla="*/ 0 60000 65536"/>
              <a:gd name="T8" fmla="*/ 0 60000 65536"/>
              <a:gd name="T9" fmla="*/ 0 w 4503"/>
              <a:gd name="T10" fmla="*/ 0 h 2400"/>
              <a:gd name="T11" fmla="*/ 4503 w 4503"/>
              <a:gd name="T12" fmla="*/ 2400 h 2400"/>
            </a:gdLst>
            <a:ahLst/>
            <a:cxnLst>
              <a:cxn ang="T6">
                <a:pos x="T0" y="T1"/>
              </a:cxn>
              <a:cxn ang="T7">
                <a:pos x="T2" y="T3"/>
              </a:cxn>
              <a:cxn ang="T8">
                <a:pos x="T4" y="T5"/>
              </a:cxn>
            </a:cxnLst>
            <a:rect l="T9" t="T10" r="T11" b="T12"/>
            <a:pathLst>
              <a:path w="4503" h="2400">
                <a:moveTo>
                  <a:pt x="0" y="0"/>
                </a:moveTo>
                <a:lnTo>
                  <a:pt x="0" y="2400"/>
                </a:lnTo>
                <a:lnTo>
                  <a:pt x="4503" y="2400"/>
                </a:lnTo>
              </a:path>
            </a:pathLst>
          </a:cu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64" name="Line 39"/>
          <p:cNvSpPr>
            <a:spLocks noChangeShapeType="1"/>
          </p:cNvSpPr>
          <p:nvPr/>
        </p:nvSpPr>
        <p:spPr bwMode="auto">
          <a:xfrm flipH="1">
            <a:off x="909640" y="5819775"/>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65" name="Line 40"/>
          <p:cNvSpPr>
            <a:spLocks noChangeShapeType="1"/>
          </p:cNvSpPr>
          <p:nvPr/>
        </p:nvSpPr>
        <p:spPr bwMode="auto">
          <a:xfrm flipH="1">
            <a:off x="909640" y="5186363"/>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66" name="Line 41"/>
          <p:cNvSpPr>
            <a:spLocks noChangeShapeType="1"/>
          </p:cNvSpPr>
          <p:nvPr/>
        </p:nvSpPr>
        <p:spPr bwMode="auto">
          <a:xfrm flipH="1">
            <a:off x="909640" y="4552950"/>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67" name="Line 42"/>
          <p:cNvSpPr>
            <a:spLocks noChangeShapeType="1"/>
          </p:cNvSpPr>
          <p:nvPr/>
        </p:nvSpPr>
        <p:spPr bwMode="auto">
          <a:xfrm flipH="1">
            <a:off x="909640" y="39195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68" name="Line 43"/>
          <p:cNvSpPr>
            <a:spLocks noChangeShapeType="1"/>
          </p:cNvSpPr>
          <p:nvPr/>
        </p:nvSpPr>
        <p:spPr bwMode="auto">
          <a:xfrm flipH="1">
            <a:off x="909640" y="3286125"/>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69" name="Line 44"/>
          <p:cNvSpPr>
            <a:spLocks noChangeShapeType="1"/>
          </p:cNvSpPr>
          <p:nvPr/>
        </p:nvSpPr>
        <p:spPr bwMode="auto">
          <a:xfrm flipH="1">
            <a:off x="909640" y="2652713"/>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0" name="Line 45"/>
          <p:cNvSpPr>
            <a:spLocks noChangeShapeType="1"/>
          </p:cNvSpPr>
          <p:nvPr/>
        </p:nvSpPr>
        <p:spPr bwMode="auto">
          <a:xfrm flipH="1">
            <a:off x="909640" y="2019300"/>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1" name="Line 46"/>
          <p:cNvSpPr>
            <a:spLocks noChangeShapeType="1"/>
          </p:cNvSpPr>
          <p:nvPr/>
        </p:nvSpPr>
        <p:spPr bwMode="auto">
          <a:xfrm rot="5400000" flipH="1">
            <a:off x="95250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2" name="Line 47"/>
          <p:cNvSpPr>
            <a:spLocks noChangeShapeType="1"/>
          </p:cNvSpPr>
          <p:nvPr/>
        </p:nvSpPr>
        <p:spPr bwMode="auto">
          <a:xfrm rot="5400000" flipH="1">
            <a:off x="127635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3" name="Line 48"/>
          <p:cNvSpPr>
            <a:spLocks noChangeShapeType="1"/>
          </p:cNvSpPr>
          <p:nvPr/>
        </p:nvSpPr>
        <p:spPr bwMode="auto">
          <a:xfrm rot="5400000" flipH="1">
            <a:off x="160020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4" name="Line 49"/>
          <p:cNvSpPr>
            <a:spLocks noChangeShapeType="1"/>
          </p:cNvSpPr>
          <p:nvPr/>
        </p:nvSpPr>
        <p:spPr bwMode="auto">
          <a:xfrm rot="5400000" flipH="1">
            <a:off x="192405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5" name="Line 50"/>
          <p:cNvSpPr>
            <a:spLocks noChangeShapeType="1"/>
          </p:cNvSpPr>
          <p:nvPr/>
        </p:nvSpPr>
        <p:spPr bwMode="auto">
          <a:xfrm rot="5400000" flipH="1">
            <a:off x="2249488"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6" name="Line 51"/>
          <p:cNvSpPr>
            <a:spLocks noChangeShapeType="1"/>
          </p:cNvSpPr>
          <p:nvPr/>
        </p:nvSpPr>
        <p:spPr bwMode="auto">
          <a:xfrm rot="5400000" flipH="1">
            <a:off x="2573338"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7" name="Line 52"/>
          <p:cNvSpPr>
            <a:spLocks noChangeShapeType="1"/>
          </p:cNvSpPr>
          <p:nvPr/>
        </p:nvSpPr>
        <p:spPr bwMode="auto">
          <a:xfrm rot="5400000" flipH="1">
            <a:off x="2897188"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8" name="Line 53"/>
          <p:cNvSpPr>
            <a:spLocks noChangeShapeType="1"/>
          </p:cNvSpPr>
          <p:nvPr/>
        </p:nvSpPr>
        <p:spPr bwMode="auto">
          <a:xfrm rot="5400000" flipH="1">
            <a:off x="3221038"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79" name="Line 54"/>
          <p:cNvSpPr>
            <a:spLocks noChangeShapeType="1"/>
          </p:cNvSpPr>
          <p:nvPr/>
        </p:nvSpPr>
        <p:spPr bwMode="auto">
          <a:xfrm rot="5400000" flipH="1">
            <a:off x="3546475"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0" name="Line 55"/>
          <p:cNvSpPr>
            <a:spLocks noChangeShapeType="1"/>
          </p:cNvSpPr>
          <p:nvPr/>
        </p:nvSpPr>
        <p:spPr bwMode="auto">
          <a:xfrm rot="5400000" flipH="1">
            <a:off x="3870325"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1" name="Line 56"/>
          <p:cNvSpPr>
            <a:spLocks noChangeShapeType="1"/>
          </p:cNvSpPr>
          <p:nvPr/>
        </p:nvSpPr>
        <p:spPr bwMode="auto">
          <a:xfrm rot="5400000" flipH="1">
            <a:off x="4194175"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2" name="Line 57"/>
          <p:cNvSpPr>
            <a:spLocks noChangeShapeType="1"/>
          </p:cNvSpPr>
          <p:nvPr/>
        </p:nvSpPr>
        <p:spPr bwMode="auto">
          <a:xfrm rot="5400000" flipH="1">
            <a:off x="4519613"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3" name="Line 58"/>
          <p:cNvSpPr>
            <a:spLocks noChangeShapeType="1"/>
          </p:cNvSpPr>
          <p:nvPr/>
        </p:nvSpPr>
        <p:spPr bwMode="auto">
          <a:xfrm rot="5400000" flipH="1">
            <a:off x="4843463"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4" name="Line 59"/>
          <p:cNvSpPr>
            <a:spLocks noChangeShapeType="1"/>
          </p:cNvSpPr>
          <p:nvPr/>
        </p:nvSpPr>
        <p:spPr bwMode="auto">
          <a:xfrm rot="5400000" flipH="1">
            <a:off x="5167313"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5" name="Line 60"/>
          <p:cNvSpPr>
            <a:spLocks noChangeShapeType="1"/>
          </p:cNvSpPr>
          <p:nvPr/>
        </p:nvSpPr>
        <p:spPr bwMode="auto">
          <a:xfrm rot="5400000" flipH="1">
            <a:off x="5491163"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6" name="Line 61"/>
          <p:cNvSpPr>
            <a:spLocks noChangeShapeType="1"/>
          </p:cNvSpPr>
          <p:nvPr/>
        </p:nvSpPr>
        <p:spPr bwMode="auto">
          <a:xfrm rot="5400000" flipH="1">
            <a:off x="581660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7" name="Line 62"/>
          <p:cNvSpPr>
            <a:spLocks noChangeShapeType="1"/>
          </p:cNvSpPr>
          <p:nvPr/>
        </p:nvSpPr>
        <p:spPr bwMode="auto">
          <a:xfrm rot="5400000" flipH="1">
            <a:off x="614045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8" name="Line 63"/>
          <p:cNvSpPr>
            <a:spLocks noChangeShapeType="1"/>
          </p:cNvSpPr>
          <p:nvPr/>
        </p:nvSpPr>
        <p:spPr bwMode="auto">
          <a:xfrm rot="5400000" flipH="1">
            <a:off x="646430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89" name="Line 64"/>
          <p:cNvSpPr>
            <a:spLocks noChangeShapeType="1"/>
          </p:cNvSpPr>
          <p:nvPr/>
        </p:nvSpPr>
        <p:spPr bwMode="auto">
          <a:xfrm rot="5400000" flipH="1">
            <a:off x="6788150"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90" name="Line 65"/>
          <p:cNvSpPr>
            <a:spLocks noChangeShapeType="1"/>
          </p:cNvSpPr>
          <p:nvPr/>
        </p:nvSpPr>
        <p:spPr bwMode="auto">
          <a:xfrm rot="5400000" flipH="1">
            <a:off x="7113588"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91" name="Line 66"/>
          <p:cNvSpPr>
            <a:spLocks noChangeShapeType="1"/>
          </p:cNvSpPr>
          <p:nvPr/>
        </p:nvSpPr>
        <p:spPr bwMode="auto">
          <a:xfrm rot="5400000" flipH="1">
            <a:off x="7437438"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92" name="Line 67"/>
          <p:cNvSpPr>
            <a:spLocks noChangeShapeType="1"/>
          </p:cNvSpPr>
          <p:nvPr/>
        </p:nvSpPr>
        <p:spPr bwMode="auto">
          <a:xfrm rot="5400000" flipH="1">
            <a:off x="7761288"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93" name="Line 68"/>
          <p:cNvSpPr>
            <a:spLocks noChangeShapeType="1"/>
          </p:cNvSpPr>
          <p:nvPr/>
        </p:nvSpPr>
        <p:spPr bwMode="auto">
          <a:xfrm rot="5400000" flipH="1">
            <a:off x="8086725" y="5862638"/>
            <a:ext cx="762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394" name="Rectangle 70"/>
          <p:cNvSpPr>
            <a:spLocks noChangeArrowheads="1"/>
          </p:cNvSpPr>
          <p:nvPr/>
        </p:nvSpPr>
        <p:spPr bwMode="auto">
          <a:xfrm>
            <a:off x="1079081" y="5707303"/>
            <a:ext cx="119624" cy="110328"/>
          </a:xfrm>
          <a:prstGeom prst="rect">
            <a:avLst/>
          </a:prstGeom>
          <a:solidFill>
            <a:schemeClr val="accent1">
              <a:lumMod val="20000"/>
              <a:lumOff val="80000"/>
            </a:schemeClr>
          </a:solidFill>
          <a:ln w="19050">
            <a:solidFill>
              <a:schemeClr val="accent1">
                <a:lumMod val="20000"/>
                <a:lumOff val="8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395" name="Rectangle 71"/>
          <p:cNvSpPr>
            <a:spLocks noChangeArrowheads="1"/>
          </p:cNvSpPr>
          <p:nvPr/>
        </p:nvSpPr>
        <p:spPr bwMode="auto">
          <a:xfrm>
            <a:off x="1304463" y="5707303"/>
            <a:ext cx="117612" cy="110328"/>
          </a:xfrm>
          <a:prstGeom prst="rect">
            <a:avLst/>
          </a:prstGeom>
          <a:solidFill>
            <a:schemeClr val="accent1">
              <a:lumMod val="20000"/>
              <a:lumOff val="80000"/>
            </a:schemeClr>
          </a:solidFill>
          <a:ln w="19050">
            <a:solidFill>
              <a:schemeClr val="accent1">
                <a:lumMod val="20000"/>
                <a:lumOff val="8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396" name="Rectangle 72"/>
          <p:cNvSpPr>
            <a:spLocks noChangeArrowheads="1"/>
          </p:cNvSpPr>
          <p:nvPr/>
        </p:nvSpPr>
        <p:spPr bwMode="auto">
          <a:xfrm>
            <a:off x="1530992" y="5693690"/>
            <a:ext cx="132080" cy="134878"/>
          </a:xfrm>
          <a:prstGeom prst="rect">
            <a:avLst/>
          </a:prstGeom>
          <a:solidFill>
            <a:schemeClr val="accent1">
              <a:lumMod val="20000"/>
              <a:lumOff val="80000"/>
            </a:schemeClr>
          </a:solidFill>
          <a:ln w="19050">
            <a:solidFill>
              <a:schemeClr val="accent1">
                <a:lumMod val="20000"/>
                <a:lumOff val="8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397" name="Rectangle 73"/>
          <p:cNvSpPr>
            <a:spLocks noChangeArrowheads="1"/>
          </p:cNvSpPr>
          <p:nvPr/>
        </p:nvSpPr>
        <p:spPr bwMode="auto">
          <a:xfrm>
            <a:off x="1761663" y="5707303"/>
            <a:ext cx="132080" cy="132210"/>
          </a:xfrm>
          <a:prstGeom prst="rect">
            <a:avLst/>
          </a:prstGeom>
          <a:solidFill>
            <a:schemeClr val="accent1">
              <a:lumMod val="20000"/>
              <a:lumOff val="80000"/>
            </a:schemeClr>
          </a:solidFill>
          <a:ln w="19050">
            <a:solidFill>
              <a:schemeClr val="accent1">
                <a:lumMod val="20000"/>
                <a:lumOff val="8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398" name="Rectangle 74"/>
          <p:cNvSpPr>
            <a:spLocks noChangeArrowheads="1"/>
          </p:cNvSpPr>
          <p:nvPr/>
        </p:nvSpPr>
        <p:spPr bwMode="auto">
          <a:xfrm>
            <a:off x="1997562" y="5574312"/>
            <a:ext cx="132080" cy="261346"/>
          </a:xfrm>
          <a:prstGeom prst="rect">
            <a:avLst/>
          </a:prstGeom>
          <a:solidFill>
            <a:schemeClr val="accent1">
              <a:lumMod val="20000"/>
              <a:lumOff val="80000"/>
            </a:schemeClr>
          </a:solidFill>
          <a:ln w="19050">
            <a:solidFill>
              <a:schemeClr val="accent1">
                <a:lumMod val="20000"/>
                <a:lumOff val="8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399" name="Rectangle 75"/>
          <p:cNvSpPr>
            <a:spLocks noChangeArrowheads="1"/>
          </p:cNvSpPr>
          <p:nvPr/>
        </p:nvSpPr>
        <p:spPr bwMode="auto">
          <a:xfrm>
            <a:off x="2271126" y="5457619"/>
            <a:ext cx="132080" cy="376644"/>
          </a:xfrm>
          <a:prstGeom prst="rect">
            <a:avLst/>
          </a:prstGeom>
          <a:solidFill>
            <a:schemeClr val="accent1">
              <a:lumMod val="20000"/>
              <a:lumOff val="80000"/>
            </a:schemeClr>
          </a:solidFill>
          <a:ln w="19050">
            <a:solidFill>
              <a:schemeClr val="accent1">
                <a:lumMod val="20000"/>
                <a:lumOff val="8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0" name="Rectangle 76"/>
          <p:cNvSpPr>
            <a:spLocks noChangeArrowheads="1"/>
          </p:cNvSpPr>
          <p:nvPr/>
        </p:nvSpPr>
        <p:spPr bwMode="auto">
          <a:xfrm>
            <a:off x="2545398" y="5457619"/>
            <a:ext cx="132080" cy="376644"/>
          </a:xfrm>
          <a:prstGeom prst="rect">
            <a:avLst/>
          </a:prstGeom>
          <a:solidFill>
            <a:schemeClr val="accent1">
              <a:lumMod val="20000"/>
              <a:lumOff val="80000"/>
            </a:schemeClr>
          </a:solidFill>
          <a:ln w="19050">
            <a:solidFill>
              <a:schemeClr val="accent1">
                <a:lumMod val="20000"/>
                <a:lumOff val="8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1" name="Rectangle 77"/>
          <p:cNvSpPr>
            <a:spLocks noChangeArrowheads="1"/>
          </p:cNvSpPr>
          <p:nvPr/>
        </p:nvSpPr>
        <p:spPr bwMode="auto">
          <a:xfrm>
            <a:off x="2792091" y="5346592"/>
            <a:ext cx="132080" cy="496554"/>
          </a:xfrm>
          <a:prstGeom prst="rect">
            <a:avLst/>
          </a:prstGeom>
          <a:solidFill>
            <a:schemeClr val="accent1">
              <a:lumMod val="40000"/>
              <a:lumOff val="60000"/>
            </a:schemeClr>
          </a:solidFill>
          <a:ln w="19050">
            <a:solidFill>
              <a:schemeClr val="accent1">
                <a:lumMod val="40000"/>
                <a:lumOff val="6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2" name="Rectangle 78"/>
          <p:cNvSpPr>
            <a:spLocks noChangeArrowheads="1"/>
          </p:cNvSpPr>
          <p:nvPr/>
        </p:nvSpPr>
        <p:spPr bwMode="auto">
          <a:xfrm>
            <a:off x="3088008" y="5082966"/>
            <a:ext cx="132080" cy="745602"/>
          </a:xfrm>
          <a:prstGeom prst="rect">
            <a:avLst/>
          </a:prstGeom>
          <a:solidFill>
            <a:schemeClr val="accent1">
              <a:lumMod val="40000"/>
              <a:lumOff val="60000"/>
            </a:schemeClr>
          </a:solidFill>
          <a:ln w="19050">
            <a:solidFill>
              <a:schemeClr val="accent1">
                <a:lumMod val="40000"/>
                <a:lumOff val="6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3" name="Rectangle 79"/>
          <p:cNvSpPr>
            <a:spLocks noChangeArrowheads="1"/>
          </p:cNvSpPr>
          <p:nvPr/>
        </p:nvSpPr>
        <p:spPr bwMode="auto">
          <a:xfrm>
            <a:off x="3325392" y="4714198"/>
            <a:ext cx="132080" cy="1114558"/>
          </a:xfrm>
          <a:prstGeom prst="rect">
            <a:avLst/>
          </a:prstGeom>
          <a:solidFill>
            <a:schemeClr val="accent1">
              <a:lumMod val="40000"/>
              <a:lumOff val="60000"/>
            </a:schemeClr>
          </a:solidFill>
          <a:ln w="19050">
            <a:solidFill>
              <a:schemeClr val="accent1">
                <a:lumMod val="40000"/>
                <a:lumOff val="6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4" name="Rectangle 80"/>
          <p:cNvSpPr>
            <a:spLocks noChangeArrowheads="1"/>
          </p:cNvSpPr>
          <p:nvPr/>
        </p:nvSpPr>
        <p:spPr bwMode="auto">
          <a:xfrm>
            <a:off x="3577413" y="4474376"/>
            <a:ext cx="132080" cy="1354380"/>
          </a:xfrm>
          <a:prstGeom prst="rect">
            <a:avLst/>
          </a:prstGeom>
          <a:solidFill>
            <a:schemeClr val="accent1">
              <a:lumMod val="40000"/>
              <a:lumOff val="60000"/>
            </a:schemeClr>
          </a:solidFill>
          <a:ln w="19050">
            <a:solidFill>
              <a:schemeClr val="accent1">
                <a:lumMod val="40000"/>
                <a:lumOff val="6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5" name="Rectangle 81"/>
          <p:cNvSpPr>
            <a:spLocks noChangeArrowheads="1"/>
          </p:cNvSpPr>
          <p:nvPr/>
        </p:nvSpPr>
        <p:spPr bwMode="auto">
          <a:xfrm>
            <a:off x="3847098" y="4229045"/>
            <a:ext cx="132080" cy="1594202"/>
          </a:xfrm>
          <a:prstGeom prst="rect">
            <a:avLst/>
          </a:prstGeom>
          <a:solidFill>
            <a:schemeClr val="accent1">
              <a:lumMod val="40000"/>
              <a:lumOff val="60000"/>
            </a:schemeClr>
          </a:solidFill>
          <a:ln w="19050">
            <a:solidFill>
              <a:schemeClr val="accent1">
                <a:lumMod val="40000"/>
                <a:lumOff val="6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6" name="Rectangle 82"/>
          <p:cNvSpPr>
            <a:spLocks noChangeArrowheads="1"/>
          </p:cNvSpPr>
          <p:nvPr/>
        </p:nvSpPr>
        <p:spPr bwMode="auto">
          <a:xfrm>
            <a:off x="4116996" y="4133758"/>
            <a:ext cx="132080" cy="1714112"/>
          </a:xfrm>
          <a:prstGeom prst="rect">
            <a:avLst/>
          </a:prstGeom>
          <a:solidFill>
            <a:schemeClr val="accent1">
              <a:lumMod val="40000"/>
              <a:lumOff val="60000"/>
            </a:schemeClr>
          </a:solidFill>
          <a:ln w="19050">
            <a:solidFill>
              <a:schemeClr val="accent1">
                <a:lumMod val="40000"/>
                <a:lumOff val="6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7" name="Rectangle 83"/>
          <p:cNvSpPr>
            <a:spLocks noChangeArrowheads="1"/>
          </p:cNvSpPr>
          <p:nvPr/>
        </p:nvSpPr>
        <p:spPr bwMode="auto">
          <a:xfrm>
            <a:off x="4386487" y="4021706"/>
            <a:ext cx="132080" cy="1838636"/>
          </a:xfrm>
          <a:prstGeom prst="rect">
            <a:avLst/>
          </a:prstGeom>
          <a:solidFill>
            <a:schemeClr val="accent1">
              <a:lumMod val="40000"/>
              <a:lumOff val="60000"/>
            </a:schemeClr>
          </a:solidFill>
          <a:ln w="19050">
            <a:solidFill>
              <a:schemeClr val="accent1">
                <a:lumMod val="40000"/>
                <a:lumOff val="6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8" name="Rectangle 84"/>
          <p:cNvSpPr>
            <a:spLocks noChangeArrowheads="1"/>
          </p:cNvSpPr>
          <p:nvPr/>
        </p:nvSpPr>
        <p:spPr bwMode="auto">
          <a:xfrm>
            <a:off x="4655987" y="3889322"/>
            <a:ext cx="132080" cy="1958548"/>
          </a:xfrm>
          <a:prstGeom prst="rect">
            <a:avLst/>
          </a:prstGeom>
          <a:solidFill>
            <a:schemeClr val="accent1">
              <a:lumMod val="60000"/>
              <a:lumOff val="40000"/>
            </a:schemeClr>
          </a:solidFill>
          <a:ln w="19050">
            <a:solidFill>
              <a:schemeClr val="accent1">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09" name="Rectangle 85"/>
          <p:cNvSpPr>
            <a:spLocks noChangeArrowheads="1"/>
          </p:cNvSpPr>
          <p:nvPr/>
        </p:nvSpPr>
        <p:spPr bwMode="auto">
          <a:xfrm>
            <a:off x="4942713" y="3870020"/>
            <a:ext cx="132080" cy="1958548"/>
          </a:xfrm>
          <a:prstGeom prst="rect">
            <a:avLst/>
          </a:prstGeom>
          <a:solidFill>
            <a:schemeClr val="accent1">
              <a:lumMod val="60000"/>
              <a:lumOff val="40000"/>
            </a:schemeClr>
          </a:solidFill>
          <a:ln w="19050">
            <a:solidFill>
              <a:schemeClr val="accent1">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10" name="Rectangle 86"/>
          <p:cNvSpPr>
            <a:spLocks noChangeArrowheads="1"/>
          </p:cNvSpPr>
          <p:nvPr/>
        </p:nvSpPr>
        <p:spPr bwMode="auto">
          <a:xfrm>
            <a:off x="5212720" y="3404069"/>
            <a:ext cx="132080" cy="2447416"/>
          </a:xfrm>
          <a:prstGeom prst="rect">
            <a:avLst/>
          </a:prstGeom>
          <a:solidFill>
            <a:schemeClr val="accent1">
              <a:lumMod val="60000"/>
              <a:lumOff val="40000"/>
            </a:schemeClr>
          </a:solidFill>
          <a:ln w="19050">
            <a:solidFill>
              <a:schemeClr val="accent1">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11" name="Rectangle 87"/>
          <p:cNvSpPr>
            <a:spLocks noChangeArrowheads="1"/>
          </p:cNvSpPr>
          <p:nvPr/>
        </p:nvSpPr>
        <p:spPr bwMode="auto">
          <a:xfrm>
            <a:off x="5508474" y="3407286"/>
            <a:ext cx="132080" cy="2447416"/>
          </a:xfrm>
          <a:prstGeom prst="rect">
            <a:avLst/>
          </a:prstGeom>
          <a:solidFill>
            <a:schemeClr val="accent1">
              <a:lumMod val="60000"/>
              <a:lumOff val="40000"/>
            </a:schemeClr>
          </a:solidFill>
          <a:ln w="19050">
            <a:solidFill>
              <a:schemeClr val="accent1">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12" name="Rectangle 88"/>
          <p:cNvSpPr>
            <a:spLocks noChangeArrowheads="1"/>
          </p:cNvSpPr>
          <p:nvPr/>
        </p:nvSpPr>
        <p:spPr bwMode="auto">
          <a:xfrm>
            <a:off x="5801289" y="3286137"/>
            <a:ext cx="132080" cy="2571940"/>
          </a:xfrm>
          <a:prstGeom prst="rect">
            <a:avLst/>
          </a:prstGeom>
          <a:solidFill>
            <a:schemeClr val="accent1">
              <a:lumMod val="60000"/>
              <a:lumOff val="40000"/>
            </a:schemeClr>
          </a:solidFill>
          <a:ln w="19050">
            <a:solidFill>
              <a:schemeClr val="accent1">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13" name="Rectangle 89"/>
          <p:cNvSpPr>
            <a:spLocks noChangeArrowheads="1"/>
          </p:cNvSpPr>
          <p:nvPr/>
        </p:nvSpPr>
        <p:spPr bwMode="auto">
          <a:xfrm>
            <a:off x="6088559" y="3176061"/>
            <a:ext cx="141092" cy="2691849"/>
          </a:xfrm>
          <a:prstGeom prst="rect">
            <a:avLst/>
          </a:prstGeom>
          <a:solidFill>
            <a:schemeClr val="accent1">
              <a:lumMod val="60000"/>
              <a:lumOff val="40000"/>
            </a:schemeClr>
          </a:solidFill>
          <a:ln w="19050">
            <a:solidFill>
              <a:schemeClr val="accent1">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14" name="Rectangle 90"/>
          <p:cNvSpPr>
            <a:spLocks noChangeArrowheads="1"/>
          </p:cNvSpPr>
          <p:nvPr/>
        </p:nvSpPr>
        <p:spPr bwMode="auto">
          <a:xfrm>
            <a:off x="6401244" y="2924944"/>
            <a:ext cx="132080" cy="2942967"/>
          </a:xfrm>
          <a:prstGeom prst="rect">
            <a:avLst/>
          </a:prstGeom>
          <a:solidFill>
            <a:schemeClr val="accent1">
              <a:lumMod val="60000"/>
              <a:lumOff val="40000"/>
            </a:schemeClr>
          </a:solidFill>
          <a:ln w="19050">
            <a:solidFill>
              <a:schemeClr val="accent1">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15" name="Rectangle 91"/>
          <p:cNvSpPr>
            <a:spLocks noChangeArrowheads="1"/>
          </p:cNvSpPr>
          <p:nvPr/>
        </p:nvSpPr>
        <p:spPr bwMode="auto">
          <a:xfrm>
            <a:off x="6694170" y="2712181"/>
            <a:ext cx="132080" cy="3151399"/>
          </a:xfrm>
          <a:prstGeom prst="rect">
            <a:avLst/>
          </a:prstGeom>
          <a:solidFill>
            <a:schemeClr val="tx2">
              <a:lumMod val="60000"/>
              <a:lumOff val="40000"/>
            </a:schemeClr>
          </a:solidFill>
          <a:ln w="19050">
            <a:solidFill>
              <a:schemeClr val="tx2">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5416" name="Text Box 92"/>
          <p:cNvSpPr txBox="1">
            <a:spLocks noChangeArrowheads="1"/>
          </p:cNvSpPr>
          <p:nvPr/>
        </p:nvSpPr>
        <p:spPr bwMode="auto">
          <a:xfrm>
            <a:off x="963700"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pl-PL" altLang="en-US" sz="1200" b="1" dirty="0">
                <a:solidFill>
                  <a:schemeClr val="bg1">
                    <a:lumMod val="50000"/>
                  </a:schemeClr>
                </a:solidFill>
                <a:latin typeface="Arial Narrow" pitchFamily="34" charset="0"/>
              </a:rPr>
              <a:t>87</a:t>
            </a:r>
          </a:p>
        </p:txBody>
      </p:sp>
      <p:sp>
        <p:nvSpPr>
          <p:cNvPr id="15417" name="Text Box 93"/>
          <p:cNvSpPr txBox="1">
            <a:spLocks noChangeArrowheads="1"/>
          </p:cNvSpPr>
          <p:nvPr/>
        </p:nvSpPr>
        <p:spPr bwMode="auto">
          <a:xfrm>
            <a:off x="1198705"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pl-PL" altLang="en-US" sz="1200" b="1" dirty="0">
                <a:solidFill>
                  <a:schemeClr val="bg1">
                    <a:lumMod val="50000"/>
                  </a:schemeClr>
                </a:solidFill>
                <a:latin typeface="Arial Narrow" pitchFamily="34" charset="0"/>
              </a:rPr>
              <a:t>88</a:t>
            </a:r>
          </a:p>
        </p:txBody>
      </p:sp>
      <p:sp>
        <p:nvSpPr>
          <p:cNvPr id="15418" name="Text Box 94"/>
          <p:cNvSpPr txBox="1">
            <a:spLocks noChangeArrowheads="1"/>
          </p:cNvSpPr>
          <p:nvPr/>
        </p:nvSpPr>
        <p:spPr bwMode="auto">
          <a:xfrm>
            <a:off x="1422075"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pl-PL" altLang="en-US" sz="1200" b="1" dirty="0">
                <a:solidFill>
                  <a:schemeClr val="bg1">
                    <a:lumMod val="50000"/>
                  </a:schemeClr>
                </a:solidFill>
                <a:latin typeface="Arial Narrow" pitchFamily="34" charset="0"/>
              </a:rPr>
              <a:t>89</a:t>
            </a:r>
          </a:p>
        </p:txBody>
      </p:sp>
      <p:sp>
        <p:nvSpPr>
          <p:cNvPr id="15419" name="Text Box 95"/>
          <p:cNvSpPr txBox="1">
            <a:spLocks noChangeArrowheads="1"/>
          </p:cNvSpPr>
          <p:nvPr/>
        </p:nvSpPr>
        <p:spPr bwMode="auto">
          <a:xfrm>
            <a:off x="1655493"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pl-PL" altLang="en-US" sz="1200" b="1" dirty="0">
                <a:solidFill>
                  <a:schemeClr val="bg1">
                    <a:lumMod val="50000"/>
                  </a:schemeClr>
                </a:solidFill>
                <a:latin typeface="Arial Narrow" pitchFamily="34" charset="0"/>
              </a:rPr>
              <a:t>90</a:t>
            </a:r>
          </a:p>
        </p:txBody>
      </p:sp>
      <p:sp>
        <p:nvSpPr>
          <p:cNvPr id="15420" name="Text Box 96"/>
          <p:cNvSpPr txBox="1">
            <a:spLocks noChangeArrowheads="1"/>
          </p:cNvSpPr>
          <p:nvPr/>
        </p:nvSpPr>
        <p:spPr bwMode="auto">
          <a:xfrm>
            <a:off x="1898959"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pl-PL" altLang="en-US" sz="1200" b="1" dirty="0">
                <a:solidFill>
                  <a:schemeClr val="bg1">
                    <a:lumMod val="50000"/>
                  </a:schemeClr>
                </a:solidFill>
                <a:latin typeface="Arial Narrow" pitchFamily="34" charset="0"/>
              </a:rPr>
              <a:t>91</a:t>
            </a:r>
          </a:p>
        </p:txBody>
      </p:sp>
      <p:sp>
        <p:nvSpPr>
          <p:cNvPr id="15421" name="Text Box 97"/>
          <p:cNvSpPr txBox="1">
            <a:spLocks noChangeArrowheads="1"/>
          </p:cNvSpPr>
          <p:nvPr/>
        </p:nvSpPr>
        <p:spPr bwMode="auto">
          <a:xfrm>
            <a:off x="2172569"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pl-PL" altLang="en-US" sz="1200" b="1" dirty="0">
                <a:solidFill>
                  <a:schemeClr val="bg1">
                    <a:lumMod val="50000"/>
                  </a:schemeClr>
                </a:solidFill>
                <a:latin typeface="Arial Narrow" pitchFamily="34" charset="0"/>
              </a:rPr>
              <a:t>92</a:t>
            </a:r>
          </a:p>
        </p:txBody>
      </p:sp>
      <p:sp>
        <p:nvSpPr>
          <p:cNvPr id="15422" name="Text Box 98"/>
          <p:cNvSpPr txBox="1">
            <a:spLocks noChangeArrowheads="1"/>
          </p:cNvSpPr>
          <p:nvPr/>
        </p:nvSpPr>
        <p:spPr bwMode="auto">
          <a:xfrm>
            <a:off x="2426083"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pl-PL" altLang="en-US" sz="1200" b="1" dirty="0">
                <a:solidFill>
                  <a:schemeClr val="bg1">
                    <a:lumMod val="50000"/>
                  </a:schemeClr>
                </a:solidFill>
                <a:latin typeface="Arial Narrow" pitchFamily="34" charset="0"/>
              </a:rPr>
              <a:t>93</a:t>
            </a:r>
          </a:p>
        </p:txBody>
      </p:sp>
      <p:sp>
        <p:nvSpPr>
          <p:cNvPr id="15423" name="Text Box 99"/>
          <p:cNvSpPr txBox="1">
            <a:spLocks noChangeArrowheads="1"/>
          </p:cNvSpPr>
          <p:nvPr/>
        </p:nvSpPr>
        <p:spPr bwMode="auto">
          <a:xfrm>
            <a:off x="2682195" y="5832655"/>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pl-PL" altLang="en-US" sz="1200" b="1" dirty="0">
                <a:solidFill>
                  <a:schemeClr val="bg1">
                    <a:lumMod val="50000"/>
                  </a:schemeClr>
                </a:solidFill>
                <a:latin typeface="Arial Narrow" pitchFamily="34" charset="0"/>
              </a:rPr>
              <a:t>94</a:t>
            </a:r>
          </a:p>
        </p:txBody>
      </p:sp>
      <p:sp>
        <p:nvSpPr>
          <p:cNvPr id="15424" name="Text Box 100"/>
          <p:cNvSpPr txBox="1">
            <a:spLocks noChangeArrowheads="1"/>
          </p:cNvSpPr>
          <p:nvPr/>
        </p:nvSpPr>
        <p:spPr bwMode="auto">
          <a:xfrm>
            <a:off x="2994984"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pl-PL" altLang="en-US" sz="1200" b="1" dirty="0">
                <a:solidFill>
                  <a:schemeClr val="bg1">
                    <a:lumMod val="50000"/>
                  </a:schemeClr>
                </a:solidFill>
                <a:latin typeface="Arial Narrow" pitchFamily="34" charset="0"/>
              </a:rPr>
              <a:t>95</a:t>
            </a:r>
          </a:p>
        </p:txBody>
      </p:sp>
      <p:sp>
        <p:nvSpPr>
          <p:cNvPr id="15425" name="Text Box 101"/>
          <p:cNvSpPr txBox="1">
            <a:spLocks noChangeArrowheads="1"/>
          </p:cNvSpPr>
          <p:nvPr/>
        </p:nvSpPr>
        <p:spPr bwMode="auto">
          <a:xfrm>
            <a:off x="3238454"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pl-PL" altLang="en-US" sz="1200" b="1" dirty="0">
                <a:solidFill>
                  <a:schemeClr val="bg1">
                    <a:lumMod val="50000"/>
                  </a:schemeClr>
                </a:solidFill>
                <a:latin typeface="Arial Narrow" pitchFamily="34" charset="0"/>
              </a:rPr>
              <a:t>96</a:t>
            </a:r>
          </a:p>
        </p:txBody>
      </p:sp>
      <p:sp>
        <p:nvSpPr>
          <p:cNvPr id="15426" name="Text Box 102"/>
          <p:cNvSpPr txBox="1">
            <a:spLocks noChangeArrowheads="1"/>
          </p:cNvSpPr>
          <p:nvPr/>
        </p:nvSpPr>
        <p:spPr bwMode="auto">
          <a:xfrm>
            <a:off x="3481916"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pl-PL" altLang="en-US" sz="1200" b="1" dirty="0">
                <a:solidFill>
                  <a:schemeClr val="bg1">
                    <a:lumMod val="50000"/>
                  </a:schemeClr>
                </a:solidFill>
                <a:latin typeface="Arial Narrow" pitchFamily="34" charset="0"/>
              </a:rPr>
              <a:t>97</a:t>
            </a:r>
          </a:p>
        </p:txBody>
      </p:sp>
      <p:sp>
        <p:nvSpPr>
          <p:cNvPr id="15427" name="Text Box 103"/>
          <p:cNvSpPr txBox="1">
            <a:spLocks noChangeArrowheads="1"/>
          </p:cNvSpPr>
          <p:nvPr/>
        </p:nvSpPr>
        <p:spPr bwMode="auto">
          <a:xfrm>
            <a:off x="3735430"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pl-PL" altLang="en-US" sz="1200" b="1" dirty="0">
                <a:solidFill>
                  <a:srgbClr val="9999CC"/>
                </a:solidFill>
                <a:latin typeface="Arial Narrow" pitchFamily="34" charset="0"/>
              </a:rPr>
              <a:t>98</a:t>
            </a:r>
          </a:p>
        </p:txBody>
      </p:sp>
      <p:sp>
        <p:nvSpPr>
          <p:cNvPr id="15428" name="Text Box 104"/>
          <p:cNvSpPr txBox="1">
            <a:spLocks noChangeArrowheads="1"/>
          </p:cNvSpPr>
          <p:nvPr/>
        </p:nvSpPr>
        <p:spPr bwMode="auto">
          <a:xfrm>
            <a:off x="4019092"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pl-PL" altLang="en-US" sz="1200" b="1" dirty="0">
                <a:solidFill>
                  <a:schemeClr val="bg1">
                    <a:lumMod val="50000"/>
                  </a:schemeClr>
                </a:solidFill>
                <a:latin typeface="Arial Narrow" pitchFamily="34" charset="0"/>
              </a:rPr>
              <a:t>99</a:t>
            </a:r>
          </a:p>
        </p:txBody>
      </p:sp>
      <p:sp>
        <p:nvSpPr>
          <p:cNvPr id="15429" name="Text Box 105"/>
          <p:cNvSpPr txBox="1">
            <a:spLocks noChangeArrowheads="1"/>
          </p:cNvSpPr>
          <p:nvPr/>
        </p:nvSpPr>
        <p:spPr bwMode="auto">
          <a:xfrm>
            <a:off x="4292702"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pl-PL" altLang="en-US" sz="1200" b="1" dirty="0">
                <a:solidFill>
                  <a:schemeClr val="bg1">
                    <a:lumMod val="50000"/>
                  </a:schemeClr>
                </a:solidFill>
                <a:latin typeface="Arial Narrow" pitchFamily="34" charset="0"/>
              </a:rPr>
              <a:t>00</a:t>
            </a:r>
          </a:p>
        </p:txBody>
      </p:sp>
      <p:sp>
        <p:nvSpPr>
          <p:cNvPr id="15430" name="Text Box 106"/>
          <p:cNvSpPr txBox="1">
            <a:spLocks noChangeArrowheads="1"/>
          </p:cNvSpPr>
          <p:nvPr/>
        </p:nvSpPr>
        <p:spPr bwMode="auto">
          <a:xfrm>
            <a:off x="4556260"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pl-PL" altLang="en-US" sz="1200" b="1" dirty="0">
                <a:solidFill>
                  <a:schemeClr val="bg1">
                    <a:lumMod val="50000"/>
                  </a:schemeClr>
                </a:solidFill>
                <a:latin typeface="Arial Narrow" pitchFamily="34" charset="0"/>
              </a:rPr>
              <a:t>01</a:t>
            </a:r>
          </a:p>
        </p:txBody>
      </p:sp>
      <p:sp>
        <p:nvSpPr>
          <p:cNvPr id="15431" name="Text Box 107"/>
          <p:cNvSpPr txBox="1">
            <a:spLocks noChangeArrowheads="1"/>
          </p:cNvSpPr>
          <p:nvPr/>
        </p:nvSpPr>
        <p:spPr bwMode="auto">
          <a:xfrm>
            <a:off x="4841506"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pl-PL" altLang="en-US" sz="1200" b="1" dirty="0">
                <a:solidFill>
                  <a:schemeClr val="bg1">
                    <a:lumMod val="50000"/>
                  </a:schemeClr>
                </a:solidFill>
                <a:latin typeface="Arial Narrow" pitchFamily="34" charset="0"/>
              </a:rPr>
              <a:t>02</a:t>
            </a:r>
          </a:p>
        </p:txBody>
      </p:sp>
      <p:sp>
        <p:nvSpPr>
          <p:cNvPr id="15432" name="Text Box 108"/>
          <p:cNvSpPr txBox="1">
            <a:spLocks noChangeArrowheads="1"/>
          </p:cNvSpPr>
          <p:nvPr/>
        </p:nvSpPr>
        <p:spPr bwMode="auto">
          <a:xfrm>
            <a:off x="5125164"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pl-PL" altLang="en-US" sz="1200" b="1" dirty="0">
                <a:solidFill>
                  <a:schemeClr val="bg1">
                    <a:lumMod val="50000"/>
                  </a:schemeClr>
                </a:solidFill>
                <a:latin typeface="Arial Narrow" pitchFamily="34" charset="0"/>
              </a:rPr>
              <a:t>03</a:t>
            </a:r>
          </a:p>
        </p:txBody>
      </p:sp>
      <p:sp>
        <p:nvSpPr>
          <p:cNvPr id="15433" name="Text Box 109"/>
          <p:cNvSpPr txBox="1">
            <a:spLocks noChangeArrowheads="1"/>
          </p:cNvSpPr>
          <p:nvPr/>
        </p:nvSpPr>
        <p:spPr bwMode="auto">
          <a:xfrm>
            <a:off x="5398774"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pl-PL" altLang="en-US" sz="1200" b="1" dirty="0">
                <a:solidFill>
                  <a:schemeClr val="bg1">
                    <a:lumMod val="50000"/>
                  </a:schemeClr>
                </a:solidFill>
                <a:latin typeface="Arial Narrow" pitchFamily="34" charset="0"/>
              </a:rPr>
              <a:t>04</a:t>
            </a:r>
          </a:p>
        </p:txBody>
      </p:sp>
      <p:sp>
        <p:nvSpPr>
          <p:cNvPr id="15434" name="Text Box 110"/>
          <p:cNvSpPr txBox="1">
            <a:spLocks noChangeArrowheads="1"/>
          </p:cNvSpPr>
          <p:nvPr/>
        </p:nvSpPr>
        <p:spPr bwMode="auto">
          <a:xfrm>
            <a:off x="5702528"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pl-PL" altLang="en-US" sz="1200" b="1" dirty="0">
                <a:solidFill>
                  <a:schemeClr val="bg1">
                    <a:lumMod val="50000"/>
                  </a:schemeClr>
                </a:solidFill>
                <a:latin typeface="Arial Narrow" pitchFamily="34" charset="0"/>
              </a:rPr>
              <a:t>05</a:t>
            </a:r>
          </a:p>
        </p:txBody>
      </p:sp>
      <p:sp>
        <p:nvSpPr>
          <p:cNvPr id="15435" name="Text Box 111"/>
          <p:cNvSpPr txBox="1">
            <a:spLocks noChangeArrowheads="1"/>
          </p:cNvSpPr>
          <p:nvPr/>
        </p:nvSpPr>
        <p:spPr bwMode="auto">
          <a:xfrm>
            <a:off x="5996234"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pl-PL" altLang="en-US" sz="1200" b="1" dirty="0">
                <a:solidFill>
                  <a:schemeClr val="bg1">
                    <a:lumMod val="50000"/>
                  </a:schemeClr>
                </a:solidFill>
                <a:latin typeface="Arial Narrow" pitchFamily="34" charset="0"/>
              </a:rPr>
              <a:t>06</a:t>
            </a:r>
          </a:p>
        </p:txBody>
      </p:sp>
      <p:sp>
        <p:nvSpPr>
          <p:cNvPr id="15436" name="Text Box 112"/>
          <p:cNvSpPr txBox="1">
            <a:spLocks noChangeArrowheads="1"/>
          </p:cNvSpPr>
          <p:nvPr/>
        </p:nvSpPr>
        <p:spPr bwMode="auto">
          <a:xfrm>
            <a:off x="6299988"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pl-PL" altLang="en-US" sz="1200" b="1" dirty="0">
                <a:solidFill>
                  <a:schemeClr val="bg1">
                    <a:lumMod val="50000"/>
                  </a:schemeClr>
                </a:solidFill>
                <a:latin typeface="Arial Narrow" pitchFamily="34" charset="0"/>
              </a:rPr>
              <a:t>07</a:t>
            </a:r>
          </a:p>
        </p:txBody>
      </p:sp>
      <p:sp>
        <p:nvSpPr>
          <p:cNvPr id="15437" name="Text Box 113"/>
          <p:cNvSpPr txBox="1">
            <a:spLocks noChangeArrowheads="1"/>
          </p:cNvSpPr>
          <p:nvPr/>
        </p:nvSpPr>
        <p:spPr bwMode="auto">
          <a:xfrm>
            <a:off x="6583646" y="583565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pl-PL" altLang="en-US" sz="1200" b="1" dirty="0">
                <a:solidFill>
                  <a:schemeClr val="bg1">
                    <a:lumMod val="50000"/>
                  </a:schemeClr>
                </a:solidFill>
                <a:latin typeface="Arial Narrow" pitchFamily="34" charset="0"/>
              </a:rPr>
              <a:t>08</a:t>
            </a:r>
          </a:p>
        </p:txBody>
      </p:sp>
      <p:sp>
        <p:nvSpPr>
          <p:cNvPr id="15438" name="Line 114"/>
          <p:cNvSpPr>
            <a:spLocks noChangeShapeType="1"/>
          </p:cNvSpPr>
          <p:nvPr/>
        </p:nvSpPr>
        <p:spPr bwMode="auto">
          <a:xfrm>
            <a:off x="1152525" y="5419725"/>
            <a:ext cx="0" cy="1905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439" name="Line 115"/>
          <p:cNvSpPr>
            <a:spLocks noChangeShapeType="1"/>
          </p:cNvSpPr>
          <p:nvPr/>
        </p:nvSpPr>
        <p:spPr bwMode="auto">
          <a:xfrm>
            <a:off x="2447925" y="5286375"/>
            <a:ext cx="0" cy="1905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440" name="Line 116"/>
          <p:cNvSpPr>
            <a:spLocks noChangeShapeType="1"/>
          </p:cNvSpPr>
          <p:nvPr/>
        </p:nvSpPr>
        <p:spPr bwMode="auto">
          <a:xfrm>
            <a:off x="2773363" y="5167313"/>
            <a:ext cx="0" cy="1905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449" name="Line 125"/>
          <p:cNvSpPr>
            <a:spLocks noChangeShapeType="1"/>
          </p:cNvSpPr>
          <p:nvPr/>
        </p:nvSpPr>
        <p:spPr bwMode="auto">
          <a:xfrm>
            <a:off x="6338888" y="2252675"/>
            <a:ext cx="0" cy="966787"/>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450" name="Line 126"/>
          <p:cNvSpPr>
            <a:spLocks noChangeShapeType="1"/>
          </p:cNvSpPr>
          <p:nvPr/>
        </p:nvSpPr>
        <p:spPr bwMode="auto">
          <a:xfrm>
            <a:off x="6988175" y="2595563"/>
            <a:ext cx="0" cy="4953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452" name="Line 128"/>
          <p:cNvSpPr>
            <a:spLocks noChangeShapeType="1"/>
          </p:cNvSpPr>
          <p:nvPr/>
        </p:nvSpPr>
        <p:spPr bwMode="auto">
          <a:xfrm>
            <a:off x="7961313" y="2390775"/>
            <a:ext cx="0" cy="1905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5453" name="Text Box 129"/>
          <p:cNvSpPr txBox="1">
            <a:spLocks noChangeArrowheads="1"/>
          </p:cNvSpPr>
          <p:nvPr/>
        </p:nvSpPr>
        <p:spPr bwMode="auto">
          <a:xfrm>
            <a:off x="653052" y="5649026"/>
            <a:ext cx="277232" cy="3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r" defTabSz="912370" fontAlgn="base">
              <a:spcBef>
                <a:spcPct val="0"/>
              </a:spcBef>
              <a:spcAft>
                <a:spcPct val="0"/>
              </a:spcAft>
              <a:buClrTx/>
              <a:buSzTx/>
              <a:buFontTx/>
              <a:buNone/>
            </a:pPr>
            <a:r>
              <a:rPr lang="pl-PL" altLang="en-US" sz="1600" b="1" dirty="0">
                <a:solidFill>
                  <a:schemeClr val="bg1">
                    <a:lumMod val="50000"/>
                  </a:schemeClr>
                </a:solidFill>
                <a:latin typeface="Arial Narrow" pitchFamily="34" charset="0"/>
              </a:rPr>
              <a:t>0</a:t>
            </a:r>
          </a:p>
        </p:txBody>
      </p:sp>
      <p:sp>
        <p:nvSpPr>
          <p:cNvPr id="15454" name="Text Box 130"/>
          <p:cNvSpPr txBox="1">
            <a:spLocks noChangeArrowheads="1"/>
          </p:cNvSpPr>
          <p:nvPr/>
        </p:nvSpPr>
        <p:spPr bwMode="auto">
          <a:xfrm>
            <a:off x="653052" y="5010851"/>
            <a:ext cx="277232" cy="3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r" defTabSz="912370" fontAlgn="base">
              <a:spcBef>
                <a:spcPct val="0"/>
              </a:spcBef>
              <a:spcAft>
                <a:spcPct val="0"/>
              </a:spcAft>
              <a:buClrTx/>
              <a:buSzTx/>
              <a:buFontTx/>
              <a:buNone/>
            </a:pPr>
            <a:r>
              <a:rPr lang="pl-PL" altLang="en-US" sz="1600" b="1" dirty="0">
                <a:solidFill>
                  <a:schemeClr val="bg1">
                    <a:lumMod val="50000"/>
                  </a:schemeClr>
                </a:solidFill>
                <a:latin typeface="Arial Narrow" pitchFamily="34" charset="0"/>
              </a:rPr>
              <a:t>5</a:t>
            </a:r>
          </a:p>
        </p:txBody>
      </p:sp>
      <p:sp>
        <p:nvSpPr>
          <p:cNvPr id="15455" name="Text Box 131"/>
          <p:cNvSpPr txBox="1">
            <a:spLocks noChangeArrowheads="1"/>
          </p:cNvSpPr>
          <p:nvPr/>
        </p:nvSpPr>
        <p:spPr bwMode="auto">
          <a:xfrm>
            <a:off x="575957" y="4382201"/>
            <a:ext cx="370206" cy="3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r" defTabSz="912370" fontAlgn="base">
              <a:spcBef>
                <a:spcPct val="0"/>
              </a:spcBef>
              <a:spcAft>
                <a:spcPct val="0"/>
              </a:spcAft>
              <a:buClrTx/>
              <a:buSzTx/>
              <a:buFontTx/>
              <a:buNone/>
            </a:pPr>
            <a:r>
              <a:rPr lang="pl-PL" altLang="en-US" sz="1600" b="1" dirty="0">
                <a:solidFill>
                  <a:schemeClr val="bg1">
                    <a:lumMod val="50000"/>
                  </a:schemeClr>
                </a:solidFill>
                <a:latin typeface="Arial Narrow" pitchFamily="34" charset="0"/>
              </a:rPr>
              <a:t>10</a:t>
            </a:r>
          </a:p>
        </p:txBody>
      </p:sp>
      <p:sp>
        <p:nvSpPr>
          <p:cNvPr id="15456" name="Text Box 132"/>
          <p:cNvSpPr txBox="1">
            <a:spLocks noChangeArrowheads="1"/>
          </p:cNvSpPr>
          <p:nvPr/>
        </p:nvSpPr>
        <p:spPr bwMode="auto">
          <a:xfrm>
            <a:off x="575957" y="3748786"/>
            <a:ext cx="370206" cy="3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r" defTabSz="912370" fontAlgn="base">
              <a:spcBef>
                <a:spcPct val="0"/>
              </a:spcBef>
              <a:spcAft>
                <a:spcPct val="0"/>
              </a:spcAft>
              <a:buClrTx/>
              <a:buSzTx/>
              <a:buFontTx/>
              <a:buNone/>
            </a:pPr>
            <a:r>
              <a:rPr lang="pl-PL" altLang="en-US" sz="1600" b="1" dirty="0">
                <a:solidFill>
                  <a:schemeClr val="bg1">
                    <a:lumMod val="50000"/>
                  </a:schemeClr>
                </a:solidFill>
                <a:latin typeface="Arial Narrow" pitchFamily="34" charset="0"/>
              </a:rPr>
              <a:t>15</a:t>
            </a:r>
          </a:p>
        </p:txBody>
      </p:sp>
      <p:sp>
        <p:nvSpPr>
          <p:cNvPr id="15457" name="Text Box 133"/>
          <p:cNvSpPr txBox="1">
            <a:spLocks noChangeArrowheads="1"/>
          </p:cNvSpPr>
          <p:nvPr/>
        </p:nvSpPr>
        <p:spPr bwMode="auto">
          <a:xfrm>
            <a:off x="575957" y="3115376"/>
            <a:ext cx="370206" cy="3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r" defTabSz="912370" fontAlgn="base">
              <a:spcBef>
                <a:spcPct val="0"/>
              </a:spcBef>
              <a:spcAft>
                <a:spcPct val="0"/>
              </a:spcAft>
              <a:buClrTx/>
              <a:buSzTx/>
              <a:buFontTx/>
              <a:buNone/>
            </a:pPr>
            <a:r>
              <a:rPr lang="pl-PL" altLang="en-US" sz="1600" b="1" dirty="0">
                <a:solidFill>
                  <a:schemeClr val="bg1">
                    <a:lumMod val="50000"/>
                  </a:schemeClr>
                </a:solidFill>
                <a:latin typeface="Arial Narrow" pitchFamily="34" charset="0"/>
              </a:rPr>
              <a:t>20</a:t>
            </a:r>
          </a:p>
        </p:txBody>
      </p:sp>
      <p:sp>
        <p:nvSpPr>
          <p:cNvPr id="15458" name="Text Box 134"/>
          <p:cNvSpPr txBox="1">
            <a:spLocks noChangeArrowheads="1"/>
          </p:cNvSpPr>
          <p:nvPr/>
        </p:nvSpPr>
        <p:spPr bwMode="auto">
          <a:xfrm>
            <a:off x="575957" y="2562345"/>
            <a:ext cx="370206" cy="3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r" defTabSz="912370" fontAlgn="base">
              <a:spcBef>
                <a:spcPct val="0"/>
              </a:spcBef>
              <a:spcAft>
                <a:spcPct val="0"/>
              </a:spcAft>
              <a:buClrTx/>
              <a:buSzTx/>
              <a:buFontTx/>
              <a:buNone/>
            </a:pPr>
            <a:r>
              <a:rPr lang="pl-PL" altLang="en-US" sz="1600" b="1" dirty="0">
                <a:solidFill>
                  <a:schemeClr val="bg1">
                    <a:lumMod val="50000"/>
                  </a:schemeClr>
                </a:solidFill>
                <a:latin typeface="Arial Narrow" pitchFamily="34" charset="0"/>
              </a:rPr>
              <a:t>25</a:t>
            </a:r>
          </a:p>
        </p:txBody>
      </p:sp>
      <p:sp>
        <p:nvSpPr>
          <p:cNvPr id="15459" name="Text Box 135"/>
          <p:cNvSpPr txBox="1">
            <a:spLocks noChangeArrowheads="1"/>
          </p:cNvSpPr>
          <p:nvPr/>
        </p:nvSpPr>
        <p:spPr bwMode="auto">
          <a:xfrm>
            <a:off x="575957" y="1994506"/>
            <a:ext cx="370206" cy="3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nchor="ctr">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r" defTabSz="912370" fontAlgn="base">
              <a:spcBef>
                <a:spcPct val="0"/>
              </a:spcBef>
              <a:spcAft>
                <a:spcPct val="0"/>
              </a:spcAft>
              <a:buClrTx/>
              <a:buSzTx/>
              <a:buFontTx/>
              <a:buNone/>
            </a:pPr>
            <a:r>
              <a:rPr lang="pl-PL" altLang="en-US" sz="1600" b="1" dirty="0">
                <a:solidFill>
                  <a:schemeClr val="bg1">
                    <a:lumMod val="50000"/>
                  </a:schemeClr>
                </a:solidFill>
                <a:latin typeface="Arial Narrow" pitchFamily="34" charset="0"/>
              </a:rPr>
              <a:t>30</a:t>
            </a:r>
          </a:p>
        </p:txBody>
      </p:sp>
      <p:sp>
        <p:nvSpPr>
          <p:cNvPr id="15473" name="Line 149"/>
          <p:cNvSpPr>
            <a:spLocks noChangeShapeType="1"/>
          </p:cNvSpPr>
          <p:nvPr/>
        </p:nvSpPr>
        <p:spPr bwMode="auto">
          <a:xfrm>
            <a:off x="5041900" y="3176600"/>
            <a:ext cx="0" cy="10953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lIns="91238" tIns="45619" rIns="91238" bIns="45619"/>
          <a:lstStyle/>
          <a:p>
            <a:pPr defTabSz="912370" eaLnBrk="0" fontAlgn="base" hangingPunct="0">
              <a:spcBef>
                <a:spcPct val="0"/>
              </a:spcBef>
              <a:spcAft>
                <a:spcPct val="0"/>
              </a:spcAft>
            </a:pPr>
            <a:endParaRPr lang="en-GB" sz="2400" dirty="0">
              <a:solidFill>
                <a:srgbClr val="000000"/>
              </a:solidFill>
              <a:latin typeface="Times" pitchFamily="18" charset="0"/>
            </a:endParaRPr>
          </a:p>
        </p:txBody>
      </p:sp>
      <p:sp>
        <p:nvSpPr>
          <p:cNvPr id="125" name="Rectangle 91"/>
          <p:cNvSpPr>
            <a:spLocks noChangeArrowheads="1"/>
          </p:cNvSpPr>
          <p:nvPr/>
        </p:nvSpPr>
        <p:spPr bwMode="auto">
          <a:xfrm>
            <a:off x="6962416" y="2712181"/>
            <a:ext cx="130644" cy="3155730"/>
          </a:xfrm>
          <a:prstGeom prst="rect">
            <a:avLst/>
          </a:prstGeom>
          <a:solidFill>
            <a:schemeClr val="tx2">
              <a:lumMod val="60000"/>
              <a:lumOff val="40000"/>
            </a:schemeClr>
          </a:solidFill>
          <a:ln w="19050">
            <a:solidFill>
              <a:schemeClr val="tx2">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26" name="Rectangle 91"/>
          <p:cNvSpPr>
            <a:spLocks noChangeArrowheads="1"/>
          </p:cNvSpPr>
          <p:nvPr/>
        </p:nvSpPr>
        <p:spPr bwMode="auto">
          <a:xfrm>
            <a:off x="7821777" y="2581275"/>
            <a:ext cx="139536" cy="3279066"/>
          </a:xfrm>
          <a:prstGeom prst="rect">
            <a:avLst/>
          </a:prstGeom>
          <a:solidFill>
            <a:schemeClr val="tx2">
              <a:lumMod val="60000"/>
              <a:lumOff val="40000"/>
            </a:schemeClr>
          </a:solidFill>
          <a:ln w="19050">
            <a:solidFill>
              <a:schemeClr val="tx2">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35" name="TextBox 134"/>
          <p:cNvSpPr txBox="1"/>
          <p:nvPr/>
        </p:nvSpPr>
        <p:spPr>
          <a:xfrm>
            <a:off x="1436543" y="5940909"/>
            <a:ext cx="66040" cy="230832"/>
          </a:xfrm>
          <a:prstGeom prst="rect">
            <a:avLst/>
          </a:prstGeom>
          <a:noFill/>
        </p:spPr>
        <p:txBody>
          <a:bodyPr wrap="square" rtlCol="0">
            <a:spAutoFit/>
          </a:bodyPr>
          <a:lstStyle/>
          <a:p>
            <a:r>
              <a:rPr lang="pl-PL" sz="900" dirty="0">
                <a:solidFill>
                  <a:schemeClr val="bg1"/>
                </a:solidFill>
              </a:rPr>
              <a:t>1</a:t>
            </a:r>
          </a:p>
        </p:txBody>
      </p:sp>
      <p:sp>
        <p:nvSpPr>
          <p:cNvPr id="136" name="TextBox 135"/>
          <p:cNvSpPr txBox="1"/>
          <p:nvPr/>
        </p:nvSpPr>
        <p:spPr>
          <a:xfrm>
            <a:off x="1588943" y="6093309"/>
            <a:ext cx="66040" cy="230832"/>
          </a:xfrm>
          <a:prstGeom prst="rect">
            <a:avLst/>
          </a:prstGeom>
          <a:noFill/>
        </p:spPr>
        <p:txBody>
          <a:bodyPr wrap="square" rtlCol="0">
            <a:spAutoFit/>
          </a:bodyPr>
          <a:lstStyle/>
          <a:p>
            <a:r>
              <a:rPr lang="pl-PL" sz="900" dirty="0">
                <a:solidFill>
                  <a:schemeClr val="bg1"/>
                </a:solidFill>
              </a:rPr>
              <a:t>1</a:t>
            </a:r>
          </a:p>
        </p:txBody>
      </p:sp>
      <p:sp>
        <p:nvSpPr>
          <p:cNvPr id="138" name="TextBox 137"/>
          <p:cNvSpPr txBox="1"/>
          <p:nvPr/>
        </p:nvSpPr>
        <p:spPr>
          <a:xfrm>
            <a:off x="1893743" y="6398109"/>
            <a:ext cx="66040" cy="230832"/>
          </a:xfrm>
          <a:prstGeom prst="rect">
            <a:avLst/>
          </a:prstGeom>
          <a:noFill/>
        </p:spPr>
        <p:txBody>
          <a:bodyPr wrap="square" rtlCol="0">
            <a:spAutoFit/>
          </a:bodyPr>
          <a:lstStyle/>
          <a:p>
            <a:r>
              <a:rPr lang="pl-PL" sz="900" dirty="0">
                <a:solidFill>
                  <a:schemeClr val="bg1"/>
                </a:solidFill>
              </a:rPr>
              <a:t>1</a:t>
            </a:r>
          </a:p>
        </p:txBody>
      </p:sp>
      <p:sp>
        <p:nvSpPr>
          <p:cNvPr id="141" name="Rectangle 91"/>
          <p:cNvSpPr>
            <a:spLocks noChangeArrowheads="1"/>
          </p:cNvSpPr>
          <p:nvPr/>
        </p:nvSpPr>
        <p:spPr bwMode="auto">
          <a:xfrm>
            <a:off x="7241173" y="2712181"/>
            <a:ext cx="132080" cy="3145896"/>
          </a:xfrm>
          <a:prstGeom prst="rect">
            <a:avLst/>
          </a:prstGeom>
          <a:solidFill>
            <a:schemeClr val="tx2">
              <a:lumMod val="60000"/>
              <a:lumOff val="40000"/>
            </a:schemeClr>
          </a:solidFill>
          <a:ln w="19050">
            <a:solidFill>
              <a:schemeClr val="tx2">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42" name="Rectangle 91"/>
          <p:cNvSpPr>
            <a:spLocks noChangeArrowheads="1"/>
          </p:cNvSpPr>
          <p:nvPr/>
        </p:nvSpPr>
        <p:spPr bwMode="auto">
          <a:xfrm>
            <a:off x="7530214" y="2600613"/>
            <a:ext cx="132080" cy="3280196"/>
          </a:xfrm>
          <a:prstGeom prst="rect">
            <a:avLst/>
          </a:prstGeom>
          <a:solidFill>
            <a:schemeClr val="tx2">
              <a:lumMod val="60000"/>
              <a:lumOff val="40000"/>
            </a:schemeClr>
          </a:solidFill>
          <a:ln w="19050">
            <a:solidFill>
              <a:schemeClr val="tx2">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43" name="Rectangle 91"/>
          <p:cNvSpPr>
            <a:spLocks noChangeArrowheads="1"/>
          </p:cNvSpPr>
          <p:nvPr/>
        </p:nvSpPr>
        <p:spPr bwMode="auto">
          <a:xfrm>
            <a:off x="8104351" y="2486025"/>
            <a:ext cx="132080" cy="3376613"/>
          </a:xfrm>
          <a:prstGeom prst="rect">
            <a:avLst/>
          </a:prstGeom>
          <a:solidFill>
            <a:schemeClr val="tx2">
              <a:lumMod val="60000"/>
              <a:lumOff val="40000"/>
            </a:schemeClr>
          </a:solidFill>
          <a:ln w="19050">
            <a:solidFill>
              <a:schemeClr val="tx2">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144" name="Rectangle 91"/>
          <p:cNvSpPr>
            <a:spLocks noChangeArrowheads="1"/>
          </p:cNvSpPr>
          <p:nvPr/>
        </p:nvSpPr>
        <p:spPr bwMode="auto">
          <a:xfrm>
            <a:off x="8387903" y="2390775"/>
            <a:ext cx="132080" cy="3472805"/>
          </a:xfrm>
          <a:prstGeom prst="rect">
            <a:avLst/>
          </a:prstGeom>
          <a:solidFill>
            <a:schemeClr val="tx2">
              <a:lumMod val="60000"/>
              <a:lumOff val="40000"/>
            </a:schemeClr>
          </a:solidFill>
          <a:ln w="19050">
            <a:solidFill>
              <a:schemeClr val="tx2">
                <a:lumMod val="60000"/>
                <a:lumOff val="40000"/>
              </a:schemeClr>
            </a:solidFill>
            <a:miter lim="800000"/>
            <a:headEnd/>
            <a:tailEnd/>
          </a:ln>
        </p:spPr>
        <p:txBody>
          <a:bodyPr wrap="none" lIns="91238" tIns="45619" rIns="91238" bIns="45619" anchor="ct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defTabSz="912370" fontAlgn="base">
              <a:spcBef>
                <a:spcPct val="0"/>
              </a:spcBef>
              <a:spcAft>
                <a:spcPct val="0"/>
              </a:spcAft>
              <a:buClrTx/>
              <a:buSzTx/>
              <a:buFontTx/>
              <a:buNone/>
            </a:pPr>
            <a:endParaRPr lang="en-US" altLang="en-US" sz="2400" dirty="0">
              <a:solidFill>
                <a:srgbClr val="9999CC"/>
              </a:solidFill>
              <a:latin typeface="Arial" pitchFamily="34" charset="0"/>
              <a:ea typeface="Osaka" charset="0"/>
              <a:cs typeface="Arial" pitchFamily="34" charset="0"/>
            </a:endParaRPr>
          </a:p>
        </p:txBody>
      </p:sp>
      <p:sp>
        <p:nvSpPr>
          <p:cNvPr id="6" name="TextBox 5"/>
          <p:cNvSpPr txBox="1"/>
          <p:nvPr/>
        </p:nvSpPr>
        <p:spPr>
          <a:xfrm>
            <a:off x="1037560" y="3916363"/>
            <a:ext cx="1573878" cy="830997"/>
          </a:xfrm>
          <a:prstGeom prst="rect">
            <a:avLst/>
          </a:prstGeom>
          <a:solidFill>
            <a:schemeClr val="bg1"/>
          </a:solidFill>
          <a:ln>
            <a:solidFill>
              <a:schemeClr val="tx2">
                <a:lumMod val="40000"/>
                <a:lumOff val="60000"/>
              </a:schemeClr>
            </a:solidFill>
          </a:ln>
        </p:spPr>
        <p:txBody>
          <a:bodyPr wrap="square" rtlCol="0">
            <a:spAutoFit/>
          </a:bodyPr>
          <a:lstStyle/>
          <a:p>
            <a:pPr algn="ctr"/>
            <a:r>
              <a:rPr lang="pl-PL" sz="1200" b="1" u="sng" dirty="0"/>
              <a:t>1987-1993</a:t>
            </a:r>
          </a:p>
          <a:p>
            <a:pPr algn="ctr"/>
            <a:r>
              <a:rPr lang="pl-PL" sz="1200" b="1" dirty="0">
                <a:solidFill>
                  <a:srgbClr val="C00000"/>
                </a:solidFill>
              </a:rPr>
              <a:t>zydowudyna (1987)</a:t>
            </a:r>
          </a:p>
          <a:p>
            <a:pPr algn="ctr"/>
            <a:r>
              <a:rPr lang="pl-PL" sz="1200" b="1" dirty="0">
                <a:solidFill>
                  <a:srgbClr val="C00000"/>
                </a:solidFill>
              </a:rPr>
              <a:t>dydanozyna (1991)</a:t>
            </a:r>
          </a:p>
          <a:p>
            <a:pPr algn="ctr"/>
            <a:r>
              <a:rPr lang="pl-PL" sz="1200" b="1" dirty="0">
                <a:solidFill>
                  <a:srgbClr val="C00000"/>
                </a:solidFill>
              </a:rPr>
              <a:t>zalcytabina (1992)</a:t>
            </a:r>
            <a:endParaRPr lang="pl-PL" dirty="0">
              <a:solidFill>
                <a:srgbClr val="C00000"/>
              </a:solidFill>
            </a:endParaRPr>
          </a:p>
        </p:txBody>
      </p:sp>
      <p:sp>
        <p:nvSpPr>
          <p:cNvPr id="145" name="TextBox 144"/>
          <p:cNvSpPr txBox="1"/>
          <p:nvPr/>
        </p:nvSpPr>
        <p:spPr>
          <a:xfrm>
            <a:off x="2822644" y="1407672"/>
            <a:ext cx="1643866" cy="2492990"/>
          </a:xfrm>
          <a:prstGeom prst="rect">
            <a:avLst/>
          </a:prstGeom>
          <a:solidFill>
            <a:schemeClr val="bg1"/>
          </a:solidFill>
          <a:ln>
            <a:solidFill>
              <a:schemeClr val="tx2">
                <a:lumMod val="40000"/>
                <a:lumOff val="60000"/>
              </a:schemeClr>
            </a:solidFill>
          </a:ln>
        </p:spPr>
        <p:txBody>
          <a:bodyPr wrap="square" rtlCol="0">
            <a:spAutoFit/>
          </a:bodyPr>
          <a:lstStyle/>
          <a:p>
            <a:pPr algn="ctr"/>
            <a:r>
              <a:rPr lang="pl-PL" sz="1200" b="1" u="sng" dirty="0"/>
              <a:t>1994-2000</a:t>
            </a:r>
          </a:p>
          <a:p>
            <a:pPr algn="ctr"/>
            <a:r>
              <a:rPr lang="pl-PL" sz="1200" b="1" dirty="0">
                <a:solidFill>
                  <a:srgbClr val="C00000"/>
                </a:solidFill>
              </a:rPr>
              <a:t>stawudyna (1994)</a:t>
            </a:r>
          </a:p>
          <a:p>
            <a:pPr algn="ctr"/>
            <a:r>
              <a:rPr lang="pl-PL" sz="1200" b="1" dirty="0">
                <a:solidFill>
                  <a:srgbClr val="C00000"/>
                </a:solidFill>
              </a:rPr>
              <a:t>lamiwudyna (1995)</a:t>
            </a:r>
          </a:p>
          <a:p>
            <a:pPr algn="ctr"/>
            <a:r>
              <a:rPr lang="pl-PL" sz="1200" b="1" dirty="0">
                <a:solidFill>
                  <a:srgbClr val="00B050"/>
                </a:solidFill>
              </a:rPr>
              <a:t>sakinawir (1995)</a:t>
            </a:r>
          </a:p>
          <a:p>
            <a:pPr algn="ctr"/>
            <a:r>
              <a:rPr lang="pl-PL" sz="1200" b="1" dirty="0">
                <a:solidFill>
                  <a:srgbClr val="00B050"/>
                </a:solidFill>
              </a:rPr>
              <a:t>rytonawir (1996)</a:t>
            </a:r>
          </a:p>
          <a:p>
            <a:pPr algn="ctr"/>
            <a:r>
              <a:rPr lang="pl-PL" sz="1200" b="1" dirty="0">
                <a:solidFill>
                  <a:srgbClr val="00B050"/>
                </a:solidFill>
              </a:rPr>
              <a:t>indynawir (1996)</a:t>
            </a:r>
          </a:p>
          <a:p>
            <a:pPr algn="ctr"/>
            <a:r>
              <a:rPr lang="pl-PL" sz="1200" b="1" dirty="0">
                <a:solidFill>
                  <a:srgbClr val="0070C0"/>
                </a:solidFill>
              </a:rPr>
              <a:t>newirapina (1996)</a:t>
            </a:r>
          </a:p>
          <a:p>
            <a:pPr algn="ctr"/>
            <a:r>
              <a:rPr lang="pl-PL" sz="1200" b="1" dirty="0">
                <a:solidFill>
                  <a:srgbClr val="00B050"/>
                </a:solidFill>
              </a:rPr>
              <a:t>nelfinawir (1997)</a:t>
            </a:r>
          </a:p>
          <a:p>
            <a:pPr algn="ctr"/>
            <a:r>
              <a:rPr lang="pl-PL" sz="1200" b="1" dirty="0">
                <a:solidFill>
                  <a:srgbClr val="0070C0"/>
                </a:solidFill>
              </a:rPr>
              <a:t>delawirdyna (1997)</a:t>
            </a:r>
          </a:p>
          <a:p>
            <a:pPr algn="ctr"/>
            <a:r>
              <a:rPr lang="pl-PL" sz="1200" b="1" dirty="0">
                <a:solidFill>
                  <a:srgbClr val="0070C0"/>
                </a:solidFill>
              </a:rPr>
              <a:t>efawirenz (1998)</a:t>
            </a:r>
          </a:p>
          <a:p>
            <a:pPr algn="ctr"/>
            <a:r>
              <a:rPr lang="pl-PL" sz="1200" b="1" dirty="0">
                <a:solidFill>
                  <a:srgbClr val="C00000"/>
                </a:solidFill>
              </a:rPr>
              <a:t>abakawir (1998)</a:t>
            </a:r>
          </a:p>
          <a:p>
            <a:pPr algn="ctr"/>
            <a:r>
              <a:rPr lang="pl-PL" sz="1200" dirty="0">
                <a:solidFill>
                  <a:srgbClr val="00B050"/>
                </a:solidFill>
              </a:rPr>
              <a:t>amprenawir (1999)</a:t>
            </a:r>
          </a:p>
          <a:p>
            <a:pPr algn="ctr"/>
            <a:r>
              <a:rPr lang="pl-PL" sz="1200" dirty="0">
                <a:solidFill>
                  <a:srgbClr val="00B050"/>
                </a:solidFill>
              </a:rPr>
              <a:t>lopinawir/r (2000)</a:t>
            </a:r>
            <a:endParaRPr lang="pl-PL" sz="1200" dirty="0">
              <a:solidFill>
                <a:srgbClr val="0070C0"/>
              </a:solidFill>
            </a:endParaRPr>
          </a:p>
        </p:txBody>
      </p:sp>
      <p:sp>
        <p:nvSpPr>
          <p:cNvPr id="146" name="TextBox 145"/>
          <p:cNvSpPr txBox="1"/>
          <p:nvPr/>
        </p:nvSpPr>
        <p:spPr>
          <a:xfrm>
            <a:off x="4718921" y="920873"/>
            <a:ext cx="1743728" cy="1938992"/>
          </a:xfrm>
          <a:prstGeom prst="rect">
            <a:avLst/>
          </a:prstGeom>
          <a:solidFill>
            <a:schemeClr val="bg1"/>
          </a:solidFill>
          <a:ln>
            <a:solidFill>
              <a:schemeClr val="tx2">
                <a:lumMod val="40000"/>
                <a:lumOff val="60000"/>
              </a:schemeClr>
            </a:solidFill>
          </a:ln>
        </p:spPr>
        <p:txBody>
          <a:bodyPr wrap="square" rtlCol="0">
            <a:spAutoFit/>
          </a:bodyPr>
          <a:lstStyle/>
          <a:p>
            <a:pPr algn="ctr"/>
            <a:r>
              <a:rPr lang="pl-PL" sz="1200" b="1" u="sng" dirty="0"/>
              <a:t>2001-2007</a:t>
            </a:r>
          </a:p>
          <a:p>
            <a:pPr algn="ctr"/>
            <a:r>
              <a:rPr lang="pl-PL" sz="1200" b="1" dirty="0">
                <a:solidFill>
                  <a:srgbClr val="C00000"/>
                </a:solidFill>
              </a:rPr>
              <a:t>tenofowir (2001)</a:t>
            </a:r>
          </a:p>
          <a:p>
            <a:pPr algn="ctr"/>
            <a:r>
              <a:rPr lang="pl-PL" sz="1200" b="1" dirty="0">
                <a:solidFill>
                  <a:srgbClr val="7030A0"/>
                </a:solidFill>
              </a:rPr>
              <a:t>enfuwirtyd (2003)</a:t>
            </a:r>
          </a:p>
          <a:p>
            <a:pPr algn="ctr"/>
            <a:r>
              <a:rPr lang="pl-PL" sz="1200" b="1" dirty="0">
                <a:solidFill>
                  <a:srgbClr val="00B050"/>
                </a:solidFill>
              </a:rPr>
              <a:t>atazanawir (2003)</a:t>
            </a:r>
          </a:p>
          <a:p>
            <a:pPr algn="ctr"/>
            <a:r>
              <a:rPr lang="pl-PL" sz="1200" b="1" dirty="0">
                <a:solidFill>
                  <a:srgbClr val="C00000"/>
                </a:solidFill>
              </a:rPr>
              <a:t>emtrycytabina (2003)</a:t>
            </a:r>
          </a:p>
          <a:p>
            <a:pPr algn="ctr"/>
            <a:r>
              <a:rPr lang="pl-PL" sz="1200" b="1" dirty="0">
                <a:solidFill>
                  <a:srgbClr val="00B050"/>
                </a:solidFill>
              </a:rPr>
              <a:t>fosamprenawir (2003)</a:t>
            </a:r>
          </a:p>
          <a:p>
            <a:pPr algn="ctr"/>
            <a:r>
              <a:rPr lang="pl-PL" sz="1200" b="1" dirty="0">
                <a:solidFill>
                  <a:srgbClr val="00B050"/>
                </a:solidFill>
              </a:rPr>
              <a:t>tipranawir (2005)</a:t>
            </a:r>
          </a:p>
          <a:p>
            <a:pPr algn="ctr"/>
            <a:r>
              <a:rPr lang="pl-PL" sz="1200" b="1" dirty="0">
                <a:solidFill>
                  <a:srgbClr val="00B050"/>
                </a:solidFill>
              </a:rPr>
              <a:t>darunawir (2006)</a:t>
            </a:r>
          </a:p>
          <a:p>
            <a:pPr algn="ctr"/>
            <a:r>
              <a:rPr lang="pl-PL" sz="1200" b="1" dirty="0">
                <a:solidFill>
                  <a:srgbClr val="7030A0"/>
                </a:solidFill>
              </a:rPr>
              <a:t>marawirok (2007)</a:t>
            </a:r>
          </a:p>
          <a:p>
            <a:pPr algn="ctr"/>
            <a:r>
              <a:rPr lang="pl-PL" sz="1200" b="1" dirty="0">
                <a:solidFill>
                  <a:schemeClr val="bg1">
                    <a:lumMod val="50000"/>
                  </a:schemeClr>
                </a:solidFill>
              </a:rPr>
              <a:t>raltegrawir (2007)</a:t>
            </a:r>
          </a:p>
        </p:txBody>
      </p:sp>
      <p:sp>
        <p:nvSpPr>
          <p:cNvPr id="147" name="TextBox 146"/>
          <p:cNvSpPr txBox="1"/>
          <p:nvPr/>
        </p:nvSpPr>
        <p:spPr>
          <a:xfrm>
            <a:off x="6762167" y="700366"/>
            <a:ext cx="1693734" cy="1200329"/>
          </a:xfrm>
          <a:prstGeom prst="rect">
            <a:avLst/>
          </a:prstGeom>
          <a:solidFill>
            <a:schemeClr val="bg1"/>
          </a:solidFill>
          <a:ln>
            <a:solidFill>
              <a:schemeClr val="tx2">
                <a:lumMod val="40000"/>
                <a:lumOff val="60000"/>
              </a:schemeClr>
            </a:solidFill>
          </a:ln>
        </p:spPr>
        <p:txBody>
          <a:bodyPr wrap="square" rtlCol="0">
            <a:spAutoFit/>
          </a:bodyPr>
          <a:lstStyle/>
          <a:p>
            <a:pPr algn="ctr"/>
            <a:r>
              <a:rPr lang="pl-PL" sz="1200" b="1" u="sng" dirty="0"/>
              <a:t>2008-2014</a:t>
            </a:r>
          </a:p>
          <a:p>
            <a:pPr algn="ctr"/>
            <a:r>
              <a:rPr lang="pl-PL" sz="1200" b="1" dirty="0">
                <a:solidFill>
                  <a:srgbClr val="0070C0"/>
                </a:solidFill>
              </a:rPr>
              <a:t>etrawiryna (2008)</a:t>
            </a:r>
          </a:p>
          <a:p>
            <a:pPr algn="ctr"/>
            <a:r>
              <a:rPr lang="pl-PL" sz="1200" b="1" dirty="0">
                <a:solidFill>
                  <a:srgbClr val="0070C0"/>
                </a:solidFill>
              </a:rPr>
              <a:t>rylpiwiryna (2011)</a:t>
            </a:r>
          </a:p>
          <a:p>
            <a:pPr algn="ctr"/>
            <a:r>
              <a:rPr lang="pl-PL" sz="1200" b="1" dirty="0">
                <a:solidFill>
                  <a:schemeClr val="bg1">
                    <a:lumMod val="50000"/>
                  </a:schemeClr>
                </a:solidFill>
              </a:rPr>
              <a:t>dolutegrawir (2013)</a:t>
            </a:r>
          </a:p>
          <a:p>
            <a:pPr algn="ctr"/>
            <a:r>
              <a:rPr lang="pl-PL" sz="1200" b="1" dirty="0">
                <a:solidFill>
                  <a:schemeClr val="bg1">
                    <a:lumMod val="50000"/>
                  </a:schemeClr>
                </a:solidFill>
              </a:rPr>
              <a:t>elwitegrawir (2014)</a:t>
            </a:r>
          </a:p>
          <a:p>
            <a:pPr algn="ctr"/>
            <a:endParaRPr lang="pl-PL" sz="1200" dirty="0"/>
          </a:p>
        </p:txBody>
      </p:sp>
      <p:sp>
        <p:nvSpPr>
          <p:cNvPr id="148" name="Text Box 113"/>
          <p:cNvSpPr txBox="1">
            <a:spLocks noChangeArrowheads="1"/>
          </p:cNvSpPr>
          <p:nvPr/>
        </p:nvSpPr>
        <p:spPr bwMode="auto">
          <a:xfrm>
            <a:off x="6859102" y="5835632"/>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pl-PL" altLang="en-US" sz="1200" b="1" dirty="0">
                <a:solidFill>
                  <a:schemeClr val="bg1">
                    <a:lumMod val="50000"/>
                  </a:schemeClr>
                </a:solidFill>
                <a:latin typeface="Arial Narrow" pitchFamily="34" charset="0"/>
              </a:rPr>
              <a:t>09</a:t>
            </a:r>
          </a:p>
        </p:txBody>
      </p:sp>
      <p:sp>
        <p:nvSpPr>
          <p:cNvPr id="149" name="Text Box 113"/>
          <p:cNvSpPr txBox="1">
            <a:spLocks noChangeArrowheads="1"/>
          </p:cNvSpPr>
          <p:nvPr/>
        </p:nvSpPr>
        <p:spPr bwMode="auto">
          <a:xfrm>
            <a:off x="8291283" y="5832655"/>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pl-PL" altLang="en-US" sz="1200" b="1" dirty="0">
                <a:solidFill>
                  <a:schemeClr val="bg1">
                    <a:lumMod val="50000"/>
                  </a:schemeClr>
                </a:solidFill>
                <a:latin typeface="Arial Narrow" pitchFamily="34" charset="0"/>
              </a:rPr>
              <a:t>14</a:t>
            </a:r>
          </a:p>
        </p:txBody>
      </p:sp>
      <p:sp>
        <p:nvSpPr>
          <p:cNvPr id="150" name="Text Box 113"/>
          <p:cNvSpPr txBox="1">
            <a:spLocks noChangeArrowheads="1"/>
          </p:cNvSpPr>
          <p:nvPr/>
        </p:nvSpPr>
        <p:spPr bwMode="auto">
          <a:xfrm>
            <a:off x="8007731" y="5833159"/>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pl-PL" altLang="en-US" sz="1200" b="1" dirty="0">
                <a:solidFill>
                  <a:schemeClr val="bg1">
                    <a:lumMod val="50000"/>
                  </a:schemeClr>
                </a:solidFill>
                <a:latin typeface="Arial Narrow" pitchFamily="34" charset="0"/>
              </a:rPr>
              <a:t>13</a:t>
            </a:r>
          </a:p>
        </p:txBody>
      </p:sp>
      <p:sp>
        <p:nvSpPr>
          <p:cNvPr id="151" name="Text Box 113"/>
          <p:cNvSpPr txBox="1">
            <a:spLocks noChangeArrowheads="1"/>
          </p:cNvSpPr>
          <p:nvPr/>
        </p:nvSpPr>
        <p:spPr bwMode="auto">
          <a:xfrm>
            <a:off x="7718411" y="5834833"/>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pl-PL" altLang="en-US" sz="1200" b="1" dirty="0">
                <a:solidFill>
                  <a:schemeClr val="bg1">
                    <a:lumMod val="50000"/>
                  </a:schemeClr>
                </a:solidFill>
                <a:latin typeface="Arial Narrow" pitchFamily="34" charset="0"/>
              </a:rPr>
              <a:t>12</a:t>
            </a:r>
          </a:p>
        </p:txBody>
      </p:sp>
      <p:sp>
        <p:nvSpPr>
          <p:cNvPr id="152" name="Text Box 113"/>
          <p:cNvSpPr txBox="1">
            <a:spLocks noChangeArrowheads="1"/>
          </p:cNvSpPr>
          <p:nvPr/>
        </p:nvSpPr>
        <p:spPr bwMode="auto">
          <a:xfrm>
            <a:off x="7447786" y="5834658"/>
            <a:ext cx="318397"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pl-PL" altLang="en-US" sz="1200" b="1" dirty="0">
                <a:solidFill>
                  <a:schemeClr val="bg1">
                    <a:lumMod val="50000"/>
                  </a:schemeClr>
                </a:solidFill>
                <a:latin typeface="Arial Narrow" pitchFamily="34" charset="0"/>
              </a:rPr>
              <a:t>11</a:t>
            </a:r>
          </a:p>
        </p:txBody>
      </p:sp>
      <p:sp>
        <p:nvSpPr>
          <p:cNvPr id="153" name="Text Box 113"/>
          <p:cNvSpPr txBox="1">
            <a:spLocks noChangeArrowheads="1"/>
          </p:cNvSpPr>
          <p:nvPr/>
        </p:nvSpPr>
        <p:spPr bwMode="auto">
          <a:xfrm>
            <a:off x="7141641" y="5835388"/>
            <a:ext cx="325322" cy="27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38" tIns="45619" rIns="91238" bIns="45619">
            <a:spAutoFit/>
          </a:bodyPr>
          <a:lstStyle>
            <a:lvl1pPr>
              <a:spcBef>
                <a:spcPct val="20000"/>
              </a:spcBef>
              <a:buClr>
                <a:schemeClr val="accent1"/>
              </a:buClr>
              <a:buSzPct val="75000"/>
              <a:buFont typeface="Wingdings" pitchFamily="2" charset="2"/>
              <a:buChar char="n"/>
              <a:defRPr sz="3000">
                <a:solidFill>
                  <a:schemeClr val="tx1"/>
                </a:solidFill>
                <a:latin typeface="Calibri" pitchFamily="34" charset="0"/>
                <a:ea typeface="ＭＳ Ｐゴシック"/>
                <a:cs typeface="ＭＳ Ｐゴシック"/>
              </a:defRPr>
            </a:lvl1pPr>
            <a:lvl2pPr marL="742950" indent="-285750">
              <a:spcBef>
                <a:spcPct val="20000"/>
              </a:spcBef>
              <a:buClr>
                <a:schemeClr val="accent2"/>
              </a:buClr>
              <a:buSzPct val="80000"/>
              <a:buFont typeface="Wingdings" pitchFamily="2" charset="2"/>
              <a:buChar char="¨"/>
              <a:defRPr sz="2000">
                <a:solidFill>
                  <a:schemeClr val="tx1"/>
                </a:solidFill>
                <a:latin typeface="Calibri" pitchFamily="34" charset="0"/>
                <a:ea typeface="ＭＳ Ｐゴシック"/>
                <a:cs typeface="ＭＳ Ｐゴシック"/>
              </a:defRPr>
            </a:lvl2pPr>
            <a:lvl3pPr marL="1143000" indent="-228600">
              <a:spcBef>
                <a:spcPct val="20000"/>
              </a:spcBef>
              <a:buClr>
                <a:schemeClr val="accent1"/>
              </a:buClr>
              <a:buSzPct val="65000"/>
              <a:buFont typeface="Wingdings" pitchFamily="2" charset="2"/>
              <a:buChar char="n"/>
              <a:defRPr sz="2400">
                <a:solidFill>
                  <a:schemeClr val="tx1"/>
                </a:solidFill>
                <a:latin typeface="Calibri" pitchFamily="34" charset="0"/>
                <a:ea typeface="ＭＳ Ｐゴシック"/>
                <a:cs typeface="ＭＳ Ｐゴシック"/>
              </a:defRPr>
            </a:lvl3pPr>
            <a:lvl4pPr marL="1600200" indent="-228600">
              <a:spcBef>
                <a:spcPct val="20000"/>
              </a:spcBef>
              <a:buClr>
                <a:schemeClr val="accent2"/>
              </a:buClr>
              <a:buSzPct val="70000"/>
              <a:buFont typeface="Wingdings" pitchFamily="2" charset="2"/>
              <a:buChar char="¨"/>
              <a:defRPr>
                <a:solidFill>
                  <a:schemeClr val="tx1"/>
                </a:solidFill>
                <a:latin typeface="Calibri" pitchFamily="34" charset="0"/>
                <a:ea typeface="ＭＳ Ｐゴシック"/>
                <a:cs typeface="ＭＳ Ｐゴシック"/>
              </a:defRPr>
            </a:lvl4pPr>
            <a:lvl5pPr marL="2057400" indent="-228600">
              <a:spcBef>
                <a:spcPct val="20000"/>
              </a:spcBef>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alibri" pitchFamily="34" charset="0"/>
                <a:ea typeface="ＭＳ Ｐゴシック"/>
                <a:cs typeface="ＭＳ Ｐゴシック"/>
              </a:defRPr>
            </a:lvl9pPr>
          </a:lstStyle>
          <a:p>
            <a:pPr algn="ctr" defTabSz="912370" fontAlgn="base">
              <a:spcBef>
                <a:spcPct val="0"/>
              </a:spcBef>
              <a:spcAft>
                <a:spcPct val="0"/>
              </a:spcAft>
              <a:buClrTx/>
              <a:buSzTx/>
              <a:buFontTx/>
              <a:buNone/>
            </a:pPr>
            <a:r>
              <a:rPr lang="pl-PL" altLang="en-US" sz="1200" b="1" dirty="0">
                <a:solidFill>
                  <a:schemeClr val="bg1">
                    <a:lumMod val="50000"/>
                  </a:schemeClr>
                </a:solidFill>
                <a:latin typeface="Arial Narrow" pitchFamily="34" charset="0"/>
              </a:rPr>
              <a:t>10</a:t>
            </a:r>
          </a:p>
        </p:txBody>
      </p:sp>
      <p:graphicFrame>
        <p:nvGraphicFramePr>
          <p:cNvPr id="7" name="Table 6"/>
          <p:cNvGraphicFramePr>
            <a:graphicFrameLocks noGrp="1"/>
          </p:cNvGraphicFramePr>
          <p:nvPr>
            <p:extLst>
              <p:ext uri="{D42A27DB-BD31-4B8C-83A1-F6EECF244321}">
                <p14:modId xmlns:p14="http://schemas.microsoft.com/office/powerpoint/2010/main" val="2859652037"/>
              </p:ext>
            </p:extLst>
          </p:nvPr>
        </p:nvGraphicFramePr>
        <p:xfrm>
          <a:off x="251520" y="290880"/>
          <a:ext cx="3704875" cy="887189"/>
        </p:xfrm>
        <a:graphic>
          <a:graphicData uri="http://schemas.openxmlformats.org/drawingml/2006/table">
            <a:tbl>
              <a:tblPr>
                <a:tableStyleId>{5C22544A-7EE6-4342-B048-85BDC9FD1C3A}</a:tableStyleId>
              </a:tblPr>
              <a:tblGrid>
                <a:gridCol w="3704875">
                  <a:extLst>
                    <a:ext uri="{9D8B030D-6E8A-4147-A177-3AD203B41FA5}">
                      <a16:colId xmlns:a16="http://schemas.microsoft.com/office/drawing/2014/main" xmlns="" val="20000"/>
                    </a:ext>
                  </a:extLst>
                </a:gridCol>
              </a:tblGrid>
              <a:tr h="245557">
                <a:tc>
                  <a:txBody>
                    <a:bodyPr/>
                    <a:lstStyle/>
                    <a:p>
                      <a:pPr algn="l" rtl="0" fontAlgn="ctr"/>
                      <a:r>
                        <a:rPr lang="it-IT" sz="1100" b="1" u="none" strike="noStrike" dirty="0">
                          <a:solidFill>
                            <a:srgbClr val="C00000"/>
                          </a:solidFill>
                          <a:effectLst/>
                        </a:rPr>
                        <a:t>Nukleozydowy inhibitor odwrotnej transkryptazy (NRTI)</a:t>
                      </a:r>
                    </a:p>
                    <a:p>
                      <a:pPr marL="0" marR="0" indent="0" algn="l" defTabSz="912370" rtl="0" eaLnBrk="1" fontAlgn="ctr" latinLnBrk="0" hangingPunct="1">
                        <a:lnSpc>
                          <a:spcPct val="100000"/>
                        </a:lnSpc>
                        <a:spcBef>
                          <a:spcPts val="0"/>
                        </a:spcBef>
                        <a:spcAft>
                          <a:spcPts val="0"/>
                        </a:spcAft>
                        <a:buClrTx/>
                        <a:buSzTx/>
                        <a:buFontTx/>
                        <a:buNone/>
                        <a:tabLst/>
                        <a:defRPr/>
                      </a:pPr>
                      <a:r>
                        <a:rPr lang="en-GB" sz="1100" b="1" u="none" strike="noStrike" dirty="0">
                          <a:solidFill>
                            <a:srgbClr val="00B050"/>
                          </a:solidFill>
                          <a:effectLst/>
                        </a:rPr>
                        <a:t>Inhibitor proteazy (PI)</a:t>
                      </a:r>
                      <a:endParaRPr lang="pl-PL" sz="1100" b="1" i="0" u="none" strike="noStrike" dirty="0">
                        <a:solidFill>
                          <a:srgbClr val="FF0000"/>
                        </a:solidFill>
                        <a:effectLst/>
                        <a:latin typeface="Calibri"/>
                      </a:endParaRPr>
                    </a:p>
                  </a:txBody>
                  <a:tcPr marL="9525" marR="9525" marT="9525" marB="0" anchor="ctr">
                    <a:solidFill>
                      <a:schemeClr val="bg1"/>
                    </a:solidFill>
                  </a:tcPr>
                </a:tc>
                <a:extLst>
                  <a:ext uri="{0D108BD9-81ED-4DB2-BD59-A6C34878D82A}">
                    <a16:rowId xmlns:a16="http://schemas.microsoft.com/office/drawing/2014/main" xmlns="" val="10000"/>
                  </a:ext>
                </a:extLst>
              </a:tr>
              <a:tr h="130881">
                <a:tc>
                  <a:txBody>
                    <a:bodyPr/>
                    <a:lstStyle/>
                    <a:p>
                      <a:pPr algn="l" rtl="0" fontAlgn="ctr"/>
                      <a:r>
                        <a:rPr lang="it-IT" sz="1100" b="1" u="none" strike="noStrike" dirty="0">
                          <a:solidFill>
                            <a:srgbClr val="0070C0"/>
                          </a:solidFill>
                          <a:effectLst/>
                        </a:rPr>
                        <a:t>Nienukleozydowy inhibitor odwrotnej transkryptazy (NNRTI)</a:t>
                      </a:r>
                      <a:endParaRPr lang="pl-PL" sz="1100" b="1" i="0" u="none" strike="noStrike" dirty="0">
                        <a:solidFill>
                          <a:srgbClr val="0070C0"/>
                        </a:solidFill>
                        <a:effectLst/>
                        <a:latin typeface="Calibri"/>
                      </a:endParaRPr>
                    </a:p>
                  </a:txBody>
                  <a:tcPr marL="9525" marR="9525" marT="9525" marB="0" anchor="ctr">
                    <a:solidFill>
                      <a:schemeClr val="bg1"/>
                    </a:solidFill>
                  </a:tcPr>
                </a:tc>
                <a:extLst>
                  <a:ext uri="{0D108BD9-81ED-4DB2-BD59-A6C34878D82A}">
                    <a16:rowId xmlns:a16="http://schemas.microsoft.com/office/drawing/2014/main" xmlns="" val="10001"/>
                  </a:ext>
                </a:extLst>
              </a:tr>
              <a:tr h="365219">
                <a:tc>
                  <a:txBody>
                    <a:bodyPr/>
                    <a:lstStyle/>
                    <a:p>
                      <a:pPr marL="0" marR="0" indent="0" algn="l" defTabSz="912370" rtl="0" eaLnBrk="1" fontAlgn="ctr" latinLnBrk="0" hangingPunct="1">
                        <a:lnSpc>
                          <a:spcPct val="100000"/>
                        </a:lnSpc>
                        <a:spcBef>
                          <a:spcPts val="0"/>
                        </a:spcBef>
                        <a:spcAft>
                          <a:spcPts val="0"/>
                        </a:spcAft>
                        <a:buClrTx/>
                        <a:buSzTx/>
                        <a:buFontTx/>
                        <a:buNone/>
                        <a:tabLst/>
                        <a:defRPr/>
                      </a:pPr>
                      <a:r>
                        <a:rPr lang="en-GB" sz="1100" b="1" u="none" strike="noStrike" dirty="0">
                          <a:solidFill>
                            <a:srgbClr val="7030A0"/>
                          </a:solidFill>
                          <a:effectLst/>
                        </a:rPr>
                        <a:t>Antagonista CCR5 / Inhibitor wejścia</a:t>
                      </a:r>
                      <a:endParaRPr lang="pl-PL" sz="1100" b="1" i="0" u="none" strike="noStrike" dirty="0">
                        <a:solidFill>
                          <a:srgbClr val="7030A0"/>
                        </a:solidFill>
                        <a:effectLst/>
                        <a:latin typeface="+mn-lt"/>
                      </a:endParaRPr>
                    </a:p>
                    <a:p>
                      <a:pPr marL="0" marR="0" indent="0" algn="l" defTabSz="912370" rtl="0" eaLnBrk="1" fontAlgn="ctr" latinLnBrk="0" hangingPunct="1">
                        <a:lnSpc>
                          <a:spcPct val="100000"/>
                        </a:lnSpc>
                        <a:spcBef>
                          <a:spcPts val="0"/>
                        </a:spcBef>
                        <a:spcAft>
                          <a:spcPts val="0"/>
                        </a:spcAft>
                        <a:buClrTx/>
                        <a:buSzTx/>
                        <a:buFontTx/>
                        <a:buNone/>
                        <a:tabLst/>
                        <a:defRPr/>
                      </a:pPr>
                      <a:r>
                        <a:rPr lang="en-GB" sz="1100" b="1" u="none" strike="noStrike" dirty="0">
                          <a:solidFill>
                            <a:schemeClr val="bg1">
                              <a:lumMod val="50000"/>
                            </a:schemeClr>
                          </a:solidFill>
                          <a:effectLst/>
                        </a:rPr>
                        <a:t>Inhibitor integrazy</a:t>
                      </a:r>
                      <a:endParaRPr lang="pl-PL" sz="1100" b="1" i="0" u="none" strike="noStrike" dirty="0">
                        <a:solidFill>
                          <a:schemeClr val="bg1">
                            <a:lumMod val="50000"/>
                          </a:schemeClr>
                        </a:solidFill>
                        <a:effectLst/>
                        <a:latin typeface="+mn-lt"/>
                      </a:endParaRPr>
                    </a:p>
                  </a:txBody>
                  <a:tcPr marL="9525" marR="9525" marT="9525" marB="0" anchor="ctr">
                    <a:solidFill>
                      <a:schemeClr val="bg1"/>
                    </a:solidFill>
                  </a:tcPr>
                </a:tc>
                <a:extLst>
                  <a:ext uri="{0D108BD9-81ED-4DB2-BD59-A6C34878D82A}">
                    <a16:rowId xmlns:a16="http://schemas.microsoft.com/office/drawing/2014/main" xmlns="" val="10002"/>
                  </a:ext>
                </a:extLst>
              </a:tr>
            </a:tbl>
          </a:graphicData>
        </a:graphic>
      </p:graphicFrame>
      <p:sp>
        <p:nvSpPr>
          <p:cNvPr id="8" name="Rectangle 7"/>
          <p:cNvSpPr/>
          <p:nvPr/>
        </p:nvSpPr>
        <p:spPr>
          <a:xfrm>
            <a:off x="3782866" y="116630"/>
            <a:ext cx="5236755" cy="400110"/>
          </a:xfrm>
          <a:prstGeom prst="rect">
            <a:avLst/>
          </a:prstGeom>
        </p:spPr>
        <p:txBody>
          <a:bodyPr wrap="none">
            <a:spAutoFit/>
          </a:bodyPr>
          <a:lstStyle/>
          <a:p>
            <a:r>
              <a:rPr lang="pl-PL" altLang="en-US" sz="2000" b="1" dirty="0">
                <a:latin typeface="Calibri" panose="020F0502020204030204" pitchFamily="34" charset="0"/>
              </a:rPr>
              <a:t>Zatwierdzenie leków przeciwretrowirusowych   </a:t>
            </a:r>
            <a:endParaRPr lang="pl-PL" sz="2000" b="1" dirty="0">
              <a:latin typeface="Calibri" panose="020F0502020204030204" pitchFamily="34" charset="0"/>
              <a:cs typeface="Calibri" panose="020F0502020204030204" pitchFamily="34" charset="0"/>
            </a:endParaRPr>
          </a:p>
        </p:txBody>
      </p:sp>
      <p:cxnSp>
        <p:nvCxnSpPr>
          <p:cNvPr id="10" name="Straight Connector 9"/>
          <p:cNvCxnSpPr>
            <a:endCxn id="15453" idx="3"/>
          </p:cNvCxnSpPr>
          <p:nvPr/>
        </p:nvCxnSpPr>
        <p:spPr>
          <a:xfrm>
            <a:off x="909640" y="1628800"/>
            <a:ext cx="20644" cy="4189401"/>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935288" y="6155277"/>
            <a:ext cx="3403600" cy="261610"/>
          </a:xfrm>
          <a:prstGeom prst="rect">
            <a:avLst/>
          </a:prstGeom>
          <a:noFill/>
        </p:spPr>
        <p:txBody>
          <a:bodyPr wrap="square" rtlCol="0">
            <a:spAutoFit/>
          </a:bodyPr>
          <a:lstStyle/>
          <a:p>
            <a:pPr algn="ctr"/>
            <a:r>
              <a:rPr lang="pl-PL" sz="1100" dirty="0">
                <a:solidFill>
                  <a:schemeClr val="bg1">
                    <a:lumMod val="50000"/>
                  </a:schemeClr>
                </a:solidFill>
              </a:rPr>
              <a:t>Rok zatwierdzenia przez FDA</a:t>
            </a:r>
          </a:p>
        </p:txBody>
      </p:sp>
      <p:sp>
        <p:nvSpPr>
          <p:cNvPr id="116" name="TextBox 115"/>
          <p:cNvSpPr txBox="1"/>
          <p:nvPr/>
        </p:nvSpPr>
        <p:spPr>
          <a:xfrm>
            <a:off x="73971" y="2875979"/>
            <a:ext cx="717697" cy="430887"/>
          </a:xfrm>
          <a:prstGeom prst="rect">
            <a:avLst/>
          </a:prstGeom>
          <a:noFill/>
        </p:spPr>
        <p:txBody>
          <a:bodyPr wrap="square" rtlCol="0">
            <a:spAutoFit/>
          </a:bodyPr>
          <a:lstStyle/>
          <a:p>
            <a:pPr algn="ctr"/>
            <a:r>
              <a:rPr lang="pl-PL" sz="1100" dirty="0">
                <a:solidFill>
                  <a:schemeClr val="bg1">
                    <a:lumMod val="50000"/>
                  </a:schemeClr>
                </a:solidFill>
              </a:rPr>
              <a:t>Łączna liczba</a:t>
            </a:r>
          </a:p>
          <a:p>
            <a:pPr algn="ctr"/>
            <a:r>
              <a:rPr lang="pl-PL" sz="1100" dirty="0">
                <a:solidFill>
                  <a:schemeClr val="bg1">
                    <a:lumMod val="50000"/>
                  </a:schemeClr>
                </a:solidFill>
              </a:rPr>
              <a:t>leków</a:t>
            </a:r>
          </a:p>
        </p:txBody>
      </p:sp>
      <p:grpSp>
        <p:nvGrpSpPr>
          <p:cNvPr id="115" name="Group 114"/>
          <p:cNvGrpSpPr/>
          <p:nvPr/>
        </p:nvGrpSpPr>
        <p:grpSpPr>
          <a:xfrm>
            <a:off x="179512" y="6381328"/>
            <a:ext cx="8888434" cy="372932"/>
            <a:chOff x="179512" y="6381328"/>
            <a:chExt cx="8888434" cy="372932"/>
          </a:xfrm>
        </p:grpSpPr>
        <p:pic>
          <p:nvPicPr>
            <p:cNvPr id="117"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8" name="Straight Connector 11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0" name="Freeform 11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25447155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70455462"/>
              </p:ext>
            </p:extLst>
          </p:nvPr>
        </p:nvGraphicFramePr>
        <p:xfrm>
          <a:off x="683568" y="836712"/>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066989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86544" y="332656"/>
            <a:ext cx="85121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172" tIns="39086" rIns="78172" bIns="39086" numCol="1" anchor="t" anchorCtr="0" compatLnSpc="1">
            <a:prstTxWarp prst="textNoShape">
              <a:avLst/>
            </a:prstTxWarp>
          </a:bodyPr>
          <a:lstStyle>
            <a:lvl1pPr algn="ctr" defTabSz="781616" rtl="0" eaLnBrk="0" fontAlgn="base" hangingPunct="0">
              <a:spcBef>
                <a:spcPct val="0"/>
              </a:spcBef>
              <a:spcAft>
                <a:spcPct val="0"/>
              </a:spcAft>
              <a:defRPr sz="3800">
                <a:solidFill>
                  <a:schemeClr val="tx2"/>
                </a:solidFill>
                <a:latin typeface="+mj-lt"/>
                <a:ea typeface="ＭＳ Ｐゴシック" charset="-128"/>
                <a:cs typeface="ＭＳ Ｐゴシック" pitchFamily="-65" charset="-128"/>
              </a:defRPr>
            </a:lvl1pPr>
            <a:lvl2pPr algn="ctr" defTabSz="781616" rtl="0" eaLnBrk="0" fontAlgn="base" hangingPunct="0">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2pPr>
            <a:lvl3pPr algn="ctr" defTabSz="781616" rtl="0" eaLnBrk="0" fontAlgn="base" hangingPunct="0">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3pPr>
            <a:lvl4pPr algn="ctr" defTabSz="781616" rtl="0" eaLnBrk="0" fontAlgn="base" hangingPunct="0">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4pPr>
            <a:lvl5pPr algn="ctr" defTabSz="781616" rtl="0" eaLnBrk="0" fontAlgn="base" hangingPunct="0">
              <a:spcBef>
                <a:spcPct val="0"/>
              </a:spcBef>
              <a:spcAft>
                <a:spcPct val="0"/>
              </a:spcAft>
              <a:defRPr sz="3800">
                <a:solidFill>
                  <a:schemeClr val="tx2"/>
                </a:solidFill>
                <a:latin typeface="Times New Roman" pitchFamily="-65" charset="0"/>
                <a:ea typeface="ＭＳ Ｐゴシック" charset="-128"/>
                <a:cs typeface="ＭＳ Ｐゴシック" pitchFamily="-65" charset="-128"/>
              </a:defRPr>
            </a:lvl5pPr>
            <a:lvl6pPr marL="109503" algn="ctr" defTabSz="976049" rtl="0" fontAlgn="base">
              <a:spcBef>
                <a:spcPct val="0"/>
              </a:spcBef>
              <a:spcAft>
                <a:spcPct val="0"/>
              </a:spcAft>
              <a:defRPr sz="4700">
                <a:solidFill>
                  <a:schemeClr val="tx2"/>
                </a:solidFill>
                <a:latin typeface="Times New Roman" pitchFamily="-65" charset="0"/>
              </a:defRPr>
            </a:lvl6pPr>
            <a:lvl7pPr marL="219006" algn="ctr" defTabSz="976049" rtl="0" fontAlgn="base">
              <a:spcBef>
                <a:spcPct val="0"/>
              </a:spcBef>
              <a:spcAft>
                <a:spcPct val="0"/>
              </a:spcAft>
              <a:defRPr sz="4700">
                <a:solidFill>
                  <a:schemeClr val="tx2"/>
                </a:solidFill>
                <a:latin typeface="Times New Roman" pitchFamily="-65" charset="0"/>
              </a:defRPr>
            </a:lvl7pPr>
            <a:lvl8pPr marL="328517" algn="ctr" defTabSz="976049" rtl="0" fontAlgn="base">
              <a:spcBef>
                <a:spcPct val="0"/>
              </a:spcBef>
              <a:spcAft>
                <a:spcPct val="0"/>
              </a:spcAft>
              <a:defRPr sz="4700">
                <a:solidFill>
                  <a:schemeClr val="tx2"/>
                </a:solidFill>
                <a:latin typeface="Times New Roman" pitchFamily="-65" charset="0"/>
              </a:defRPr>
            </a:lvl8pPr>
            <a:lvl9pPr marL="438023" algn="ctr" defTabSz="976049" rtl="0" fontAlgn="base">
              <a:spcBef>
                <a:spcPct val="0"/>
              </a:spcBef>
              <a:spcAft>
                <a:spcPct val="0"/>
              </a:spcAft>
              <a:defRPr sz="4700">
                <a:solidFill>
                  <a:schemeClr val="tx2"/>
                </a:solidFill>
                <a:latin typeface="Times New Roman" pitchFamily="-65" charset="0"/>
              </a:defRPr>
            </a:lvl9pPr>
          </a:lstStyle>
          <a:p>
            <a:r>
              <a:rPr lang="pl-PL" altLang="en-US" sz="2800" b="1" kern="0" dirty="0">
                <a:solidFill>
                  <a:schemeClr val="tx1"/>
                </a:solidFill>
                <a:latin typeface="Calibri" panose="020F0502020204030204" pitchFamily="34" charset="0"/>
              </a:rPr>
              <a:t>Niewykorzystane możliwości diagnozy</a:t>
            </a:r>
          </a:p>
        </p:txBody>
      </p:sp>
      <p:sp>
        <p:nvSpPr>
          <p:cNvPr id="5" name="Title 4"/>
          <p:cNvSpPr>
            <a:spLocks noGrp="1"/>
          </p:cNvSpPr>
          <p:nvPr>
            <p:ph type="title"/>
          </p:nvPr>
        </p:nvSpPr>
        <p:spPr/>
        <p:txBody>
          <a:bodyPr/>
          <a:lstStyle/>
          <a:p>
            <a:r>
              <a:rPr lang="pl-PL"/>
              <a:t> </a:t>
            </a:r>
          </a:p>
        </p:txBody>
      </p:sp>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table"/>
          <p:cNvPicPr>
            <a:picLocks noChangeAspect="1"/>
          </p:cNvPicPr>
          <p:nvPr/>
        </p:nvPicPr>
        <p:blipFill>
          <a:blip r:embed="rId4"/>
          <a:stretch>
            <a:fillRect/>
          </a:stretch>
        </p:blipFill>
        <p:spPr>
          <a:xfrm>
            <a:off x="398959" y="910059"/>
            <a:ext cx="8058049" cy="4967881"/>
          </a:xfrm>
          <a:prstGeom prst="rect">
            <a:avLst/>
          </a:prstGeom>
        </p:spPr>
      </p:pic>
      <p:graphicFrame>
        <p:nvGraphicFramePr>
          <p:cNvPr id="14" name="16 Diagrama"/>
          <p:cNvGraphicFramePr/>
          <p:nvPr>
            <p:extLst>
              <p:ext uri="{D42A27DB-BD31-4B8C-83A1-F6EECF244321}">
                <p14:modId xmlns:p14="http://schemas.microsoft.com/office/powerpoint/2010/main" val="2625402030"/>
              </p:ext>
            </p:extLst>
          </p:nvPr>
        </p:nvGraphicFramePr>
        <p:xfrm>
          <a:off x="1325745" y="5769693"/>
          <a:ext cx="6768752" cy="5760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18 Rectángulo redondeado"/>
          <p:cNvSpPr/>
          <p:nvPr/>
        </p:nvSpPr>
        <p:spPr>
          <a:xfrm>
            <a:off x="3483858" y="5013176"/>
            <a:ext cx="4973150" cy="720080"/>
          </a:xfrm>
          <a:prstGeom prst="roundRect">
            <a:avLst/>
          </a:prstGeom>
          <a:noFill/>
          <a:ln w="25400" cap="flat" cmpd="sng" algn="ctr">
            <a:solidFill>
              <a:srgbClr val="C00000"/>
            </a:solidFill>
            <a:prstDash val="solid"/>
          </a:ln>
          <a:effectLst/>
        </p:spPr>
        <p:txBody>
          <a:bodyPr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6" name="17 Rectángulo redondeado"/>
          <p:cNvSpPr/>
          <p:nvPr/>
        </p:nvSpPr>
        <p:spPr>
          <a:xfrm>
            <a:off x="3347864" y="3068960"/>
            <a:ext cx="4973149" cy="360040"/>
          </a:xfrm>
          <a:prstGeom prst="roundRect">
            <a:avLst/>
          </a:prstGeom>
          <a:noFill/>
          <a:ln w="25400" cap="flat" cmpd="sng" algn="ctr">
            <a:solidFill>
              <a:srgbClr val="C00000"/>
            </a:solidFill>
            <a:prstDash val="solid"/>
          </a:ln>
          <a:effectLst/>
        </p:spPr>
        <p:txBody>
          <a:bodyPr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7" name="9 CuadroTexto"/>
          <p:cNvSpPr txBox="1"/>
          <p:nvPr/>
        </p:nvSpPr>
        <p:spPr>
          <a:xfrm>
            <a:off x="179512" y="6266853"/>
            <a:ext cx="1951175" cy="253916"/>
          </a:xfrm>
          <a:prstGeom prst="rect">
            <a:avLst/>
          </a:prstGeom>
          <a:noFill/>
        </p:spPr>
        <p:txBody>
          <a:bodyPr wrap="none" rtlCol="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50" b="0" i="0" u="none" strike="noStrike" kern="1200" cap="none" spc="0" normalizeH="0" baseline="0" noProof="0" dirty="0">
                <a:ln>
                  <a:noFill/>
                </a:ln>
                <a:solidFill>
                  <a:sysClr val="windowText" lastClr="000000"/>
                </a:solidFill>
                <a:effectLst/>
                <a:uLnTx/>
                <a:uFillTx/>
                <a:latin typeface="Calibri"/>
              </a:rPr>
              <a:t>Pérez Elías MJ, EACS 2013 PS8/3</a:t>
            </a:r>
          </a:p>
        </p:txBody>
      </p:sp>
    </p:spTree>
    <p:extLst>
      <p:ext uri="{BB962C8B-B14F-4D97-AF65-F5344CB8AC3E}">
        <p14:creationId xmlns:p14="http://schemas.microsoft.com/office/powerpoint/2010/main" val="12322880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87960630"/>
              </p:ext>
            </p:extLst>
          </p:nvPr>
        </p:nvGraphicFramePr>
        <p:xfrm>
          <a:off x="683568" y="836712"/>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066989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40960" cy="990600"/>
          </a:xfrm>
        </p:spPr>
        <p:txBody>
          <a:bodyPr anchor="t">
            <a:normAutofit/>
          </a:bodyPr>
          <a:lstStyle/>
          <a:p>
            <a:r>
              <a:rPr lang="pl-PL" sz="2800" b="1" dirty="0">
                <a:latin typeface="Calibri" panose="020F0502020204030204" pitchFamily="34" charset="0"/>
              </a:rPr>
              <a:t>Często zgłaszane obawy dotyczące testów w kierunku HIV </a:t>
            </a:r>
            <a:r>
              <a:rPr lang="pl-PL" sz="2800" b="1" i="1" dirty="0">
                <a:latin typeface="Calibri" panose="020F0502020204030204" pitchFamily="34" charset="0"/>
              </a:rPr>
              <a:t>związane z:</a:t>
            </a:r>
          </a:p>
        </p:txBody>
      </p:sp>
      <p:sp>
        <p:nvSpPr>
          <p:cNvPr id="4" name="Content Placeholder 3"/>
          <p:cNvSpPr>
            <a:spLocks noGrp="1"/>
          </p:cNvSpPr>
          <p:nvPr>
            <p:ph idx="1"/>
          </p:nvPr>
        </p:nvSpPr>
        <p:spPr>
          <a:xfrm>
            <a:off x="323528" y="5589240"/>
            <a:ext cx="8363272" cy="536942"/>
          </a:xfrm>
        </p:spPr>
        <p:txBody>
          <a:bodyPr>
            <a:normAutofit lnSpcReduction="10000"/>
          </a:bodyPr>
          <a:lstStyle/>
          <a:p>
            <a:pPr marL="0" indent="0">
              <a:buNone/>
            </a:pPr>
            <a:r>
              <a:rPr lang="pl-PL"/>
              <a:t> </a:t>
            </a:r>
          </a:p>
        </p:txBody>
      </p:sp>
      <p:sp>
        <p:nvSpPr>
          <p:cNvPr id="7" name="Title 1"/>
          <p:cNvSpPr txBox="1">
            <a:spLocks/>
          </p:cNvSpPr>
          <p:nvPr/>
        </p:nvSpPr>
        <p:spPr>
          <a:xfrm>
            <a:off x="971600" y="1873001"/>
            <a:ext cx="5248200" cy="540000"/>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da-DK" sz="2400" dirty="0">
                <a:latin typeface="Calibri" pitchFamily="34" charset="0"/>
              </a:rPr>
              <a:t>P</a:t>
            </a:r>
            <a:r>
              <a:rPr lang="pl-PL" sz="2400" dirty="0" smtClean="0">
                <a:latin typeface="Calibri" pitchFamily="34" charset="0"/>
              </a:rPr>
              <a:t>acjentem</a:t>
            </a:r>
            <a:endParaRPr lang="pl-PL" sz="2400" dirty="0">
              <a:latin typeface="Calibri" pitchFamily="34" charset="0"/>
            </a:endParaRPr>
          </a:p>
        </p:txBody>
      </p:sp>
      <p:sp>
        <p:nvSpPr>
          <p:cNvPr id="8" name="Title 1"/>
          <p:cNvSpPr txBox="1">
            <a:spLocks/>
          </p:cNvSpPr>
          <p:nvPr/>
        </p:nvSpPr>
        <p:spPr>
          <a:xfrm>
            <a:off x="971600" y="3645024"/>
            <a:ext cx="6768752" cy="540000"/>
          </a:xfrm>
          <a:prstGeom prst="rect">
            <a:avLst/>
          </a:prstGeom>
        </p:spPr>
        <p:txBody>
          <a:bodyPr vert="horz" lIns="91238" tIns="45619" rIns="91238" bIns="45619" rtlCol="0" anchor="t">
            <a:no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pl-PL" sz="2400" dirty="0" smtClean="0">
                <a:latin typeface="Calibri" pitchFamily="34" charset="0"/>
              </a:rPr>
              <a:t>Instytucją/polityką</a:t>
            </a:r>
            <a:endParaRPr lang="pl-PL" sz="2400" dirty="0">
              <a:latin typeface="Calibri" pitchFamily="34" charset="0"/>
            </a:endParaRPr>
          </a:p>
        </p:txBody>
      </p:sp>
      <p:sp>
        <p:nvSpPr>
          <p:cNvPr id="9" name="Title 1"/>
          <p:cNvSpPr txBox="1">
            <a:spLocks/>
          </p:cNvSpPr>
          <p:nvPr/>
        </p:nvSpPr>
        <p:spPr>
          <a:xfrm>
            <a:off x="971600" y="2740239"/>
            <a:ext cx="5248200" cy="540000"/>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pPr algn="l"/>
            <a:r>
              <a:rPr lang="da-DK" sz="2400" dirty="0">
                <a:latin typeface="Calibri" pitchFamily="34" charset="0"/>
              </a:rPr>
              <a:t>P</a:t>
            </a:r>
            <a:r>
              <a:rPr lang="pl-PL" sz="2400" dirty="0" smtClean="0">
                <a:latin typeface="Calibri" pitchFamily="34" charset="0"/>
              </a:rPr>
              <a:t>racownikiem ochrony zdrowia</a:t>
            </a:r>
            <a:endParaRPr lang="pl-PL" sz="2400" dirty="0">
              <a:latin typeface="Calibri" pitchFamily="34" charset="0"/>
            </a:endParaRPr>
          </a:p>
        </p:txBody>
      </p:sp>
      <p:grpSp>
        <p:nvGrpSpPr>
          <p:cNvPr id="11" name="Group 10"/>
          <p:cNvGrpSpPr/>
          <p:nvPr/>
        </p:nvGrpSpPr>
        <p:grpSpPr>
          <a:xfrm>
            <a:off x="179512" y="6381328"/>
            <a:ext cx="8888434" cy="372932"/>
            <a:chOff x="179512" y="6381328"/>
            <a:chExt cx="8888434" cy="372932"/>
          </a:xfrm>
        </p:grpSpPr>
        <p:pic>
          <p:nvPicPr>
            <p:cNvPr id="12"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5240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457200" y="274638"/>
            <a:ext cx="8229600" cy="706090"/>
          </a:xfrm>
          <a:prstGeom prst="rect">
            <a:avLst/>
          </a:prstGeom>
        </p:spPr>
        <p:txBody>
          <a:bodyPr vert="horz" lIns="91238" tIns="45619" rIns="91238" bIns="45619"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3200" b="1" dirty="0">
                <a:latin typeface="Calibri" panose="020F0502020204030204" pitchFamily="34" charset="0"/>
              </a:rPr>
              <a:t>Poziom pacjenta: potencjalne bariery</a:t>
            </a:r>
          </a:p>
        </p:txBody>
      </p:sp>
      <p:grpSp>
        <p:nvGrpSpPr>
          <p:cNvPr id="5" name="Group 4"/>
          <p:cNvGrpSpPr/>
          <p:nvPr/>
        </p:nvGrpSpPr>
        <p:grpSpPr>
          <a:xfrm>
            <a:off x="971600" y="1556792"/>
            <a:ext cx="2280342" cy="3047698"/>
            <a:chOff x="192300" y="781762"/>
            <a:chExt cx="2280342" cy="3047698"/>
          </a:xfrm>
        </p:grpSpPr>
        <p:sp>
          <p:nvSpPr>
            <p:cNvPr id="6" name="Rounded Rectangle 5"/>
            <p:cNvSpPr/>
            <p:nvPr/>
          </p:nvSpPr>
          <p:spPr>
            <a:xfrm>
              <a:off x="192300" y="781762"/>
              <a:ext cx="2280342" cy="3047698"/>
            </a:xfrm>
            <a:prstGeom prst="roundRect">
              <a:avLst>
                <a:gd name="adj" fmla="val 10000"/>
              </a:avLst>
            </a:prstGeom>
            <a:solidFill>
              <a:srgbClr val="E9EDF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ounded Rectangle 4"/>
            <p:cNvSpPr/>
            <p:nvPr/>
          </p:nvSpPr>
          <p:spPr>
            <a:xfrm>
              <a:off x="259089" y="848551"/>
              <a:ext cx="2146764" cy="2914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pl-PL" sz="2500" kern="1200" dirty="0">
                  <a:solidFill>
                    <a:schemeClr val="tx1"/>
                  </a:solidFill>
                </a:rPr>
                <a:t>Bariery na </a:t>
              </a:r>
              <a:r>
                <a:rPr lang="pl-PL" sz="2500" kern="1200" dirty="0" smtClean="0">
                  <a:solidFill>
                    <a:schemeClr val="tx1"/>
                  </a:solidFill>
                </a:rPr>
                <a:t>dotyczące</a:t>
              </a:r>
              <a:r>
                <a:rPr lang="pl-PL" sz="2500" kern="1200" dirty="0" smtClean="0">
                  <a:solidFill>
                    <a:srgbClr val="FF0000"/>
                  </a:solidFill>
                </a:rPr>
                <a:t> </a:t>
              </a:r>
              <a:r>
                <a:rPr lang="pl-PL" sz="2500" kern="1200" dirty="0">
                  <a:solidFill>
                    <a:schemeClr val="tx1"/>
                  </a:solidFill>
                </a:rPr>
                <a:t>pacjenta różnią się w poszczególnych krajach</a:t>
              </a:r>
            </a:p>
          </p:txBody>
        </p:sp>
      </p:grpSp>
      <p:grpSp>
        <p:nvGrpSpPr>
          <p:cNvPr id="8" name="Group 7"/>
          <p:cNvGrpSpPr/>
          <p:nvPr/>
        </p:nvGrpSpPr>
        <p:grpSpPr>
          <a:xfrm>
            <a:off x="3712244" y="2374750"/>
            <a:ext cx="687057" cy="922267"/>
            <a:chOff x="2796726" y="1844478"/>
            <a:chExt cx="687057" cy="922267"/>
          </a:xfrm>
        </p:grpSpPr>
        <p:sp>
          <p:nvSpPr>
            <p:cNvPr id="9" name="Right Arrow 8"/>
            <p:cNvSpPr/>
            <p:nvPr/>
          </p:nvSpPr>
          <p:spPr>
            <a:xfrm>
              <a:off x="2796726" y="1844478"/>
              <a:ext cx="687057" cy="922267"/>
            </a:xfrm>
            <a:prstGeom prst="rightArrow">
              <a:avLst>
                <a:gd name="adj1" fmla="val 60000"/>
                <a:gd name="adj2" fmla="val 50000"/>
              </a:avLst>
            </a:prstGeom>
            <a:solidFill>
              <a:srgbClr val="E9EDF4"/>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0" name="Right Arrow 4"/>
            <p:cNvSpPr/>
            <p:nvPr/>
          </p:nvSpPr>
          <p:spPr>
            <a:xfrm>
              <a:off x="2796726" y="2028931"/>
              <a:ext cx="480940" cy="5533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dirty="0"/>
            </a:p>
          </p:txBody>
        </p:sp>
      </p:grpSp>
      <p:grpSp>
        <p:nvGrpSpPr>
          <p:cNvPr id="11" name="Group 10"/>
          <p:cNvGrpSpPr/>
          <p:nvPr/>
        </p:nvGrpSpPr>
        <p:grpSpPr>
          <a:xfrm>
            <a:off x="4788024" y="1428231"/>
            <a:ext cx="3718745" cy="3316926"/>
            <a:chOff x="3768978" y="647148"/>
            <a:chExt cx="3718745" cy="3316926"/>
          </a:xfrm>
        </p:grpSpPr>
        <p:sp>
          <p:nvSpPr>
            <p:cNvPr id="12" name="Rounded Rectangle 11"/>
            <p:cNvSpPr/>
            <p:nvPr/>
          </p:nvSpPr>
          <p:spPr>
            <a:xfrm>
              <a:off x="3768978" y="647148"/>
              <a:ext cx="3718745" cy="3316926"/>
            </a:xfrm>
            <a:prstGeom prst="roundRect">
              <a:avLst>
                <a:gd name="adj" fmla="val 10000"/>
              </a:avLst>
            </a:prstGeom>
            <a:solidFill>
              <a:srgbClr val="E9EDF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a:xfrm>
              <a:off x="3866127" y="744297"/>
              <a:ext cx="3524447" cy="31226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pl-PL" sz="2500" kern="1200" dirty="0">
                  <a:solidFill>
                    <a:schemeClr val="tx1"/>
                  </a:solidFill>
                </a:rPr>
                <a:t>Bariery </a:t>
              </a:r>
              <a:r>
                <a:rPr lang="pl-PL" sz="2500" kern="1200" dirty="0" smtClean="0">
                  <a:solidFill>
                    <a:schemeClr val="tx1"/>
                  </a:solidFill>
                </a:rPr>
                <a:t>międzykulturowe:</a:t>
              </a:r>
              <a:endParaRPr lang="pl-PL" sz="2500" kern="1200" dirty="0">
                <a:solidFill>
                  <a:schemeClr val="tx1"/>
                </a:solidFill>
              </a:endParaRPr>
            </a:p>
            <a:p>
              <a:pPr marL="228600" lvl="1" indent="-228600" algn="l" defTabSz="889000" rtl="0">
                <a:lnSpc>
                  <a:spcPct val="90000"/>
                </a:lnSpc>
                <a:spcBef>
                  <a:spcPct val="0"/>
                </a:spcBef>
                <a:spcAft>
                  <a:spcPct val="15000"/>
                </a:spcAft>
                <a:buChar char="••"/>
              </a:pPr>
              <a:r>
                <a:rPr lang="pl-PL" sz="2000" kern="1200" dirty="0">
                  <a:solidFill>
                    <a:schemeClr val="tx1"/>
                  </a:solidFill>
                </a:rPr>
                <a:t>Niska świadomość ryzyka</a:t>
              </a:r>
            </a:p>
            <a:p>
              <a:pPr marL="228600" lvl="1" indent="-228600" algn="l" defTabSz="889000" rtl="0">
                <a:lnSpc>
                  <a:spcPct val="90000"/>
                </a:lnSpc>
                <a:spcBef>
                  <a:spcPct val="0"/>
                </a:spcBef>
                <a:spcAft>
                  <a:spcPct val="15000"/>
                </a:spcAft>
                <a:buChar char="••"/>
              </a:pPr>
              <a:r>
                <a:rPr lang="pl-PL" sz="2000" kern="1200" dirty="0">
                  <a:solidFill>
                    <a:schemeClr val="tx1"/>
                  </a:solidFill>
                </a:rPr>
                <a:t>Obawa przed zakażeniem HIV i konsekwencjami zdrowotnymi</a:t>
              </a:r>
            </a:p>
            <a:p>
              <a:pPr marL="228600" lvl="1" indent="-228600" algn="l" defTabSz="889000" rtl="0">
                <a:lnSpc>
                  <a:spcPct val="90000"/>
                </a:lnSpc>
                <a:spcBef>
                  <a:spcPct val="0"/>
                </a:spcBef>
                <a:spcAft>
                  <a:spcPct val="15000"/>
                </a:spcAft>
                <a:buChar char="••"/>
              </a:pPr>
              <a:r>
                <a:rPr lang="pl-PL" sz="2000" kern="1200" dirty="0">
                  <a:solidFill>
                    <a:schemeClr val="tx1"/>
                  </a:solidFill>
                </a:rPr>
                <a:t>Obawa przed ujawnieniem </a:t>
              </a:r>
            </a:p>
            <a:p>
              <a:pPr marL="228600" lvl="1" indent="-228600" algn="l" defTabSz="889000" rtl="0">
                <a:lnSpc>
                  <a:spcPct val="90000"/>
                </a:lnSpc>
                <a:spcBef>
                  <a:spcPct val="0"/>
                </a:spcBef>
                <a:spcAft>
                  <a:spcPct val="15000"/>
                </a:spcAft>
                <a:buChar char="••"/>
              </a:pPr>
              <a:r>
                <a:rPr lang="pl-PL" sz="2000" kern="1200" dirty="0">
                  <a:solidFill>
                    <a:schemeClr val="tx1"/>
                  </a:solidFill>
                </a:rPr>
                <a:t>Zaprzeczanie</a:t>
              </a:r>
            </a:p>
            <a:p>
              <a:pPr marL="228600" lvl="1" indent="-228600" algn="l" defTabSz="889000" rtl="0">
                <a:lnSpc>
                  <a:spcPct val="90000"/>
                </a:lnSpc>
                <a:spcBef>
                  <a:spcPct val="0"/>
                </a:spcBef>
                <a:spcAft>
                  <a:spcPct val="15000"/>
                </a:spcAft>
                <a:buChar char="••"/>
              </a:pPr>
              <a:r>
                <a:rPr lang="pl-PL" sz="2000" kern="1200" dirty="0">
                  <a:solidFill>
                    <a:schemeClr val="tx1"/>
                  </a:solidFill>
                </a:rPr>
                <a:t>Trudności z dostępem do usług</a:t>
              </a:r>
            </a:p>
          </p:txBody>
        </p:sp>
      </p:grpSp>
      <p:grpSp>
        <p:nvGrpSpPr>
          <p:cNvPr id="15" name="Group 14"/>
          <p:cNvGrpSpPr/>
          <p:nvPr/>
        </p:nvGrpSpPr>
        <p:grpSpPr>
          <a:xfrm>
            <a:off x="179512" y="6381328"/>
            <a:ext cx="8888434" cy="372932"/>
            <a:chOff x="179512" y="6381328"/>
            <a:chExt cx="8888434" cy="372932"/>
          </a:xfrm>
        </p:grpSpPr>
        <p:pic>
          <p:nvPicPr>
            <p:cNvPr id="16"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3470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11560" y="188640"/>
            <a:ext cx="7992888" cy="576065"/>
          </a:xfrm>
        </p:spPr>
        <p:txBody>
          <a:bodyPr anchor="t">
            <a:noAutofit/>
          </a:bodyPr>
          <a:lstStyle/>
          <a:p>
            <a:pPr eaLnBrk="1" hangingPunct="1"/>
            <a:r>
              <a:rPr lang="pl-PL" sz="2000" b="1" dirty="0">
                <a:latin typeface="Calibri" panose="020F0502020204030204" pitchFamily="34" charset="0"/>
              </a:rPr>
              <a:t>Poziom pracownika służby zdrowia: potencjalne bariery i obawy</a:t>
            </a:r>
            <a:r>
              <a:rPr sz="2000" b="1" dirty="0"/>
              <a:t/>
            </a:r>
            <a:br>
              <a:rPr sz="2000" b="1" dirty="0"/>
            </a:br>
            <a:endParaRPr lang="pl-PL" sz="2000" b="1" dirty="0">
              <a:latin typeface="Calibri" panose="020F0502020204030204" pitchFamily="34" charset="0"/>
              <a:cs typeface="Calibri" panose="020F050202020403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353768506"/>
              </p:ext>
            </p:extLst>
          </p:nvPr>
        </p:nvGraphicFramePr>
        <p:xfrm>
          <a:off x="611560" y="962596"/>
          <a:ext cx="7992888" cy="4824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611560" y="836712"/>
            <a:ext cx="7992888" cy="172819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370"/>
            <a:endParaRPr lang="en-GB" dirty="0">
              <a:solidFill>
                <a:prstClr val="white"/>
              </a:solidFill>
            </a:endParaRPr>
          </a:p>
        </p:txBody>
      </p:sp>
      <p:sp>
        <p:nvSpPr>
          <p:cNvPr id="7" name="Rectangle 6"/>
          <p:cNvSpPr/>
          <p:nvPr/>
        </p:nvSpPr>
        <p:spPr>
          <a:xfrm>
            <a:off x="611560" y="2507164"/>
            <a:ext cx="7992888" cy="172819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370"/>
            <a:endParaRPr lang="en-GB" dirty="0">
              <a:solidFill>
                <a:prstClr val="white"/>
              </a:solidFill>
            </a:endParaRPr>
          </a:p>
        </p:txBody>
      </p:sp>
      <p:sp>
        <p:nvSpPr>
          <p:cNvPr id="8" name="Rectangle 7"/>
          <p:cNvSpPr/>
          <p:nvPr/>
        </p:nvSpPr>
        <p:spPr>
          <a:xfrm>
            <a:off x="611560" y="4235356"/>
            <a:ext cx="5328592" cy="172819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370"/>
            <a:endParaRPr lang="en-GB" dirty="0">
              <a:solidFill>
                <a:prstClr val="white"/>
              </a:solidFill>
            </a:endParaRPr>
          </a:p>
        </p:txBody>
      </p:sp>
      <p:sp>
        <p:nvSpPr>
          <p:cNvPr id="10" name="Rectangle 9"/>
          <p:cNvSpPr/>
          <p:nvPr/>
        </p:nvSpPr>
        <p:spPr>
          <a:xfrm>
            <a:off x="5940152" y="4296622"/>
            <a:ext cx="2657007" cy="166692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370"/>
            <a:endParaRPr lang="en-GB" dirty="0">
              <a:solidFill>
                <a:prstClr val="white"/>
              </a:solidFill>
            </a:endParaRPr>
          </a:p>
        </p:txBody>
      </p:sp>
      <p:grpSp>
        <p:nvGrpSpPr>
          <p:cNvPr id="12" name="Group 11"/>
          <p:cNvGrpSpPr/>
          <p:nvPr/>
        </p:nvGrpSpPr>
        <p:grpSpPr>
          <a:xfrm>
            <a:off x="179512" y="6381328"/>
            <a:ext cx="8888434" cy="372932"/>
            <a:chOff x="179512" y="6381328"/>
            <a:chExt cx="8888434" cy="372932"/>
          </a:xfrm>
        </p:grpSpPr>
        <p:pic>
          <p:nvPicPr>
            <p:cNvPr id="13"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517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7"/>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8"/>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8" grpId="0" animBg="1"/>
      <p:bldP spid="8" grpId="1"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3" name="Line 1"/>
          <p:cNvSpPr>
            <a:spLocks noChangeShapeType="1"/>
          </p:cNvSpPr>
          <p:nvPr/>
        </p:nvSpPr>
        <p:spPr bwMode="auto">
          <a:xfrm>
            <a:off x="2873714" y="1854036"/>
            <a:ext cx="1176099" cy="672"/>
          </a:xfrm>
          <a:prstGeom prst="line">
            <a:avLst/>
          </a:prstGeom>
          <a:noFill/>
          <a:ln w="36000" cap="flat">
            <a:solidFill>
              <a:srgbClr val="0084D1"/>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l-PL" sz="762"/>
          </a:p>
        </p:txBody>
      </p:sp>
      <p:sp>
        <p:nvSpPr>
          <p:cNvPr id="3074" name="Line 2"/>
          <p:cNvSpPr>
            <a:spLocks noChangeShapeType="1"/>
          </p:cNvSpPr>
          <p:nvPr/>
        </p:nvSpPr>
        <p:spPr bwMode="auto">
          <a:xfrm>
            <a:off x="4832758" y="1854036"/>
            <a:ext cx="1045048" cy="672"/>
          </a:xfrm>
          <a:prstGeom prst="line">
            <a:avLst/>
          </a:prstGeom>
          <a:noFill/>
          <a:ln w="36000" cap="flat">
            <a:solidFill>
              <a:srgbClr val="C5000B"/>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l-PL" sz="762"/>
          </a:p>
        </p:txBody>
      </p:sp>
      <p:sp>
        <p:nvSpPr>
          <p:cNvPr id="3075" name="Text Box 3"/>
          <p:cNvSpPr txBox="1">
            <a:spLocks noChangeArrowheads="1"/>
          </p:cNvSpPr>
          <p:nvPr/>
        </p:nvSpPr>
        <p:spPr bwMode="auto">
          <a:xfrm>
            <a:off x="2873714" y="1524056"/>
            <a:ext cx="1554270" cy="430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1" tIns="30252" rIns="38101" bIns="19050"/>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r>
              <a:rPr lang="pl-PL" altLang="pl-PL" sz="1270" b="1" dirty="0">
                <a:solidFill>
                  <a:srgbClr val="DC2300"/>
                </a:solidFill>
              </a:rPr>
              <a:t>Jednoczynnikowa</a:t>
            </a:r>
            <a:endParaRPr lang="es-ES" altLang="pl-PL" sz="1270" b="1" dirty="0">
              <a:solidFill>
                <a:srgbClr val="DC2300"/>
              </a:solidFill>
            </a:endParaRPr>
          </a:p>
          <a:p>
            <a:endParaRPr lang="es-ES" altLang="pl-PL" sz="1270" dirty="0"/>
          </a:p>
        </p:txBody>
      </p:sp>
      <p:sp>
        <p:nvSpPr>
          <p:cNvPr id="3076" name="Text Box 4"/>
          <p:cNvSpPr txBox="1">
            <a:spLocks noChangeArrowheads="1"/>
          </p:cNvSpPr>
          <p:nvPr/>
        </p:nvSpPr>
        <p:spPr bwMode="auto">
          <a:xfrm>
            <a:off x="4898620" y="1524056"/>
            <a:ext cx="1545588" cy="430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1" tIns="30252" rIns="38101" bIns="19050"/>
          <a:lstStyle>
            <a:lvl1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9pPr>
          </a:lstStyle>
          <a:p>
            <a:r>
              <a:rPr lang="pl-PL" altLang="pl-PL" sz="1270" b="1" dirty="0">
                <a:solidFill>
                  <a:srgbClr val="DC2300"/>
                </a:solidFill>
              </a:rPr>
              <a:t>Wieloczynnikowa</a:t>
            </a:r>
            <a:endParaRPr lang="es-ES" altLang="pl-PL" sz="1270" b="1" dirty="0">
              <a:solidFill>
                <a:srgbClr val="DC2300"/>
              </a:solidFill>
            </a:endParaRPr>
          </a:p>
          <a:p>
            <a:endParaRPr lang="es-ES" altLang="pl-PL" sz="1270" dirty="0"/>
          </a:p>
        </p:txBody>
      </p:sp>
      <p:sp>
        <p:nvSpPr>
          <p:cNvPr id="3077" name="Text Box 5"/>
          <p:cNvSpPr txBox="1">
            <a:spLocks noChangeArrowheads="1"/>
          </p:cNvSpPr>
          <p:nvPr/>
        </p:nvSpPr>
        <p:spPr bwMode="auto">
          <a:xfrm>
            <a:off x="620931" y="429430"/>
            <a:ext cx="8106350" cy="3420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1" tIns="19050" rIns="38101" bIns="1905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Lst>
              <a:defRPr>
                <a:solidFill>
                  <a:srgbClr val="000000"/>
                </a:solidFill>
                <a:latin typeface="Arial" panose="020B0604020202020204" pitchFamily="34" charset="0"/>
                <a:ea typeface="Microsoft YaHei" panose="020B0503020204020204" pitchFamily="34" charset="-122"/>
              </a:defRPr>
            </a:lvl9pPr>
          </a:lstStyle>
          <a:p>
            <a:pPr algn="ctr">
              <a:lnSpc>
                <a:spcPct val="102000"/>
              </a:lnSpc>
            </a:pPr>
            <a:r>
              <a:rPr lang="pl-PL" altLang="pl-PL" sz="2000" b="1" dirty="0">
                <a:solidFill>
                  <a:schemeClr val="tx1"/>
                </a:solidFill>
                <a:latin typeface="Calibri" panose="020F0502020204030204" pitchFamily="34" charset="0"/>
              </a:rPr>
              <a:t>Co zwiększa szanse nieprawidłowego testowania w kierunku HIV przez studentów 5 roku WUM (</a:t>
            </a:r>
            <a:r>
              <a:rPr lang="pl-PL" altLang="pl-PL" sz="2000" b="1" dirty="0" err="1">
                <a:solidFill>
                  <a:schemeClr val="tx1"/>
                </a:solidFill>
                <a:latin typeface="Calibri" panose="020F0502020204030204" pitchFamily="34" charset="0"/>
              </a:rPr>
              <a:t>anglo</a:t>
            </a:r>
            <a:r>
              <a:rPr lang="pl-PL" altLang="pl-PL" sz="2000" b="1" dirty="0">
                <a:solidFill>
                  <a:schemeClr val="tx1"/>
                </a:solidFill>
                <a:latin typeface="Calibri" panose="020F0502020204030204" pitchFamily="34" charset="0"/>
              </a:rPr>
              <a:t>- i polskojęzycznych)</a:t>
            </a:r>
          </a:p>
          <a:p>
            <a:pPr algn="ctr">
              <a:lnSpc>
                <a:spcPct val="102000"/>
              </a:lnSpc>
            </a:pPr>
            <a:r>
              <a:rPr lang="pl-PL" altLang="pl-PL" sz="1600" b="1" dirty="0">
                <a:solidFill>
                  <a:schemeClr val="tx1"/>
                </a:solidFill>
                <a:latin typeface="Calibri" panose="020F0502020204030204" pitchFamily="34" charset="0"/>
              </a:rPr>
              <a:t>Regresja logistyczna (OR)</a:t>
            </a:r>
            <a:endParaRPr lang="es-ES" altLang="pl-PL" sz="1600" b="1" dirty="0">
              <a:solidFill>
                <a:schemeClr val="tx1"/>
              </a:solidFill>
              <a:latin typeface="Calibri" panose="020F0502020204030204" pitchFamily="34" charset="0"/>
            </a:endParaRPr>
          </a:p>
        </p:txBody>
      </p:sp>
      <p:sp>
        <p:nvSpPr>
          <p:cNvPr id="3078" name="Text Box 6"/>
          <p:cNvSpPr txBox="1">
            <a:spLocks noChangeArrowheads="1"/>
          </p:cNvSpPr>
          <p:nvPr/>
        </p:nvSpPr>
        <p:spPr bwMode="auto">
          <a:xfrm>
            <a:off x="30243" y="1798255"/>
            <a:ext cx="1243304" cy="174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1" tIns="19050" rIns="38101" bIns="19050"/>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a:lnSpc>
                <a:spcPct val="118000"/>
              </a:lnSpc>
            </a:pPr>
            <a:r>
              <a:rPr lang="es-ES" altLang="pl-PL" sz="762" dirty="0">
                <a:latin typeface="Arial Black" panose="020B0A04020102020204" pitchFamily="34" charset="0"/>
              </a:rPr>
              <a:t>Region (vs A</a:t>
            </a:r>
            <a:r>
              <a:rPr lang="pl-PL" altLang="pl-PL" sz="762" dirty="0" err="1">
                <a:latin typeface="Arial Black" panose="020B0A04020102020204" pitchFamily="34" charset="0"/>
              </a:rPr>
              <a:t>zj</a:t>
            </a:r>
            <a:r>
              <a:rPr lang="es-ES" altLang="pl-PL" sz="762" dirty="0">
                <a:latin typeface="Arial Black" panose="020B0A04020102020204" pitchFamily="34" charset="0"/>
              </a:rPr>
              <a:t>a)</a:t>
            </a:r>
          </a:p>
        </p:txBody>
      </p:sp>
      <p:sp>
        <p:nvSpPr>
          <p:cNvPr id="3079" name="Text Box 7"/>
          <p:cNvSpPr txBox="1">
            <a:spLocks noChangeArrowheads="1"/>
          </p:cNvSpPr>
          <p:nvPr/>
        </p:nvSpPr>
        <p:spPr bwMode="auto">
          <a:xfrm>
            <a:off x="428100" y="1996512"/>
            <a:ext cx="1211718" cy="2741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1" tIns="25771" rIns="38101" bIns="19050"/>
          <a:lstStyle>
            <a:lvl1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9pPr>
          </a:lstStyle>
          <a:p>
            <a:r>
              <a:rPr lang="pl-PL" altLang="pl-PL" sz="762" dirty="0"/>
              <a:t>Ameryka Pn.</a:t>
            </a:r>
            <a:endParaRPr lang="es-ES" altLang="pl-PL" sz="762" dirty="0"/>
          </a:p>
        </p:txBody>
      </p:sp>
      <p:sp>
        <p:nvSpPr>
          <p:cNvPr id="3080" name="Text Box 8"/>
          <p:cNvSpPr txBox="1">
            <a:spLocks noChangeArrowheads="1"/>
          </p:cNvSpPr>
          <p:nvPr/>
        </p:nvSpPr>
        <p:spPr bwMode="auto">
          <a:xfrm>
            <a:off x="436165" y="2300954"/>
            <a:ext cx="768160" cy="1465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1" tIns="25771" rIns="38101" bIns="19050"/>
          <a:lstStyle>
            <a:lvl1pPr>
              <a:tabLst>
                <a:tab pos="723900" algn="l"/>
                <a:tab pos="1447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9pPr>
          </a:lstStyle>
          <a:p>
            <a:r>
              <a:rPr lang="pl-PL" altLang="pl-PL" sz="762" dirty="0"/>
              <a:t>Afryka Pn.</a:t>
            </a:r>
            <a:endParaRPr lang="es-ES" altLang="pl-PL" sz="762" dirty="0"/>
          </a:p>
        </p:txBody>
      </p:sp>
      <p:sp>
        <p:nvSpPr>
          <p:cNvPr id="3081" name="Text Box 9"/>
          <p:cNvSpPr txBox="1">
            <a:spLocks noChangeArrowheads="1"/>
          </p:cNvSpPr>
          <p:nvPr/>
        </p:nvSpPr>
        <p:spPr bwMode="auto">
          <a:xfrm>
            <a:off x="438853" y="2590610"/>
            <a:ext cx="768160" cy="1465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1" tIns="25771" rIns="38101" bIns="19050"/>
          <a:lstStyle>
            <a:lvl1pPr>
              <a:tabLst>
                <a:tab pos="723900" algn="l"/>
                <a:tab pos="1447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9pPr>
          </a:lstStyle>
          <a:p>
            <a:r>
              <a:rPr lang="es-ES" altLang="pl-PL" sz="762" dirty="0"/>
              <a:t>Europ</a:t>
            </a:r>
            <a:r>
              <a:rPr lang="pl-PL" altLang="pl-PL" sz="762" dirty="0"/>
              <a:t>a</a:t>
            </a:r>
            <a:endParaRPr lang="es-ES" altLang="pl-PL" sz="762" dirty="0"/>
          </a:p>
        </p:txBody>
      </p:sp>
      <p:sp>
        <p:nvSpPr>
          <p:cNvPr id="3082" name="Text Box 10"/>
          <p:cNvSpPr txBox="1">
            <a:spLocks noChangeArrowheads="1"/>
          </p:cNvSpPr>
          <p:nvPr/>
        </p:nvSpPr>
        <p:spPr bwMode="auto">
          <a:xfrm>
            <a:off x="85352" y="2773409"/>
            <a:ext cx="1828665" cy="174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1" tIns="19050" rIns="38101" bIns="19050"/>
          <a:lstStyle>
            <a:lvl1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9pPr>
          </a:lstStyle>
          <a:p>
            <a:pPr>
              <a:lnSpc>
                <a:spcPct val="118000"/>
              </a:lnSpc>
            </a:pPr>
            <a:r>
              <a:rPr lang="es-ES" altLang="pl-PL" sz="762" dirty="0">
                <a:latin typeface="Arial Black" panose="020B0A04020102020204" pitchFamily="34" charset="0"/>
              </a:rPr>
              <a:t>Spec</a:t>
            </a:r>
            <a:r>
              <a:rPr lang="pl-PL" altLang="pl-PL" sz="762" dirty="0" err="1">
                <a:latin typeface="Arial Black" panose="020B0A04020102020204" pitchFamily="34" charset="0"/>
              </a:rPr>
              <a:t>jalność</a:t>
            </a:r>
            <a:r>
              <a:rPr lang="es-ES" altLang="pl-PL" sz="762" dirty="0">
                <a:latin typeface="Arial Black" panose="020B0A04020102020204" pitchFamily="34" charset="0"/>
              </a:rPr>
              <a:t> (vs </a:t>
            </a:r>
            <a:r>
              <a:rPr lang="pl-PL" altLang="pl-PL" sz="762" dirty="0">
                <a:latin typeface="Arial Black" panose="020B0A04020102020204" pitchFamily="34" charset="0"/>
              </a:rPr>
              <a:t>nieznana</a:t>
            </a:r>
            <a:r>
              <a:rPr lang="es-ES" altLang="pl-PL" sz="762" dirty="0">
                <a:latin typeface="Arial Black" panose="020B0A04020102020204" pitchFamily="34" charset="0"/>
              </a:rPr>
              <a:t>)</a:t>
            </a:r>
          </a:p>
        </p:txBody>
      </p:sp>
      <p:sp>
        <p:nvSpPr>
          <p:cNvPr id="3083" name="Text Box 11"/>
          <p:cNvSpPr txBox="1">
            <a:spLocks noChangeArrowheads="1"/>
          </p:cNvSpPr>
          <p:nvPr/>
        </p:nvSpPr>
        <p:spPr bwMode="auto">
          <a:xfrm>
            <a:off x="432805" y="2963601"/>
            <a:ext cx="914669" cy="255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1" tIns="25771" rIns="38101" bIns="19050"/>
          <a:lstStyle>
            <a:lvl1pPr>
              <a:tabLst>
                <a:tab pos="723900" algn="l"/>
                <a:tab pos="1447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9pPr>
          </a:lstStyle>
          <a:p>
            <a:r>
              <a:rPr lang="pl-PL" altLang="pl-PL" sz="762" dirty="0"/>
              <a:t>Ginekologia/ Pediatria</a:t>
            </a:r>
            <a:endParaRPr lang="es-ES" altLang="pl-PL" sz="762" dirty="0"/>
          </a:p>
        </p:txBody>
      </p:sp>
      <p:sp>
        <p:nvSpPr>
          <p:cNvPr id="3084" name="Text Box 12"/>
          <p:cNvSpPr txBox="1">
            <a:spLocks noChangeArrowheads="1"/>
          </p:cNvSpPr>
          <p:nvPr/>
        </p:nvSpPr>
        <p:spPr bwMode="auto">
          <a:xfrm>
            <a:off x="438853" y="3291565"/>
            <a:ext cx="621652" cy="1465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1" tIns="25771" rIns="38101" bIns="19050"/>
          <a:lstStyle>
            <a:lvl1pPr>
              <a:tabLst>
                <a:tab pos="723900" algn="l"/>
                <a:tab pos="1447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9pPr>
          </a:lstStyle>
          <a:p>
            <a:r>
              <a:rPr lang="pl-PL" altLang="pl-PL" sz="762" dirty="0"/>
              <a:t>Chirurgiczna</a:t>
            </a:r>
            <a:endParaRPr lang="es-ES" altLang="pl-PL" sz="762" dirty="0"/>
          </a:p>
        </p:txBody>
      </p:sp>
      <p:sp>
        <p:nvSpPr>
          <p:cNvPr id="3085" name="Text Box 13"/>
          <p:cNvSpPr txBox="1">
            <a:spLocks noChangeArrowheads="1"/>
          </p:cNvSpPr>
          <p:nvPr/>
        </p:nvSpPr>
        <p:spPr bwMode="auto">
          <a:xfrm>
            <a:off x="436165" y="3581221"/>
            <a:ext cx="1060505" cy="255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1" tIns="25771" rIns="38101" bIns="19050"/>
          <a:lstStyle>
            <a:lvl1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9pPr>
          </a:lstStyle>
          <a:p>
            <a:r>
              <a:rPr lang="pl-PL" altLang="pl-PL" sz="762" dirty="0"/>
              <a:t>Interna</a:t>
            </a:r>
            <a:endParaRPr lang="es-ES" altLang="pl-PL" sz="762" dirty="0"/>
          </a:p>
          <a:p>
            <a:endParaRPr lang="es-ES" altLang="pl-PL" sz="762" dirty="0"/>
          </a:p>
        </p:txBody>
      </p:sp>
      <p:sp>
        <p:nvSpPr>
          <p:cNvPr id="3086" name="Text Box 14"/>
          <p:cNvSpPr txBox="1">
            <a:spLocks noChangeArrowheads="1"/>
          </p:cNvSpPr>
          <p:nvPr/>
        </p:nvSpPr>
        <p:spPr bwMode="auto">
          <a:xfrm>
            <a:off x="167343" y="3809720"/>
            <a:ext cx="1036311" cy="3696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1" tIns="25771" rIns="38101" bIns="19050"/>
          <a:lstStyle>
            <a:lvl1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9pPr>
          </a:lstStyle>
          <a:p>
            <a:r>
              <a:rPr lang="pl-PL" altLang="pl-PL" sz="762" b="1" dirty="0"/>
              <a:t>Ryzyko matka-</a:t>
            </a:r>
            <a:r>
              <a:rPr lang="pl-PL" altLang="pl-PL" sz="762" b="1" dirty="0" err="1"/>
              <a:t>dzieckoa</a:t>
            </a:r>
            <a:r>
              <a:rPr lang="es-ES" altLang="pl-PL" sz="762" dirty="0"/>
              <a:t> (</a:t>
            </a:r>
            <a:r>
              <a:rPr lang="pl-PL" altLang="pl-PL" sz="762" dirty="0"/>
              <a:t>na</a:t>
            </a:r>
            <a:r>
              <a:rPr lang="es-ES" altLang="pl-PL" sz="762" dirty="0"/>
              <a:t> 5%</a:t>
            </a:r>
            <a:r>
              <a:rPr lang="pl-PL" altLang="pl-PL" sz="762" dirty="0"/>
              <a:t> więcej</a:t>
            </a:r>
            <a:r>
              <a:rPr lang="es-ES" altLang="pl-PL" sz="762" dirty="0"/>
              <a:t>)</a:t>
            </a:r>
          </a:p>
        </p:txBody>
      </p:sp>
      <p:sp>
        <p:nvSpPr>
          <p:cNvPr id="3087" name="Text Box 15"/>
          <p:cNvSpPr txBox="1">
            <a:spLocks noChangeArrowheads="1"/>
          </p:cNvSpPr>
          <p:nvPr/>
        </p:nvSpPr>
        <p:spPr bwMode="auto">
          <a:xfrm>
            <a:off x="182800" y="4194808"/>
            <a:ext cx="1020854" cy="3696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1" tIns="25771" rIns="38101" bIns="19050"/>
          <a:lstStyle>
            <a:lvl1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9pPr>
          </a:lstStyle>
          <a:p>
            <a:r>
              <a:rPr lang="pl-PL" altLang="pl-PL" sz="762" b="1" dirty="0"/>
              <a:t>Ryzyko </a:t>
            </a:r>
            <a:r>
              <a:rPr lang="es-ES" altLang="pl-PL" sz="762" b="1" dirty="0"/>
              <a:t>MSM</a:t>
            </a:r>
            <a:r>
              <a:rPr lang="pl-PL" altLang="pl-PL" sz="762" b="1" dirty="0"/>
              <a:t> </a:t>
            </a:r>
            <a:r>
              <a:rPr lang="es-ES" altLang="pl-PL" sz="762" dirty="0"/>
              <a:t>(</a:t>
            </a:r>
            <a:r>
              <a:rPr lang="pl-PL" altLang="pl-PL" sz="762" dirty="0"/>
              <a:t>na </a:t>
            </a:r>
            <a:r>
              <a:rPr lang="es-ES" altLang="pl-PL" sz="762" dirty="0"/>
              <a:t> 5% </a:t>
            </a:r>
            <a:r>
              <a:rPr lang="pl-PL" altLang="pl-PL" sz="762" dirty="0"/>
              <a:t>więcej</a:t>
            </a:r>
            <a:r>
              <a:rPr lang="es-ES" altLang="pl-PL" sz="762" dirty="0"/>
              <a:t>)</a:t>
            </a:r>
          </a:p>
        </p:txBody>
      </p:sp>
      <p:sp>
        <p:nvSpPr>
          <p:cNvPr id="3088" name="Text Box 16"/>
          <p:cNvSpPr txBox="1">
            <a:spLocks noChangeArrowheads="1"/>
          </p:cNvSpPr>
          <p:nvPr/>
        </p:nvSpPr>
        <p:spPr bwMode="auto">
          <a:xfrm>
            <a:off x="182800" y="4511347"/>
            <a:ext cx="1088731" cy="3696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1" tIns="25771" rIns="38101" bIns="19050"/>
          <a:lstStyle>
            <a:lvl1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Microsoft YaHei" panose="020B0503020204020204" pitchFamily="34" charset="-122"/>
              </a:defRPr>
            </a:lvl9pPr>
          </a:lstStyle>
          <a:p>
            <a:r>
              <a:rPr lang="es-ES" altLang="pl-PL" sz="762" b="1" dirty="0"/>
              <a:t>C</a:t>
            </a:r>
            <a:r>
              <a:rPr lang="pl-PL" altLang="pl-PL" sz="762" b="1" dirty="0" err="1"/>
              <a:t>zy</a:t>
            </a:r>
            <a:r>
              <a:rPr lang="pl-PL" altLang="pl-PL" sz="762" b="1" dirty="0"/>
              <a:t> </a:t>
            </a:r>
            <a:r>
              <a:rPr lang="es-ES" altLang="pl-PL" sz="762" b="1" dirty="0"/>
              <a:t>HIV </a:t>
            </a:r>
            <a:r>
              <a:rPr lang="pl-PL" altLang="pl-PL" sz="762" b="1" dirty="0"/>
              <a:t>może być asymptomatyczne?</a:t>
            </a:r>
            <a:endParaRPr lang="es-ES" altLang="pl-PL" sz="762" dirty="0"/>
          </a:p>
        </p:txBody>
      </p:sp>
      <p:sp>
        <p:nvSpPr>
          <p:cNvPr id="3089" name="Text Box 17"/>
          <p:cNvSpPr txBox="1">
            <a:spLocks noChangeArrowheads="1"/>
          </p:cNvSpPr>
          <p:nvPr/>
        </p:nvSpPr>
        <p:spPr bwMode="auto">
          <a:xfrm>
            <a:off x="1889823" y="5064449"/>
            <a:ext cx="213042" cy="2849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1" tIns="19050" rIns="38101" bIns="19050"/>
          <a:lstStyle/>
          <a:p>
            <a:pPr>
              <a:lnSpc>
                <a:spcPct val="118000"/>
              </a:lnSpc>
            </a:pPr>
            <a:r>
              <a:rPr lang="es-ES" altLang="pl-PL" sz="1185" dirty="0">
                <a:solidFill>
                  <a:srgbClr val="000000"/>
                </a:solidFill>
                <a:latin typeface="Arial Black" panose="020B0A04020102020204" pitchFamily="34" charset="0"/>
              </a:rPr>
              <a:t>1</a:t>
            </a:r>
          </a:p>
        </p:txBody>
      </p:sp>
      <p:sp>
        <p:nvSpPr>
          <p:cNvPr id="3090" name="Text Box 18"/>
          <p:cNvSpPr txBox="1">
            <a:spLocks noChangeArrowheads="1"/>
          </p:cNvSpPr>
          <p:nvPr/>
        </p:nvSpPr>
        <p:spPr bwMode="auto">
          <a:xfrm>
            <a:off x="1295725" y="5059745"/>
            <a:ext cx="213042" cy="2500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1" tIns="19050" rIns="38101" bIns="19050"/>
          <a:lstStyle/>
          <a:p>
            <a:pPr>
              <a:lnSpc>
                <a:spcPct val="118000"/>
              </a:lnSpc>
            </a:pPr>
            <a:r>
              <a:rPr lang="es-ES" altLang="pl-PL" sz="1185" dirty="0">
                <a:solidFill>
                  <a:srgbClr val="000000"/>
                </a:solidFill>
                <a:latin typeface="Arial Black" panose="020B0A04020102020204" pitchFamily="34" charset="0"/>
              </a:rPr>
              <a:t>0</a:t>
            </a:r>
          </a:p>
        </p:txBody>
      </p:sp>
      <p:sp>
        <p:nvSpPr>
          <p:cNvPr id="3091" name="Text Box 19"/>
          <p:cNvSpPr txBox="1">
            <a:spLocks noChangeArrowheads="1"/>
          </p:cNvSpPr>
          <p:nvPr/>
        </p:nvSpPr>
        <p:spPr bwMode="auto">
          <a:xfrm>
            <a:off x="8260247" y="4968346"/>
            <a:ext cx="731869" cy="183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sz="762"/>
          </a:p>
        </p:txBody>
      </p:sp>
      <p:sp>
        <p:nvSpPr>
          <p:cNvPr id="3092" name="Text Box 20"/>
          <p:cNvSpPr txBox="1">
            <a:spLocks noChangeArrowheads="1"/>
          </p:cNvSpPr>
          <p:nvPr/>
        </p:nvSpPr>
        <p:spPr bwMode="auto">
          <a:xfrm>
            <a:off x="8381888" y="5089988"/>
            <a:ext cx="263446" cy="2358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8101" tIns="19050" rIns="38101" bIns="19050"/>
          <a:lstStyle/>
          <a:p>
            <a:pPr>
              <a:lnSpc>
                <a:spcPct val="118000"/>
              </a:lnSpc>
            </a:pPr>
            <a:r>
              <a:rPr lang="es-ES" altLang="pl-PL" sz="1101" dirty="0">
                <a:solidFill>
                  <a:srgbClr val="000000"/>
                </a:solidFill>
                <a:latin typeface="Arial Black" panose="020B0A04020102020204" pitchFamily="34" charset="0"/>
              </a:rPr>
              <a:t>15</a:t>
            </a:r>
          </a:p>
        </p:txBody>
      </p:sp>
      <p:sp>
        <p:nvSpPr>
          <p:cNvPr id="3093" name="Text Box 21"/>
          <p:cNvSpPr txBox="1">
            <a:spLocks noChangeArrowheads="1"/>
          </p:cNvSpPr>
          <p:nvPr/>
        </p:nvSpPr>
        <p:spPr bwMode="auto">
          <a:xfrm>
            <a:off x="4088792" y="5288575"/>
            <a:ext cx="2773577" cy="174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1" tIns="19050" rIns="38101" bIns="19050"/>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9pPr>
          </a:lstStyle>
          <a:p>
            <a:pPr>
              <a:lnSpc>
                <a:spcPct val="118000"/>
              </a:lnSpc>
            </a:pPr>
            <a:r>
              <a:rPr lang="pl-PL" altLang="pl-PL" sz="762" dirty="0">
                <a:latin typeface="Arial Black" panose="020B0A04020102020204" pitchFamily="34" charset="0"/>
              </a:rPr>
              <a:t>Większe szanse na nieprawidłowe testowanie</a:t>
            </a:r>
            <a:endParaRPr lang="es-ES" altLang="pl-PL" sz="762" dirty="0">
              <a:latin typeface="Arial Black" panose="020B0A04020102020204" pitchFamily="34" charset="0"/>
            </a:endParaRPr>
          </a:p>
        </p:txBody>
      </p:sp>
      <p:sp>
        <p:nvSpPr>
          <p:cNvPr id="3094" name="Text Box 22"/>
          <p:cNvSpPr txBox="1">
            <a:spLocks noChangeArrowheads="1"/>
          </p:cNvSpPr>
          <p:nvPr/>
        </p:nvSpPr>
        <p:spPr bwMode="auto">
          <a:xfrm>
            <a:off x="428100" y="5264050"/>
            <a:ext cx="1690222" cy="7197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1" tIns="19050" rIns="38101" bIns="19050"/>
          <a:lstStyle>
            <a:lvl1pPr>
              <a:tabLst>
                <a:tab pos="723900" algn="l"/>
                <a:tab pos="1447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Microsoft YaHei" panose="020B0503020204020204" pitchFamily="34" charset="-122"/>
              </a:defRPr>
            </a:lvl9pPr>
          </a:lstStyle>
          <a:p>
            <a:pPr>
              <a:lnSpc>
                <a:spcPct val="118000"/>
              </a:lnSpc>
            </a:pPr>
            <a:r>
              <a:rPr lang="pl-PL" altLang="pl-PL" sz="762" dirty="0">
                <a:latin typeface="Arial Black" panose="020B0A04020102020204" pitchFamily="34" charset="0"/>
              </a:rPr>
              <a:t>Mniejsze szanse na nieprawidłowe testowanie</a:t>
            </a:r>
            <a:endParaRPr lang="es-ES" altLang="pl-PL" sz="762" dirty="0">
              <a:latin typeface="Arial Black" panose="020B0A04020102020204" pitchFamily="34" charset="0"/>
            </a:endParaRPr>
          </a:p>
        </p:txBody>
      </p:sp>
      <p:pic>
        <p:nvPicPr>
          <p:cNvPr id="3095"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6210" y="1859413"/>
            <a:ext cx="7833490" cy="317009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 name="Obraz 24"/>
          <p:cNvPicPr>
            <a:picLocks noChangeAspect="1"/>
          </p:cNvPicPr>
          <p:nvPr/>
        </p:nvPicPr>
        <p:blipFill>
          <a:blip r:embed="rId4"/>
          <a:stretch>
            <a:fillRect/>
          </a:stretch>
        </p:blipFill>
        <p:spPr>
          <a:xfrm>
            <a:off x="3451902" y="5832648"/>
            <a:ext cx="5406504" cy="548680"/>
          </a:xfrm>
          <a:prstGeom prst="rect">
            <a:avLst/>
          </a:prstGeom>
        </p:spPr>
      </p:pic>
      <p:grpSp>
        <p:nvGrpSpPr>
          <p:cNvPr id="28" name="Group 27"/>
          <p:cNvGrpSpPr/>
          <p:nvPr/>
        </p:nvGrpSpPr>
        <p:grpSpPr>
          <a:xfrm>
            <a:off x="179512" y="6381328"/>
            <a:ext cx="8888434" cy="372932"/>
            <a:chOff x="179512" y="6381328"/>
            <a:chExt cx="8888434" cy="372932"/>
          </a:xfrm>
        </p:grpSpPr>
        <p:pic>
          <p:nvPicPr>
            <p:cNvPr id="29"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Connector 2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32" name="Freeform 3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690269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 </a:t>
            </a:r>
          </a:p>
        </p:txBody>
      </p:sp>
      <p:sp>
        <p:nvSpPr>
          <p:cNvPr id="4" name="Title 1"/>
          <p:cNvSpPr txBox="1">
            <a:spLocks/>
          </p:cNvSpPr>
          <p:nvPr/>
        </p:nvSpPr>
        <p:spPr>
          <a:xfrm>
            <a:off x="323527" y="260648"/>
            <a:ext cx="8403753" cy="792088"/>
          </a:xfrm>
          <a:prstGeom prst="rect">
            <a:avLst/>
          </a:prstGeom>
        </p:spPr>
        <p:txBody>
          <a:bodyPr vert="horz" lIns="91238" tIns="45619" rIns="91238" bIns="45619" rtlCol="0" anchor="t">
            <a:no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r>
              <a:rPr lang="pl-PL" sz="2800" b="1" dirty="0"/>
              <a:t>Poziom instytucji: potencjalne bariery i rozwiązania dla obaw</a:t>
            </a:r>
          </a:p>
        </p:txBody>
      </p:sp>
      <p:grpSp>
        <p:nvGrpSpPr>
          <p:cNvPr id="6" name="Group 5"/>
          <p:cNvGrpSpPr/>
          <p:nvPr/>
        </p:nvGrpSpPr>
        <p:grpSpPr>
          <a:xfrm>
            <a:off x="301306" y="1414565"/>
            <a:ext cx="3099227" cy="1589907"/>
            <a:chOff x="4501" y="127174"/>
            <a:chExt cx="3099227" cy="1589907"/>
          </a:xfrm>
        </p:grpSpPr>
        <p:sp>
          <p:nvSpPr>
            <p:cNvPr id="7" name="Chevron 6"/>
            <p:cNvSpPr/>
            <p:nvPr/>
          </p:nvSpPr>
          <p:spPr>
            <a:xfrm>
              <a:off x="4501" y="153312"/>
              <a:ext cx="3099227" cy="1563769"/>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Chevron 4"/>
            <p:cNvSpPr/>
            <p:nvPr/>
          </p:nvSpPr>
          <p:spPr>
            <a:xfrm>
              <a:off x="835621" y="127174"/>
              <a:ext cx="1436988" cy="15899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pl-PL" sz="1600" kern="1200" dirty="0"/>
                <a:t>Wzrost kosztów</a:t>
              </a:r>
            </a:p>
          </p:txBody>
        </p:sp>
      </p:grpSp>
      <p:grpSp>
        <p:nvGrpSpPr>
          <p:cNvPr id="9" name="Group 8"/>
          <p:cNvGrpSpPr/>
          <p:nvPr/>
        </p:nvGrpSpPr>
        <p:grpSpPr>
          <a:xfrm>
            <a:off x="2893122" y="1440703"/>
            <a:ext cx="3174496" cy="1485476"/>
            <a:chOff x="3188256" y="133134"/>
            <a:chExt cx="3174496" cy="1485476"/>
          </a:xfrm>
        </p:grpSpPr>
        <p:sp>
          <p:nvSpPr>
            <p:cNvPr id="10" name="Chevron 9"/>
            <p:cNvSpPr/>
            <p:nvPr/>
          </p:nvSpPr>
          <p:spPr>
            <a:xfrm>
              <a:off x="3188256" y="153313"/>
              <a:ext cx="3174496" cy="1465297"/>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Chevron 4"/>
            <p:cNvSpPr/>
            <p:nvPr/>
          </p:nvSpPr>
          <p:spPr>
            <a:xfrm>
              <a:off x="4008585" y="133134"/>
              <a:ext cx="1709199" cy="14652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pl-PL" sz="1400" kern="1200" dirty="0"/>
                <a:t>Opłacalność w wypadku diagnozy u co najmniej 1 osoby na 1000 przebadanych</a:t>
              </a:r>
            </a:p>
          </p:txBody>
        </p:sp>
      </p:grpSp>
      <p:grpSp>
        <p:nvGrpSpPr>
          <p:cNvPr id="12" name="Group 11"/>
          <p:cNvGrpSpPr/>
          <p:nvPr/>
        </p:nvGrpSpPr>
        <p:grpSpPr>
          <a:xfrm>
            <a:off x="5717980" y="1476869"/>
            <a:ext cx="2977247" cy="1465297"/>
            <a:chOff x="5515193" y="201944"/>
            <a:chExt cx="2977247" cy="1465297"/>
          </a:xfrm>
        </p:grpSpPr>
        <p:sp>
          <p:nvSpPr>
            <p:cNvPr id="13" name="Chevron 12"/>
            <p:cNvSpPr/>
            <p:nvPr/>
          </p:nvSpPr>
          <p:spPr>
            <a:xfrm>
              <a:off x="5515193" y="201944"/>
              <a:ext cx="2977247" cy="1465297"/>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Chevron 4"/>
            <p:cNvSpPr/>
            <p:nvPr/>
          </p:nvSpPr>
          <p:spPr>
            <a:xfrm>
              <a:off x="6228728" y="201944"/>
              <a:ext cx="1511950" cy="14652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pl-PL" sz="1400" kern="1200" dirty="0"/>
                <a:t>Należy uwzględnić przyszłe wyższe koszty dla instytucji w związku z nierozpoznaniem zakażenia HIV</a:t>
              </a:r>
            </a:p>
          </p:txBody>
        </p:sp>
      </p:grpSp>
      <p:grpSp>
        <p:nvGrpSpPr>
          <p:cNvPr id="15" name="Group 14"/>
          <p:cNvGrpSpPr/>
          <p:nvPr/>
        </p:nvGrpSpPr>
        <p:grpSpPr>
          <a:xfrm>
            <a:off x="413740" y="3140968"/>
            <a:ext cx="3099227" cy="1239690"/>
            <a:chOff x="4501" y="1890638"/>
            <a:chExt cx="3099227" cy="1239690"/>
          </a:xfrm>
        </p:grpSpPr>
        <p:sp>
          <p:nvSpPr>
            <p:cNvPr id="16" name="Chevron 15"/>
            <p:cNvSpPr/>
            <p:nvPr/>
          </p:nvSpPr>
          <p:spPr>
            <a:xfrm>
              <a:off x="4501" y="1890638"/>
              <a:ext cx="3099227" cy="123969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Chevron 4"/>
            <p:cNvSpPr/>
            <p:nvPr/>
          </p:nvSpPr>
          <p:spPr>
            <a:xfrm>
              <a:off x="624346" y="1890638"/>
              <a:ext cx="1859537" cy="12396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pl-PL" sz="1600" kern="1200" dirty="0"/>
                <a:t>Przekonanie o małym prawdopodobieństwie rozpoznania nowych przypadków</a:t>
              </a:r>
            </a:p>
          </p:txBody>
        </p:sp>
      </p:grpSp>
      <p:grpSp>
        <p:nvGrpSpPr>
          <p:cNvPr id="18" name="Group 17"/>
          <p:cNvGrpSpPr/>
          <p:nvPr/>
        </p:nvGrpSpPr>
        <p:grpSpPr>
          <a:xfrm>
            <a:off x="3135491" y="3140968"/>
            <a:ext cx="2897041" cy="1168272"/>
            <a:chOff x="2700828" y="1926347"/>
            <a:chExt cx="2897041" cy="1168272"/>
          </a:xfrm>
        </p:grpSpPr>
        <p:sp>
          <p:nvSpPr>
            <p:cNvPr id="19" name="Chevron 18"/>
            <p:cNvSpPr/>
            <p:nvPr/>
          </p:nvSpPr>
          <p:spPr>
            <a:xfrm>
              <a:off x="2700828" y="1926347"/>
              <a:ext cx="2897041" cy="1168272"/>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0" name="Chevron 4"/>
            <p:cNvSpPr/>
            <p:nvPr/>
          </p:nvSpPr>
          <p:spPr>
            <a:xfrm>
              <a:off x="3284964" y="1926347"/>
              <a:ext cx="1728769" cy="11682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pl-PL" sz="1400" kern="1200" dirty="0"/>
                <a:t>Prezentacja wyników badania HIDES</a:t>
              </a:r>
            </a:p>
          </p:txBody>
        </p:sp>
      </p:grpSp>
      <p:grpSp>
        <p:nvGrpSpPr>
          <p:cNvPr id="21" name="Group 20"/>
          <p:cNvGrpSpPr/>
          <p:nvPr/>
        </p:nvGrpSpPr>
        <p:grpSpPr>
          <a:xfrm>
            <a:off x="413740" y="4506812"/>
            <a:ext cx="3099227" cy="1239690"/>
            <a:chOff x="4501" y="3344936"/>
            <a:chExt cx="3099227" cy="1239690"/>
          </a:xfrm>
        </p:grpSpPr>
        <p:sp>
          <p:nvSpPr>
            <p:cNvPr id="22" name="Chevron 21"/>
            <p:cNvSpPr/>
            <p:nvPr/>
          </p:nvSpPr>
          <p:spPr>
            <a:xfrm>
              <a:off x="4501" y="3344936"/>
              <a:ext cx="3099227" cy="123969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Chevron 4"/>
            <p:cNvSpPr/>
            <p:nvPr/>
          </p:nvSpPr>
          <p:spPr>
            <a:xfrm>
              <a:off x="624346" y="3344936"/>
              <a:ext cx="1859537" cy="12396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pl-PL" sz="1600" kern="1200" dirty="0">
                  <a:solidFill>
                    <a:schemeClr val="bg1"/>
                  </a:solidFill>
                </a:rPr>
                <a:t>Wpływ na istniejące usługi</a:t>
              </a:r>
            </a:p>
          </p:txBody>
        </p:sp>
      </p:grpSp>
      <p:grpSp>
        <p:nvGrpSpPr>
          <p:cNvPr id="24" name="Group 23"/>
          <p:cNvGrpSpPr/>
          <p:nvPr/>
        </p:nvGrpSpPr>
        <p:grpSpPr>
          <a:xfrm>
            <a:off x="3148652" y="4468823"/>
            <a:ext cx="2515604" cy="1315668"/>
            <a:chOff x="2757582" y="3306947"/>
            <a:chExt cx="2515604" cy="1315668"/>
          </a:xfrm>
        </p:grpSpPr>
        <p:sp>
          <p:nvSpPr>
            <p:cNvPr id="25" name="Chevron 24"/>
            <p:cNvSpPr/>
            <p:nvPr/>
          </p:nvSpPr>
          <p:spPr>
            <a:xfrm>
              <a:off x="2757582" y="3344936"/>
              <a:ext cx="2515604" cy="1239690"/>
            </a:xfrm>
            <a:prstGeom prst="chevron">
              <a:avLst>
                <a:gd name="adj" fmla="val 48963"/>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6" name="Chevron 4"/>
            <p:cNvSpPr/>
            <p:nvPr/>
          </p:nvSpPr>
          <p:spPr>
            <a:xfrm>
              <a:off x="3358662" y="3306947"/>
              <a:ext cx="1256690" cy="13156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pl-PL" sz="1400" kern="1200" dirty="0"/>
                <a:t>Uproszczenie procedur uzyskiwania zgody, testy oportunistyczne</a:t>
              </a:r>
            </a:p>
          </p:txBody>
        </p:sp>
      </p:grpSp>
      <p:grpSp>
        <p:nvGrpSpPr>
          <p:cNvPr id="31" name="Group 30"/>
          <p:cNvGrpSpPr/>
          <p:nvPr/>
        </p:nvGrpSpPr>
        <p:grpSpPr>
          <a:xfrm>
            <a:off x="179512" y="6381328"/>
            <a:ext cx="8888434" cy="372932"/>
            <a:chOff x="179512" y="6381328"/>
            <a:chExt cx="8888434" cy="372932"/>
          </a:xfrm>
        </p:grpSpPr>
        <p:pic>
          <p:nvPicPr>
            <p:cNvPr id="32"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Straight Connector 32"/>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35" name="Freeform 34"/>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4151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r>
              <a:rPr lang="pl-PL" sz="3200" b="1" dirty="0"/>
              <a:t>Bariery w zakresie zasad i regulacji</a:t>
            </a:r>
          </a:p>
        </p:txBody>
      </p:sp>
      <p:sp>
        <p:nvSpPr>
          <p:cNvPr id="3" name="Content Placeholder 2"/>
          <p:cNvSpPr>
            <a:spLocks noGrp="1"/>
          </p:cNvSpPr>
          <p:nvPr>
            <p:ph idx="1"/>
          </p:nvPr>
        </p:nvSpPr>
        <p:spPr/>
        <p:txBody>
          <a:bodyPr>
            <a:normAutofit/>
          </a:bodyPr>
          <a:lstStyle/>
          <a:p>
            <a:pPr marL="0" indent="0">
              <a:buNone/>
            </a:pPr>
            <a:r>
              <a:rPr lang="pl-PL" sz="2000" dirty="0"/>
              <a:t>Ten slajd można zaadaptować do potrzeb lokalnych, jeżeli istnieją potencjalne bariery powiązane z obowiązującymi zasadami i/lub kwestiami regulacyjnymi, np. dotyczące tego, kto może wykonać test. Należy rozważyć dodanie tutaj informacji dotyczących kwestii odnoszących się konkretnie do mężczyzn utrzymujących kontakty seksualne z innymi mężczyznami, nieudokumentowanego dostępu imigrantów do opieki zdrowotnej oraz osób przyjmujących narkotyki dożylnie w tych krajach, w których stanowi to problem.</a:t>
            </a:r>
          </a:p>
        </p:txBody>
      </p:sp>
      <p:grpSp>
        <p:nvGrpSpPr>
          <p:cNvPr id="6" name="Group 5"/>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3322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4"/>
          <p:cNvSpPr>
            <a:spLocks noGrp="1"/>
          </p:cNvSpPr>
          <p:nvPr>
            <p:ph type="title"/>
          </p:nvPr>
        </p:nvSpPr>
        <p:spPr>
          <a:xfrm>
            <a:off x="371654" y="326637"/>
            <a:ext cx="8171067" cy="822325"/>
          </a:xfrm>
        </p:spPr>
        <p:txBody>
          <a:bodyPr>
            <a:normAutofit fontScale="90000"/>
          </a:bodyPr>
          <a:lstStyle/>
          <a:p>
            <a:pPr algn="l"/>
            <a:r>
              <a:rPr lang="pl-PL" sz="2700" dirty="0">
                <a:latin typeface="+mn-lt"/>
              </a:rPr>
              <a:t>Liczba nowo zdiagnozowanych przypadków HIV, 2014, UE/EOG</a:t>
            </a:r>
            <a:r>
              <a:t/>
            </a:r>
            <a:br/>
            <a:endParaRPr lang="pl-PL" dirty="0">
              <a:latin typeface="+mn-lt"/>
            </a:endParaRPr>
          </a:p>
        </p:txBody>
      </p:sp>
      <p:grpSp>
        <p:nvGrpSpPr>
          <p:cNvPr id="11" name="Group 10"/>
          <p:cNvGrpSpPr/>
          <p:nvPr/>
        </p:nvGrpSpPr>
        <p:grpSpPr>
          <a:xfrm>
            <a:off x="467544" y="1347688"/>
            <a:ext cx="1507080" cy="2138058"/>
            <a:chOff x="0" y="4264587"/>
            <a:chExt cx="2140300" cy="1936330"/>
          </a:xfrm>
        </p:grpSpPr>
        <p:sp>
          <p:nvSpPr>
            <p:cNvPr id="12" name="Rectangle 11"/>
            <p:cNvSpPr/>
            <p:nvPr/>
          </p:nvSpPr>
          <p:spPr bwMode="auto">
            <a:xfrm>
              <a:off x="0" y="5392448"/>
              <a:ext cx="2140300" cy="296082"/>
            </a:xfrm>
            <a:prstGeom prst="rect">
              <a:avLst/>
            </a:prstGeom>
            <a:solidFill>
              <a:srgbClr val="E2001A"/>
            </a:solidFill>
            <a:ln w="9525" cap="flat" cmpd="sng" algn="ctr">
              <a:no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pl-PL" sz="2000" i="0" u="sng" strike="noStrike" cap="none" normalizeH="0" baseline="0" dirty="0">
                  <a:ln>
                    <a:noFill/>
                  </a:ln>
                  <a:solidFill>
                    <a:schemeClr val="bg1"/>
                  </a:solidFill>
                  <a:effectLst/>
                  <a:latin typeface="Calibri" panose="020F0502020204030204" pitchFamily="34" charset="0"/>
                </a:rPr>
                <a:t>&gt;</a:t>
              </a:r>
              <a:r>
                <a:rPr kumimoji="0" lang="pl-PL" sz="2000" i="0" u="none" strike="noStrike" cap="none" normalizeH="0" baseline="0" dirty="0">
                  <a:ln>
                    <a:noFill/>
                  </a:ln>
                  <a:solidFill>
                    <a:schemeClr val="bg1"/>
                  </a:solidFill>
                  <a:effectLst/>
                  <a:latin typeface="Calibri" panose="020F0502020204030204" pitchFamily="34" charset="0"/>
                </a:rPr>
                <a:t> 20   </a:t>
              </a:r>
            </a:p>
          </p:txBody>
        </p:sp>
        <p:sp>
          <p:nvSpPr>
            <p:cNvPr id="13" name="Rectangle 12"/>
            <p:cNvSpPr/>
            <p:nvPr/>
          </p:nvSpPr>
          <p:spPr bwMode="auto">
            <a:xfrm>
              <a:off x="0" y="5026252"/>
              <a:ext cx="2140300" cy="296082"/>
            </a:xfrm>
            <a:prstGeom prst="rect">
              <a:avLst/>
            </a:prstGeom>
            <a:solidFill>
              <a:srgbClr val="F6A800"/>
            </a:solidFill>
            <a:ln w="9525" cap="flat" cmpd="sng" algn="ctr">
              <a:noFill/>
              <a:prstDash val="solid"/>
              <a:round/>
              <a:headEnd type="none" w="med" len="med"/>
              <a:tailEnd type="none" w="med" len="med"/>
            </a:ln>
            <a:effectLst/>
          </p:spPr>
          <p:txBody>
            <a:bodyPr vert="horz" wrap="square" lIns="108000" tIns="36000" rIns="72000" bIns="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pl-PL" sz="2000" i="0" u="none" strike="noStrike" cap="none" normalizeH="0" baseline="0" dirty="0">
                  <a:ln>
                    <a:noFill/>
                  </a:ln>
                  <a:effectLst/>
                  <a:latin typeface="Calibri" panose="020F0502020204030204" pitchFamily="34" charset="0"/>
                </a:rPr>
                <a:t>10 do &lt;20</a:t>
              </a:r>
            </a:p>
          </p:txBody>
        </p:sp>
        <p:sp>
          <p:nvSpPr>
            <p:cNvPr id="14" name="Rectangle 13"/>
            <p:cNvSpPr/>
            <p:nvPr/>
          </p:nvSpPr>
          <p:spPr bwMode="auto">
            <a:xfrm>
              <a:off x="0" y="4660056"/>
              <a:ext cx="2140300" cy="296082"/>
            </a:xfrm>
            <a:prstGeom prst="rect">
              <a:avLst/>
            </a:prstGeom>
            <a:solidFill>
              <a:srgbClr val="FFDD00"/>
            </a:solidFill>
            <a:ln w="9525" cap="flat" cmpd="sng" algn="ctr">
              <a:no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algn="ctr"/>
              <a:r>
                <a:rPr kumimoji="0" lang="pl-PL" sz="2000" i="0" u="none" strike="noStrike" cap="none" normalizeH="0" baseline="0" dirty="0">
                  <a:ln>
                    <a:noFill/>
                  </a:ln>
                  <a:effectLst/>
                  <a:latin typeface="Calibri" panose="020F0502020204030204" pitchFamily="34" charset="0"/>
                </a:rPr>
                <a:t>2  </a:t>
              </a:r>
              <a:r>
                <a:rPr lang="pl-PL" sz="2000" dirty="0">
                  <a:latin typeface="Calibri" panose="020F0502020204030204" pitchFamily="34" charset="0"/>
                </a:rPr>
                <a:t>do </a:t>
              </a:r>
              <a:r>
                <a:rPr kumimoji="0" lang="pl-PL" sz="2000" i="0" u="none" strike="noStrike" cap="none" normalizeH="0" baseline="0" dirty="0">
                  <a:ln>
                    <a:noFill/>
                  </a:ln>
                  <a:effectLst/>
                  <a:latin typeface="Calibri" panose="020F0502020204030204" pitchFamily="34" charset="0"/>
                </a:rPr>
                <a:t>&lt;10 </a:t>
              </a:r>
            </a:p>
          </p:txBody>
        </p:sp>
        <p:sp>
          <p:nvSpPr>
            <p:cNvPr id="15" name="Rectangle 14"/>
            <p:cNvSpPr/>
            <p:nvPr/>
          </p:nvSpPr>
          <p:spPr bwMode="auto">
            <a:xfrm>
              <a:off x="0" y="4264587"/>
              <a:ext cx="2140300" cy="325355"/>
            </a:xfrm>
            <a:prstGeom prst="rect">
              <a:avLst/>
            </a:prstGeom>
            <a:solidFill>
              <a:srgbClr val="FFF1C3"/>
            </a:solidFill>
            <a:ln w="9525" cap="flat" cmpd="sng" algn="ctr">
              <a:noFill/>
              <a:prstDash val="solid"/>
              <a:round/>
              <a:headEnd type="none" w="med" len="med"/>
              <a:tailEnd type="none" w="med" len="med"/>
            </a:ln>
            <a:effectLst/>
          </p:spPr>
          <p:txBody>
            <a:bodyPr vert="horz" wrap="square" lIns="108000" tIns="72000" rIns="72000" bIns="72000" numCol="1" rtlCol="0" anchor="t" anchorCtr="0" compatLnSpc="1">
              <a:prstTxWarp prst="textNoShape">
                <a:avLst/>
              </a:prstTxWarp>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90000"/>
                </a:lnSpc>
                <a:spcBef>
                  <a:spcPct val="0"/>
                </a:spcBef>
                <a:spcAft>
                  <a:spcPct val="0"/>
                </a:spcAft>
                <a:buClrTx/>
                <a:buSzTx/>
                <a:buFontTx/>
                <a:buNone/>
                <a:tabLst/>
              </a:pPr>
              <a:r>
                <a:rPr lang="pl-PL" sz="2000" dirty="0">
                  <a:latin typeface="Calibri" panose="020F0502020204030204" pitchFamily="34" charset="0"/>
                  <a:sym typeface="Symbol"/>
                </a:rPr>
                <a:t>&lt;</a:t>
              </a:r>
              <a:r>
                <a:rPr kumimoji="0" lang="pl-PL" sz="2000" i="0" u="none" strike="noStrike" cap="none" normalizeH="0" baseline="0" dirty="0">
                  <a:ln>
                    <a:noFill/>
                  </a:ln>
                  <a:effectLst/>
                  <a:latin typeface="Calibri" panose="020F0502020204030204" pitchFamily="34" charset="0"/>
                </a:rPr>
                <a:t> 2</a:t>
              </a:r>
            </a:p>
          </p:txBody>
        </p:sp>
        <p:sp>
          <p:nvSpPr>
            <p:cNvPr id="16" name="Rectangle 15"/>
            <p:cNvSpPr/>
            <p:nvPr/>
          </p:nvSpPr>
          <p:spPr bwMode="auto">
            <a:xfrm>
              <a:off x="4" y="5736066"/>
              <a:ext cx="2140296" cy="464851"/>
            </a:xfrm>
            <a:prstGeom prst="rect">
              <a:avLst/>
            </a:prstGeom>
            <a:solidFill>
              <a:srgbClr val="DDDDDD"/>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pl-PL" sz="1200" b="0" i="0" u="none" strike="noStrike" cap="none" normalizeH="0" baseline="0" dirty="0">
                  <a:ln>
                    <a:noFill/>
                  </a:ln>
                  <a:effectLst/>
                  <a:latin typeface="Calibri" panose="020F0502020204030204" pitchFamily="34" charset="0"/>
                </a:rPr>
                <a:t>Nie uwzględniono lub </a:t>
              </a:r>
            </a:p>
            <a:p>
              <a:pPr marL="0" marR="0" indent="0" algn="ctr" defTabSz="914400" rtl="0" eaLnBrk="1" fontAlgn="base" latinLnBrk="0" hangingPunct="1">
                <a:lnSpc>
                  <a:spcPct val="90000"/>
                </a:lnSpc>
                <a:spcBef>
                  <a:spcPct val="0"/>
                </a:spcBef>
                <a:spcAft>
                  <a:spcPct val="0"/>
                </a:spcAft>
                <a:buClrTx/>
                <a:buSzTx/>
                <a:buFontTx/>
                <a:buNone/>
                <a:tabLst/>
              </a:pPr>
              <a:r>
                <a:rPr kumimoji="0" lang="pl-PL" sz="1200" b="0" i="0" u="none" strike="noStrike" cap="none" normalizeH="0" baseline="0" dirty="0">
                  <a:ln>
                    <a:noFill/>
                  </a:ln>
                  <a:effectLst/>
                  <a:latin typeface="Calibri" panose="020F0502020204030204" pitchFamily="34" charset="0"/>
                </a:rPr>
                <a:t>brak zgłoszonych danych</a:t>
              </a:r>
            </a:p>
          </p:txBody>
        </p:sp>
      </p:grpSp>
      <p:sp>
        <p:nvSpPr>
          <p:cNvPr id="19" name="Rectangle 18"/>
          <p:cNvSpPr/>
          <p:nvPr/>
        </p:nvSpPr>
        <p:spPr>
          <a:xfrm>
            <a:off x="712592" y="5217080"/>
            <a:ext cx="363714" cy="217383"/>
          </a:xfrm>
          <a:prstGeom prst="rect">
            <a:avLst/>
          </a:prstGeom>
          <a:solidFill>
            <a:srgbClr val="FFFF00"/>
          </a:solidFill>
          <a:ln>
            <a:solidFill>
              <a:srgbClr val="99CB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p:cNvSpPr txBox="1"/>
          <p:nvPr/>
        </p:nvSpPr>
        <p:spPr>
          <a:xfrm>
            <a:off x="1070079" y="5178282"/>
            <a:ext cx="1980220" cy="338554"/>
          </a:xfrm>
          <a:prstGeom prst="rect">
            <a:avLst/>
          </a:prstGeom>
          <a:noFill/>
        </p:spPr>
        <p:txBody>
          <a:bodyPr wrap="square" rtlCol="0">
            <a:spAutoFit/>
          </a:bodyPr>
          <a:lstStyle/>
          <a:p>
            <a:r>
              <a:rPr lang="pl-PL" sz="1600" dirty="0">
                <a:latin typeface="Calibri" panose="020F0502020204030204" pitchFamily="34" charset="0"/>
              </a:rPr>
              <a:t>Liechtenstein </a:t>
            </a:r>
          </a:p>
        </p:txBody>
      </p:sp>
      <p:sp>
        <p:nvSpPr>
          <p:cNvPr id="21" name="Rectangle 20"/>
          <p:cNvSpPr/>
          <p:nvPr/>
        </p:nvSpPr>
        <p:spPr>
          <a:xfrm>
            <a:off x="714875" y="5527973"/>
            <a:ext cx="363714" cy="217383"/>
          </a:xfrm>
          <a:prstGeom prst="rect">
            <a:avLst/>
          </a:prstGeom>
          <a:solidFill>
            <a:srgbClr val="FFDD00"/>
          </a:solidFill>
          <a:ln w="28575" cap="flat" cmpd="sng" algn="ctr">
            <a:solidFill>
              <a:srgbClr val="99CBCF"/>
            </a:solid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p>
            <a:pPr algn="ctr">
              <a:lnSpc>
                <a:spcPct val="90000"/>
              </a:lnSpc>
            </a:pPr>
            <a:endParaRPr lang="en-GB" dirty="0">
              <a:solidFill>
                <a:schemeClr val="tx1"/>
              </a:solidFill>
              <a:latin typeface="Calibri" panose="020F0502020204030204" pitchFamily="34" charset="0"/>
            </a:endParaRPr>
          </a:p>
        </p:txBody>
      </p:sp>
      <p:sp>
        <p:nvSpPr>
          <p:cNvPr id="22" name="TextBox 21"/>
          <p:cNvSpPr txBox="1"/>
          <p:nvPr/>
        </p:nvSpPr>
        <p:spPr>
          <a:xfrm>
            <a:off x="1061549" y="5474032"/>
            <a:ext cx="1980220" cy="338554"/>
          </a:xfrm>
          <a:prstGeom prst="rect">
            <a:avLst/>
          </a:prstGeom>
          <a:noFill/>
        </p:spPr>
        <p:txBody>
          <a:bodyPr wrap="square" rtlCol="0">
            <a:spAutoFit/>
          </a:bodyPr>
          <a:lstStyle/>
          <a:p>
            <a:r>
              <a:rPr lang="pl-PL" sz="1600" dirty="0">
                <a:latin typeface="Calibri" panose="020F0502020204030204" pitchFamily="34" charset="0"/>
              </a:rPr>
              <a:t>Luksemburg </a:t>
            </a:r>
          </a:p>
        </p:txBody>
      </p:sp>
      <p:sp>
        <p:nvSpPr>
          <p:cNvPr id="23" name="TextBox 22"/>
          <p:cNvSpPr txBox="1"/>
          <p:nvPr/>
        </p:nvSpPr>
        <p:spPr>
          <a:xfrm>
            <a:off x="1078589" y="5788576"/>
            <a:ext cx="1980220" cy="338554"/>
          </a:xfrm>
          <a:prstGeom prst="rect">
            <a:avLst/>
          </a:prstGeom>
          <a:noFill/>
        </p:spPr>
        <p:txBody>
          <a:bodyPr wrap="square" rtlCol="0">
            <a:spAutoFit/>
          </a:bodyPr>
          <a:lstStyle/>
          <a:p>
            <a:r>
              <a:rPr lang="pl-PL" sz="1600" dirty="0">
                <a:latin typeface="Calibri" panose="020F0502020204030204" pitchFamily="34" charset="0"/>
              </a:rPr>
              <a:t>Malta</a:t>
            </a:r>
          </a:p>
        </p:txBody>
      </p:sp>
      <p:sp>
        <p:nvSpPr>
          <p:cNvPr id="24" name="Rectangle 23"/>
          <p:cNvSpPr/>
          <p:nvPr/>
        </p:nvSpPr>
        <p:spPr>
          <a:xfrm>
            <a:off x="715941" y="5849162"/>
            <a:ext cx="363714" cy="217383"/>
          </a:xfrm>
          <a:prstGeom prst="rect">
            <a:avLst/>
          </a:prstGeom>
          <a:solidFill>
            <a:srgbClr val="FFDD00"/>
          </a:solidFill>
          <a:ln w="28575" cap="flat" cmpd="sng" algn="ctr">
            <a:solidFill>
              <a:srgbClr val="99CBCF"/>
            </a:solidFill>
            <a:prstDash val="solid"/>
            <a:round/>
            <a:headEnd type="none" w="med" len="med"/>
            <a:tailEnd type="none" w="med" len="med"/>
          </a:ln>
          <a:effectLst/>
        </p:spPr>
        <p:txBody>
          <a:bodyPr vert="horz" wrap="square" lIns="108000" tIns="36000" rIns="72000" bIns="72000" numCol="1" rtlCol="0" anchor="t" anchorCtr="0" compatLnSpc="1">
            <a:prstTxWarp prst="textNoShape">
              <a:avLst/>
            </a:prstTxWarp>
          </a:bodyPr>
          <a:lstStyle/>
          <a:p>
            <a:pPr algn="ctr">
              <a:lnSpc>
                <a:spcPct val="90000"/>
              </a:lnSpc>
            </a:pPr>
            <a:endParaRPr lang="en-GB" dirty="0">
              <a:latin typeface="Calibri" panose="020F0502020204030204" pitchFamily="34" charset="0"/>
            </a:endParaRPr>
          </a:p>
        </p:txBody>
      </p:sp>
      <p:sp>
        <p:nvSpPr>
          <p:cNvPr id="4" name="TextBox 3"/>
          <p:cNvSpPr txBox="1"/>
          <p:nvPr/>
        </p:nvSpPr>
        <p:spPr>
          <a:xfrm>
            <a:off x="551094" y="4852694"/>
            <a:ext cx="1795557" cy="307777"/>
          </a:xfrm>
          <a:prstGeom prst="rect">
            <a:avLst/>
          </a:prstGeom>
          <a:noFill/>
        </p:spPr>
        <p:txBody>
          <a:bodyPr wrap="square" rtlCol="0">
            <a:spAutoFit/>
          </a:bodyPr>
          <a:lstStyle/>
          <a:p>
            <a:r>
              <a:rPr lang="pl-PL" sz="1400" b="1" dirty="0">
                <a:latin typeface="Calibri" panose="020F0502020204030204" pitchFamily="34" charset="0"/>
              </a:rPr>
              <a:t>Kraje niewidoczne</a:t>
            </a:r>
          </a:p>
        </p:txBody>
      </p:sp>
      <p:sp>
        <p:nvSpPr>
          <p:cNvPr id="26" name="TextBox 25"/>
          <p:cNvSpPr txBox="1"/>
          <p:nvPr/>
        </p:nvSpPr>
        <p:spPr>
          <a:xfrm>
            <a:off x="371654" y="993329"/>
            <a:ext cx="2154436" cy="292388"/>
          </a:xfrm>
          <a:prstGeom prst="rect">
            <a:avLst/>
          </a:prstGeom>
          <a:noFill/>
        </p:spPr>
        <p:txBody>
          <a:bodyPr wrap="none" rtlCol="0">
            <a:spAutoFit/>
          </a:bodyPr>
          <a:lstStyle/>
          <a:p>
            <a:r>
              <a:rPr lang="pl-PL" sz="1250" b="1" dirty="0">
                <a:solidFill>
                  <a:schemeClr val="bg1">
                    <a:lumMod val="50000"/>
                  </a:schemeClr>
                </a:solidFill>
                <a:latin typeface="Calibri" panose="020F0502020204030204" pitchFamily="34" charset="0"/>
              </a:rPr>
              <a:t>Liczba przypadków na 100 000 osób</a:t>
            </a:r>
          </a:p>
        </p:txBody>
      </p:sp>
      <p:pic>
        <p:nvPicPr>
          <p:cNvPr id="2" name="Picture 1"/>
          <p:cNvPicPr>
            <a:picLocks noChangeAspect="1"/>
          </p:cNvPicPr>
          <p:nvPr/>
        </p:nvPicPr>
        <p:blipFill>
          <a:blip r:embed="rId3"/>
          <a:stretch>
            <a:fillRect/>
          </a:stretch>
        </p:blipFill>
        <p:spPr>
          <a:xfrm>
            <a:off x="4283969" y="1071346"/>
            <a:ext cx="4016692" cy="4279030"/>
          </a:xfrm>
          <a:prstGeom prst="rect">
            <a:avLst/>
          </a:prstGeom>
        </p:spPr>
      </p:pic>
      <p:sp>
        <p:nvSpPr>
          <p:cNvPr id="30" name="TextBox 29"/>
          <p:cNvSpPr txBox="1"/>
          <p:nvPr/>
        </p:nvSpPr>
        <p:spPr>
          <a:xfrm>
            <a:off x="467544" y="3808124"/>
            <a:ext cx="3331491" cy="400110"/>
          </a:xfrm>
          <a:prstGeom prst="rect">
            <a:avLst/>
          </a:prstGeom>
          <a:noFill/>
        </p:spPr>
        <p:txBody>
          <a:bodyPr wrap="square" rtlCol="0">
            <a:spAutoFit/>
          </a:bodyPr>
          <a:lstStyle/>
          <a:p>
            <a:r>
              <a:rPr lang="pl-PL" sz="2000" b="1" dirty="0">
                <a:solidFill>
                  <a:schemeClr val="bg1">
                    <a:lumMod val="50000"/>
                  </a:schemeClr>
                </a:solidFill>
                <a:latin typeface="Calibri" panose="020F0502020204030204" pitchFamily="34" charset="0"/>
              </a:rPr>
              <a:t>Wskaźnik dla UE/EOG wynosi 5,9 na 100 000</a:t>
            </a:r>
            <a:r>
              <a:rPr lang="pl-PL" sz="2000" b="1" baseline="30000" dirty="0">
                <a:solidFill>
                  <a:schemeClr val="bg1">
                    <a:lumMod val="50000"/>
                  </a:schemeClr>
                </a:solidFill>
                <a:latin typeface="Calibri" panose="020F0502020204030204" pitchFamily="34" charset="0"/>
              </a:rPr>
              <a:t>*</a:t>
            </a:r>
          </a:p>
        </p:txBody>
      </p:sp>
      <p:sp>
        <p:nvSpPr>
          <p:cNvPr id="27" name="TextBox 26"/>
          <p:cNvSpPr txBox="1"/>
          <p:nvPr/>
        </p:nvSpPr>
        <p:spPr>
          <a:xfrm>
            <a:off x="5472100" y="6488794"/>
            <a:ext cx="3134191" cy="246221"/>
          </a:xfrm>
          <a:prstGeom prst="rect">
            <a:avLst/>
          </a:prstGeom>
          <a:noFill/>
        </p:spPr>
        <p:txBody>
          <a:bodyPr wrap="none" rtlCol="0">
            <a:spAutoFit/>
          </a:bodyPr>
          <a:lstStyle/>
          <a:p>
            <a:r>
              <a:rPr lang="pl-PL" sz="1000" dirty="0">
                <a:solidFill>
                  <a:schemeClr val="bg1"/>
                </a:solidFill>
                <a:latin typeface="Calibri" panose="020F0502020204030204" pitchFamily="34" charset="0"/>
              </a:rPr>
              <a:t>* Wskaźnik dla UE skorygowany w celu uwzględniania późnych zgłoszeń wynosi 6,4 na 100 000. </a:t>
            </a:r>
          </a:p>
        </p:txBody>
      </p:sp>
      <p:pic>
        <p:nvPicPr>
          <p:cNvPr id="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737" y="5756337"/>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5" name="Group 24"/>
          <p:cNvGrpSpPr/>
          <p:nvPr/>
        </p:nvGrpSpPr>
        <p:grpSpPr>
          <a:xfrm>
            <a:off x="179512" y="6381328"/>
            <a:ext cx="8888434" cy="372932"/>
            <a:chOff x="179512" y="6381328"/>
            <a:chExt cx="8888434" cy="372932"/>
          </a:xfrm>
        </p:grpSpPr>
        <p:pic>
          <p:nvPicPr>
            <p:cNvPr id="29"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Straight Connector 3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33" name="Freeform 3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016715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7433133"/>
              </p:ext>
            </p:extLst>
          </p:nvPr>
        </p:nvGraphicFramePr>
        <p:xfrm>
          <a:off x="611560" y="980728"/>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066989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GB" sz="2700" dirty="0">
                <a:latin typeface="Corbel" panose="020B0503020204020204" pitchFamily="34" charset="0"/>
              </a:rPr>
              <a:t/>
            </a:r>
            <a:br>
              <a:rPr lang="en-GB" sz="2700" dirty="0">
                <a:latin typeface="Corbel" panose="020B0503020204020204" pitchFamily="34" charset="0"/>
              </a:rPr>
            </a:br>
            <a:endParaRPr lang="en-GB" dirty="0">
              <a:latin typeface="Corbel" panose="020B0503020204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06820359"/>
              </p:ext>
            </p:extLst>
          </p:nvPr>
        </p:nvGraphicFramePr>
        <p:xfrm>
          <a:off x="611560" y="926529"/>
          <a:ext cx="777686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8920599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p:cNvCxnSpPr>
            <a:stCxn id="6" idx="3"/>
          </p:cNvCxnSpPr>
          <p:nvPr/>
        </p:nvCxnSpPr>
        <p:spPr>
          <a:xfrm>
            <a:off x="2771800" y="1568658"/>
            <a:ext cx="1119758" cy="0"/>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699792" y="5991144"/>
            <a:ext cx="1152128" cy="0"/>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699792" y="4869160"/>
            <a:ext cx="1152128" cy="0"/>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67544" y="260648"/>
            <a:ext cx="7809978" cy="720080"/>
          </a:xfrm>
        </p:spPr>
        <p:txBody>
          <a:bodyPr anchor="t"/>
          <a:lstStyle/>
          <a:p>
            <a:r>
              <a:rPr lang="pl-PL" sz="2400" b="1" dirty="0">
                <a:latin typeface="Calibri" panose="020F0502020204030204" pitchFamily="34" charset="0"/>
              </a:rPr>
              <a:t>Strategie dla badań w kierunku HIV — obszary koncentracji </a:t>
            </a:r>
          </a:p>
        </p:txBody>
      </p:sp>
      <p:sp>
        <p:nvSpPr>
          <p:cNvPr id="6" name="Rounded Rectangle 5"/>
          <p:cNvSpPr/>
          <p:nvPr/>
        </p:nvSpPr>
        <p:spPr>
          <a:xfrm>
            <a:off x="899592" y="1244622"/>
            <a:ext cx="1872208" cy="648072"/>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solidFill>
                  <a:schemeClr val="tx1">
                    <a:lumMod val="50000"/>
                    <a:lumOff val="50000"/>
                  </a:schemeClr>
                </a:solidFill>
                <a:latin typeface="+mj-lt"/>
              </a:rPr>
              <a:t>Osoba </a:t>
            </a:r>
          </a:p>
        </p:txBody>
      </p:sp>
      <p:sp>
        <p:nvSpPr>
          <p:cNvPr id="7" name="Rounded Rectangle 6"/>
          <p:cNvSpPr/>
          <p:nvPr/>
        </p:nvSpPr>
        <p:spPr>
          <a:xfrm>
            <a:off x="917757" y="3008670"/>
            <a:ext cx="1835878" cy="634538"/>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solidFill>
                  <a:schemeClr val="tx1">
                    <a:lumMod val="50000"/>
                    <a:lumOff val="50000"/>
                  </a:schemeClr>
                </a:solidFill>
                <a:latin typeface="+mj-lt"/>
              </a:rPr>
              <a:t>Środowisko </a:t>
            </a:r>
          </a:p>
        </p:txBody>
      </p:sp>
      <p:sp>
        <p:nvSpPr>
          <p:cNvPr id="8" name="Rounded Rectangle 7"/>
          <p:cNvSpPr/>
          <p:nvPr/>
        </p:nvSpPr>
        <p:spPr>
          <a:xfrm>
            <a:off x="4100314" y="1244622"/>
            <a:ext cx="4248472" cy="648072"/>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dirty="0">
                <a:solidFill>
                  <a:schemeClr val="tx1">
                    <a:lumMod val="50000"/>
                    <a:lumOff val="50000"/>
                  </a:schemeClr>
                </a:solidFill>
                <a:latin typeface="+mj-lt"/>
              </a:rPr>
              <a:t>Osoby z grup ryzyka </a:t>
            </a:r>
          </a:p>
          <a:p>
            <a:pPr algn="ctr"/>
            <a:r>
              <a:rPr lang="pl-PL" sz="1000" dirty="0">
                <a:solidFill>
                  <a:schemeClr val="tx1">
                    <a:lumMod val="50000"/>
                    <a:lumOff val="50000"/>
                  </a:schemeClr>
                </a:solidFill>
                <a:latin typeface="+mj-lt"/>
              </a:rPr>
              <a:t>Mężczyźni utrzymujący kontakty seksualne z mężczyznami, osoby przyjmujące narkotyki dożylnie, społeczności czarnoskóre i mniejszości etnicznych</a:t>
            </a:r>
          </a:p>
        </p:txBody>
      </p:sp>
      <p:graphicFrame>
        <p:nvGraphicFramePr>
          <p:cNvPr id="31" name="Diagram 30"/>
          <p:cNvGraphicFramePr/>
          <p:nvPr>
            <p:extLst>
              <p:ext uri="{D42A27DB-BD31-4B8C-83A1-F6EECF244321}">
                <p14:modId xmlns:p14="http://schemas.microsoft.com/office/powerpoint/2010/main" val="1113583759"/>
              </p:ext>
            </p:extLst>
          </p:nvPr>
        </p:nvGraphicFramePr>
        <p:xfrm>
          <a:off x="6216513" y="2250731"/>
          <a:ext cx="2016224"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p:cNvSpPr/>
          <p:nvPr/>
        </p:nvSpPr>
        <p:spPr>
          <a:xfrm>
            <a:off x="899592" y="4581128"/>
            <a:ext cx="1800200" cy="576064"/>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solidFill>
                  <a:schemeClr val="tx1">
                    <a:lumMod val="50000"/>
                    <a:lumOff val="50000"/>
                  </a:schemeClr>
                </a:solidFill>
              </a:rPr>
              <a:t>Lokalizacja</a:t>
            </a:r>
          </a:p>
        </p:txBody>
      </p:sp>
      <p:sp>
        <p:nvSpPr>
          <p:cNvPr id="11" name="Rounded Rectangle 10"/>
          <p:cNvSpPr/>
          <p:nvPr/>
        </p:nvSpPr>
        <p:spPr>
          <a:xfrm>
            <a:off x="4067944" y="4581128"/>
            <a:ext cx="4248472" cy="576064"/>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solidFill>
                  <a:schemeClr val="tx1">
                    <a:lumMod val="50000"/>
                    <a:lumOff val="50000"/>
                  </a:schemeClr>
                </a:solidFill>
                <a:latin typeface="+mj-lt"/>
              </a:rPr>
              <a:t>Obszary ze stwierdzoną wysoką serologiczną częstością występowania zakażenia </a:t>
            </a:r>
          </a:p>
        </p:txBody>
      </p:sp>
      <p:sp>
        <p:nvSpPr>
          <p:cNvPr id="12" name="Rounded Rectangle 11"/>
          <p:cNvSpPr/>
          <p:nvPr/>
        </p:nvSpPr>
        <p:spPr>
          <a:xfrm>
            <a:off x="899592" y="5661248"/>
            <a:ext cx="1800200" cy="612068"/>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solidFill>
                  <a:schemeClr val="tx1">
                    <a:lumMod val="50000"/>
                    <a:lumOff val="50000"/>
                  </a:schemeClr>
                </a:solidFill>
              </a:rPr>
              <a:t>Schorzenia</a:t>
            </a:r>
          </a:p>
        </p:txBody>
      </p:sp>
      <p:sp>
        <p:nvSpPr>
          <p:cNvPr id="13" name="Rounded Rectangle 12"/>
          <p:cNvSpPr/>
          <p:nvPr/>
        </p:nvSpPr>
        <p:spPr>
          <a:xfrm>
            <a:off x="4100314" y="5769260"/>
            <a:ext cx="4248472" cy="504056"/>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solidFill>
                  <a:schemeClr val="tx1">
                    <a:lumMod val="50000"/>
                    <a:lumOff val="50000"/>
                  </a:schemeClr>
                </a:solidFill>
              </a:rPr>
              <a:t>Schorzenia wskaźnikowe HIV</a:t>
            </a:r>
          </a:p>
        </p:txBody>
      </p:sp>
      <p:sp>
        <p:nvSpPr>
          <p:cNvPr id="15" name="Rounded Rectangle 14"/>
          <p:cNvSpPr/>
          <p:nvPr/>
        </p:nvSpPr>
        <p:spPr>
          <a:xfrm>
            <a:off x="4067944" y="3643208"/>
            <a:ext cx="4209578" cy="385253"/>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l-PL" sz="1600" dirty="0">
                <a:solidFill>
                  <a:schemeClr val="tx1">
                    <a:lumMod val="50000"/>
                    <a:lumOff val="50000"/>
                  </a:schemeClr>
                </a:solidFill>
                <a:latin typeface="+mj-lt"/>
              </a:rPr>
              <a:t>Społeczność</a:t>
            </a:r>
          </a:p>
        </p:txBody>
      </p:sp>
      <p:sp>
        <p:nvSpPr>
          <p:cNvPr id="30" name="Rounded Rectangle 29"/>
          <p:cNvSpPr/>
          <p:nvPr/>
        </p:nvSpPr>
        <p:spPr>
          <a:xfrm>
            <a:off x="4067944" y="2600908"/>
            <a:ext cx="2049338" cy="432048"/>
          </a:xfrm>
          <a:prstGeom prst="roundRect">
            <a:avLst/>
          </a:prstGeom>
          <a:solidFill>
            <a:srgbClr val="E9EDF4"/>
          </a:soli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solidFill>
                  <a:schemeClr val="tx1">
                    <a:lumMod val="50000"/>
                    <a:lumOff val="50000"/>
                  </a:schemeClr>
                </a:solidFill>
                <a:latin typeface="+mj-lt"/>
              </a:rPr>
              <a:t>Środowisko kliniczne</a:t>
            </a:r>
          </a:p>
        </p:txBody>
      </p:sp>
      <p:cxnSp>
        <p:nvCxnSpPr>
          <p:cNvPr id="23" name="Straight Connector 22"/>
          <p:cNvCxnSpPr/>
          <p:nvPr/>
        </p:nvCxnSpPr>
        <p:spPr>
          <a:xfrm>
            <a:off x="2771800" y="3325939"/>
            <a:ext cx="651706"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423506" y="2888941"/>
            <a:ext cx="0" cy="900099"/>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423506" y="2888941"/>
            <a:ext cx="468052" cy="0"/>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423506" y="3789040"/>
            <a:ext cx="468052" cy="0"/>
          </a:xfrm>
          <a:prstGeom prst="straightConnector1">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179512" y="6381328"/>
            <a:ext cx="8888434" cy="372932"/>
            <a:chOff x="179512" y="6381328"/>
            <a:chExt cx="8888434" cy="372932"/>
          </a:xfrm>
        </p:grpSpPr>
        <p:pic>
          <p:nvPicPr>
            <p:cNvPr id="26" name="Picture 3" descr="E:\Work\1___CPH_HIV\HiE\1. OptTEST start\text for optest\Logo\Optest full_cropp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Connector 2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32" name="Freeform 3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1903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Graphic spid="31" grpId="0">
        <p:bldAsOne/>
      </p:bldGraphic>
      <p:bldP spid="10" grpId="0" animBg="1"/>
      <p:bldP spid="11" grpId="0" animBg="1"/>
      <p:bldP spid="12" grpId="0" animBg="1"/>
      <p:bldP spid="13" grpId="0" animBg="1"/>
      <p:bldP spid="15" grpId="0" animBg="1"/>
      <p:bldP spid="3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042" y="476671"/>
            <a:ext cx="3817181" cy="5812135"/>
          </a:xfrm>
          <a:prstGeom prst="rect">
            <a:avLst/>
          </a:prstGeom>
          <a:noFill/>
          <a:ln w="9525">
            <a:solidFill>
              <a:schemeClr val="bg1">
                <a:lumMod val="50000"/>
              </a:schemeClr>
            </a:solidFill>
            <a:miter lim="800000"/>
            <a:headEnd/>
            <a:tailEnd/>
          </a:ln>
          <a:effectLst>
            <a:outerShdw dist="50800" dir="5760000" algn="ctr" rotWithShape="0">
              <a:schemeClr val="bg2"/>
            </a:outerShdw>
          </a:effectLst>
          <a:extLst>
            <a:ext uri="{909E8E84-426E-40DD-AFC4-6F175D3DCCD1}">
              <a14:hiddenFill xmlns:a14="http://schemas.microsoft.com/office/drawing/2010/main">
                <a:solidFill>
                  <a:schemeClr val="accent1"/>
                </a:solidFill>
              </a14:hiddenFill>
            </a:ext>
          </a:extLst>
        </p:spPr>
      </p:pic>
      <p:grpSp>
        <p:nvGrpSpPr>
          <p:cNvPr id="5" name="Group 4"/>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742736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400311"/>
            <a:ext cx="4032448" cy="5765142"/>
          </a:xfrm>
          <a:prstGeom prst="rect">
            <a:avLst/>
          </a:prstGeom>
          <a:noFill/>
          <a:ln w="9525">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84882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a:t>PTN AIDS zaleca testowanie HIV</a:t>
            </a:r>
          </a:p>
        </p:txBody>
      </p:sp>
      <p:sp>
        <p:nvSpPr>
          <p:cNvPr id="4" name="Symbol zastępczy zawartości 3"/>
          <p:cNvSpPr>
            <a:spLocks noGrp="1"/>
          </p:cNvSpPr>
          <p:nvPr>
            <p:ph sz="half" idx="2"/>
          </p:nvPr>
        </p:nvSpPr>
        <p:spPr>
          <a:xfrm>
            <a:off x="4499992" y="1340768"/>
            <a:ext cx="4032448" cy="5184576"/>
          </a:xfrm>
        </p:spPr>
        <p:txBody>
          <a:bodyPr>
            <a:normAutofit lnSpcReduction="10000"/>
          </a:bodyPr>
          <a:lstStyle/>
          <a:p>
            <a:pPr marL="0" indent="0">
              <a:buNone/>
            </a:pPr>
            <a:r>
              <a:rPr lang="pl-PL" sz="2000" dirty="0"/>
              <a:t>Testowanie medyczne:</a:t>
            </a:r>
          </a:p>
          <a:p>
            <a:r>
              <a:rPr lang="pl-PL" sz="2000" dirty="0"/>
              <a:t>u wszystkich osób z grup o odsetku zakażenia HIV &gt; 0.2%</a:t>
            </a:r>
          </a:p>
          <a:p>
            <a:r>
              <a:rPr lang="pl-PL" sz="2000" dirty="0"/>
              <a:t>w przypadku chorób przebiegających nietypowo, nawrotowo lub nie poddającej się leczeniu</a:t>
            </a:r>
          </a:p>
          <a:p>
            <a:r>
              <a:rPr lang="pl-PL" sz="2000" dirty="0"/>
              <a:t>w chorobach określonych jako </a:t>
            </a:r>
            <a:r>
              <a:rPr lang="pl-PL" sz="2000" i="1" dirty="0"/>
              <a:t>index </a:t>
            </a:r>
            <a:r>
              <a:rPr lang="pl-PL" sz="2000" i="1" dirty="0" err="1"/>
              <a:t>diseases</a:t>
            </a:r>
            <a:r>
              <a:rPr lang="pl-PL" sz="2000" dirty="0"/>
              <a:t> zgodnie z wynikami badania HIDES</a:t>
            </a:r>
          </a:p>
          <a:p>
            <a:r>
              <a:rPr lang="pl-PL" sz="2000" dirty="0"/>
              <a:t>w parach HIV +/- co 6 m-</a:t>
            </a:r>
            <a:r>
              <a:rPr lang="pl-PL" sz="2000" dirty="0" err="1"/>
              <a:t>cy</a:t>
            </a:r>
            <a:endParaRPr lang="pl-PL" sz="2000" dirty="0"/>
          </a:p>
          <a:p>
            <a:r>
              <a:rPr lang="pl-PL" sz="2000" dirty="0"/>
              <a:t>Po ekspozycji na zakażenie HIV</a:t>
            </a:r>
          </a:p>
          <a:p>
            <a:pPr marL="0" indent="0">
              <a:buNone/>
            </a:pPr>
            <a:r>
              <a:rPr lang="pl-PL" sz="2000" dirty="0"/>
              <a:t>Testowanie niemedyczne:</a:t>
            </a:r>
          </a:p>
          <a:p>
            <a:r>
              <a:rPr lang="pl-PL" sz="2000" dirty="0"/>
              <a:t>u wszystkich zgłaszających się do Punktów Konsultacyjno-Diagnostycznych anonimowo i po rozmowie konsultacyjnej</a:t>
            </a:r>
          </a:p>
          <a:p>
            <a:endParaRPr lang="pl-PL" sz="2000" dirty="0"/>
          </a:p>
        </p:txBody>
      </p:sp>
      <p:pic>
        <p:nvPicPr>
          <p:cNvPr id="8" name="Obraz 7"/>
          <p:cNvPicPr>
            <a:picLocks noChangeAspect="1"/>
          </p:cNvPicPr>
          <p:nvPr/>
        </p:nvPicPr>
        <p:blipFill>
          <a:blip r:embed="rId3"/>
          <a:stretch>
            <a:fillRect/>
          </a:stretch>
        </p:blipFill>
        <p:spPr>
          <a:xfrm>
            <a:off x="596785" y="1471394"/>
            <a:ext cx="3319465" cy="4464056"/>
          </a:xfrm>
          <a:prstGeom prst="rect">
            <a:avLst/>
          </a:prstGeom>
          <a:ln w="19050">
            <a:solidFill>
              <a:schemeClr val="tx1"/>
            </a:solidFill>
          </a:ln>
        </p:spPr>
      </p:pic>
      <p:sp>
        <p:nvSpPr>
          <p:cNvPr id="9" name="Prostokąt 8"/>
          <p:cNvSpPr/>
          <p:nvPr/>
        </p:nvSpPr>
        <p:spPr>
          <a:xfrm>
            <a:off x="169205" y="6381328"/>
            <a:ext cx="7935655" cy="276999"/>
          </a:xfrm>
          <a:prstGeom prst="rect">
            <a:avLst/>
          </a:prstGeom>
        </p:spPr>
        <p:txBody>
          <a:bodyPr wrap="square">
            <a:spAutoFit/>
          </a:bodyPr>
          <a:lstStyle/>
          <a:p>
            <a:pPr algn="r"/>
            <a:r>
              <a:rPr lang="pl-PL" sz="1200" dirty="0"/>
              <a:t>http://www.ptnaids.pl/index.php?option=com_content&amp;view=category&amp;layout=blog&amp;id=14&amp;Itemid=24&amp;lang=pl</a:t>
            </a:r>
          </a:p>
        </p:txBody>
      </p:sp>
      <p:grpSp>
        <p:nvGrpSpPr>
          <p:cNvPr id="7" name="Group 6"/>
          <p:cNvGrpSpPr/>
          <p:nvPr/>
        </p:nvGrpSpPr>
        <p:grpSpPr>
          <a:xfrm>
            <a:off x="179512" y="6381328"/>
            <a:ext cx="8888434" cy="372932"/>
            <a:chOff x="179512" y="6381328"/>
            <a:chExt cx="8888434" cy="372932"/>
          </a:xfrm>
        </p:grpSpPr>
        <p:pic>
          <p:nvPicPr>
            <p:cNvPr id="10"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645938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Guidance doc.jpg"/>
          <p:cNvPicPr>
            <a:picLocks noChangeAspect="1"/>
          </p:cNvPicPr>
          <p:nvPr/>
        </p:nvPicPr>
        <p:blipFill>
          <a:blip r:embed="rId3" cstate="print"/>
          <a:srcRect/>
          <a:stretch>
            <a:fillRect/>
          </a:stretch>
        </p:blipFill>
        <p:spPr>
          <a:xfrm>
            <a:off x="1547664" y="417442"/>
            <a:ext cx="5842266" cy="5848766"/>
          </a:xfrm>
          <a:prstGeom prst="rect">
            <a:avLst/>
          </a:prstGeom>
        </p:spPr>
      </p:pic>
      <p:grpSp>
        <p:nvGrpSpPr>
          <p:cNvPr id="5" name="Group 4"/>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323080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 </a:t>
            </a:r>
          </a:p>
        </p:txBody>
      </p:sp>
      <p:sp>
        <p:nvSpPr>
          <p:cNvPr id="4" name="Title 1"/>
          <p:cNvSpPr txBox="1">
            <a:spLocks/>
          </p:cNvSpPr>
          <p:nvPr/>
        </p:nvSpPr>
        <p:spPr>
          <a:xfrm>
            <a:off x="251519" y="260648"/>
            <a:ext cx="8475761" cy="990600"/>
          </a:xfrm>
          <a:prstGeom prst="rect">
            <a:avLst/>
          </a:prstGeom>
        </p:spPr>
        <p:txBody>
          <a:bodyPr vert="horz" lIns="91238" tIns="45619" rIns="91238" bIns="45619" rtlCol="0" anchor="t">
            <a:normAutofit/>
          </a:bodyPr>
          <a:lstStyle>
            <a:lvl1pPr algn="ctr" defTabSz="912370" rtl="0" eaLnBrk="1" latinLnBrk="0" hangingPunct="1">
              <a:spcBef>
                <a:spcPct val="0"/>
              </a:spcBef>
              <a:buNone/>
              <a:defRPr sz="4400" kern="1200">
                <a:solidFill>
                  <a:schemeClr val="tx1"/>
                </a:solidFill>
                <a:latin typeface="+mj-lt"/>
                <a:ea typeface="+mj-ea"/>
                <a:cs typeface="+mj-cs"/>
              </a:defRPr>
            </a:lvl1pPr>
          </a:lstStyle>
          <a:p>
            <a:r>
              <a:rPr lang="pl-PL" sz="2800" b="1" dirty="0">
                <a:latin typeface="Calibri" panose="020F0502020204030204" pitchFamily="34" charset="0"/>
              </a:rPr>
              <a:t>Wykonywanie testów w kierunku HIV w oparciu o występujące schorzenia wskaźnikowe </a:t>
            </a:r>
          </a:p>
        </p:txBody>
      </p:sp>
      <p:sp>
        <p:nvSpPr>
          <p:cNvPr id="5" name="Right Arrow 4"/>
          <p:cNvSpPr/>
          <p:nvPr/>
        </p:nvSpPr>
        <p:spPr>
          <a:xfrm>
            <a:off x="251520" y="902011"/>
            <a:ext cx="8892480" cy="5053977"/>
          </a:xfrm>
          <a:prstGeom prst="rightArrow">
            <a:avLst/>
          </a:prstGeom>
          <a:solidFill>
            <a:srgbClr val="E9EDF4"/>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6" name="Group 5"/>
          <p:cNvGrpSpPr/>
          <p:nvPr/>
        </p:nvGrpSpPr>
        <p:grpSpPr>
          <a:xfrm>
            <a:off x="388523" y="2339184"/>
            <a:ext cx="1618756" cy="2021590"/>
            <a:chOff x="3702" y="1516193"/>
            <a:chExt cx="1618756" cy="2021590"/>
          </a:xfrm>
        </p:grpSpPr>
        <p:sp>
          <p:nvSpPr>
            <p:cNvPr id="7" name="Rounded Rectangle 6"/>
            <p:cNvSpPr/>
            <p:nvPr/>
          </p:nvSpPr>
          <p:spPr>
            <a:xfrm>
              <a:off x="3702" y="1516193"/>
              <a:ext cx="1618756" cy="2021590"/>
            </a:xfrm>
            <a:prstGeom prst="roundRect">
              <a:avLst/>
            </a:prstGeom>
            <a:solidFill>
              <a:schemeClr val="bg1">
                <a:lumMod val="50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82723" y="1595214"/>
              <a:ext cx="1460714" cy="18635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pl-PL" sz="1100" kern="1200" dirty="0"/>
                <a:t>Schorzenia wskaźnikowe to schorzenia, które wiążą się ze zwiększonym ryzykiem bycia zakażonym wirusem HIV </a:t>
              </a:r>
            </a:p>
          </p:txBody>
        </p:sp>
      </p:grpSp>
      <p:grpSp>
        <p:nvGrpSpPr>
          <p:cNvPr id="11" name="Group 10"/>
          <p:cNvGrpSpPr/>
          <p:nvPr/>
        </p:nvGrpSpPr>
        <p:grpSpPr>
          <a:xfrm>
            <a:off x="2116715" y="2339184"/>
            <a:ext cx="1618756" cy="2021590"/>
            <a:chOff x="1703396" y="1516193"/>
            <a:chExt cx="1618756" cy="2021590"/>
          </a:xfrm>
        </p:grpSpPr>
        <p:sp>
          <p:nvSpPr>
            <p:cNvPr id="12" name="Rounded Rectangle 11"/>
            <p:cNvSpPr/>
            <p:nvPr/>
          </p:nvSpPr>
          <p:spPr>
            <a:xfrm>
              <a:off x="1703396" y="1516193"/>
              <a:ext cx="1618756" cy="2021590"/>
            </a:xfrm>
            <a:prstGeom prst="roundRect">
              <a:avLst/>
            </a:prstGeom>
            <a:solidFill>
              <a:schemeClr val="bg1">
                <a:lumMod val="50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a:xfrm>
              <a:off x="1782417" y="1595214"/>
              <a:ext cx="1460714" cy="18635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pl-PL" sz="1100" kern="1200" dirty="0"/>
                <a:t>Istnieje coraz więcej dowodów na prawdopodobieństwo wystąpienia HIV w związku z różnymi schorzeniami wskaźnikowymi</a:t>
              </a:r>
            </a:p>
          </p:txBody>
        </p:sp>
      </p:grpSp>
      <p:grpSp>
        <p:nvGrpSpPr>
          <p:cNvPr id="14" name="Group 13"/>
          <p:cNvGrpSpPr/>
          <p:nvPr/>
        </p:nvGrpSpPr>
        <p:grpSpPr>
          <a:xfrm>
            <a:off x="3852972" y="2339184"/>
            <a:ext cx="1618756" cy="2021590"/>
            <a:chOff x="3403089" y="1516193"/>
            <a:chExt cx="1618756" cy="2021590"/>
          </a:xfrm>
        </p:grpSpPr>
        <p:sp>
          <p:nvSpPr>
            <p:cNvPr id="15" name="Rounded Rectangle 14"/>
            <p:cNvSpPr/>
            <p:nvPr/>
          </p:nvSpPr>
          <p:spPr>
            <a:xfrm>
              <a:off x="3403089" y="1516193"/>
              <a:ext cx="1618756" cy="2021590"/>
            </a:xfrm>
            <a:prstGeom prst="roundRect">
              <a:avLst/>
            </a:prstGeom>
            <a:solidFill>
              <a:schemeClr val="bg1">
                <a:lumMod val="50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ounded Rectangle 4"/>
            <p:cNvSpPr/>
            <p:nvPr/>
          </p:nvSpPr>
          <p:spPr>
            <a:xfrm>
              <a:off x="3482110" y="1595214"/>
              <a:ext cx="1460714" cy="18635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pl-PL" sz="1100" kern="1200" dirty="0"/>
                <a:t>Rutynowe testy w kierunku HIV są opłacalne, jeżeli prawdopodobieństwo wystąpienia nierozpoznanego zakażenia</a:t>
              </a:r>
              <a:r>
                <a:rPr lang="en-US" sz="1100" kern="1200" dirty="0"/>
                <a:t>
</a:t>
              </a:r>
              <a:r>
                <a:rPr sz="1100" dirty="0"/>
                <a:t/>
              </a:r>
              <a:br>
                <a:rPr sz="1100" dirty="0"/>
              </a:br>
              <a:r>
                <a:rPr lang="pl-PL" sz="1100" kern="1200" dirty="0"/>
                <a:t>HIV w grupie docelowej wynosi &gt; 0,1%</a:t>
              </a:r>
            </a:p>
          </p:txBody>
        </p:sp>
      </p:grpSp>
      <p:grpSp>
        <p:nvGrpSpPr>
          <p:cNvPr id="17" name="Group 16"/>
          <p:cNvGrpSpPr/>
          <p:nvPr/>
        </p:nvGrpSpPr>
        <p:grpSpPr>
          <a:xfrm>
            <a:off x="5559032" y="2339184"/>
            <a:ext cx="1618756" cy="2021590"/>
            <a:chOff x="4372426" y="1516191"/>
            <a:chExt cx="1618756" cy="2021590"/>
          </a:xfrm>
        </p:grpSpPr>
        <p:sp>
          <p:nvSpPr>
            <p:cNvPr id="18" name="Rounded Rectangle 17"/>
            <p:cNvSpPr/>
            <p:nvPr/>
          </p:nvSpPr>
          <p:spPr>
            <a:xfrm>
              <a:off x="4372426" y="1516191"/>
              <a:ext cx="1618756" cy="2021590"/>
            </a:xfrm>
            <a:prstGeom prst="roundRect">
              <a:avLst/>
            </a:prstGeom>
            <a:solidFill>
              <a:schemeClr val="bg1">
                <a:lumMod val="50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Rounded Rectangle 4"/>
            <p:cNvSpPr/>
            <p:nvPr/>
          </p:nvSpPr>
          <p:spPr>
            <a:xfrm>
              <a:off x="4372426" y="1608545"/>
              <a:ext cx="1460714" cy="18635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pl-PL" sz="1100" kern="1200" dirty="0"/>
                <a:t>Wykonywanie testów w kierunku HIV w oparciu o występujące schorzenia wskaźnikowe stanowi element wielu wytycznych dotyczących badań w kierunku HIV, jednak są one wdrażane w bardzo zróżnicowanym zakresie</a:t>
              </a:r>
            </a:p>
          </p:txBody>
        </p:sp>
      </p:grpSp>
      <p:grpSp>
        <p:nvGrpSpPr>
          <p:cNvPr id="20" name="Group 19"/>
          <p:cNvGrpSpPr/>
          <p:nvPr/>
        </p:nvGrpSpPr>
        <p:grpSpPr>
          <a:xfrm>
            <a:off x="7308304" y="2339184"/>
            <a:ext cx="1618756" cy="2021590"/>
            <a:chOff x="6802477" y="1516193"/>
            <a:chExt cx="1618756" cy="2021590"/>
          </a:xfrm>
        </p:grpSpPr>
        <p:sp>
          <p:nvSpPr>
            <p:cNvPr id="21" name="Rounded Rectangle 20"/>
            <p:cNvSpPr/>
            <p:nvPr/>
          </p:nvSpPr>
          <p:spPr>
            <a:xfrm>
              <a:off x="6802477" y="1516193"/>
              <a:ext cx="1618756" cy="2021590"/>
            </a:xfrm>
            <a:prstGeom prst="roundRect">
              <a:avLst/>
            </a:prstGeom>
            <a:solidFill>
              <a:schemeClr val="bg1">
                <a:lumMod val="50000"/>
              </a:schemeClr>
            </a:solidFill>
            <a:ln>
              <a:solidFill>
                <a:schemeClr val="bg1">
                  <a:lumMod val="6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2" name="Rounded Rectangle 4"/>
            <p:cNvSpPr/>
            <p:nvPr/>
          </p:nvSpPr>
          <p:spPr>
            <a:xfrm>
              <a:off x="6881498" y="1595214"/>
              <a:ext cx="1460714" cy="18635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pl-PL" sz="1100" kern="1200" dirty="0"/>
                <a:t>Ta koncepcja była podstawą dla badania dotyczącego chorób wskaźnikowych HIV na obszarze Europy (HIDES)</a:t>
              </a:r>
            </a:p>
          </p:txBody>
        </p:sp>
      </p:grpSp>
      <p:grpSp>
        <p:nvGrpSpPr>
          <p:cNvPr id="24" name="Group 23"/>
          <p:cNvGrpSpPr/>
          <p:nvPr/>
        </p:nvGrpSpPr>
        <p:grpSpPr>
          <a:xfrm>
            <a:off x="179512" y="6381328"/>
            <a:ext cx="8888434" cy="372932"/>
            <a:chOff x="179512" y="6381328"/>
            <a:chExt cx="8888434" cy="372932"/>
          </a:xfrm>
        </p:grpSpPr>
        <p:pic>
          <p:nvPicPr>
            <p:cNvPr id="25"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Connector 25"/>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6164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32656"/>
            <a:ext cx="8208912" cy="648072"/>
          </a:xfrm>
        </p:spPr>
        <p:txBody>
          <a:bodyPr anchor="t">
            <a:normAutofit fontScale="90000"/>
          </a:bodyPr>
          <a:lstStyle/>
          <a:p>
            <a:r>
              <a:rPr lang="pl-PL" sz="2400" b="1" dirty="0"/>
              <a:t>Na czym polega wykonywanie badań w kierunku HIV w oparciu o występujące schorzenia wskaźnikowe?</a:t>
            </a:r>
          </a:p>
        </p:txBody>
      </p:sp>
      <p:sp>
        <p:nvSpPr>
          <p:cNvPr id="3" name="Pladsholder til indhold 2"/>
          <p:cNvSpPr>
            <a:spLocks noGrp="1"/>
          </p:cNvSpPr>
          <p:nvPr>
            <p:ph idx="1"/>
          </p:nvPr>
        </p:nvSpPr>
        <p:spPr>
          <a:xfrm>
            <a:off x="611560" y="1268761"/>
            <a:ext cx="7920880" cy="1152128"/>
          </a:xfrm>
        </p:spPr>
        <p:txBody>
          <a:bodyPr>
            <a:normAutofit fontScale="92500" lnSpcReduction="10000"/>
          </a:bodyPr>
          <a:lstStyle/>
          <a:p>
            <a:pPr marL="0" indent="0">
              <a:spcBef>
                <a:spcPts val="0"/>
              </a:spcBef>
              <a:buNone/>
            </a:pPr>
            <a:r>
              <a:rPr lang="pl-PL" sz="1900" dirty="0"/>
              <a:t>Istotą tej koncepcji jest, by pracownicy </a:t>
            </a:r>
            <a:r>
              <a:rPr lang="pl-PL" sz="1900" dirty="0" smtClean="0"/>
              <a:t>ochrony </a:t>
            </a:r>
            <a:r>
              <a:rPr lang="pl-PL" sz="1900" dirty="0"/>
              <a:t>zdrowia rutynowo zalecali badania w kierunku HIV wszystkim osobom zgłaszającym się na leczenie ze schorzeniem wskaźnikowym, ponieważ takie schorzenia mogą być związane są z niezdiagnozowanym zakażeniem wirusem HIV.</a:t>
            </a:r>
          </a:p>
          <a:p>
            <a:pPr marL="0" indent="0">
              <a:spcBef>
                <a:spcPts val="0"/>
              </a:spcBef>
              <a:buNone/>
            </a:pPr>
            <a:endParaRPr lang="pl-PL" sz="1900" dirty="0"/>
          </a:p>
          <a:p>
            <a:pPr marL="0" indent="0">
              <a:spcBef>
                <a:spcPts val="0"/>
              </a:spcBef>
              <a:buNone/>
            </a:pPr>
            <a:endParaRPr lang="pl-PL" sz="1900" dirty="0"/>
          </a:p>
          <a:p>
            <a:pPr marL="0" indent="0">
              <a:spcBef>
                <a:spcPts val="0"/>
              </a:spcBef>
              <a:buNone/>
            </a:pPr>
            <a:endParaRPr lang="pl-PL" sz="1900" dirty="0"/>
          </a:p>
          <a:p>
            <a:pPr marL="0" indent="0">
              <a:buNone/>
            </a:pPr>
            <a:endParaRPr lang="pl-PL" dirty="0"/>
          </a:p>
        </p:txBody>
      </p:sp>
      <p:sp>
        <p:nvSpPr>
          <p:cNvPr id="4" name="Rectangle 3"/>
          <p:cNvSpPr/>
          <p:nvPr/>
        </p:nvSpPr>
        <p:spPr>
          <a:xfrm>
            <a:off x="611560" y="2636912"/>
            <a:ext cx="7848872" cy="1200329"/>
          </a:xfrm>
          <a:prstGeom prst="rect">
            <a:avLst/>
          </a:prstGeom>
        </p:spPr>
        <p:txBody>
          <a:bodyPr wrap="square">
            <a:spAutoFit/>
          </a:bodyPr>
          <a:lstStyle/>
          <a:p>
            <a:r>
              <a:rPr lang="pl-PL" dirty="0"/>
              <a:t>Badania wskazują na opłacalność rutynowego wykonywania </a:t>
            </a:r>
            <a:r>
              <a:rPr lang="pl-PL" dirty="0" smtClean="0"/>
              <a:t>testów </a:t>
            </a:r>
            <a:r>
              <a:rPr lang="pl-PL" dirty="0"/>
              <a:t>w kierunku HIV, jeżeli prawdopodobieństwo wystąpienia </a:t>
            </a:r>
            <a:r>
              <a:rPr lang="en-US" strike="sngStrike" dirty="0"/>
              <a:t>
</a:t>
            </a:r>
            <a:r>
              <a:rPr strike="sngStrike" dirty="0"/>
              <a:t/>
            </a:r>
            <a:br>
              <a:rPr strike="sngStrike" dirty="0"/>
            </a:br>
            <a:r>
              <a:rPr lang="da-DK" dirty="0"/>
              <a:t>O</a:t>
            </a:r>
            <a:r>
              <a:rPr lang="pl-PL" dirty="0" smtClean="0"/>
              <a:t>kreślonej  </a:t>
            </a:r>
            <a:r>
              <a:rPr lang="pl-PL" dirty="0"/>
              <a:t>choroby wskaźnikowej </a:t>
            </a:r>
            <a:r>
              <a:rPr lang="pl-PL" dirty="0" smtClean="0"/>
              <a:t>wynosi  </a:t>
            </a:r>
            <a:r>
              <a:rPr lang="pl-PL" dirty="0"/>
              <a:t>&gt; 0,1%.</a:t>
            </a:r>
          </a:p>
        </p:txBody>
      </p:sp>
      <p:sp>
        <p:nvSpPr>
          <p:cNvPr id="5" name="Rectangle 4"/>
          <p:cNvSpPr/>
          <p:nvPr/>
        </p:nvSpPr>
        <p:spPr>
          <a:xfrm>
            <a:off x="604146" y="4005064"/>
            <a:ext cx="7856286" cy="1754326"/>
          </a:xfrm>
          <a:prstGeom prst="rect">
            <a:avLst/>
          </a:prstGeom>
        </p:spPr>
        <p:txBody>
          <a:bodyPr wrap="square">
            <a:spAutoFit/>
          </a:bodyPr>
          <a:lstStyle/>
          <a:p>
            <a:r>
              <a:rPr lang="pl-PL" dirty="0"/>
              <a:t>Koncepcja wykonywania testów w kierunku HIV w oparciu o występujące schorzenia wskaźnikowe polega na tym, by zachęcać pracowników </a:t>
            </a:r>
            <a:r>
              <a:rPr lang="pl-PL" dirty="0" smtClean="0"/>
              <a:t>ochrony </a:t>
            </a:r>
            <a:r>
              <a:rPr lang="pl-PL" dirty="0"/>
              <a:t>zdrowia do zalecania testów pacjentom w oparciu o występowanie schorzenia wskaźnikowego, a nie podejmowanie ryzykownych zachowań czy przynależność do grupy ryzyka. Może ona przełamać wiele barier w postrzeganiu testów w kierunku HIV przez pacjentów i pracowników </a:t>
            </a:r>
            <a:r>
              <a:rPr lang="da-DK" dirty="0" smtClean="0"/>
              <a:t> </a:t>
            </a:r>
            <a:r>
              <a:rPr lang="pl-PL" dirty="0" smtClean="0"/>
              <a:t>ochrony </a:t>
            </a:r>
            <a:r>
              <a:rPr lang="pl-PL" dirty="0"/>
              <a:t>zdrowia.</a:t>
            </a:r>
            <a:endParaRPr lang="pl-PL" baseline="30000" dirty="0"/>
          </a:p>
        </p:txBody>
      </p:sp>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9107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9188" y="332656"/>
            <a:ext cx="8229600" cy="634082"/>
          </a:xfrm>
        </p:spPr>
        <p:txBody>
          <a:bodyPr anchor="t">
            <a:normAutofit/>
          </a:bodyPr>
          <a:lstStyle/>
          <a:p>
            <a:r>
              <a:rPr lang="pl-PL" sz="2800" b="1" dirty="0"/>
              <a:t>Schorzenia wskaźnikowe</a:t>
            </a:r>
          </a:p>
        </p:txBody>
      </p:sp>
      <p:sp>
        <p:nvSpPr>
          <p:cNvPr id="3" name="Pladsholder til indhold 2"/>
          <p:cNvSpPr>
            <a:spLocks noGrp="1"/>
          </p:cNvSpPr>
          <p:nvPr>
            <p:ph idx="1"/>
          </p:nvPr>
        </p:nvSpPr>
        <p:spPr>
          <a:xfrm>
            <a:off x="539552" y="908720"/>
            <a:ext cx="8064896" cy="1296144"/>
          </a:xfrm>
        </p:spPr>
        <p:txBody>
          <a:bodyPr>
            <a:noAutofit/>
          </a:bodyPr>
          <a:lstStyle/>
          <a:p>
            <a:pPr marL="0" indent="0">
              <a:lnSpc>
                <a:spcPct val="120000"/>
              </a:lnSpc>
              <a:spcBef>
                <a:spcPts val="0"/>
              </a:spcBef>
              <a:buNone/>
            </a:pPr>
            <a:r>
              <a:rPr lang="pl-PL" sz="2200" dirty="0"/>
              <a:t>Kategorie</a:t>
            </a:r>
          </a:p>
          <a:p>
            <a:pPr marL="0" indent="0">
              <a:lnSpc>
                <a:spcPct val="120000"/>
              </a:lnSpc>
              <a:spcBef>
                <a:spcPts val="0"/>
              </a:spcBef>
              <a:buNone/>
            </a:pPr>
            <a:endParaRPr lang="pl-PL" sz="1800" dirty="0"/>
          </a:p>
          <a:p>
            <a:pPr marL="628650" indent="-628650">
              <a:lnSpc>
                <a:spcPct val="120000"/>
              </a:lnSpc>
              <a:spcBef>
                <a:spcPts val="0"/>
              </a:spcBef>
              <a:buAutoNum type="arabicPeriod"/>
            </a:pPr>
            <a:r>
              <a:rPr lang="pl-PL" sz="1600" dirty="0"/>
              <a:t>Schorzenia wskazujące na AIDS</a:t>
            </a:r>
          </a:p>
          <a:p>
            <a:pPr marL="114300" indent="0">
              <a:lnSpc>
                <a:spcPct val="120000"/>
              </a:lnSpc>
              <a:spcBef>
                <a:spcPts val="0"/>
              </a:spcBef>
              <a:buNone/>
            </a:pPr>
            <a:endParaRPr lang="pl-PL" sz="1600" dirty="0"/>
          </a:p>
          <a:p>
            <a:pPr marL="400050" lvl="1" indent="0">
              <a:lnSpc>
                <a:spcPct val="120000"/>
              </a:lnSpc>
              <a:spcBef>
                <a:spcPts val="0"/>
              </a:spcBef>
              <a:buNone/>
            </a:pPr>
            <a:r>
              <a:rPr lang="en-US" sz="1600" dirty="0"/>
              <a:t>	</a:t>
            </a:r>
          </a:p>
          <a:p>
            <a:pPr marL="400050" lvl="1" indent="0">
              <a:lnSpc>
                <a:spcPct val="150000"/>
              </a:lnSpc>
              <a:buNone/>
            </a:pPr>
            <a:endParaRPr lang="pl-PL" sz="1600" dirty="0"/>
          </a:p>
          <a:p>
            <a:pPr marL="0" indent="0">
              <a:buNone/>
            </a:pPr>
            <a:endParaRPr lang="pl-PL" sz="1800" dirty="0"/>
          </a:p>
        </p:txBody>
      </p:sp>
      <p:sp>
        <p:nvSpPr>
          <p:cNvPr id="4" name="Rectangle 3"/>
          <p:cNvSpPr/>
          <p:nvPr/>
        </p:nvSpPr>
        <p:spPr>
          <a:xfrm>
            <a:off x="549492" y="2092764"/>
            <a:ext cx="7144511" cy="1549911"/>
          </a:xfrm>
          <a:prstGeom prst="rect">
            <a:avLst/>
          </a:prstGeom>
        </p:spPr>
        <p:txBody>
          <a:bodyPr wrap="square">
            <a:spAutoFit/>
          </a:bodyPr>
          <a:lstStyle/>
          <a:p>
            <a:pPr marL="622300" indent="-622300">
              <a:lnSpc>
                <a:spcPct val="120000"/>
              </a:lnSpc>
              <a:spcBef>
                <a:spcPts val="0"/>
              </a:spcBef>
              <a:buNone/>
            </a:pPr>
            <a:r>
              <a:rPr lang="pl-PL" sz="1600" dirty="0"/>
              <a:t>2.a </a:t>
            </a:r>
            <a:r>
              <a:rPr lang="en-US" sz="1600" dirty="0"/>
              <a:t>	</a:t>
            </a:r>
            <a:r>
              <a:rPr lang="pl-PL" sz="1600" dirty="0"/>
              <a:t>Schorzenia związane z prawdopodobieństwo wystąpienia nierozpoznanego zakażenia HIV &gt; 0,1%                                                                      </a:t>
            </a:r>
          </a:p>
          <a:p>
            <a:pPr marL="622300" indent="-622300">
              <a:lnSpc>
                <a:spcPct val="120000"/>
              </a:lnSpc>
              <a:spcBef>
                <a:spcPts val="0"/>
              </a:spcBef>
              <a:buNone/>
            </a:pPr>
            <a:r>
              <a:rPr lang="pl-PL" sz="1600" dirty="0"/>
              <a:t>2.b </a:t>
            </a:r>
            <a:r>
              <a:rPr lang="en-US" sz="1600" dirty="0"/>
              <a:t>	</a:t>
            </a:r>
            <a:r>
              <a:rPr lang="pl-PL" sz="1600" dirty="0"/>
              <a:t>Inne schorzenia uważane przez specjalistów </a:t>
            </a:r>
          </a:p>
          <a:p>
            <a:pPr marL="622300" indent="-622300">
              <a:lnSpc>
                <a:spcPct val="120000"/>
              </a:lnSpc>
              <a:spcBef>
                <a:spcPts val="0"/>
              </a:spcBef>
              <a:buNone/>
            </a:pPr>
            <a:r>
              <a:rPr lang="en-US" sz="1600" dirty="0"/>
              <a:t>	</a:t>
            </a:r>
            <a:r>
              <a:rPr lang="pl-PL" sz="1600" dirty="0"/>
              <a:t>za mogące być związane z nierozpoznanym zakażeniem HIV &gt; 0,1% </a:t>
            </a:r>
          </a:p>
          <a:p>
            <a:pPr>
              <a:lnSpc>
                <a:spcPct val="120000"/>
              </a:lnSpc>
            </a:pPr>
            <a:endParaRPr lang="pl-PL" sz="1600" dirty="0"/>
          </a:p>
        </p:txBody>
      </p:sp>
      <p:sp>
        <p:nvSpPr>
          <p:cNvPr id="5" name="Rectangle 4"/>
          <p:cNvSpPr/>
          <p:nvPr/>
        </p:nvSpPr>
        <p:spPr>
          <a:xfrm>
            <a:off x="567033" y="3284984"/>
            <a:ext cx="7200800" cy="683264"/>
          </a:xfrm>
          <a:prstGeom prst="rect">
            <a:avLst/>
          </a:prstGeom>
        </p:spPr>
        <p:txBody>
          <a:bodyPr wrap="square">
            <a:spAutoFit/>
          </a:bodyPr>
          <a:lstStyle/>
          <a:p>
            <a:pPr marL="622300" indent="-622300">
              <a:lnSpc>
                <a:spcPct val="120000"/>
              </a:lnSpc>
              <a:spcBef>
                <a:spcPts val="0"/>
              </a:spcBef>
              <a:buAutoNum type="arabicPeriod" startAt="3"/>
            </a:pPr>
            <a:r>
              <a:rPr lang="pl-PL" sz="1600" dirty="0"/>
              <a:t>Schorzenia, w których niezdiagnozowane zakażenie wirusem</a:t>
            </a:r>
            <a:r>
              <a:rPr lang="en-GB" sz="1600" dirty="0"/>
              <a:t> </a:t>
            </a:r>
            <a:r>
              <a:rPr lang="pl-PL" sz="1600" dirty="0"/>
              <a:t>HIV może mieć znaczące, negatywne skutki dla klinicznego</a:t>
            </a:r>
            <a:r>
              <a:rPr lang="en-GB" sz="1600" dirty="0"/>
              <a:t> </a:t>
            </a:r>
            <a:r>
              <a:rPr lang="pl-PL" sz="1600" dirty="0"/>
              <a:t>leczenia pacjenta.</a:t>
            </a:r>
            <a:endParaRPr lang="pl-PL" dirty="0"/>
          </a:p>
        </p:txBody>
      </p:sp>
      <p:sp>
        <p:nvSpPr>
          <p:cNvPr id="6" name="Rectangle 5"/>
          <p:cNvSpPr/>
          <p:nvPr/>
        </p:nvSpPr>
        <p:spPr>
          <a:xfrm>
            <a:off x="683568" y="5122234"/>
            <a:ext cx="7560840" cy="757130"/>
          </a:xfrm>
          <a:prstGeom prst="rect">
            <a:avLst/>
          </a:prstGeom>
        </p:spPr>
        <p:txBody>
          <a:bodyPr wrap="square">
            <a:spAutoFit/>
          </a:bodyPr>
          <a:lstStyle/>
          <a:p>
            <a:pPr>
              <a:lnSpc>
                <a:spcPct val="120000"/>
              </a:lnSpc>
            </a:pPr>
            <a:r>
              <a:rPr lang="pl-PL"/>
              <a:t>Przedmiotem badania HIDES (dotyczącego chorób wskaźnikowych HIV na obszarze Europy) było prawdopodobieństwo wystąpienia HIV w odniesieniu do potencjalnych schorzeń wskaźnikowych na obszarze całej Europy.</a:t>
            </a:r>
          </a:p>
        </p:txBody>
      </p:sp>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2166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pl-PL" sz="2400" b="1" dirty="0"/>
              <a:t>Liczba zdiagnozowanych przypadków HIV wg roku diagnozy, Region europejski wg WHO*, 2005-2014</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637" y="1532434"/>
            <a:ext cx="8308962" cy="3984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0206" y="5682718"/>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4190709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89" y="391453"/>
            <a:ext cx="8229600" cy="504056"/>
          </a:xfrm>
        </p:spPr>
        <p:txBody>
          <a:bodyPr anchor="t">
            <a:noAutofit/>
          </a:bodyPr>
          <a:lstStyle/>
          <a:p>
            <a:r>
              <a:rPr lang="pl-PL" sz="2800" b="1" dirty="0">
                <a:latin typeface="Calibri" panose="020F0502020204030204" pitchFamily="34" charset="0"/>
              </a:rPr>
              <a:t>Badanie HIDES — faza II, 2012-2014</a:t>
            </a:r>
          </a:p>
        </p:txBody>
      </p:sp>
      <p:sp>
        <p:nvSpPr>
          <p:cNvPr id="3" name="Content Placeholder 2"/>
          <p:cNvSpPr>
            <a:spLocks noGrp="1"/>
          </p:cNvSpPr>
          <p:nvPr>
            <p:ph idx="1"/>
          </p:nvPr>
        </p:nvSpPr>
        <p:spPr>
          <a:xfrm>
            <a:off x="251520" y="1196751"/>
            <a:ext cx="3888432" cy="4824537"/>
          </a:xfrm>
        </p:spPr>
        <p:txBody>
          <a:bodyPr>
            <a:normAutofit lnSpcReduction="10000"/>
          </a:bodyPr>
          <a:lstStyle/>
          <a:p>
            <a:pPr marL="0" indent="0">
              <a:buNone/>
            </a:pPr>
            <a:endParaRPr lang="pl-PL" sz="2000" dirty="0">
              <a:latin typeface="Calibri" panose="020F0502020204030204" pitchFamily="34" charset="0"/>
              <a:cs typeface="Calibri" panose="020F0502020204030204" pitchFamily="34" charset="0"/>
            </a:endParaRPr>
          </a:p>
          <a:p>
            <a:pPr marL="0" indent="0">
              <a:buNone/>
            </a:pPr>
            <a:r>
              <a:rPr lang="pl-PL" sz="2000" dirty="0">
                <a:latin typeface="Calibri" panose="020F0502020204030204" pitchFamily="34" charset="0"/>
              </a:rPr>
              <a:t>Rutynowe zalecanie testów w kierunku HIV pacjentom (w wieku 18-65 lat) zgłaszającym się na leczenie ze schorzeniem wskaźnikowym</a:t>
            </a:r>
          </a:p>
          <a:p>
            <a:pPr marL="0" indent="0">
              <a:buNone/>
            </a:pPr>
            <a:endParaRPr lang="pl-PL" sz="2000" b="1" dirty="0">
              <a:latin typeface="Calibri" panose="020F0502020204030204" pitchFamily="34" charset="0"/>
              <a:cs typeface="Calibri" panose="020F0502020204030204" pitchFamily="34" charset="0"/>
            </a:endParaRPr>
          </a:p>
          <a:p>
            <a:pPr marL="0" indent="0">
              <a:buNone/>
            </a:pPr>
            <a:endParaRPr lang="pl-PL" sz="2000" b="1" dirty="0">
              <a:latin typeface="Calibri" panose="020F0502020204030204" pitchFamily="34" charset="0"/>
              <a:cs typeface="Calibri" panose="020F0502020204030204" pitchFamily="34" charset="0"/>
            </a:endParaRPr>
          </a:p>
          <a:p>
            <a:pPr marL="0" indent="0">
              <a:buNone/>
            </a:pPr>
            <a:endParaRPr lang="pl-PL" sz="2000" b="1" dirty="0">
              <a:latin typeface="Calibri" panose="020F0502020204030204" pitchFamily="34" charset="0"/>
              <a:cs typeface="Calibri" panose="020F0502020204030204" pitchFamily="34" charset="0"/>
            </a:endParaRPr>
          </a:p>
          <a:p>
            <a:pPr marL="0" indent="0">
              <a:buNone/>
            </a:pPr>
            <a:r>
              <a:rPr lang="pl-PL" sz="2000" dirty="0" smtClean="0">
                <a:latin typeface="Calibri" panose="020F0502020204030204" pitchFamily="34" charset="0"/>
              </a:rPr>
              <a:t>Pierwszorzędowy </a:t>
            </a:r>
            <a:r>
              <a:rPr lang="pl-PL" sz="2000" dirty="0">
                <a:latin typeface="Calibri" panose="020F0502020204030204" pitchFamily="34" charset="0"/>
              </a:rPr>
              <a:t>punkt końcowy: wykazanie, że odsetek niezdiagnozowanych wcześniej zakażeń wirusem HIV wynosił &gt; 0,1% dla każdego schorzenia wskaźnikowego </a:t>
            </a:r>
          </a:p>
          <a:p>
            <a:pPr marL="0" indent="0">
              <a:buNone/>
            </a:pPr>
            <a:endParaRPr lang="pl-PL" sz="2000" dirty="0">
              <a:latin typeface="Calibri" panose="020F0502020204030204" pitchFamily="34" charset="0"/>
              <a:cs typeface="Calibri" panose="020F0502020204030204" pitchFamily="34" charset="0"/>
            </a:endParaRPr>
          </a:p>
          <a:p>
            <a:endParaRPr lang="pl-PL" sz="2000" dirty="0">
              <a:solidFill>
                <a:schemeClr val="accent4"/>
              </a:solidFill>
              <a:latin typeface="Calibri" panose="020F0502020204030204" pitchFamily="34" charset="0"/>
              <a:cs typeface="Calibri" panose="020F0502020204030204" pitchFamily="34" charset="0"/>
            </a:endParaRPr>
          </a:p>
          <a:p>
            <a:endParaRPr lang="pl-PL" sz="2000" dirty="0">
              <a:solidFill>
                <a:schemeClr val="accent4"/>
              </a:solidFill>
              <a:latin typeface="Corbel" panose="020B0503020204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469028645"/>
              </p:ext>
            </p:extLst>
          </p:nvPr>
        </p:nvGraphicFramePr>
        <p:xfrm>
          <a:off x="4211960" y="1196752"/>
          <a:ext cx="4536505" cy="4956059"/>
        </p:xfrm>
        <a:graphic>
          <a:graphicData uri="http://schemas.openxmlformats.org/drawingml/2006/table">
            <a:tbl>
              <a:tblPr firstRow="1" bandRow="1">
                <a:effectLst>
                  <a:innerShdw blurRad="63500" dist="50800" dir="2700000">
                    <a:prstClr val="black">
                      <a:alpha val="50000"/>
                    </a:prstClr>
                  </a:innerShdw>
                </a:effectLst>
                <a:tableStyleId>{5C22544A-7EE6-4342-B048-85BDC9FD1C3A}</a:tableStyleId>
              </a:tblPr>
              <a:tblGrid>
                <a:gridCol w="1368152">
                  <a:extLst>
                    <a:ext uri="{9D8B030D-6E8A-4147-A177-3AD203B41FA5}">
                      <a16:colId xmlns:a16="http://schemas.microsoft.com/office/drawing/2014/main" xmlns="" val="20000"/>
                    </a:ext>
                  </a:extLst>
                </a:gridCol>
                <a:gridCol w="3168353">
                  <a:extLst>
                    <a:ext uri="{9D8B030D-6E8A-4147-A177-3AD203B41FA5}">
                      <a16:colId xmlns:a16="http://schemas.microsoft.com/office/drawing/2014/main" xmlns="" val="20001"/>
                    </a:ext>
                  </a:extLst>
                </a:gridCol>
              </a:tblGrid>
              <a:tr h="398830">
                <a:tc>
                  <a:txBody>
                    <a:bodyPr/>
                    <a:lstStyle/>
                    <a:p>
                      <a:r>
                        <a:rPr lang="pl-PL" sz="1200" dirty="0">
                          <a:solidFill>
                            <a:schemeClr val="tx1"/>
                          </a:solidFill>
                          <a:latin typeface="Corbel" panose="020B0503020204020204" pitchFamily="34" charset="0"/>
                        </a:rPr>
                        <a:t>Rodzaj choroby</a:t>
                      </a:r>
                    </a:p>
                  </a:txBody>
                  <a:tcPr>
                    <a:solidFill>
                      <a:srgbClr val="E9EDF4"/>
                    </a:solidFill>
                  </a:tcPr>
                </a:tc>
                <a:tc>
                  <a:txBody>
                    <a:bodyPr/>
                    <a:lstStyle/>
                    <a:p>
                      <a:r>
                        <a:rPr lang="pl-PL" sz="1200" dirty="0">
                          <a:solidFill>
                            <a:schemeClr val="tx1"/>
                          </a:solidFill>
                          <a:latin typeface="Corbel" panose="020B0503020204020204" pitchFamily="34" charset="0"/>
                        </a:rPr>
                        <a:t>Schorzenia wskaźnikowe</a:t>
                      </a:r>
                    </a:p>
                  </a:txBody>
                  <a:tcPr>
                    <a:solidFill>
                      <a:srgbClr val="E9EDF4"/>
                    </a:solidFill>
                  </a:tcPr>
                </a:tc>
                <a:extLst>
                  <a:ext uri="{0D108BD9-81ED-4DB2-BD59-A6C34878D82A}">
                    <a16:rowId xmlns:a16="http://schemas.microsoft.com/office/drawing/2014/main" xmlns="" val="10000"/>
                  </a:ext>
                </a:extLst>
              </a:tr>
              <a:tr h="1382358">
                <a:tc>
                  <a:txBody>
                    <a:bodyPr/>
                    <a:lstStyle/>
                    <a:p>
                      <a:r>
                        <a:rPr lang="pl-PL" sz="1200" dirty="0">
                          <a:latin typeface="Corbel" panose="020B0503020204020204" pitchFamily="34" charset="0"/>
                        </a:rPr>
                        <a:t>Nowotwory złośliwe</a:t>
                      </a:r>
                    </a:p>
                  </a:txBody>
                  <a:tcPr>
                    <a:solidFill>
                      <a:srgbClr val="E9EDF4"/>
                    </a:solidFill>
                  </a:tcPr>
                </a:tc>
                <a:tc>
                  <a:txBody>
                    <a:bodyPr/>
                    <a:lstStyle/>
                    <a:p>
                      <a:r>
                        <a:rPr lang="pl-PL" sz="1200" dirty="0">
                          <a:latin typeface="Corbel" panose="020B0503020204020204" pitchFamily="34" charset="0"/>
                        </a:rPr>
                        <a:t>Chłoniak</a:t>
                      </a:r>
                    </a:p>
                    <a:p>
                      <a:r>
                        <a:rPr lang="pl-PL" sz="1200" dirty="0">
                          <a:latin typeface="Corbel" panose="020B0503020204020204" pitchFamily="34" charset="0"/>
                        </a:rPr>
                        <a:t>Dysplazja lub rak szyjki macicy (wynik co najmniej CIN II)</a:t>
                      </a:r>
                    </a:p>
                    <a:p>
                      <a:r>
                        <a:rPr lang="pl-PL" sz="1200" dirty="0">
                          <a:latin typeface="Corbel" panose="020B0503020204020204" pitchFamily="34" charset="0"/>
                        </a:rPr>
                        <a:t>Dysplazja lub rak odbytu (wynik co najmniej AIN II)</a:t>
                      </a:r>
                    </a:p>
                    <a:p>
                      <a:r>
                        <a:rPr lang="pl-PL" sz="1200" dirty="0">
                          <a:latin typeface="Corbel" panose="020B0503020204020204" pitchFamily="34" charset="0"/>
                        </a:rPr>
                        <a:t>Pierwotny rak płuca</a:t>
                      </a:r>
                    </a:p>
                  </a:txBody>
                  <a:tcPr>
                    <a:solidFill>
                      <a:srgbClr val="E9EDF4"/>
                    </a:solidFill>
                  </a:tcPr>
                </a:tc>
                <a:extLst>
                  <a:ext uri="{0D108BD9-81ED-4DB2-BD59-A6C34878D82A}">
                    <a16:rowId xmlns:a16="http://schemas.microsoft.com/office/drawing/2014/main" xmlns="" val="10001"/>
                  </a:ext>
                </a:extLst>
              </a:tr>
              <a:tr h="1079235">
                <a:tc>
                  <a:txBody>
                    <a:bodyPr/>
                    <a:lstStyle/>
                    <a:p>
                      <a:r>
                        <a:rPr lang="pl-PL" sz="1200" dirty="0">
                          <a:latin typeface="Corbel" panose="020B0503020204020204" pitchFamily="34" charset="0"/>
                        </a:rPr>
                        <a:t>Infekcje wirusowe</a:t>
                      </a:r>
                    </a:p>
                  </a:txBody>
                  <a:tcPr>
                    <a:solidFill>
                      <a:srgbClr val="E9EDF4"/>
                    </a:solidFill>
                  </a:tcPr>
                </a:tc>
                <a:tc>
                  <a:txBody>
                    <a:bodyPr/>
                    <a:lstStyle/>
                    <a:p>
                      <a:r>
                        <a:rPr lang="pl-PL" sz="1200" dirty="0">
                          <a:latin typeface="Corbel" panose="020B0503020204020204" pitchFamily="34" charset="0"/>
                        </a:rPr>
                        <a:t>Wirusowe zapalenie wątroby typu B</a:t>
                      </a:r>
                    </a:p>
                    <a:p>
                      <a:r>
                        <a:rPr lang="pl-PL" sz="1200" dirty="0">
                          <a:latin typeface="Corbel" panose="020B0503020204020204" pitchFamily="34" charset="0"/>
                        </a:rPr>
                        <a:t>Wirusowe zapalenie wątroby typu C</a:t>
                      </a:r>
                    </a:p>
                    <a:p>
                      <a:r>
                        <a:rPr lang="pl-PL" sz="1200" dirty="0">
                          <a:latin typeface="Corbel" panose="020B0503020204020204" pitchFamily="34" charset="0"/>
                        </a:rPr>
                        <a:t>Współistniejące wirusowe zapalenie wątroby typu B i C</a:t>
                      </a:r>
                    </a:p>
                    <a:p>
                      <a:r>
                        <a:rPr lang="pl-PL" sz="1200" dirty="0">
                          <a:latin typeface="Corbel" panose="020B0503020204020204" pitchFamily="34" charset="0"/>
                        </a:rPr>
                        <a:t>Przewlekła choroba o charakterze mononukleozy</a:t>
                      </a:r>
                    </a:p>
                  </a:txBody>
                  <a:tcPr>
                    <a:solidFill>
                      <a:srgbClr val="E9EDF4"/>
                    </a:solidFill>
                  </a:tcPr>
                </a:tc>
                <a:extLst>
                  <a:ext uri="{0D108BD9-81ED-4DB2-BD59-A6C34878D82A}">
                    <a16:rowId xmlns:a16="http://schemas.microsoft.com/office/drawing/2014/main" xmlns="" val="10002"/>
                  </a:ext>
                </a:extLst>
              </a:tr>
              <a:tr h="8088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dirty="0">
                          <a:latin typeface="Corbel" panose="020B0503020204020204" pitchFamily="34" charset="0"/>
                        </a:rPr>
                        <a:t>Zaburzenia hematologiczne</a:t>
                      </a:r>
                    </a:p>
                    <a:p>
                      <a:endParaRPr lang="pl-PL" sz="1200" dirty="0">
                        <a:latin typeface="Corbel" panose="020B0503020204020204" pitchFamily="34" charset="0"/>
                      </a:endParaRPr>
                    </a:p>
                  </a:txBody>
                  <a:tcPr>
                    <a:solidFill>
                      <a:srgbClr val="E9EDF4"/>
                    </a:solidFill>
                  </a:tcPr>
                </a:tc>
                <a:tc>
                  <a:txBody>
                    <a:bodyPr/>
                    <a:lstStyle/>
                    <a:p>
                      <a:r>
                        <a:rPr lang="pl-PL" sz="1200" dirty="0">
                          <a:latin typeface="Corbel" panose="020B0503020204020204" pitchFamily="34" charset="0"/>
                        </a:rPr>
                        <a:t>Leukocytopenia i/lub małopłytkowość </a:t>
                      </a:r>
                    </a:p>
                    <a:p>
                      <a:r>
                        <a:rPr lang="pl-PL" sz="1200" dirty="0">
                          <a:latin typeface="Corbel" panose="020B0503020204020204" pitchFamily="34" charset="0"/>
                        </a:rPr>
                        <a:t>Powiększenie węzłów chłonnych</a:t>
                      </a:r>
                    </a:p>
                  </a:txBody>
                  <a:tcPr>
                    <a:solidFill>
                      <a:srgbClr val="E9EDF4"/>
                    </a:solidFill>
                  </a:tcPr>
                </a:tc>
                <a:extLst>
                  <a:ext uri="{0D108BD9-81ED-4DB2-BD59-A6C34878D82A}">
                    <a16:rowId xmlns:a16="http://schemas.microsoft.com/office/drawing/2014/main" xmlns="" val="10003"/>
                  </a:ext>
                </a:extLst>
              </a:tr>
              <a:tr h="588673">
                <a:tc>
                  <a:txBody>
                    <a:bodyPr/>
                    <a:lstStyle/>
                    <a:p>
                      <a:r>
                        <a:rPr lang="pl-PL" sz="1200" dirty="0">
                          <a:latin typeface="Corbel" panose="020B0503020204020204" pitchFamily="34" charset="0"/>
                        </a:rPr>
                        <a:t>Dermatologiczne</a:t>
                      </a:r>
                    </a:p>
                  </a:txBody>
                  <a:tcPr>
                    <a:solidFill>
                      <a:srgbClr val="E9EDF4"/>
                    </a:solidFill>
                  </a:tcPr>
                </a:tc>
                <a:tc>
                  <a:txBody>
                    <a:bodyPr/>
                    <a:lstStyle/>
                    <a:p>
                      <a:r>
                        <a:rPr lang="pl-PL" sz="1200" dirty="0">
                          <a:latin typeface="Corbel" panose="020B0503020204020204" pitchFamily="34" charset="0"/>
                        </a:rPr>
                        <a:t>Ciężka postać łuszczycy</a:t>
                      </a:r>
                    </a:p>
                    <a:p>
                      <a:r>
                        <a:rPr lang="pl-PL" sz="1200" dirty="0">
                          <a:latin typeface="Corbel" panose="020B0503020204020204" pitchFamily="34" charset="0"/>
                        </a:rPr>
                        <a:t>Łojotokowe zapalenie skóry</a:t>
                      </a:r>
                    </a:p>
                  </a:txBody>
                  <a:tcPr>
                    <a:solidFill>
                      <a:srgbClr val="E9EDF4"/>
                    </a:solidFill>
                  </a:tcPr>
                </a:tc>
                <a:extLst>
                  <a:ext uri="{0D108BD9-81ED-4DB2-BD59-A6C34878D82A}">
                    <a16:rowId xmlns:a16="http://schemas.microsoft.com/office/drawing/2014/main" xmlns="" val="10004"/>
                  </a:ext>
                </a:extLst>
              </a:tr>
              <a:tr h="588673">
                <a:tc>
                  <a:txBody>
                    <a:bodyPr/>
                    <a:lstStyle/>
                    <a:p>
                      <a:r>
                        <a:rPr lang="pl-PL" sz="1200" dirty="0">
                          <a:latin typeface="Corbel" panose="020B0503020204020204" pitchFamily="34" charset="0"/>
                        </a:rPr>
                        <a:t>Inne</a:t>
                      </a:r>
                    </a:p>
                  </a:txBody>
                  <a:tcPr>
                    <a:solidFill>
                      <a:srgbClr val="E9EDF4"/>
                    </a:solidFill>
                  </a:tcPr>
                </a:tc>
                <a:tc>
                  <a:txBody>
                    <a:bodyPr/>
                    <a:lstStyle/>
                    <a:p>
                      <a:r>
                        <a:rPr lang="pl-PL" sz="1200" dirty="0">
                          <a:latin typeface="Corbel" panose="020B0503020204020204" pitchFamily="34" charset="0"/>
                        </a:rPr>
                        <a:t>Zapalenie płuc (hospitalizacja)</a:t>
                      </a:r>
                    </a:p>
                    <a:p>
                      <a:r>
                        <a:rPr lang="pl-PL" sz="1200" dirty="0">
                          <a:latin typeface="Corbel" panose="020B0503020204020204" pitchFamily="34" charset="0"/>
                        </a:rPr>
                        <a:t>Neuropatia obwodowa</a:t>
                      </a:r>
                    </a:p>
                  </a:txBody>
                  <a:tcPr>
                    <a:solidFill>
                      <a:srgbClr val="E9EDF4"/>
                    </a:solidFill>
                  </a:tcPr>
                </a:tc>
                <a:extLst>
                  <a:ext uri="{0D108BD9-81ED-4DB2-BD59-A6C34878D82A}">
                    <a16:rowId xmlns:a16="http://schemas.microsoft.com/office/drawing/2014/main" xmlns="" val="10005"/>
                  </a:ext>
                </a:extLst>
              </a:tr>
            </a:tbl>
          </a:graphicData>
        </a:graphic>
      </p:graphicFrame>
      <p:pic>
        <p:nvPicPr>
          <p:cNvPr id="5" name="Picture 4" descr="HIDES l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935870"/>
            <a:ext cx="1368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179512" y="6381328"/>
            <a:ext cx="8888434" cy="372932"/>
            <a:chOff x="179512" y="6381328"/>
            <a:chExt cx="8888434" cy="372932"/>
          </a:xfrm>
        </p:grpSpPr>
        <p:pic>
          <p:nvPicPr>
            <p:cNvPr id="8"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721432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08912" cy="648072"/>
          </a:xfrm>
        </p:spPr>
        <p:txBody>
          <a:bodyPr>
            <a:normAutofit/>
          </a:bodyPr>
          <a:lstStyle/>
          <a:p>
            <a:r>
              <a:rPr lang="pl-PL" sz="3200" b="1" dirty="0"/>
              <a:t>Rekrutacja</a:t>
            </a:r>
            <a:endParaRPr lang="pl-PL" sz="2400" b="1" dirty="0"/>
          </a:p>
        </p:txBody>
      </p:sp>
      <p:sp>
        <p:nvSpPr>
          <p:cNvPr id="3" name="Content Placeholder 2"/>
          <p:cNvSpPr>
            <a:spLocks noGrp="1"/>
          </p:cNvSpPr>
          <p:nvPr>
            <p:ph idx="1"/>
          </p:nvPr>
        </p:nvSpPr>
        <p:spPr>
          <a:xfrm>
            <a:off x="467544" y="1340768"/>
            <a:ext cx="8229600" cy="2476872"/>
          </a:xfrm>
        </p:spPr>
        <p:txBody>
          <a:bodyPr>
            <a:normAutofit/>
          </a:bodyPr>
          <a:lstStyle/>
          <a:p>
            <a:pPr marL="0" indent="0">
              <a:buNone/>
            </a:pPr>
            <a:r>
              <a:rPr lang="pl-PL" sz="2000" dirty="0">
                <a:solidFill>
                  <a:schemeClr val="tx1">
                    <a:lumMod val="75000"/>
                    <a:lumOff val="25000"/>
                  </a:schemeClr>
                </a:solidFill>
              </a:rPr>
              <a:t>Przeprowadzono 150 sondaży w 42 ośrodkach klinicznych w 20 krajach w czterech regionach Europy</a:t>
            </a:r>
          </a:p>
          <a:p>
            <a:pPr marL="0" indent="0">
              <a:buNone/>
            </a:pPr>
            <a:r>
              <a:rPr lang="pl-PL" sz="2000" dirty="0">
                <a:solidFill>
                  <a:schemeClr val="tx1">
                    <a:lumMod val="75000"/>
                    <a:lumOff val="25000"/>
                  </a:schemeClr>
                </a:solidFill>
              </a:rPr>
              <a:t>10 139 pacjentów zostało włączonych do badania</a:t>
            </a:r>
          </a:p>
          <a:p>
            <a:pPr marL="0" indent="0">
              <a:buNone/>
            </a:pPr>
            <a:r>
              <a:rPr lang="pl-PL" sz="2000" dirty="0">
                <a:solidFill>
                  <a:schemeClr val="tx1">
                    <a:lumMod val="75000"/>
                    <a:lumOff val="25000"/>
                  </a:schemeClr>
                </a:solidFill>
              </a:rPr>
              <a:t>668 uczestników zostało wykluczonych </a:t>
            </a:r>
          </a:p>
          <a:p>
            <a:pPr marL="0" indent="0">
              <a:buNone/>
            </a:pPr>
            <a:r>
              <a:rPr lang="pl-PL" sz="2000" dirty="0">
                <a:solidFill>
                  <a:schemeClr val="tx1">
                    <a:lumMod val="75000"/>
                    <a:lumOff val="25000"/>
                  </a:schemeClr>
                </a:solidFill>
              </a:rPr>
              <a:t>Łączna liczba uczestników badania wyniosła </a:t>
            </a:r>
            <a:r>
              <a:rPr lang="pl-PL" sz="2000" b="1" dirty="0">
                <a:solidFill>
                  <a:schemeClr val="tx2"/>
                </a:solidFill>
              </a:rPr>
              <a:t>9471</a:t>
            </a:r>
            <a:r>
              <a:rPr lang="pl-PL" dirty="0"/>
              <a:t> </a:t>
            </a:r>
          </a:p>
        </p:txBody>
      </p:sp>
      <p:graphicFrame>
        <p:nvGraphicFramePr>
          <p:cNvPr id="4" name="Group 217"/>
          <p:cNvGraphicFramePr>
            <a:graphicFrameLocks noGrp="1"/>
          </p:cNvGraphicFramePr>
          <p:nvPr>
            <p:extLst>
              <p:ext uri="{D42A27DB-BD31-4B8C-83A1-F6EECF244321}">
                <p14:modId xmlns:p14="http://schemas.microsoft.com/office/powerpoint/2010/main" val="1136066379"/>
              </p:ext>
            </p:extLst>
          </p:nvPr>
        </p:nvGraphicFramePr>
        <p:xfrm>
          <a:off x="2123728" y="3350061"/>
          <a:ext cx="5328592" cy="3072384"/>
        </p:xfrm>
        <a:graphic>
          <a:graphicData uri="http://schemas.openxmlformats.org/drawingml/2006/table">
            <a:tbl>
              <a:tblPr>
                <a:effectLst>
                  <a:innerShdw blurRad="63500" dist="50800" dir="2700000">
                    <a:prstClr val="black">
                      <a:alpha val="50000"/>
                    </a:prstClr>
                  </a:innerShdw>
                </a:effectLst>
                <a:tableStyleId>{9D7B26C5-4107-4FEC-AEDC-1716B250A1EF}</a:tableStyleId>
              </a:tblPr>
              <a:tblGrid>
                <a:gridCol w="2304256">
                  <a:extLst>
                    <a:ext uri="{9D8B030D-6E8A-4147-A177-3AD203B41FA5}">
                      <a16:colId xmlns:a16="http://schemas.microsoft.com/office/drawing/2014/main" xmlns="" val="20000"/>
                    </a:ext>
                  </a:extLst>
                </a:gridCol>
                <a:gridCol w="2160240">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2"/>
                    </a:ext>
                  </a:extLst>
                </a:gridCol>
              </a:tblGrid>
              <a:tr h="504056">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800" b="1" i="0" u="none" strike="noStrike" cap="none" normalizeH="0" baseline="0" dirty="0">
                          <a:ln>
                            <a:noFill/>
                          </a:ln>
                          <a:solidFill>
                            <a:schemeClr val="tx1"/>
                          </a:solidFill>
                          <a:effectLst/>
                          <a:latin typeface="Calibri" panose="020F0502020204030204" pitchFamily="34" charset="0"/>
                        </a:rPr>
                        <a:t>Rekrutacja według regionu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800" b="1" u="none" strike="noStrike" cap="none" normalizeH="0" baseline="0" dirty="0">
                          <a:ln>
                            <a:noFill/>
                          </a:ln>
                          <a:effectLst/>
                          <a:latin typeface="Calibri" panose="020F0502020204030204" pitchFamily="34" charset="0"/>
                        </a:rPr>
                        <a:t>Liczba włączonych do badania uczestników</a:t>
                      </a:r>
                      <a:endParaRPr kumimoji="0" lang="pl-PL" altLang="en-US" sz="1800" b="1"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800" b="1" u="none" strike="noStrike" cap="none" normalizeH="0" baseline="0" dirty="0">
                          <a:ln>
                            <a:noFill/>
                          </a:ln>
                          <a:effectLst/>
                          <a:latin typeface="Calibri" panose="020F0502020204030204" pitchFamily="34" charset="0"/>
                        </a:rPr>
                        <a:t>%</a:t>
                      </a:r>
                      <a:endParaRPr kumimoji="0" lang="pl-PL" altLang="en-US" sz="1800" b="1"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xmlns="" val="10000"/>
                  </a:ext>
                </a:extLst>
              </a:tr>
              <a:tr h="33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800" b="1" u="none" strike="noStrike" cap="none" normalizeH="0" baseline="0" dirty="0">
                          <a:ln>
                            <a:noFill/>
                          </a:ln>
                          <a:solidFill>
                            <a:schemeClr val="tx2"/>
                          </a:solidFill>
                          <a:effectLst/>
                          <a:latin typeface="Calibri" panose="020F0502020204030204" pitchFamily="34" charset="0"/>
                        </a:rPr>
                        <a:t>Łącznie</a:t>
                      </a:r>
                      <a:endParaRPr kumimoji="0" lang="pl-PL" altLang="en-US" sz="1800" b="1" i="0" u="none" strike="noStrike" cap="none" normalizeH="0" baseline="0" dirty="0">
                        <a:ln>
                          <a:noFill/>
                        </a:ln>
                        <a:solidFill>
                          <a:schemeClr val="tx2"/>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800" b="1" u="none" strike="noStrike" cap="none" normalizeH="0" baseline="0" dirty="0">
                          <a:ln>
                            <a:noFill/>
                          </a:ln>
                          <a:solidFill>
                            <a:schemeClr val="tx2"/>
                          </a:solidFill>
                          <a:effectLst/>
                          <a:latin typeface="Calibri" panose="020F0502020204030204" pitchFamily="34" charset="0"/>
                        </a:rPr>
                        <a:t>9471</a:t>
                      </a:r>
                      <a:endParaRPr kumimoji="0" lang="pl-PL" altLang="en-US" sz="1800" b="1" i="0" u="none" strike="noStrike" cap="none" normalizeH="0" baseline="0" dirty="0">
                        <a:ln>
                          <a:noFill/>
                        </a:ln>
                        <a:solidFill>
                          <a:schemeClr val="tx2"/>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800" b="1" u="none" strike="noStrike" cap="none" normalizeH="0" baseline="0" dirty="0">
                          <a:ln>
                            <a:noFill/>
                          </a:ln>
                          <a:solidFill>
                            <a:schemeClr val="tx2"/>
                          </a:solidFill>
                          <a:effectLst/>
                          <a:latin typeface="Calibri" panose="020F0502020204030204" pitchFamily="34" charset="0"/>
                        </a:rPr>
                        <a:t>100</a:t>
                      </a:r>
                      <a:endParaRPr kumimoji="0" lang="pl-PL" altLang="en-US" sz="1800" b="1" i="0" u="none" strike="noStrike" cap="none" normalizeH="0" baseline="0" dirty="0">
                        <a:ln>
                          <a:noFill/>
                        </a:ln>
                        <a:solidFill>
                          <a:schemeClr val="tx2"/>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xmlns="" val="10001"/>
                  </a:ext>
                </a:extLst>
              </a:tr>
              <a:tr h="33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800" u="none" strike="noStrike" cap="none" normalizeH="0" baseline="0" dirty="0">
                          <a:ln>
                            <a:noFill/>
                          </a:ln>
                          <a:effectLst/>
                          <a:latin typeface="Calibri" panose="020F0502020204030204" pitchFamily="34" charset="0"/>
                        </a:rPr>
                        <a:t>Europa Południowa</a:t>
                      </a:r>
                      <a:endParaRPr kumimoji="0" lang="pl-PL"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800" u="none" strike="noStrike" cap="none" normalizeH="0" baseline="0" dirty="0">
                          <a:ln>
                            <a:noFill/>
                          </a:ln>
                          <a:effectLst/>
                          <a:latin typeface="Calibri" panose="020F0502020204030204" pitchFamily="34" charset="0"/>
                        </a:rPr>
                        <a:t>500</a:t>
                      </a:r>
                      <a:endParaRPr kumimoji="0" lang="pl-PL"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800" u="none" strike="noStrike" cap="none" normalizeH="0" baseline="0" dirty="0">
                          <a:ln>
                            <a:noFill/>
                          </a:ln>
                          <a:effectLst/>
                          <a:latin typeface="Calibri" panose="020F0502020204030204" pitchFamily="34" charset="0"/>
                        </a:rPr>
                        <a:t>5,3</a:t>
                      </a:r>
                      <a:endParaRPr kumimoji="0" lang="pl-PL"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xmlns="" val="10002"/>
                  </a:ext>
                </a:extLst>
              </a:tr>
              <a:tr h="33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800" u="none" strike="noStrike" cap="none" normalizeH="0" baseline="0" dirty="0">
                          <a:ln>
                            <a:noFill/>
                          </a:ln>
                          <a:effectLst/>
                          <a:latin typeface="Calibri" panose="020F0502020204030204" pitchFamily="34" charset="0"/>
                        </a:rPr>
                        <a:t>Europa Centralna</a:t>
                      </a:r>
                      <a:endParaRPr kumimoji="0" lang="pl-PL"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800" u="none" strike="noStrike" cap="none" normalizeH="0" baseline="0" dirty="0">
                          <a:ln>
                            <a:noFill/>
                          </a:ln>
                          <a:effectLst/>
                          <a:latin typeface="Calibri" panose="020F0502020204030204" pitchFamily="34" charset="0"/>
                        </a:rPr>
                        <a:t>942</a:t>
                      </a:r>
                      <a:endParaRPr kumimoji="0" lang="pl-PL"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800" u="none" strike="noStrike" cap="none" normalizeH="0" baseline="0" dirty="0">
                          <a:ln>
                            <a:noFill/>
                          </a:ln>
                          <a:effectLst/>
                          <a:latin typeface="Calibri" panose="020F0502020204030204" pitchFamily="34" charset="0"/>
                        </a:rPr>
                        <a:t>10,0</a:t>
                      </a:r>
                      <a:endParaRPr kumimoji="0" lang="pl-PL"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xmlns="" val="10003"/>
                  </a:ext>
                </a:extLst>
              </a:tr>
              <a:tr h="33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800" u="none" strike="noStrike" cap="none" normalizeH="0" baseline="0" dirty="0">
                          <a:ln>
                            <a:noFill/>
                          </a:ln>
                          <a:effectLst/>
                          <a:latin typeface="Calibri" panose="020F0502020204030204" pitchFamily="34" charset="0"/>
                        </a:rPr>
                        <a:t>Europa Północna</a:t>
                      </a:r>
                      <a:endParaRPr kumimoji="0" lang="pl-PL"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800" u="none" strike="noStrike" cap="none" normalizeH="0" baseline="0" dirty="0">
                          <a:ln>
                            <a:noFill/>
                          </a:ln>
                          <a:effectLst/>
                          <a:latin typeface="Calibri" panose="020F0502020204030204" pitchFamily="34" charset="0"/>
                        </a:rPr>
                        <a:t>2297</a:t>
                      </a:r>
                      <a:endParaRPr kumimoji="0" lang="pl-PL"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800" u="none" strike="noStrike" cap="none" normalizeH="0" baseline="0" dirty="0">
                          <a:ln>
                            <a:noFill/>
                          </a:ln>
                          <a:effectLst/>
                          <a:latin typeface="Calibri" panose="020F0502020204030204" pitchFamily="34" charset="0"/>
                        </a:rPr>
                        <a:t>24,3</a:t>
                      </a:r>
                      <a:endParaRPr kumimoji="0" lang="pl-PL"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xmlns="" val="10004"/>
                  </a:ext>
                </a:extLst>
              </a:tr>
              <a:tr h="33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800" u="none" strike="noStrike" cap="none" normalizeH="0" baseline="0" dirty="0">
                          <a:ln>
                            <a:noFill/>
                          </a:ln>
                          <a:effectLst/>
                          <a:latin typeface="Calibri" panose="020F0502020204030204" pitchFamily="34" charset="0"/>
                        </a:rPr>
                        <a:t>Europa Wschodnia</a:t>
                      </a:r>
                    </a:p>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pl-PL"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800" u="none" strike="noStrike" cap="none" normalizeH="0" baseline="0" dirty="0">
                          <a:ln>
                            <a:noFill/>
                          </a:ln>
                          <a:effectLst/>
                          <a:latin typeface="Calibri" panose="020F0502020204030204" pitchFamily="34" charset="0"/>
                        </a:rPr>
                        <a:t>5732</a:t>
                      </a:r>
                      <a:endParaRPr kumimoji="0" lang="pl-PL"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800" u="none" strike="noStrike" cap="none" normalizeH="0" baseline="0" dirty="0">
                          <a:ln>
                            <a:noFill/>
                          </a:ln>
                          <a:effectLst/>
                          <a:latin typeface="Calibri" panose="020F0502020204030204" pitchFamily="34" charset="0"/>
                        </a:rPr>
                        <a:t>60,5</a:t>
                      </a:r>
                      <a:endParaRPr kumimoji="0" lang="pl-PL" altLang="en-US" sz="18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xmlns="" val="10005"/>
                  </a:ext>
                </a:extLst>
              </a:tr>
            </a:tbl>
          </a:graphicData>
        </a:graphic>
      </p:graphicFrame>
      <p:pic>
        <p:nvPicPr>
          <p:cNvPr id="9" name="Picture 5" descr="HIDES l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9521" y="5766800"/>
            <a:ext cx="1368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84547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1143000"/>
          </a:xfrm>
        </p:spPr>
        <p:txBody>
          <a:bodyPr>
            <a:normAutofit/>
          </a:bodyPr>
          <a:lstStyle/>
          <a:p>
            <a:r>
              <a:rPr lang="pl-PL" sz="3200" b="1" dirty="0"/>
              <a:t>Charakterystyka uczestników</a:t>
            </a:r>
          </a:p>
        </p:txBody>
      </p:sp>
      <p:sp>
        <p:nvSpPr>
          <p:cNvPr id="8" name="Content Placeholder 7"/>
          <p:cNvSpPr>
            <a:spLocks noGrp="1"/>
          </p:cNvSpPr>
          <p:nvPr>
            <p:ph idx="1"/>
          </p:nvPr>
        </p:nvSpPr>
        <p:spPr>
          <a:xfrm>
            <a:off x="539552" y="1340768"/>
            <a:ext cx="8229600" cy="3168352"/>
          </a:xfrm>
        </p:spPr>
        <p:txBody>
          <a:bodyPr>
            <a:normAutofit/>
          </a:bodyPr>
          <a:lstStyle/>
          <a:p>
            <a:pPr marL="0" indent="0">
              <a:buNone/>
            </a:pPr>
            <a:r>
              <a:rPr lang="pl-PL" sz="1900" dirty="0"/>
              <a:t>Uczestnicy</a:t>
            </a:r>
            <a:r>
              <a:rPr lang="en-US" sz="1900" dirty="0"/>
              <a:t>			</a:t>
            </a:r>
            <a:r>
              <a:rPr lang="pl-PL" sz="1900" dirty="0"/>
              <a:t>9471</a:t>
            </a:r>
          </a:p>
          <a:p>
            <a:pPr marL="0" indent="0">
              <a:buNone/>
            </a:pPr>
            <a:r>
              <a:rPr lang="pl-PL" sz="1900" dirty="0"/>
              <a:t>Mężczyźni</a:t>
            </a:r>
            <a:r>
              <a:rPr lang="en-US" sz="1900" dirty="0"/>
              <a:t>			</a:t>
            </a:r>
            <a:r>
              <a:rPr lang="pl-PL" sz="1900" dirty="0"/>
              <a:t>54%</a:t>
            </a:r>
          </a:p>
          <a:p>
            <a:pPr marL="0" indent="0">
              <a:buNone/>
            </a:pPr>
            <a:r>
              <a:rPr lang="pl-PL" sz="1900" dirty="0"/>
              <a:t>Mediana wieku</a:t>
            </a:r>
            <a:r>
              <a:rPr lang="en-US" sz="1900" dirty="0"/>
              <a:t>			</a:t>
            </a:r>
            <a:r>
              <a:rPr lang="pl-PL" sz="1900" dirty="0"/>
              <a:t>37 </a:t>
            </a:r>
            <a:r>
              <a:rPr lang="pl-PL" sz="1900" dirty="0" smtClean="0"/>
              <a:t>lat</a:t>
            </a:r>
            <a:r>
              <a:rPr lang="en-US" sz="1900" dirty="0"/>
              <a:t> </a:t>
            </a:r>
            <a:r>
              <a:rPr lang="pl-PL" sz="1900" dirty="0" smtClean="0"/>
              <a:t>(rozstęp </a:t>
            </a:r>
            <a:r>
              <a:rPr lang="pl-PL" sz="1900" dirty="0"/>
              <a:t>międzykwartylowy 29-49 lat)</a:t>
            </a:r>
          </a:p>
          <a:p>
            <a:pPr marL="0" indent="0">
              <a:buNone/>
            </a:pPr>
            <a:r>
              <a:rPr lang="pl-PL" sz="1900" dirty="0"/>
              <a:t>Rasa biała</a:t>
            </a:r>
            <a:r>
              <a:rPr lang="en-US" sz="1900" dirty="0"/>
              <a:t>			</a:t>
            </a:r>
            <a:r>
              <a:rPr lang="pl-PL" sz="1900" dirty="0"/>
              <a:t>87%</a:t>
            </a:r>
          </a:p>
          <a:p>
            <a:pPr marL="0" indent="0">
              <a:buNone/>
            </a:pPr>
            <a:r>
              <a:rPr lang="pl-PL" sz="1900" dirty="0"/>
              <a:t>Wcześniejsze testy w kierunku HIV</a:t>
            </a:r>
            <a:r>
              <a:rPr lang="en-US" sz="1900" dirty="0"/>
              <a:t>	</a:t>
            </a:r>
            <a:r>
              <a:rPr lang="pl-PL" sz="1900" dirty="0"/>
              <a:t>14%</a:t>
            </a:r>
          </a:p>
          <a:p>
            <a:pPr marL="0" indent="0">
              <a:buNone/>
            </a:pPr>
            <a:r>
              <a:rPr lang="pl-PL" sz="1900" dirty="0"/>
              <a:t> - średni czas od ostatniego testu: 1,3 roku [rozstęp międzykwartylowy 0,4 – 3,2 roku])</a:t>
            </a:r>
          </a:p>
          <a:p>
            <a:pPr marL="0" indent="0">
              <a:buNone/>
            </a:pPr>
            <a:endParaRPr lang="pl-PL" sz="1900" dirty="0"/>
          </a:p>
          <a:p>
            <a:pPr marL="0" indent="0">
              <a:buNone/>
            </a:pPr>
            <a:r>
              <a:rPr lang="pl-PL" sz="1900" dirty="0"/>
              <a:t>Środowisko:</a:t>
            </a:r>
          </a:p>
          <a:p>
            <a:pPr marL="0" indent="0">
              <a:buNone/>
            </a:pPr>
            <a:endParaRPr lang="pl-PL" sz="2000" dirty="0"/>
          </a:p>
        </p:txBody>
      </p:sp>
      <p:graphicFrame>
        <p:nvGraphicFramePr>
          <p:cNvPr id="5" name="Group 217"/>
          <p:cNvGraphicFramePr>
            <a:graphicFrameLocks noGrp="1"/>
          </p:cNvGraphicFramePr>
          <p:nvPr>
            <p:extLst>
              <p:ext uri="{D42A27DB-BD31-4B8C-83A1-F6EECF244321}">
                <p14:modId xmlns:p14="http://schemas.microsoft.com/office/powerpoint/2010/main" val="1633935700"/>
              </p:ext>
            </p:extLst>
          </p:nvPr>
        </p:nvGraphicFramePr>
        <p:xfrm>
          <a:off x="2517457" y="3573016"/>
          <a:ext cx="5184575" cy="2841654"/>
        </p:xfrm>
        <a:graphic>
          <a:graphicData uri="http://schemas.openxmlformats.org/drawingml/2006/table">
            <a:tbl>
              <a:tblPr>
                <a:effectLst>
                  <a:innerShdw blurRad="63500" dist="50800" dir="2700000">
                    <a:prstClr val="black">
                      <a:alpha val="50000"/>
                    </a:prstClr>
                  </a:innerShdw>
                </a:effectLst>
                <a:tableStyleId>{9D7B26C5-4107-4FEC-AEDC-1716B250A1EF}</a:tableStyleId>
              </a:tblPr>
              <a:tblGrid>
                <a:gridCol w="1512168">
                  <a:extLst>
                    <a:ext uri="{9D8B030D-6E8A-4147-A177-3AD203B41FA5}">
                      <a16:colId xmlns:a16="http://schemas.microsoft.com/office/drawing/2014/main" xmlns="" val="20000"/>
                    </a:ext>
                  </a:extLst>
                </a:gridCol>
                <a:gridCol w="2250830">
                  <a:extLst>
                    <a:ext uri="{9D8B030D-6E8A-4147-A177-3AD203B41FA5}">
                      <a16:colId xmlns:a16="http://schemas.microsoft.com/office/drawing/2014/main" xmlns="" val="20001"/>
                    </a:ext>
                  </a:extLst>
                </a:gridCol>
                <a:gridCol w="1421577">
                  <a:extLst>
                    <a:ext uri="{9D8B030D-6E8A-4147-A177-3AD203B41FA5}">
                      <a16:colId xmlns:a16="http://schemas.microsoft.com/office/drawing/2014/main" xmlns="" val="20002"/>
                    </a:ext>
                  </a:extLst>
                </a:gridCol>
              </a:tblGrid>
              <a:tr h="484818">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400" b="1" u="none" strike="noStrike" cap="none" normalizeH="0" baseline="0" dirty="0">
                          <a:ln>
                            <a:noFill/>
                          </a:ln>
                          <a:effectLst/>
                          <a:latin typeface="Calibri" panose="020F0502020204030204" pitchFamily="34" charset="0"/>
                        </a:rPr>
                        <a:t>Liczba włączonych do badania uczestników</a:t>
                      </a:r>
                      <a:endParaRPr kumimoji="0" lang="pl-PL" altLang="en-US" sz="1400" b="1"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400" b="1" u="none" strike="noStrike" cap="none" normalizeH="0" baseline="0" dirty="0">
                          <a:ln>
                            <a:noFill/>
                          </a:ln>
                          <a:effectLst/>
                          <a:latin typeface="Calibri" panose="020F0502020204030204" pitchFamily="34" charset="0"/>
                        </a:rPr>
                        <a:t>%</a:t>
                      </a:r>
                      <a:endParaRPr kumimoji="0" lang="pl-PL" altLang="en-US" sz="1400" b="1"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xmlns="" val="10000"/>
                  </a:ext>
                </a:extLst>
              </a:tr>
              <a:tr h="363171">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400" b="1" i="0" u="none" strike="noStrike" cap="none" normalizeH="0" baseline="0" dirty="0">
                          <a:ln>
                            <a:noFill/>
                          </a:ln>
                          <a:solidFill>
                            <a:srgbClr val="002060"/>
                          </a:solidFill>
                          <a:effectLst/>
                          <a:latin typeface="Calibri" panose="020F0502020204030204" pitchFamily="34" charset="0"/>
                        </a:rPr>
                        <a:t>Łącznie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400" b="1" i="0" u="none" strike="noStrike" cap="none" normalizeH="0" baseline="0" dirty="0">
                          <a:ln>
                            <a:noFill/>
                          </a:ln>
                          <a:solidFill>
                            <a:srgbClr val="002060"/>
                          </a:solidFill>
                          <a:effectLst/>
                          <a:latin typeface="Calibri" panose="020F0502020204030204" pitchFamily="34" charset="0"/>
                        </a:rPr>
                        <a:t>9471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400" b="1" i="0" u="none" strike="noStrike" cap="none" normalizeH="0" baseline="0" dirty="0">
                          <a:ln>
                            <a:noFill/>
                          </a:ln>
                          <a:solidFill>
                            <a:srgbClr val="002060"/>
                          </a:solidFill>
                          <a:effectLst/>
                          <a:latin typeface="Calibri" panose="020F0502020204030204"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xmlns="" val="10001"/>
                  </a:ext>
                </a:extLst>
              </a:tr>
              <a:tr h="36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400" u="none" strike="noStrike" cap="none" normalizeH="0" baseline="0" dirty="0">
                          <a:ln>
                            <a:noFill/>
                          </a:ln>
                          <a:effectLst/>
                          <a:latin typeface="Calibri" panose="020F0502020204030204" pitchFamily="34" charset="0"/>
                        </a:rPr>
                        <a:t>Opieka ambulatoryjna</a:t>
                      </a:r>
                      <a:endParaRPr kumimoji="0" lang="pl-PL" altLang="en-US" sz="14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400" u="none" strike="noStrike" cap="none" normalizeH="0" baseline="0" dirty="0">
                          <a:ln>
                            <a:noFill/>
                          </a:ln>
                          <a:effectLst/>
                          <a:latin typeface="Calibri" panose="020F0502020204030204" pitchFamily="34" charset="0"/>
                        </a:rPr>
                        <a:t>4500</a:t>
                      </a:r>
                      <a:endParaRPr kumimoji="0" lang="pl-PL" altLang="en-US" sz="14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400" u="none" strike="noStrike" cap="none" normalizeH="0" baseline="0" dirty="0">
                          <a:ln>
                            <a:noFill/>
                          </a:ln>
                          <a:effectLst/>
                          <a:latin typeface="Calibri" panose="020F0502020204030204" pitchFamily="34" charset="0"/>
                        </a:rPr>
                        <a:t>47,5</a:t>
                      </a:r>
                      <a:endParaRPr kumimoji="0" lang="pl-PL" altLang="en-US" sz="14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xmlns="" val="10002"/>
                  </a:ext>
                </a:extLst>
              </a:tr>
              <a:tr h="36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400" u="none" strike="noStrike" cap="none" normalizeH="0" baseline="0" dirty="0">
                          <a:ln>
                            <a:noFill/>
                          </a:ln>
                          <a:effectLst/>
                          <a:latin typeface="Calibri" panose="020F0502020204030204" pitchFamily="34" charset="0"/>
                        </a:rPr>
                        <a:t>Hospitalizacja</a:t>
                      </a:r>
                      <a:endParaRPr kumimoji="0" lang="pl-PL" altLang="en-US" sz="14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400" u="none" strike="noStrike" cap="none" normalizeH="0" baseline="0" dirty="0">
                          <a:ln>
                            <a:noFill/>
                          </a:ln>
                          <a:effectLst/>
                          <a:latin typeface="Calibri" panose="020F0502020204030204" pitchFamily="34" charset="0"/>
                        </a:rPr>
                        <a:t>3564</a:t>
                      </a:r>
                      <a:endParaRPr kumimoji="0" lang="pl-PL" altLang="en-US" sz="14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400" u="none" strike="noStrike" cap="none" normalizeH="0" baseline="0" dirty="0">
                          <a:ln>
                            <a:noFill/>
                          </a:ln>
                          <a:effectLst/>
                          <a:latin typeface="Calibri" panose="020F0502020204030204" pitchFamily="34" charset="0"/>
                        </a:rPr>
                        <a:t>37,6</a:t>
                      </a:r>
                      <a:endParaRPr kumimoji="0" lang="pl-PL" altLang="en-US" sz="14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xmlns="" val="10003"/>
                  </a:ext>
                </a:extLst>
              </a:tr>
              <a:tr h="36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400" u="none" strike="noStrike" cap="none" normalizeH="0" baseline="0" dirty="0">
                          <a:ln>
                            <a:noFill/>
                          </a:ln>
                          <a:effectLst/>
                          <a:latin typeface="Calibri" panose="020F0502020204030204" pitchFamily="34" charset="0"/>
                        </a:rPr>
                        <a:t>Podstawowa opieka zdrowotna</a:t>
                      </a:r>
                      <a:endParaRPr kumimoji="0" lang="pl-PL" altLang="en-US" sz="14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400" u="none" strike="noStrike" cap="none" normalizeH="0" baseline="0" dirty="0">
                          <a:ln>
                            <a:noFill/>
                          </a:ln>
                          <a:effectLst/>
                          <a:latin typeface="Calibri" panose="020F0502020204030204" pitchFamily="34" charset="0"/>
                        </a:rPr>
                        <a:t>270</a:t>
                      </a:r>
                      <a:endParaRPr kumimoji="0" lang="pl-PL" altLang="en-US" sz="14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400" u="none" strike="noStrike" cap="none" normalizeH="0" baseline="0" dirty="0">
                          <a:ln>
                            <a:noFill/>
                          </a:ln>
                          <a:effectLst/>
                          <a:latin typeface="Calibri" panose="020F0502020204030204" pitchFamily="34" charset="0"/>
                        </a:rPr>
                        <a:t>2,9</a:t>
                      </a:r>
                      <a:endParaRPr kumimoji="0" lang="pl-PL" altLang="en-US" sz="14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xmlns="" val="10004"/>
                  </a:ext>
                </a:extLst>
              </a:tr>
              <a:tr h="363171">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400" u="none" strike="noStrike" cap="none" normalizeH="0" baseline="0" dirty="0">
                          <a:ln>
                            <a:noFill/>
                          </a:ln>
                          <a:effectLst/>
                          <a:latin typeface="Calibri" panose="020F0502020204030204" pitchFamily="34" charset="0"/>
                        </a:rPr>
                        <a:t>Nieznane</a:t>
                      </a:r>
                    </a:p>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pl-PL" altLang="en-US" sz="14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400" u="none" strike="noStrike" cap="none" normalizeH="0" baseline="0" dirty="0">
                          <a:ln>
                            <a:noFill/>
                          </a:ln>
                          <a:effectLst/>
                          <a:latin typeface="Calibri" panose="020F0502020204030204" pitchFamily="34" charset="0"/>
                        </a:rPr>
                        <a:t>1137</a:t>
                      </a:r>
                      <a:endParaRPr kumimoji="0" lang="pl-PL" altLang="en-US" sz="14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400" u="none" strike="noStrike" cap="none" normalizeH="0" baseline="0" dirty="0">
                          <a:ln>
                            <a:noFill/>
                          </a:ln>
                          <a:effectLst/>
                          <a:latin typeface="Calibri" panose="020F0502020204030204" pitchFamily="34" charset="0"/>
                        </a:rPr>
                        <a:t>12,0</a:t>
                      </a:r>
                      <a:endParaRPr kumimoji="0" lang="pl-PL" altLang="en-US" sz="14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xmlns="" val="10005"/>
                  </a:ext>
                </a:extLst>
              </a:tr>
            </a:tbl>
          </a:graphicData>
        </a:graphic>
      </p:graphicFrame>
      <p:pic>
        <p:nvPicPr>
          <p:cNvPr id="9" name="Picture 5" descr="HIDES l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9521" y="5694361"/>
            <a:ext cx="1368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179512" y="6381328"/>
            <a:ext cx="8888434" cy="372932"/>
            <a:chOff x="179512" y="6381328"/>
            <a:chExt cx="8888434" cy="372932"/>
          </a:xfrm>
        </p:grpSpPr>
        <p:pic>
          <p:nvPicPr>
            <p:cNvPr id="7"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6441334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7" y="116632"/>
            <a:ext cx="8475191" cy="850106"/>
          </a:xfrm>
        </p:spPr>
        <p:txBody>
          <a:bodyPr>
            <a:noAutofit/>
          </a:bodyPr>
          <a:lstStyle/>
          <a:p>
            <a:r>
              <a:rPr lang="pl-PL" sz="2800" b="1" dirty="0"/>
              <a:t>Pozytywny wynik testu w kierunku HIV (w ujęciu ogólnym)</a:t>
            </a:r>
          </a:p>
        </p:txBody>
      </p:sp>
      <p:sp>
        <p:nvSpPr>
          <p:cNvPr id="3" name="Content Placeholder 2"/>
          <p:cNvSpPr>
            <a:spLocks noGrp="1"/>
          </p:cNvSpPr>
          <p:nvPr>
            <p:ph idx="1"/>
          </p:nvPr>
        </p:nvSpPr>
        <p:spPr>
          <a:xfrm>
            <a:off x="467544" y="1196752"/>
            <a:ext cx="8352928" cy="2016224"/>
          </a:xfrm>
        </p:spPr>
        <p:txBody>
          <a:bodyPr>
            <a:noAutofit/>
          </a:bodyPr>
          <a:lstStyle/>
          <a:p>
            <a:pPr marL="0" indent="0">
              <a:buNone/>
            </a:pPr>
            <a:r>
              <a:rPr lang="pl-PL" sz="2000" b="1" dirty="0">
                <a:solidFill>
                  <a:schemeClr val="tx2"/>
                </a:solidFill>
              </a:rPr>
              <a:t>235/9471 osób miało pozytywny wynik testu w kierunku HIV </a:t>
            </a:r>
          </a:p>
          <a:p>
            <a:pPr marL="0" indent="0">
              <a:buNone/>
            </a:pPr>
            <a:r>
              <a:rPr lang="pl-PL" sz="2000" b="1" dirty="0">
                <a:solidFill>
                  <a:schemeClr val="tx2"/>
                </a:solidFill>
              </a:rPr>
              <a:t>Częstość występowania HIV: 2,5% [95% przedział ufności 2,2 – 2,8]</a:t>
            </a:r>
          </a:p>
          <a:p>
            <a:pPr marL="0" indent="0">
              <a:buNone/>
            </a:pPr>
            <a:endParaRPr lang="pl-PL" sz="2400" b="1" dirty="0">
              <a:solidFill>
                <a:schemeClr val="tx2"/>
              </a:solidFill>
            </a:endParaRPr>
          </a:p>
          <a:p>
            <a:pPr marL="0" indent="0">
              <a:buNone/>
            </a:pPr>
            <a:r>
              <a:rPr lang="pl-PL" sz="2000" dirty="0">
                <a:solidFill>
                  <a:schemeClr val="tx1">
                    <a:lumMod val="75000"/>
                    <a:lumOff val="25000"/>
                  </a:schemeClr>
                </a:solidFill>
              </a:rPr>
              <a:t>Zróżnicowanie regionalne:</a:t>
            </a:r>
          </a:p>
        </p:txBody>
      </p:sp>
      <p:sp>
        <p:nvSpPr>
          <p:cNvPr id="6" name="Slide Number Placeholder 5"/>
          <p:cNvSpPr>
            <a:spLocks noGrp="1"/>
          </p:cNvSpPr>
          <p:nvPr>
            <p:ph type="sldNum" sz="quarter" idx="12"/>
          </p:nvPr>
        </p:nvSpPr>
        <p:spPr/>
        <p:txBody>
          <a:bodyPr/>
          <a:lstStyle/>
          <a:p>
            <a:pPr algn="r"/>
            <a:fld id="{0CFEC368-1D7A-4F81-ABF6-AE0E36BAF64C}" type="slidenum">
              <a:rPr lang="en-US" smtClean="0"/>
              <a:pPr algn="r"/>
              <a:t>73</a:t>
            </a:fld>
            <a:endParaRPr lang="pl-PL" dirty="0"/>
          </a:p>
        </p:txBody>
      </p:sp>
      <p:graphicFrame>
        <p:nvGraphicFramePr>
          <p:cNvPr id="4" name="Group 217"/>
          <p:cNvGraphicFramePr>
            <a:graphicFrameLocks noGrp="1"/>
          </p:cNvGraphicFramePr>
          <p:nvPr>
            <p:extLst>
              <p:ext uri="{D42A27DB-BD31-4B8C-83A1-F6EECF244321}">
                <p14:modId xmlns:p14="http://schemas.microsoft.com/office/powerpoint/2010/main" val="4254478582"/>
              </p:ext>
            </p:extLst>
          </p:nvPr>
        </p:nvGraphicFramePr>
        <p:xfrm>
          <a:off x="1273150" y="2996952"/>
          <a:ext cx="6480721" cy="3407897"/>
        </p:xfrm>
        <a:graphic>
          <a:graphicData uri="http://schemas.openxmlformats.org/drawingml/2006/table">
            <a:tbl>
              <a:tblPr>
                <a:effectLst>
                  <a:innerShdw blurRad="63500" dist="50800" dir="2700000">
                    <a:prstClr val="black">
                      <a:alpha val="50000"/>
                    </a:prstClr>
                  </a:innerShdw>
                </a:effectLst>
                <a:tableStyleId>{9D7B26C5-4107-4FEC-AEDC-1716B250A1EF}</a:tableStyleId>
              </a:tblPr>
              <a:tblGrid>
                <a:gridCol w="1152128">
                  <a:extLst>
                    <a:ext uri="{9D8B030D-6E8A-4147-A177-3AD203B41FA5}">
                      <a16:colId xmlns:a16="http://schemas.microsoft.com/office/drawing/2014/main" xmlns="" val="20000"/>
                    </a:ext>
                  </a:extLst>
                </a:gridCol>
                <a:gridCol w="1800200">
                  <a:extLst>
                    <a:ext uri="{9D8B030D-6E8A-4147-A177-3AD203B41FA5}">
                      <a16:colId xmlns:a16="http://schemas.microsoft.com/office/drawing/2014/main" xmlns="" val="20001"/>
                    </a:ext>
                  </a:extLst>
                </a:gridCol>
                <a:gridCol w="1224136">
                  <a:extLst>
                    <a:ext uri="{9D8B030D-6E8A-4147-A177-3AD203B41FA5}">
                      <a16:colId xmlns:a16="http://schemas.microsoft.com/office/drawing/2014/main" xmlns="" val="20002"/>
                    </a:ext>
                  </a:extLst>
                </a:gridCol>
                <a:gridCol w="792088">
                  <a:extLst>
                    <a:ext uri="{9D8B030D-6E8A-4147-A177-3AD203B41FA5}">
                      <a16:colId xmlns:a16="http://schemas.microsoft.com/office/drawing/2014/main" xmlns="" val="20003"/>
                    </a:ext>
                  </a:extLst>
                </a:gridCol>
                <a:gridCol w="1512169">
                  <a:extLst>
                    <a:ext uri="{9D8B030D-6E8A-4147-A177-3AD203B41FA5}">
                      <a16:colId xmlns:a16="http://schemas.microsoft.com/office/drawing/2014/main" xmlns="" val="20004"/>
                    </a:ext>
                  </a:extLst>
                </a:gridCol>
              </a:tblGrid>
              <a:tr h="640080">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400" b="0" i="0" u="none" strike="noStrike" cap="none" normalizeH="0" baseline="0" dirty="0">
                          <a:ln>
                            <a:noFill/>
                          </a:ln>
                          <a:solidFill>
                            <a:schemeClr val="tx1"/>
                          </a:solidFill>
                          <a:effectLst/>
                          <a:latin typeface="Calibri" panose="020F0502020204030204" pitchFamily="34" charset="0"/>
                        </a:rPr>
                        <a:t>Region</a:t>
                      </a: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400" u="none" strike="noStrike" cap="none" normalizeH="0" baseline="0" dirty="0">
                          <a:ln>
                            <a:noFill/>
                          </a:ln>
                          <a:effectLst/>
                          <a:latin typeface="Calibri" panose="020F0502020204030204" pitchFamily="34" charset="0"/>
                        </a:rPr>
                        <a:t>Liczba włączonych do badania uczestników</a:t>
                      </a:r>
                      <a:endParaRPr kumimoji="0" lang="pl-PL" altLang="en-US" sz="14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400" b="0" i="0" u="none" strike="noStrike" cap="none" normalizeH="0" baseline="0" dirty="0">
                          <a:ln>
                            <a:noFill/>
                          </a:ln>
                          <a:solidFill>
                            <a:schemeClr val="tx1"/>
                          </a:solidFill>
                          <a:effectLst/>
                          <a:latin typeface="Calibri" panose="020F0502020204030204" pitchFamily="34" charset="0"/>
                        </a:rPr>
                        <a:t>Liczba osób HIV+</a:t>
                      </a: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400" b="0" i="0" u="none" strike="noStrike" cap="none" normalizeH="0" baseline="0" dirty="0">
                          <a:ln>
                            <a:noFill/>
                          </a:ln>
                          <a:solidFill>
                            <a:schemeClr val="tx1"/>
                          </a:solidFill>
                          <a:effectLst/>
                          <a:latin typeface="Calibri" panose="020F0502020204030204" pitchFamily="34" charset="0"/>
                        </a:rPr>
                        <a:t>%</a:t>
                      </a: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400" b="0" i="0" u="none" strike="noStrike" cap="none" normalizeH="0" baseline="0" dirty="0">
                          <a:ln>
                            <a:noFill/>
                          </a:ln>
                          <a:solidFill>
                            <a:schemeClr val="tx1"/>
                          </a:solidFill>
                          <a:effectLst/>
                          <a:latin typeface="Calibri" panose="020F0502020204030204" pitchFamily="34" charset="0"/>
                        </a:rPr>
                        <a:t>95%CI</a:t>
                      </a:r>
                    </a:p>
                  </a:txBody>
                  <a:tcPr horzOverflow="overflow">
                    <a:lnL>
                      <a:noFill/>
                    </a:lnL>
                    <a:lnR>
                      <a:noFill/>
                    </a:lnR>
                    <a:lnT w="12700" cmpd="sng">
                      <a:noFill/>
                    </a:lnT>
                    <a:lnB>
                      <a:noFill/>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xmlns="" val="10000"/>
                  </a:ext>
                </a:extLst>
              </a:tr>
              <a:tr h="439145">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400" b="1" u="none" strike="noStrike" cap="none" normalizeH="0" baseline="0" dirty="0">
                          <a:ln>
                            <a:noFill/>
                          </a:ln>
                          <a:solidFill>
                            <a:schemeClr val="tx2"/>
                          </a:solidFill>
                          <a:effectLst/>
                          <a:latin typeface="Calibri" panose="020F0502020204030204" pitchFamily="34" charset="0"/>
                        </a:rPr>
                        <a:t>Łącznie</a:t>
                      </a:r>
                      <a:endParaRPr kumimoji="0" lang="pl-PL" altLang="en-US" sz="1400" b="1" i="0" u="none" strike="noStrike" cap="none" normalizeH="0" baseline="0" dirty="0">
                        <a:ln>
                          <a:noFill/>
                        </a:ln>
                        <a:solidFill>
                          <a:schemeClr val="tx2"/>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400" b="1" u="none" strike="noStrike" cap="none" normalizeH="0" baseline="0" dirty="0">
                          <a:ln>
                            <a:noFill/>
                          </a:ln>
                          <a:solidFill>
                            <a:schemeClr val="tx2"/>
                          </a:solidFill>
                          <a:effectLst/>
                          <a:latin typeface="Calibri" panose="020F0502020204030204" pitchFamily="34" charset="0"/>
                        </a:rPr>
                        <a:t>9471</a:t>
                      </a:r>
                      <a:endParaRPr kumimoji="0" lang="pl-PL" altLang="en-US" sz="1400" b="1" i="0" u="none" strike="noStrike" cap="none" normalizeH="0" baseline="0" dirty="0">
                        <a:ln>
                          <a:noFill/>
                        </a:ln>
                        <a:solidFill>
                          <a:schemeClr val="tx2"/>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400" b="1" u="none" strike="noStrike" cap="none" normalizeH="0" baseline="0" dirty="0">
                          <a:ln>
                            <a:noFill/>
                          </a:ln>
                          <a:solidFill>
                            <a:schemeClr val="tx2"/>
                          </a:solidFill>
                          <a:effectLst/>
                          <a:latin typeface="Calibri" panose="020F0502020204030204" pitchFamily="34" charset="0"/>
                        </a:rPr>
                        <a:t>235</a:t>
                      </a:r>
                      <a:endParaRPr kumimoji="0" lang="pl-PL" altLang="en-US" sz="1400" b="1" i="0" u="none" strike="noStrike" cap="none" normalizeH="0" baseline="0" dirty="0">
                        <a:ln>
                          <a:noFill/>
                        </a:ln>
                        <a:solidFill>
                          <a:schemeClr val="tx2"/>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400" b="1" i="0" u="none" strike="noStrike" cap="none" normalizeH="0" baseline="0" dirty="0">
                          <a:ln>
                            <a:noFill/>
                          </a:ln>
                          <a:solidFill>
                            <a:schemeClr val="tx2"/>
                          </a:solidFill>
                          <a:effectLst/>
                          <a:latin typeface="Calibri" panose="020F0502020204030204" pitchFamily="34" charset="0"/>
                        </a:rPr>
                        <a:t>2,5</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400" b="1" i="0" u="none" strike="noStrike" cap="none" normalizeH="0" baseline="0" dirty="0">
                          <a:ln>
                            <a:noFill/>
                          </a:ln>
                          <a:solidFill>
                            <a:schemeClr val="tx2"/>
                          </a:solidFill>
                          <a:effectLst/>
                          <a:latin typeface="Calibri" panose="020F0502020204030204" pitchFamily="34" charset="0"/>
                        </a:rPr>
                        <a:t>2,2 - 2,8</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xmlns="" val="10001"/>
                  </a:ext>
                </a:extLst>
              </a:tr>
              <a:tr h="439145">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400" u="none" strike="noStrike" cap="none" normalizeH="0" baseline="0" dirty="0">
                          <a:ln>
                            <a:noFill/>
                          </a:ln>
                          <a:effectLst/>
                          <a:latin typeface="Calibri" panose="020F0502020204030204" pitchFamily="34" charset="0"/>
                        </a:rPr>
                        <a:t>Europa Południowa</a:t>
                      </a:r>
                      <a:endParaRPr kumimoji="0" lang="pl-PL" altLang="en-US" sz="14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400" u="none" strike="noStrike" cap="none" normalizeH="0" baseline="0" dirty="0">
                          <a:ln>
                            <a:noFill/>
                          </a:ln>
                          <a:effectLst/>
                          <a:latin typeface="Calibri" panose="020F0502020204030204" pitchFamily="34" charset="0"/>
                        </a:rPr>
                        <a:t>500</a:t>
                      </a:r>
                      <a:endParaRPr kumimoji="0" lang="pl-PL" altLang="en-US" sz="14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400" u="none" strike="noStrike" cap="none" normalizeH="0" baseline="0" dirty="0">
                          <a:ln>
                            <a:noFill/>
                          </a:ln>
                          <a:effectLst/>
                          <a:latin typeface="Calibri" panose="020F0502020204030204" pitchFamily="34" charset="0"/>
                        </a:rPr>
                        <a:t>25</a:t>
                      </a:r>
                      <a:endParaRPr kumimoji="0" lang="pl-PL" altLang="en-US" sz="14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400" b="0" i="0" u="none" strike="noStrike" cap="none" normalizeH="0" baseline="0" dirty="0">
                          <a:ln>
                            <a:noFill/>
                          </a:ln>
                          <a:solidFill>
                            <a:schemeClr val="tx1"/>
                          </a:solidFill>
                          <a:effectLst/>
                          <a:latin typeface="Calibri" panose="020F0502020204030204" pitchFamily="34" charset="0"/>
                        </a:rPr>
                        <a:t>5,0</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400" b="0" i="0" u="none" strike="noStrike" cap="none" normalizeH="0" baseline="0" dirty="0">
                          <a:ln>
                            <a:noFill/>
                          </a:ln>
                          <a:solidFill>
                            <a:schemeClr val="tx1"/>
                          </a:solidFill>
                          <a:effectLst/>
                          <a:latin typeface="Calibri" panose="020F0502020204030204" pitchFamily="34" charset="0"/>
                        </a:rPr>
                        <a:t>3,1 - 6,9</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xmlns="" val="10002"/>
                  </a:ext>
                </a:extLst>
              </a:tr>
              <a:tr h="439145">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400" u="none" strike="noStrike" cap="none" normalizeH="0" baseline="0" dirty="0">
                          <a:ln>
                            <a:noFill/>
                          </a:ln>
                          <a:effectLst/>
                          <a:latin typeface="Calibri" panose="020F0502020204030204" pitchFamily="34" charset="0"/>
                        </a:rPr>
                        <a:t>Europa Centralna</a:t>
                      </a:r>
                      <a:endParaRPr kumimoji="0" lang="pl-PL" altLang="en-US" sz="14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400" u="none" strike="noStrike" cap="none" normalizeH="0" baseline="0" dirty="0">
                          <a:ln>
                            <a:noFill/>
                          </a:ln>
                          <a:effectLst/>
                          <a:latin typeface="Calibri" panose="020F0502020204030204" pitchFamily="34" charset="0"/>
                        </a:rPr>
                        <a:t>942</a:t>
                      </a:r>
                      <a:endParaRPr kumimoji="0" lang="pl-PL" altLang="en-US" sz="14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400" u="none" strike="noStrike" cap="none" normalizeH="0" baseline="0" dirty="0">
                          <a:ln>
                            <a:noFill/>
                          </a:ln>
                          <a:effectLst/>
                          <a:latin typeface="Calibri" panose="020F0502020204030204" pitchFamily="34" charset="0"/>
                        </a:rPr>
                        <a:t>10</a:t>
                      </a:r>
                      <a:endParaRPr kumimoji="0" lang="pl-PL" altLang="en-US" sz="14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400" b="0" i="0" u="none" strike="noStrike" cap="none" normalizeH="0" baseline="0" dirty="0">
                          <a:ln>
                            <a:noFill/>
                          </a:ln>
                          <a:solidFill>
                            <a:schemeClr val="tx1"/>
                          </a:solidFill>
                          <a:effectLst/>
                          <a:latin typeface="Calibri" panose="020F0502020204030204" pitchFamily="34" charset="0"/>
                        </a:rPr>
                        <a:t>1,1</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400" b="0" i="0" u="none" strike="noStrike" cap="none" normalizeH="0" baseline="0" dirty="0">
                          <a:ln>
                            <a:noFill/>
                          </a:ln>
                          <a:solidFill>
                            <a:schemeClr val="tx1"/>
                          </a:solidFill>
                          <a:effectLst/>
                          <a:latin typeface="Calibri" panose="020F0502020204030204" pitchFamily="34" charset="0"/>
                        </a:rPr>
                        <a:t>0,4 - 1,7</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xmlns="" val="10003"/>
                  </a:ext>
                </a:extLst>
              </a:tr>
              <a:tr h="439145">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400" u="none" strike="noStrike" cap="none" normalizeH="0" baseline="0" dirty="0">
                          <a:ln>
                            <a:noFill/>
                          </a:ln>
                          <a:effectLst/>
                          <a:latin typeface="Calibri" panose="020F0502020204030204" pitchFamily="34" charset="0"/>
                        </a:rPr>
                        <a:t>Europa Północna</a:t>
                      </a:r>
                      <a:endParaRPr kumimoji="0" lang="pl-PL" altLang="en-US" sz="14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400" u="none" strike="noStrike" cap="none" normalizeH="0" baseline="0" dirty="0">
                          <a:ln>
                            <a:noFill/>
                          </a:ln>
                          <a:effectLst/>
                          <a:latin typeface="Calibri" panose="020F0502020204030204" pitchFamily="34" charset="0"/>
                        </a:rPr>
                        <a:t>2297</a:t>
                      </a:r>
                      <a:endParaRPr kumimoji="0" lang="pl-PL" altLang="en-US" sz="14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400" u="none" strike="noStrike" cap="none" normalizeH="0" baseline="0" dirty="0">
                          <a:ln>
                            <a:noFill/>
                          </a:ln>
                          <a:effectLst/>
                          <a:latin typeface="Calibri" panose="020F0502020204030204" pitchFamily="34" charset="0"/>
                        </a:rPr>
                        <a:t>31</a:t>
                      </a:r>
                      <a:endParaRPr kumimoji="0" lang="pl-PL" altLang="en-US" sz="14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400" b="0" i="0" u="none" strike="noStrike" cap="none" normalizeH="0" baseline="0" dirty="0">
                          <a:ln>
                            <a:noFill/>
                          </a:ln>
                          <a:solidFill>
                            <a:schemeClr val="tx1"/>
                          </a:solidFill>
                          <a:effectLst/>
                          <a:latin typeface="Calibri" panose="020F0502020204030204" pitchFamily="34" charset="0"/>
                        </a:rPr>
                        <a:t>1,4</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400" b="0" i="0" u="none" strike="noStrike" cap="none" normalizeH="0" baseline="0" dirty="0">
                          <a:ln>
                            <a:noFill/>
                          </a:ln>
                          <a:solidFill>
                            <a:schemeClr val="tx1"/>
                          </a:solidFill>
                          <a:effectLst/>
                          <a:latin typeface="Calibri" panose="020F0502020204030204" pitchFamily="34" charset="0"/>
                        </a:rPr>
                        <a:t>0,9 - 1,8</a:t>
                      </a:r>
                    </a:p>
                  </a:txBody>
                  <a:tcPr horzOverflow="overflow">
                    <a:lnL>
                      <a:noFill/>
                    </a:lnL>
                    <a:lnR>
                      <a:noFill/>
                    </a:lnR>
                    <a:lnT>
                      <a:noFill/>
                    </a:lnT>
                    <a:lnB>
                      <a:noFill/>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xmlns="" val="10004"/>
                  </a:ext>
                </a:extLst>
              </a:tr>
              <a:tr h="439145">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400" u="none" strike="noStrike" cap="none" normalizeH="0" baseline="0" dirty="0">
                          <a:ln>
                            <a:noFill/>
                          </a:ln>
                          <a:effectLst/>
                          <a:latin typeface="Calibri" panose="020F0502020204030204" pitchFamily="34" charset="0"/>
                        </a:rPr>
                        <a:t>Europa Wschodnia</a:t>
                      </a:r>
                    </a:p>
                    <a:p>
                      <a:pPr marL="0" marR="0" lvl="0" indent="0" algn="l"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endParaRPr kumimoji="0" lang="pl-PL" altLang="en-US" sz="14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400" u="none" strike="noStrike" cap="none" normalizeH="0" baseline="0" dirty="0">
                          <a:ln>
                            <a:noFill/>
                          </a:ln>
                          <a:effectLst/>
                          <a:latin typeface="Calibri" panose="020F0502020204030204" pitchFamily="34" charset="0"/>
                        </a:rPr>
                        <a:t>5732</a:t>
                      </a:r>
                      <a:endParaRPr kumimoji="0" lang="pl-PL" altLang="en-US" sz="14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tc>
                  <a:txBody>
                    <a:bodyPr/>
                    <a:lstStyle>
                      <a:lvl1pPr>
                        <a:spcBef>
                          <a:spcPct val="20000"/>
                        </a:spcBef>
                        <a:buClr>
                          <a:schemeClr val="accent1"/>
                        </a:buClr>
                        <a:buSzPct val="75000"/>
                        <a:buFont typeface="Wingdings" pitchFamily="2" charset="2"/>
                        <a:defRPr sz="2600">
                          <a:solidFill>
                            <a:schemeClr val="tx1"/>
                          </a:solidFill>
                          <a:latin typeface="Calibri" pitchFamily="34" charset="0"/>
                          <a:ea typeface="ＭＳ Ｐゴシック" charset="-128"/>
                        </a:defRPr>
                      </a:lvl1pPr>
                      <a:lvl2pPr marL="742950" indent="-285750">
                        <a:spcBef>
                          <a:spcPct val="20000"/>
                        </a:spcBef>
                        <a:buClr>
                          <a:schemeClr val="accent2"/>
                        </a:buClr>
                        <a:buSzPct val="80000"/>
                        <a:buFont typeface="Wingdings" pitchFamily="2" charset="2"/>
                        <a:defRPr>
                          <a:solidFill>
                            <a:schemeClr val="tx1"/>
                          </a:solidFill>
                          <a:latin typeface="Calibri" pitchFamily="34" charset="0"/>
                          <a:ea typeface="ＭＳ Ｐゴシック" charset="-128"/>
                        </a:defRPr>
                      </a:lvl2pPr>
                      <a:lvl3pPr marL="1143000" indent="-228600">
                        <a:spcBef>
                          <a:spcPct val="20000"/>
                        </a:spcBef>
                        <a:buClr>
                          <a:schemeClr val="accent1"/>
                        </a:buClr>
                        <a:buSzPct val="65000"/>
                        <a:buFont typeface="Wingdings" pitchFamily="2" charset="2"/>
                        <a:defRPr sz="2000">
                          <a:solidFill>
                            <a:schemeClr val="tx1"/>
                          </a:solidFill>
                          <a:latin typeface="Calibri" pitchFamily="34" charset="0"/>
                          <a:ea typeface="ＭＳ Ｐゴシック" charset="-128"/>
                        </a:defRPr>
                      </a:lvl3pPr>
                      <a:lvl4pPr marL="1600200" indent="-228600">
                        <a:spcBef>
                          <a:spcPct val="20000"/>
                        </a:spcBef>
                        <a:buClr>
                          <a:schemeClr val="accent2"/>
                        </a:buClr>
                        <a:buSzPct val="70000"/>
                        <a:buFont typeface="Wingdings" pitchFamily="2" charset="2"/>
                        <a:defRPr sz="1600">
                          <a:solidFill>
                            <a:schemeClr val="tx1"/>
                          </a:solidFill>
                          <a:latin typeface="Calibri" pitchFamily="34" charset="0"/>
                          <a:ea typeface="ＭＳ Ｐゴシック" charset="-128"/>
                        </a:defRPr>
                      </a:lvl4pPr>
                      <a:lvl5pPr marL="2057400" indent="-228600">
                        <a:spcBef>
                          <a:spcPct val="20000"/>
                        </a:spcBef>
                        <a:buClr>
                          <a:schemeClr val="accent1"/>
                        </a:buClr>
                        <a:buFont typeface="Wingdings" pitchFamily="2" charset="2"/>
                        <a:defRPr>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Clr>
                          <a:schemeClr val="accent1"/>
                        </a:buClr>
                        <a:buFont typeface="Wingdings" pitchFamily="2" charset="2"/>
                        <a:defRPr>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400" u="none" strike="noStrike" cap="none" normalizeH="0" baseline="0" dirty="0">
                          <a:ln>
                            <a:noFill/>
                          </a:ln>
                          <a:effectLst/>
                          <a:latin typeface="Calibri" panose="020F0502020204030204" pitchFamily="34" charset="0"/>
                        </a:rPr>
                        <a:t>169</a:t>
                      </a:r>
                      <a:endParaRPr kumimoji="0" lang="pl-PL" altLang="en-US" sz="1400" b="0" i="0" u="none" strike="noStrike" cap="none" normalizeH="0" baseline="0" dirty="0">
                        <a:ln>
                          <a:noFill/>
                        </a:ln>
                        <a:solidFill>
                          <a:schemeClr val="tx1"/>
                        </a:solidFill>
                        <a:effectLst/>
                        <a:latin typeface="Calibri" panose="020F0502020204030204" pitchFamily="34" charset="0"/>
                        <a:ea typeface="ＭＳ Ｐゴシック" charset="-128"/>
                      </a:endParaRP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400" b="0" i="0" u="none" strike="noStrike" cap="none" normalizeH="0" baseline="0" dirty="0">
                          <a:ln>
                            <a:noFill/>
                          </a:ln>
                          <a:solidFill>
                            <a:schemeClr val="tx1"/>
                          </a:solidFill>
                          <a:effectLst/>
                          <a:latin typeface="Calibri" panose="020F0502020204030204" pitchFamily="34" charset="0"/>
                        </a:rPr>
                        <a:t>3,0</a:t>
                      </a: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Wingdings" pitchFamily="2" charset="2"/>
                        <a:buNone/>
                        <a:tabLst/>
                      </a:pPr>
                      <a:r>
                        <a:rPr kumimoji="0" lang="pl-PL" altLang="en-US" sz="1400" b="0" i="0" u="none" strike="noStrike" cap="none" normalizeH="0" baseline="0" dirty="0">
                          <a:ln>
                            <a:noFill/>
                          </a:ln>
                          <a:solidFill>
                            <a:schemeClr val="tx1"/>
                          </a:solidFill>
                          <a:effectLst/>
                          <a:latin typeface="Calibri" panose="020F0502020204030204" pitchFamily="34" charset="0"/>
                        </a:rPr>
                        <a:t>2,5 - 3,4</a:t>
                      </a:r>
                    </a:p>
                  </a:txBody>
                  <a:tcPr horzOverflow="overflow">
                    <a:lnL>
                      <a:noFill/>
                    </a:lnL>
                    <a:lnR>
                      <a:noFill/>
                    </a:lnR>
                    <a:lnT>
                      <a:noFill/>
                    </a:lnT>
                    <a:lnB w="12700" cmpd="sng">
                      <a:noFill/>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xmlns="" val="10005"/>
                  </a:ext>
                </a:extLst>
              </a:tr>
            </a:tbl>
          </a:graphicData>
        </a:graphic>
      </p:graphicFrame>
      <p:pic>
        <p:nvPicPr>
          <p:cNvPr id="7" name="Picture 5" descr="HIDES l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852" y="5805065"/>
            <a:ext cx="1368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179512" y="6381328"/>
            <a:ext cx="8888434" cy="372932"/>
            <a:chOff x="179512" y="6381328"/>
            <a:chExt cx="8888434" cy="372932"/>
          </a:xfrm>
        </p:grpSpPr>
        <p:pic>
          <p:nvPicPr>
            <p:cNvPr id="10" name="Picture 3" descr="E:\Work\1___CPH_HIV\HiE\1. OptTEST start\text for optest\Logo\Optest full_cropp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574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 y="62215"/>
            <a:ext cx="8579296" cy="703984"/>
          </a:xfrm>
        </p:spPr>
        <p:txBody>
          <a:bodyPr anchor="t">
            <a:normAutofit fontScale="90000"/>
          </a:bodyPr>
          <a:lstStyle/>
          <a:p>
            <a:r>
              <a:rPr lang="pl-PL" sz="2400" b="1" dirty="0"/>
              <a:t>Badanie HIDES fazy II — częstość występowania zakażenia HIV według schorzeń wskaźnikowych</a:t>
            </a:r>
          </a:p>
        </p:txBody>
      </p:sp>
      <p:graphicFrame>
        <p:nvGraphicFramePr>
          <p:cNvPr id="6" name="Chart 4"/>
          <p:cNvGraphicFramePr>
            <a:graphicFrameLocks noGrp="1"/>
          </p:cNvGraphicFramePr>
          <p:nvPr>
            <p:ph idx="1"/>
            <p:extLst>
              <p:ext uri="{D42A27DB-BD31-4B8C-83A1-F6EECF244321}">
                <p14:modId xmlns:p14="http://schemas.microsoft.com/office/powerpoint/2010/main" val="3597344148"/>
              </p:ext>
            </p:extLst>
          </p:nvPr>
        </p:nvGraphicFramePr>
        <p:xfrm>
          <a:off x="715760" y="1148069"/>
          <a:ext cx="7879750" cy="4465366"/>
        </p:xfrm>
        <a:graphic>
          <a:graphicData uri="http://schemas.openxmlformats.org/drawingml/2006/chart">
            <c:chart xmlns:c="http://schemas.openxmlformats.org/drawingml/2006/chart" xmlns:r="http://schemas.openxmlformats.org/officeDocument/2006/relationships" r:id="rId3"/>
          </a:graphicData>
        </a:graphic>
      </p:graphicFrame>
      <p:sp>
        <p:nvSpPr>
          <p:cNvPr id="13" name="Slide Number Placeholder 12"/>
          <p:cNvSpPr>
            <a:spLocks noGrp="1"/>
          </p:cNvSpPr>
          <p:nvPr>
            <p:ph type="sldNum" sz="quarter" idx="12"/>
          </p:nvPr>
        </p:nvSpPr>
        <p:spPr/>
        <p:txBody>
          <a:bodyPr/>
          <a:lstStyle/>
          <a:p>
            <a:pPr algn="r"/>
            <a:r>
              <a:rPr lang="pl-PL"/>
              <a:t> </a:t>
            </a:r>
          </a:p>
        </p:txBody>
      </p:sp>
      <p:sp>
        <p:nvSpPr>
          <p:cNvPr id="10" name="Tekstboks 4"/>
          <p:cNvSpPr txBox="1"/>
          <p:nvPr/>
        </p:nvSpPr>
        <p:spPr>
          <a:xfrm>
            <a:off x="6805706" y="1372911"/>
            <a:ext cx="1800200" cy="584775"/>
          </a:xfrm>
          <a:prstGeom prst="rect">
            <a:avLst/>
          </a:prstGeom>
          <a:solidFill>
            <a:schemeClr val="bg1"/>
          </a:solidFill>
        </p:spPr>
        <p:txBody>
          <a:bodyPr wrap="square" lIns="91238" tIns="45619" rIns="91238" bIns="45619" rtlCol="0">
            <a:spAutoFit/>
          </a:bodyPr>
          <a:lstStyle/>
          <a:p>
            <a:r>
              <a:rPr lang="pl-PL" sz="1600" dirty="0">
                <a:solidFill>
                  <a:srgbClr val="292934"/>
                </a:solidFill>
                <a:latin typeface="Corbel" panose="020B0503020204020204" pitchFamily="34" charset="0"/>
              </a:rPr>
              <a:t>         95% CI &gt; 0,1</a:t>
            </a:r>
          </a:p>
          <a:p>
            <a:r>
              <a:rPr lang="pl-PL" sz="1600" dirty="0">
                <a:solidFill>
                  <a:srgbClr val="292934"/>
                </a:solidFill>
                <a:latin typeface="Corbel" panose="020B0503020204020204" pitchFamily="34" charset="0"/>
              </a:rPr>
              <a:t>         95% CI &gt; 0,1</a:t>
            </a:r>
          </a:p>
        </p:txBody>
      </p:sp>
      <p:sp>
        <p:nvSpPr>
          <p:cNvPr id="11" name="Oval 28"/>
          <p:cNvSpPr/>
          <p:nvPr/>
        </p:nvSpPr>
        <p:spPr>
          <a:xfrm>
            <a:off x="6927945" y="1493912"/>
            <a:ext cx="144016" cy="1348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238" tIns="45619" rIns="91238" bIns="45619" rtlCol="0" anchor="ctr"/>
          <a:lstStyle/>
          <a:p>
            <a:pPr algn="ctr"/>
            <a:endParaRPr lang="en-GB" dirty="0">
              <a:solidFill>
                <a:srgbClr val="FFFFFF"/>
              </a:solidFill>
            </a:endParaRPr>
          </a:p>
        </p:txBody>
      </p:sp>
      <p:sp>
        <p:nvSpPr>
          <p:cNvPr id="12" name="Oval 29"/>
          <p:cNvSpPr/>
          <p:nvPr/>
        </p:nvSpPr>
        <p:spPr>
          <a:xfrm>
            <a:off x="6927945" y="1772816"/>
            <a:ext cx="144016" cy="1348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238" tIns="45619" rIns="91238" bIns="45619" rtlCol="0" anchor="ctr"/>
          <a:lstStyle/>
          <a:p>
            <a:pPr algn="ctr"/>
            <a:endParaRPr lang="en-GB" dirty="0">
              <a:solidFill>
                <a:srgbClr val="FFFFFF"/>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307133295"/>
              </p:ext>
            </p:extLst>
          </p:nvPr>
        </p:nvGraphicFramePr>
        <p:xfrm>
          <a:off x="614976" y="5498534"/>
          <a:ext cx="7056783" cy="771859"/>
        </p:xfrm>
        <a:graphic>
          <a:graphicData uri="http://schemas.openxmlformats.org/drawingml/2006/table">
            <a:tbl>
              <a:tblPr firstRow="1" bandRow="1">
                <a:tableStyleId>{68D230F3-CF80-4859-8CE7-A43EE81993B5}</a:tableStyleId>
              </a:tblPr>
              <a:tblGrid>
                <a:gridCol w="583337">
                  <a:extLst>
                    <a:ext uri="{9D8B030D-6E8A-4147-A177-3AD203B41FA5}">
                      <a16:colId xmlns:a16="http://schemas.microsoft.com/office/drawing/2014/main" xmlns="" val="20000"/>
                    </a:ext>
                  </a:extLst>
                </a:gridCol>
                <a:gridCol w="462389">
                  <a:extLst>
                    <a:ext uri="{9D8B030D-6E8A-4147-A177-3AD203B41FA5}">
                      <a16:colId xmlns:a16="http://schemas.microsoft.com/office/drawing/2014/main" xmlns="" val="20001"/>
                    </a:ext>
                  </a:extLst>
                </a:gridCol>
                <a:gridCol w="462389">
                  <a:extLst>
                    <a:ext uri="{9D8B030D-6E8A-4147-A177-3AD203B41FA5}">
                      <a16:colId xmlns:a16="http://schemas.microsoft.com/office/drawing/2014/main" xmlns="" val="20002"/>
                    </a:ext>
                  </a:extLst>
                </a:gridCol>
                <a:gridCol w="462389">
                  <a:extLst>
                    <a:ext uri="{9D8B030D-6E8A-4147-A177-3AD203B41FA5}">
                      <a16:colId xmlns:a16="http://schemas.microsoft.com/office/drawing/2014/main" xmlns="" val="20003"/>
                    </a:ext>
                  </a:extLst>
                </a:gridCol>
                <a:gridCol w="462389">
                  <a:extLst>
                    <a:ext uri="{9D8B030D-6E8A-4147-A177-3AD203B41FA5}">
                      <a16:colId xmlns:a16="http://schemas.microsoft.com/office/drawing/2014/main" xmlns="" val="20004"/>
                    </a:ext>
                  </a:extLst>
                </a:gridCol>
                <a:gridCol w="462389">
                  <a:extLst>
                    <a:ext uri="{9D8B030D-6E8A-4147-A177-3AD203B41FA5}">
                      <a16:colId xmlns:a16="http://schemas.microsoft.com/office/drawing/2014/main" xmlns="" val="20005"/>
                    </a:ext>
                  </a:extLst>
                </a:gridCol>
                <a:gridCol w="462389">
                  <a:extLst>
                    <a:ext uri="{9D8B030D-6E8A-4147-A177-3AD203B41FA5}">
                      <a16:colId xmlns:a16="http://schemas.microsoft.com/office/drawing/2014/main" xmlns="" val="20006"/>
                    </a:ext>
                  </a:extLst>
                </a:gridCol>
                <a:gridCol w="462389">
                  <a:extLst>
                    <a:ext uri="{9D8B030D-6E8A-4147-A177-3AD203B41FA5}">
                      <a16:colId xmlns:a16="http://schemas.microsoft.com/office/drawing/2014/main" xmlns="" val="20007"/>
                    </a:ext>
                  </a:extLst>
                </a:gridCol>
                <a:gridCol w="462389">
                  <a:extLst>
                    <a:ext uri="{9D8B030D-6E8A-4147-A177-3AD203B41FA5}">
                      <a16:colId xmlns:a16="http://schemas.microsoft.com/office/drawing/2014/main" xmlns="" val="20008"/>
                    </a:ext>
                  </a:extLst>
                </a:gridCol>
                <a:gridCol w="462389">
                  <a:extLst>
                    <a:ext uri="{9D8B030D-6E8A-4147-A177-3AD203B41FA5}">
                      <a16:colId xmlns:a16="http://schemas.microsoft.com/office/drawing/2014/main" xmlns="" val="20009"/>
                    </a:ext>
                  </a:extLst>
                </a:gridCol>
                <a:gridCol w="462389">
                  <a:extLst>
                    <a:ext uri="{9D8B030D-6E8A-4147-A177-3AD203B41FA5}">
                      <a16:colId xmlns:a16="http://schemas.microsoft.com/office/drawing/2014/main" xmlns="" val="20010"/>
                    </a:ext>
                  </a:extLst>
                </a:gridCol>
                <a:gridCol w="462389">
                  <a:extLst>
                    <a:ext uri="{9D8B030D-6E8A-4147-A177-3AD203B41FA5}">
                      <a16:colId xmlns:a16="http://schemas.microsoft.com/office/drawing/2014/main" xmlns="" val="20011"/>
                    </a:ext>
                  </a:extLst>
                </a:gridCol>
                <a:gridCol w="462389">
                  <a:extLst>
                    <a:ext uri="{9D8B030D-6E8A-4147-A177-3AD203B41FA5}">
                      <a16:colId xmlns:a16="http://schemas.microsoft.com/office/drawing/2014/main" xmlns="" val="20012"/>
                    </a:ext>
                  </a:extLst>
                </a:gridCol>
                <a:gridCol w="462389">
                  <a:extLst>
                    <a:ext uri="{9D8B030D-6E8A-4147-A177-3AD203B41FA5}">
                      <a16:colId xmlns:a16="http://schemas.microsoft.com/office/drawing/2014/main" xmlns="" val="20013"/>
                    </a:ext>
                  </a:extLst>
                </a:gridCol>
                <a:gridCol w="462389">
                  <a:extLst>
                    <a:ext uri="{9D8B030D-6E8A-4147-A177-3AD203B41FA5}">
                      <a16:colId xmlns:a16="http://schemas.microsoft.com/office/drawing/2014/main" xmlns="" val="20014"/>
                    </a:ext>
                  </a:extLst>
                </a:gridCol>
              </a:tblGrid>
              <a:tr h="360379">
                <a:tc>
                  <a:txBody>
                    <a:bodyPr/>
                    <a:lstStyle/>
                    <a:p>
                      <a:r>
                        <a:rPr lang="pl-PL" sz="550" dirty="0">
                          <a:latin typeface="Corbel" panose="020B0503020204020204" pitchFamily="34" charset="0"/>
                        </a:rPr>
                        <a:t>Liczba wykonanych testów</a:t>
                      </a:r>
                    </a:p>
                  </a:txBody>
                  <a:tcPr>
                    <a:noFill/>
                  </a:tcPr>
                </a:tc>
                <a:tc>
                  <a:txBody>
                    <a:bodyPr/>
                    <a:lstStyle/>
                    <a:p>
                      <a:r>
                        <a:rPr lang="pl-PL" sz="1050" dirty="0">
                          <a:latin typeface="Corbel" panose="020B0503020204020204" pitchFamily="34" charset="0"/>
                        </a:rPr>
                        <a:t>73</a:t>
                      </a:r>
                    </a:p>
                  </a:txBody>
                  <a:tcPr>
                    <a:noFill/>
                  </a:tcPr>
                </a:tc>
                <a:tc>
                  <a:txBody>
                    <a:bodyPr/>
                    <a:lstStyle/>
                    <a:p>
                      <a:r>
                        <a:rPr lang="pl-PL" sz="1050" dirty="0">
                          <a:latin typeface="Corbel" panose="020B0503020204020204" pitchFamily="34" charset="0"/>
                        </a:rPr>
                        <a:t>734</a:t>
                      </a:r>
                    </a:p>
                  </a:txBody>
                  <a:tcPr>
                    <a:noFill/>
                  </a:tcPr>
                </a:tc>
                <a:tc>
                  <a:txBody>
                    <a:bodyPr/>
                    <a:lstStyle/>
                    <a:p>
                      <a:r>
                        <a:rPr lang="pl-PL" sz="1050" dirty="0">
                          <a:latin typeface="Corbel" panose="020B0503020204020204" pitchFamily="34" charset="0"/>
                        </a:rPr>
                        <a:t>401</a:t>
                      </a:r>
                    </a:p>
                  </a:txBody>
                  <a:tcPr>
                    <a:noFill/>
                  </a:tcPr>
                </a:tc>
                <a:tc>
                  <a:txBody>
                    <a:bodyPr/>
                    <a:lstStyle/>
                    <a:p>
                      <a:r>
                        <a:rPr lang="pl-PL" sz="1050" dirty="0">
                          <a:latin typeface="Corbel" panose="020B0503020204020204" pitchFamily="34" charset="0"/>
                        </a:rPr>
                        <a:t>722</a:t>
                      </a:r>
                    </a:p>
                  </a:txBody>
                  <a:tcPr>
                    <a:noFill/>
                  </a:tcPr>
                </a:tc>
                <a:tc>
                  <a:txBody>
                    <a:bodyPr/>
                    <a:lstStyle/>
                    <a:p>
                      <a:r>
                        <a:rPr lang="pl-PL" sz="1050" dirty="0">
                          <a:latin typeface="Corbel" panose="020B0503020204020204" pitchFamily="34" charset="0"/>
                        </a:rPr>
                        <a:t>1881</a:t>
                      </a:r>
                    </a:p>
                  </a:txBody>
                  <a:tcPr>
                    <a:noFill/>
                  </a:tcPr>
                </a:tc>
                <a:tc>
                  <a:txBody>
                    <a:bodyPr/>
                    <a:lstStyle/>
                    <a:p>
                      <a:r>
                        <a:rPr lang="pl-PL" sz="1050" dirty="0">
                          <a:latin typeface="Corbel" panose="020B0503020204020204" pitchFamily="34" charset="0"/>
                        </a:rPr>
                        <a:t>84</a:t>
                      </a:r>
                    </a:p>
                  </a:txBody>
                  <a:tcPr>
                    <a:noFill/>
                  </a:tcPr>
                </a:tc>
                <a:tc>
                  <a:txBody>
                    <a:bodyPr/>
                    <a:lstStyle/>
                    <a:p>
                      <a:r>
                        <a:rPr lang="pl-PL" sz="1050" dirty="0">
                          <a:latin typeface="Corbel" panose="020B0503020204020204" pitchFamily="34" charset="0"/>
                        </a:rPr>
                        <a:t>1751</a:t>
                      </a:r>
                    </a:p>
                  </a:txBody>
                  <a:tcPr>
                    <a:noFill/>
                  </a:tcPr>
                </a:tc>
                <a:tc>
                  <a:txBody>
                    <a:bodyPr/>
                    <a:lstStyle/>
                    <a:p>
                      <a:r>
                        <a:rPr lang="pl-PL" sz="1050" dirty="0">
                          <a:latin typeface="Corbel" panose="020B0503020204020204" pitchFamily="34" charset="0"/>
                        </a:rPr>
                        <a:t>299</a:t>
                      </a:r>
                    </a:p>
                  </a:txBody>
                  <a:tcPr>
                    <a:noFill/>
                  </a:tcPr>
                </a:tc>
                <a:tc>
                  <a:txBody>
                    <a:bodyPr/>
                    <a:lstStyle/>
                    <a:p>
                      <a:r>
                        <a:rPr lang="pl-PL" sz="1050" dirty="0">
                          <a:latin typeface="Corbel" panose="020B0503020204020204" pitchFamily="34" charset="0"/>
                        </a:rPr>
                        <a:t>1126</a:t>
                      </a:r>
                    </a:p>
                  </a:txBody>
                  <a:tcPr>
                    <a:noFill/>
                  </a:tcPr>
                </a:tc>
                <a:tc>
                  <a:txBody>
                    <a:bodyPr/>
                    <a:lstStyle/>
                    <a:p>
                      <a:r>
                        <a:rPr lang="pl-PL" sz="1050" dirty="0">
                          <a:latin typeface="Corbel" panose="020B0503020204020204" pitchFamily="34" charset="0"/>
                        </a:rPr>
                        <a:t>1339</a:t>
                      </a:r>
                    </a:p>
                  </a:txBody>
                  <a:tcPr>
                    <a:noFill/>
                  </a:tcPr>
                </a:tc>
                <a:tc>
                  <a:txBody>
                    <a:bodyPr/>
                    <a:lstStyle/>
                    <a:p>
                      <a:r>
                        <a:rPr lang="pl-PL" sz="1050" dirty="0">
                          <a:latin typeface="Corbel" panose="020B0503020204020204" pitchFamily="34" charset="0"/>
                        </a:rPr>
                        <a:t>588</a:t>
                      </a:r>
                    </a:p>
                  </a:txBody>
                  <a:tcPr>
                    <a:noFill/>
                  </a:tcPr>
                </a:tc>
                <a:tc>
                  <a:txBody>
                    <a:bodyPr/>
                    <a:lstStyle/>
                    <a:p>
                      <a:r>
                        <a:rPr lang="pl-PL" sz="1050" dirty="0">
                          <a:latin typeface="Corbel" panose="020B0503020204020204" pitchFamily="34" charset="0"/>
                        </a:rPr>
                        <a:t>276</a:t>
                      </a:r>
                    </a:p>
                  </a:txBody>
                  <a:tcPr>
                    <a:noFill/>
                  </a:tcPr>
                </a:tc>
                <a:tc>
                  <a:txBody>
                    <a:bodyPr/>
                    <a:lstStyle/>
                    <a:p>
                      <a:r>
                        <a:rPr lang="pl-PL" sz="1050" dirty="0">
                          <a:latin typeface="Corbel" panose="020B0503020204020204" pitchFamily="34" charset="0"/>
                        </a:rPr>
                        <a:t>53</a:t>
                      </a:r>
                    </a:p>
                  </a:txBody>
                  <a:tcPr>
                    <a:noFill/>
                  </a:tcPr>
                </a:tc>
                <a:tc>
                  <a:txBody>
                    <a:bodyPr/>
                    <a:lstStyle/>
                    <a:p>
                      <a:r>
                        <a:rPr lang="pl-PL" sz="1050" dirty="0">
                          <a:latin typeface="Corbel" panose="020B0503020204020204" pitchFamily="34" charset="0"/>
                        </a:rPr>
                        <a:t>144</a:t>
                      </a:r>
                    </a:p>
                  </a:txBody>
                  <a:tcPr>
                    <a:noFill/>
                  </a:tcPr>
                </a:tc>
                <a:extLst>
                  <a:ext uri="{0D108BD9-81ED-4DB2-BD59-A6C34878D82A}">
                    <a16:rowId xmlns:a16="http://schemas.microsoft.com/office/drawing/2014/main" xmlns="" val="10000"/>
                  </a:ext>
                </a:extLst>
              </a:tr>
              <a:tr h="360379">
                <a:tc>
                  <a:txBody>
                    <a:bodyPr/>
                    <a:lstStyle/>
                    <a:p>
                      <a:r>
                        <a:rPr lang="pl-PL" sz="550" b="1" dirty="0">
                          <a:latin typeface="Corbel" panose="020B0503020204020204" pitchFamily="34" charset="0"/>
                        </a:rPr>
                        <a:t>HIV+</a:t>
                      </a:r>
                    </a:p>
                  </a:txBody>
                  <a:tcPr>
                    <a:solidFill>
                      <a:srgbClr val="D1E8FF"/>
                    </a:solidFill>
                  </a:tcPr>
                </a:tc>
                <a:tc>
                  <a:txBody>
                    <a:bodyPr/>
                    <a:lstStyle/>
                    <a:p>
                      <a:r>
                        <a:rPr lang="pl-PL" sz="1050" b="1" dirty="0">
                          <a:latin typeface="Corbel" panose="020B0503020204020204" pitchFamily="34" charset="0"/>
                        </a:rPr>
                        <a:t>7</a:t>
                      </a:r>
                    </a:p>
                  </a:txBody>
                  <a:tcPr>
                    <a:solidFill>
                      <a:srgbClr val="D1E8FF"/>
                    </a:solidFill>
                  </a:tcPr>
                </a:tc>
                <a:tc>
                  <a:txBody>
                    <a:bodyPr/>
                    <a:lstStyle/>
                    <a:p>
                      <a:r>
                        <a:rPr lang="pl-PL" sz="1050" b="1" dirty="0">
                          <a:latin typeface="Corbel" panose="020B0503020204020204" pitchFamily="34" charset="0"/>
                        </a:rPr>
                        <a:t>39</a:t>
                      </a:r>
                    </a:p>
                  </a:txBody>
                  <a:tcPr>
                    <a:solidFill>
                      <a:srgbClr val="D1E8FF"/>
                    </a:solidFill>
                  </a:tcPr>
                </a:tc>
                <a:tc>
                  <a:txBody>
                    <a:bodyPr/>
                    <a:lstStyle/>
                    <a:p>
                      <a:r>
                        <a:rPr lang="pl-PL" sz="1050" b="1" dirty="0">
                          <a:latin typeface="Corbel" panose="020B0503020204020204" pitchFamily="34" charset="0"/>
                        </a:rPr>
                        <a:t>16</a:t>
                      </a:r>
                    </a:p>
                  </a:txBody>
                  <a:tcPr>
                    <a:solidFill>
                      <a:srgbClr val="D1E8FF"/>
                    </a:solidFill>
                  </a:tcPr>
                </a:tc>
                <a:tc>
                  <a:txBody>
                    <a:bodyPr/>
                    <a:lstStyle/>
                    <a:p>
                      <a:r>
                        <a:rPr lang="pl-PL" sz="1050" b="1" dirty="0">
                          <a:latin typeface="Corbel" panose="020B0503020204020204" pitchFamily="34" charset="0"/>
                        </a:rPr>
                        <a:t>32</a:t>
                      </a:r>
                    </a:p>
                  </a:txBody>
                  <a:tcPr>
                    <a:solidFill>
                      <a:srgbClr val="D1E8FF"/>
                    </a:solidFill>
                  </a:tcPr>
                </a:tc>
                <a:tc>
                  <a:txBody>
                    <a:bodyPr/>
                    <a:lstStyle/>
                    <a:p>
                      <a:r>
                        <a:rPr lang="pl-PL" sz="1050" b="1" dirty="0">
                          <a:latin typeface="Corbel" panose="020B0503020204020204" pitchFamily="34" charset="0"/>
                        </a:rPr>
                        <a:t>61</a:t>
                      </a:r>
                    </a:p>
                  </a:txBody>
                  <a:tcPr>
                    <a:solidFill>
                      <a:srgbClr val="D1E8FF"/>
                    </a:solidFill>
                  </a:tcPr>
                </a:tc>
                <a:tc>
                  <a:txBody>
                    <a:bodyPr/>
                    <a:lstStyle/>
                    <a:p>
                      <a:r>
                        <a:rPr lang="pl-PL" sz="1050" b="1" dirty="0">
                          <a:latin typeface="Corbel" panose="020B0503020204020204" pitchFamily="34" charset="0"/>
                        </a:rPr>
                        <a:t>2</a:t>
                      </a:r>
                    </a:p>
                  </a:txBody>
                  <a:tcPr>
                    <a:solidFill>
                      <a:srgbClr val="D1E8FF"/>
                    </a:solidFill>
                  </a:tcPr>
                </a:tc>
                <a:tc>
                  <a:txBody>
                    <a:bodyPr/>
                    <a:lstStyle/>
                    <a:p>
                      <a:r>
                        <a:rPr lang="pl-PL" sz="1050" b="1" dirty="0">
                          <a:latin typeface="Corbel" panose="020B0503020204020204" pitchFamily="34" charset="0"/>
                        </a:rPr>
                        <a:t>41</a:t>
                      </a:r>
                    </a:p>
                  </a:txBody>
                  <a:tcPr>
                    <a:solidFill>
                      <a:srgbClr val="D1E8FF"/>
                    </a:solidFill>
                  </a:tcPr>
                </a:tc>
                <a:tc>
                  <a:txBody>
                    <a:bodyPr/>
                    <a:lstStyle/>
                    <a:p>
                      <a:r>
                        <a:rPr lang="pl-PL" sz="1050" b="1" dirty="0">
                          <a:latin typeface="Corbel" panose="020B0503020204020204" pitchFamily="34" charset="0"/>
                        </a:rPr>
                        <a:t>6</a:t>
                      </a:r>
                    </a:p>
                  </a:txBody>
                  <a:tcPr>
                    <a:solidFill>
                      <a:srgbClr val="D1E8FF"/>
                    </a:solidFill>
                  </a:tcPr>
                </a:tc>
                <a:tc>
                  <a:txBody>
                    <a:bodyPr/>
                    <a:lstStyle/>
                    <a:p>
                      <a:r>
                        <a:rPr lang="pl-PL" sz="1050" b="1" dirty="0">
                          <a:latin typeface="Corbel" panose="020B0503020204020204" pitchFamily="34" charset="0"/>
                        </a:rPr>
                        <a:t>13</a:t>
                      </a:r>
                    </a:p>
                  </a:txBody>
                  <a:tcPr>
                    <a:solidFill>
                      <a:srgbClr val="D1E8FF"/>
                    </a:solidFill>
                  </a:tcPr>
                </a:tc>
                <a:tc>
                  <a:txBody>
                    <a:bodyPr/>
                    <a:lstStyle/>
                    <a:p>
                      <a:r>
                        <a:rPr lang="pl-PL" sz="1050" b="1" dirty="0">
                          <a:latin typeface="Corbel" panose="020B0503020204020204" pitchFamily="34" charset="0"/>
                        </a:rPr>
                        <a:t>13</a:t>
                      </a:r>
                    </a:p>
                  </a:txBody>
                  <a:tcPr>
                    <a:solidFill>
                      <a:srgbClr val="D1E8FF"/>
                    </a:solidFill>
                  </a:tcPr>
                </a:tc>
                <a:tc>
                  <a:txBody>
                    <a:bodyPr/>
                    <a:lstStyle/>
                    <a:p>
                      <a:r>
                        <a:rPr lang="pl-PL" sz="1050" b="1" dirty="0">
                          <a:latin typeface="Corbel" panose="020B0503020204020204" pitchFamily="34" charset="0"/>
                        </a:rPr>
                        <a:t>4</a:t>
                      </a:r>
                    </a:p>
                  </a:txBody>
                  <a:tcPr>
                    <a:solidFill>
                      <a:srgbClr val="D1E8FF"/>
                    </a:solidFill>
                  </a:tcPr>
                </a:tc>
                <a:tc>
                  <a:txBody>
                    <a:bodyPr/>
                    <a:lstStyle/>
                    <a:p>
                      <a:r>
                        <a:rPr lang="pl-PL" sz="1050" b="1" dirty="0">
                          <a:latin typeface="Corbel" panose="020B0503020204020204" pitchFamily="34" charset="0"/>
                        </a:rPr>
                        <a:t>1</a:t>
                      </a:r>
                    </a:p>
                  </a:txBody>
                  <a:tcPr>
                    <a:solidFill>
                      <a:srgbClr val="D1E8FF"/>
                    </a:solidFill>
                  </a:tcPr>
                </a:tc>
                <a:tc>
                  <a:txBody>
                    <a:bodyPr/>
                    <a:lstStyle/>
                    <a:p>
                      <a:r>
                        <a:rPr lang="pl-PL" sz="1050" b="1" dirty="0">
                          <a:latin typeface="Corbel" panose="020B0503020204020204" pitchFamily="34" charset="0"/>
                        </a:rPr>
                        <a:t>0</a:t>
                      </a:r>
                    </a:p>
                  </a:txBody>
                  <a:tcPr>
                    <a:solidFill>
                      <a:srgbClr val="D1E8FF"/>
                    </a:solidFill>
                  </a:tcPr>
                </a:tc>
                <a:tc>
                  <a:txBody>
                    <a:bodyPr/>
                    <a:lstStyle/>
                    <a:p>
                      <a:r>
                        <a:rPr lang="pl-PL" sz="1050" b="1" dirty="0">
                          <a:latin typeface="Corbel" panose="020B0503020204020204" pitchFamily="34" charset="0"/>
                        </a:rPr>
                        <a:t>0</a:t>
                      </a:r>
                    </a:p>
                  </a:txBody>
                  <a:tcPr>
                    <a:solidFill>
                      <a:srgbClr val="D1E8FF"/>
                    </a:solidFill>
                  </a:tcPr>
                </a:tc>
                <a:extLst>
                  <a:ext uri="{0D108BD9-81ED-4DB2-BD59-A6C34878D82A}">
                    <a16:rowId xmlns:a16="http://schemas.microsoft.com/office/drawing/2014/main" xmlns="" val="10001"/>
                  </a:ext>
                </a:extLst>
              </a:tr>
            </a:tbl>
          </a:graphicData>
        </a:graphic>
      </p:graphicFrame>
      <p:grpSp>
        <p:nvGrpSpPr>
          <p:cNvPr id="7" name="Group 6"/>
          <p:cNvGrpSpPr/>
          <p:nvPr/>
        </p:nvGrpSpPr>
        <p:grpSpPr>
          <a:xfrm>
            <a:off x="5211429" y="765043"/>
            <a:ext cx="2053767" cy="5852393"/>
            <a:chOff x="4563619" y="888975"/>
            <a:chExt cx="2053767" cy="5852393"/>
          </a:xfrm>
        </p:grpSpPr>
        <p:cxnSp>
          <p:nvCxnSpPr>
            <p:cNvPr id="4" name="Straight Connector 3"/>
            <p:cNvCxnSpPr/>
            <p:nvPr/>
          </p:nvCxnSpPr>
          <p:spPr>
            <a:xfrm>
              <a:off x="5590503" y="1196752"/>
              <a:ext cx="0" cy="5544616"/>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4563619" y="888975"/>
              <a:ext cx="2053767" cy="307777"/>
            </a:xfrm>
            <a:prstGeom prst="rect">
              <a:avLst/>
            </a:prstGeom>
            <a:noFill/>
          </p:spPr>
          <p:txBody>
            <a:bodyPr wrap="none" rtlCol="0">
              <a:spAutoFit/>
            </a:bodyPr>
            <a:lstStyle/>
            <a:p>
              <a:r>
                <a:rPr lang="pl-PL" sz="1400" dirty="0">
                  <a:solidFill>
                    <a:srgbClr val="292934"/>
                  </a:solidFill>
                  <a:latin typeface="Corbel" panose="020B0503020204020204" pitchFamily="34" charset="0"/>
                </a:rPr>
                <a:t>0,1% i LL 95%CI&gt;0,1%</a:t>
              </a:r>
            </a:p>
          </p:txBody>
        </p:sp>
      </p:grpSp>
      <p:sp useBgFill="1">
        <p:nvSpPr>
          <p:cNvPr id="8" name="Rectangle 7"/>
          <p:cNvSpPr/>
          <p:nvPr/>
        </p:nvSpPr>
        <p:spPr>
          <a:xfrm>
            <a:off x="7525786" y="2093616"/>
            <a:ext cx="1080120" cy="3600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lIns="91238" tIns="45619" rIns="91238" bIns="45619" rtlCol="0" anchor="ctr"/>
          <a:lstStyle/>
          <a:p>
            <a:pPr algn="ctr"/>
            <a:endParaRPr lang="en-GB" dirty="0">
              <a:solidFill>
                <a:srgbClr val="FFFFFF"/>
              </a:solidFill>
            </a:endParaRPr>
          </a:p>
        </p:txBody>
      </p:sp>
      <p:pic>
        <p:nvPicPr>
          <p:cNvPr id="14" name="Picture 4" descr="HIDES l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5578" y="5670720"/>
            <a:ext cx="1368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p:cNvGrpSpPr/>
          <p:nvPr/>
        </p:nvGrpSpPr>
        <p:grpSpPr>
          <a:xfrm>
            <a:off x="179512" y="6381328"/>
            <a:ext cx="8888434" cy="372932"/>
            <a:chOff x="179512" y="6381328"/>
            <a:chExt cx="8888434" cy="372932"/>
          </a:xfrm>
        </p:grpSpPr>
        <p:pic>
          <p:nvPicPr>
            <p:cNvPr id="17"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157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7" y="188640"/>
            <a:ext cx="8475191" cy="864096"/>
          </a:xfrm>
        </p:spPr>
        <p:txBody>
          <a:bodyPr anchor="t">
            <a:noAutofit/>
          </a:bodyPr>
          <a:lstStyle/>
          <a:p>
            <a:r>
              <a:rPr lang="pl-PL" sz="2400" b="1" dirty="0"/>
              <a:t>Badanie HIDES fazy II — Szanse na wynik HIV+ wg schorzenia wskaźnikowego (skorygowane)</a:t>
            </a:r>
          </a:p>
        </p:txBody>
      </p:sp>
      <p:graphicFrame>
        <p:nvGraphicFramePr>
          <p:cNvPr id="6" name="Chart 32"/>
          <p:cNvGraphicFramePr>
            <a:graphicFrameLocks/>
          </p:cNvGraphicFramePr>
          <p:nvPr>
            <p:extLst>
              <p:ext uri="{D42A27DB-BD31-4B8C-83A1-F6EECF244321}">
                <p14:modId xmlns:p14="http://schemas.microsoft.com/office/powerpoint/2010/main" val="839354204"/>
              </p:ext>
            </p:extLst>
          </p:nvPr>
        </p:nvGraphicFramePr>
        <p:xfrm>
          <a:off x="683570" y="1185862"/>
          <a:ext cx="6624290" cy="56721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21088604"/>
              </p:ext>
            </p:extLst>
          </p:nvPr>
        </p:nvGraphicFramePr>
        <p:xfrm>
          <a:off x="395536" y="1196754"/>
          <a:ext cx="2520280" cy="4721263"/>
        </p:xfrm>
        <a:graphic>
          <a:graphicData uri="http://schemas.openxmlformats.org/drawingml/2006/table">
            <a:tbl>
              <a:tblPr firstRow="1" bandRow="1">
                <a:tableStyleId>{2D5ABB26-0587-4C30-8999-92F81FD0307C}</a:tableStyleId>
              </a:tblPr>
              <a:tblGrid>
                <a:gridCol w="2520280">
                  <a:extLst>
                    <a:ext uri="{9D8B030D-6E8A-4147-A177-3AD203B41FA5}">
                      <a16:colId xmlns:a16="http://schemas.microsoft.com/office/drawing/2014/main" xmlns="" val="20000"/>
                    </a:ext>
                  </a:extLst>
                </a:gridCol>
              </a:tblGrid>
              <a:tr h="495561">
                <a:tc>
                  <a:txBody>
                    <a:bodyPr/>
                    <a:lstStyle/>
                    <a:p>
                      <a:r>
                        <a:rPr lang="pl-PL" sz="800" b="1" dirty="0">
                          <a:latin typeface="Corbel" panose="020B0503020204020204" pitchFamily="34" charset="0"/>
                        </a:rPr>
                        <a:t>Schorzenie wskaźnikowe:</a:t>
                      </a:r>
                    </a:p>
                  </a:txBody>
                  <a:tcPr/>
                </a:tc>
                <a:extLst>
                  <a:ext uri="{0D108BD9-81ED-4DB2-BD59-A6C34878D82A}">
                    <a16:rowId xmlns:a16="http://schemas.microsoft.com/office/drawing/2014/main" xmlns="" val="10000"/>
                  </a:ext>
                </a:extLst>
              </a:tr>
              <a:tr h="736899">
                <a:tc>
                  <a:txBody>
                    <a:bodyPr/>
                    <a:lstStyle/>
                    <a:p>
                      <a:r>
                        <a:rPr lang="pl-PL" sz="800" dirty="0">
                          <a:latin typeface="Corbel" panose="020B0503020204020204" pitchFamily="34" charset="0"/>
                        </a:rPr>
                        <a:t>Zapalenie płuc</a:t>
                      </a:r>
                    </a:p>
                    <a:p>
                      <a:endParaRPr lang="pl-PL" sz="800" dirty="0">
                        <a:latin typeface="Corbel" panose="020B0503020204020204" pitchFamily="34" charset="0"/>
                      </a:endParaRPr>
                    </a:p>
                    <a:p>
                      <a:endParaRPr lang="pl-PL" sz="800" dirty="0">
                        <a:latin typeface="Corbel" panose="020B0503020204020204" pitchFamily="34" charset="0"/>
                      </a:endParaRPr>
                    </a:p>
                  </a:txBody>
                  <a:tcPr/>
                </a:tc>
                <a:extLst>
                  <a:ext uri="{0D108BD9-81ED-4DB2-BD59-A6C34878D82A}">
                    <a16:rowId xmlns:a16="http://schemas.microsoft.com/office/drawing/2014/main" xmlns="" val="10001"/>
                  </a:ext>
                </a:extLst>
              </a:tr>
              <a:tr h="495561">
                <a:tc>
                  <a:txBody>
                    <a:bodyPr/>
                    <a:lstStyle/>
                    <a:p>
                      <a:r>
                        <a:rPr lang="pl-PL" sz="800" dirty="0">
                          <a:latin typeface="Corbel" panose="020B0503020204020204" pitchFamily="34" charset="0"/>
                        </a:rPr>
                        <a:t>Dysplazja szyjki macicy</a:t>
                      </a:r>
                    </a:p>
                  </a:txBody>
                  <a:tcPr/>
                </a:tc>
                <a:extLst>
                  <a:ext uri="{0D108BD9-81ED-4DB2-BD59-A6C34878D82A}">
                    <a16:rowId xmlns:a16="http://schemas.microsoft.com/office/drawing/2014/main" xmlns="" val="10002"/>
                  </a:ext>
                </a:extLst>
              </a:tr>
              <a:tr h="365590">
                <a:tc>
                  <a:txBody>
                    <a:bodyPr/>
                    <a:lstStyle/>
                    <a:p>
                      <a:r>
                        <a:rPr lang="pl-PL" sz="800" dirty="0">
                          <a:latin typeface="Corbel" panose="020B0503020204020204" pitchFamily="34" charset="0"/>
                        </a:rPr>
                        <a:t>Wirusowe zapalenie wątroby typu B</a:t>
                      </a:r>
                    </a:p>
                  </a:txBody>
                  <a:tcPr/>
                </a:tc>
                <a:extLst>
                  <a:ext uri="{0D108BD9-81ED-4DB2-BD59-A6C34878D82A}">
                    <a16:rowId xmlns:a16="http://schemas.microsoft.com/office/drawing/2014/main" xmlns="" val="10003"/>
                  </a:ext>
                </a:extLst>
              </a:tr>
              <a:tr h="432048">
                <a:tc>
                  <a:txBody>
                    <a:bodyPr/>
                    <a:lstStyle/>
                    <a:p>
                      <a:r>
                        <a:rPr lang="pl-PL" sz="800" dirty="0">
                          <a:latin typeface="Corbel" panose="020B0503020204020204" pitchFamily="34" charset="0"/>
                        </a:rPr>
                        <a:t>Wirusowe zapalenie wątroby typu C</a:t>
                      </a:r>
                    </a:p>
                  </a:txBody>
                  <a:tcPr/>
                </a:tc>
                <a:extLst>
                  <a:ext uri="{0D108BD9-81ED-4DB2-BD59-A6C34878D82A}">
                    <a16:rowId xmlns:a16="http://schemas.microsoft.com/office/drawing/2014/main" xmlns="" val="10004"/>
                  </a:ext>
                </a:extLst>
              </a:tr>
              <a:tr h="418003">
                <a:tc>
                  <a:txBody>
                    <a:bodyPr/>
                    <a:lstStyle/>
                    <a:p>
                      <a:r>
                        <a:rPr lang="pl-PL" sz="800" dirty="0">
                          <a:latin typeface="Corbel" panose="020B0503020204020204" pitchFamily="34" charset="0"/>
                        </a:rPr>
                        <a:t>Zespół mononukleozopodobny</a:t>
                      </a:r>
                    </a:p>
                  </a:txBody>
                  <a:tcPr/>
                </a:tc>
                <a:extLst>
                  <a:ext uri="{0D108BD9-81ED-4DB2-BD59-A6C34878D82A}">
                    <a16:rowId xmlns:a16="http://schemas.microsoft.com/office/drawing/2014/main" xmlns="" val="10005"/>
                  </a:ext>
                </a:extLst>
              </a:tr>
              <a:tr h="432048">
                <a:tc>
                  <a:txBody>
                    <a:bodyPr/>
                    <a:lstStyle/>
                    <a:p>
                      <a:r>
                        <a:rPr lang="pl-PL" sz="800" dirty="0">
                          <a:latin typeface="Corbel" panose="020B0503020204020204" pitchFamily="34" charset="0"/>
                        </a:rPr>
                        <a:t>Leukocytopenia/małopłytkowość</a:t>
                      </a:r>
                    </a:p>
                  </a:txBody>
                  <a:tcPr/>
                </a:tc>
                <a:extLst>
                  <a:ext uri="{0D108BD9-81ED-4DB2-BD59-A6C34878D82A}">
                    <a16:rowId xmlns:a16="http://schemas.microsoft.com/office/drawing/2014/main" xmlns="" val="10006"/>
                  </a:ext>
                </a:extLst>
              </a:tr>
              <a:tr h="849992">
                <a:tc>
                  <a:txBody>
                    <a:bodyPr/>
                    <a:lstStyle/>
                    <a:p>
                      <a:r>
                        <a:rPr lang="pl-PL" sz="800" dirty="0">
                          <a:latin typeface="Corbel" panose="020B0503020204020204" pitchFamily="34" charset="0"/>
                        </a:rPr>
                        <a:t>Powiększenie węzłów chłonnych</a:t>
                      </a:r>
                    </a:p>
                    <a:p>
                      <a:endParaRPr lang="pl-PL" sz="800" dirty="0">
                        <a:latin typeface="Corbel" panose="020B0503020204020204" pitchFamily="34" charset="0"/>
                      </a:endParaRPr>
                    </a:p>
                    <a:p>
                      <a:endParaRPr lang="pl-PL" sz="800" dirty="0">
                        <a:latin typeface="Corbel" panose="020B0503020204020204" pitchFamily="34" charset="0"/>
                      </a:endParaRPr>
                    </a:p>
                  </a:txBody>
                  <a:tcPr/>
                </a:tc>
                <a:extLst>
                  <a:ext uri="{0D108BD9-81ED-4DB2-BD59-A6C34878D82A}">
                    <a16:rowId xmlns:a16="http://schemas.microsoft.com/office/drawing/2014/main" xmlns="" val="10007"/>
                  </a:ext>
                </a:extLst>
              </a:tr>
              <a:tr h="495561">
                <a:tc>
                  <a:txBody>
                    <a:bodyPr/>
                    <a:lstStyle/>
                    <a:p>
                      <a:r>
                        <a:rPr lang="pl-PL" sz="800" dirty="0">
                          <a:latin typeface="Corbel" panose="020B0503020204020204" pitchFamily="34" charset="0"/>
                        </a:rPr>
                        <a:t>Wszystkie pozostałe</a:t>
                      </a:r>
                    </a:p>
                  </a:txBody>
                  <a:tcPr/>
                </a:tc>
                <a:extLst>
                  <a:ext uri="{0D108BD9-81ED-4DB2-BD59-A6C34878D82A}">
                    <a16:rowId xmlns:a16="http://schemas.microsoft.com/office/drawing/2014/main" xmlns="" val="10008"/>
                  </a:ext>
                </a:extLst>
              </a:tr>
            </a:tbl>
          </a:graphicData>
        </a:graphic>
      </p:graphicFrame>
      <p:sp>
        <p:nvSpPr>
          <p:cNvPr id="9" name="Text Box 4"/>
          <p:cNvSpPr txBox="1">
            <a:spLocks noChangeArrowheads="1"/>
          </p:cNvSpPr>
          <p:nvPr/>
        </p:nvSpPr>
        <p:spPr bwMode="auto">
          <a:xfrm>
            <a:off x="1835696" y="6361587"/>
            <a:ext cx="446449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38" tIns="45619" rIns="91238" bIns="45619">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pl-PL" altLang="en-US" sz="1400" dirty="0">
                <a:solidFill>
                  <a:srgbClr val="292934"/>
                </a:solidFill>
                <a:latin typeface="Corbel" panose="020B0503020204020204" pitchFamily="34" charset="0"/>
              </a:rPr>
              <a:t>Skorygowane szanse na wynik HIV+ (przedział ufności 95%)</a:t>
            </a:r>
          </a:p>
        </p:txBody>
      </p:sp>
      <p:sp>
        <p:nvSpPr>
          <p:cNvPr id="10" name="TextBox 9"/>
          <p:cNvSpPr txBox="1"/>
          <p:nvPr/>
        </p:nvSpPr>
        <p:spPr>
          <a:xfrm>
            <a:off x="5436096" y="1268760"/>
            <a:ext cx="2592288" cy="1323439"/>
          </a:xfrm>
          <a:prstGeom prst="rect">
            <a:avLst/>
          </a:prstGeom>
          <a:noFill/>
        </p:spPr>
        <p:txBody>
          <a:bodyPr wrap="square" lIns="91238" tIns="45619" rIns="91238" bIns="45619" rtlCol="0">
            <a:spAutoFit/>
          </a:bodyPr>
          <a:lstStyle/>
          <a:p>
            <a:r>
              <a:rPr lang="pl-PL" sz="1600" dirty="0">
                <a:solidFill>
                  <a:srgbClr val="292934"/>
                </a:solidFill>
                <a:latin typeface="Corbel" panose="020B0503020204020204" pitchFamily="34" charset="0"/>
              </a:rPr>
              <a:t>Skorygowano model z uwzględnieniem płci, pochodzenia etnicznego, wcześniejszych testów w kierunku HIV, regionu Europy, środowiska, wieku, daty oraz numeru z ośrodka</a:t>
            </a:r>
          </a:p>
        </p:txBody>
      </p:sp>
      <p:sp>
        <p:nvSpPr>
          <p:cNvPr id="11" name="Rounded Rectangle 10"/>
          <p:cNvSpPr/>
          <p:nvPr/>
        </p:nvSpPr>
        <p:spPr>
          <a:xfrm>
            <a:off x="3851920" y="3717032"/>
            <a:ext cx="2160240" cy="720080"/>
          </a:xfrm>
          <a:prstGeom prst="roundRect">
            <a:avLst>
              <a:gd name="adj" fmla="val 6331"/>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238" tIns="45619" rIns="91238" bIns="45619" rtlCol="0" anchor="ctr"/>
          <a:lstStyle/>
          <a:p>
            <a:pPr algn="ctr"/>
            <a:endParaRPr lang="en-GB" dirty="0">
              <a:solidFill>
                <a:srgbClr val="FFFFFF"/>
              </a:solidFill>
            </a:endParaRPr>
          </a:p>
        </p:txBody>
      </p:sp>
      <p:pic>
        <p:nvPicPr>
          <p:cNvPr id="12" name="Picture 4" descr="HIDES l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9521" y="5694363"/>
            <a:ext cx="1368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p:cNvGrpSpPr/>
          <p:nvPr/>
        </p:nvGrpSpPr>
        <p:grpSpPr>
          <a:xfrm>
            <a:off x="179512" y="6381328"/>
            <a:ext cx="8888434" cy="372932"/>
            <a:chOff x="179512" y="6381328"/>
            <a:chExt cx="8888434" cy="372932"/>
          </a:xfrm>
        </p:grpSpPr>
        <p:pic>
          <p:nvPicPr>
            <p:cNvPr id="14"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6734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409079"/>
            <a:ext cx="8229600" cy="1143000"/>
          </a:xfrm>
        </p:spPr>
        <p:txBody>
          <a:bodyPr/>
          <a:lstStyle/>
          <a:p>
            <a:r>
              <a:rPr lang="pl-PL"/>
              <a:t>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347040298"/>
              </p:ext>
            </p:extLst>
          </p:nvPr>
        </p:nvGraphicFramePr>
        <p:xfrm>
          <a:off x="683568" y="1224846"/>
          <a:ext cx="7776219"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2"/>
          <p:cNvSpPr txBox="1">
            <a:spLocks noChangeArrowheads="1"/>
          </p:cNvSpPr>
          <p:nvPr/>
        </p:nvSpPr>
        <p:spPr>
          <a:xfrm>
            <a:off x="323528" y="404664"/>
            <a:ext cx="8640960" cy="791939"/>
          </a:xfrm>
          <a:prstGeom prst="rect">
            <a:avLst/>
          </a:prstGeom>
        </p:spPr>
        <p:txBody>
          <a:bodyPr vert="horz" lIns="91238" tIns="45619" rIns="91238" bIns="45619" rtlCol="0" anchor="t">
            <a:normAutofit lnSpcReduction="10000"/>
          </a:bodyPr>
          <a:lstStyle>
            <a:lvl1pPr algn="ctr" defTabSz="912370" rtl="0" eaLnBrk="1" latinLnBrk="0" hangingPunct="1">
              <a:spcBef>
                <a:spcPct val="0"/>
              </a:spcBef>
              <a:buNone/>
              <a:defRPr sz="4400" kern="1200">
                <a:solidFill>
                  <a:schemeClr val="tx1"/>
                </a:solidFill>
                <a:latin typeface="+mj-lt"/>
                <a:ea typeface="+mj-ea"/>
                <a:cs typeface="+mj-cs"/>
              </a:defRPr>
            </a:lvl1pPr>
          </a:lstStyle>
          <a:p>
            <a:r>
              <a:rPr lang="pl-PL" sz="2400" b="1" dirty="0">
                <a:latin typeface="Calibri" panose="020F0502020204030204" pitchFamily="34" charset="0"/>
              </a:rPr>
              <a:t>Badanie HIDES fazy II — Charakterystyka nowo zdiagnozowanych uczestników </a:t>
            </a:r>
            <a:endParaRPr lang="pl-PL" altLang="en-US" sz="2400" b="1" dirty="0">
              <a:latin typeface="Calibri" panose="020F0502020204030204" pitchFamily="34" charset="0"/>
              <a:cs typeface="Calibri" panose="020F0502020204030204" pitchFamily="34" charset="0"/>
            </a:endParaRPr>
          </a:p>
        </p:txBody>
      </p:sp>
      <p:pic>
        <p:nvPicPr>
          <p:cNvPr id="7" name="Picture 5" descr="HIDES l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512" y="5902933"/>
            <a:ext cx="1368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179512" y="6381328"/>
            <a:ext cx="8888434" cy="372932"/>
            <a:chOff x="179512" y="6381328"/>
            <a:chExt cx="8888434" cy="372932"/>
          </a:xfrm>
        </p:grpSpPr>
        <p:pic>
          <p:nvPicPr>
            <p:cNvPr id="10" name="Picture 3" descr="E:\Work\1___CPH_HIV\HiE\1. OptTEST start\text for optest\Logo\Optest full_cropped.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3590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pl-PL" sz="3200" b="1" dirty="0"/>
              <a:t>Wniosek</a:t>
            </a:r>
          </a:p>
        </p:txBody>
      </p:sp>
      <p:sp>
        <p:nvSpPr>
          <p:cNvPr id="3" name="Content Placeholder 2"/>
          <p:cNvSpPr>
            <a:spLocks noGrp="1"/>
          </p:cNvSpPr>
          <p:nvPr>
            <p:ph idx="1"/>
          </p:nvPr>
        </p:nvSpPr>
        <p:spPr/>
        <p:txBody>
          <a:bodyPr>
            <a:normAutofit/>
          </a:bodyPr>
          <a:lstStyle/>
          <a:p>
            <a:pPr marL="0" indent="0">
              <a:buNone/>
            </a:pPr>
            <a:r>
              <a:rPr lang="pl-PL" sz="2000" dirty="0"/>
              <a:t>Istnieje pilna potrzeba zwiększenia ilości badań wykonywanych w kierunku HIV w celach diagnostycznych, by zmniejszyć zarówno </a:t>
            </a:r>
            <a:r>
              <a:rPr lang="pl-PL" sz="2000" dirty="0" smtClean="0"/>
              <a:t>liczbę </a:t>
            </a:r>
            <a:r>
              <a:rPr lang="pl-PL" sz="2000" dirty="0"/>
              <a:t>osób z zakażeniem rozpoznanym w zaawansowanym stadium choroby jak i osób nieświadomych fakty bycia nosicielami wirusa HIV</a:t>
            </a:r>
            <a:r>
              <a:rPr lang="pl-PL" sz="2000" dirty="0" smtClean="0"/>
              <a:t>.</a:t>
            </a:r>
            <a:endParaRPr lang="da-DK" sz="2000" dirty="0" smtClean="0"/>
          </a:p>
          <a:p>
            <a:pPr marL="0" indent="0">
              <a:buNone/>
            </a:pPr>
            <a:endParaRPr lang="pl-PL" sz="2000" dirty="0"/>
          </a:p>
          <a:p>
            <a:pPr marL="0" indent="0">
              <a:buNone/>
            </a:pPr>
            <a:r>
              <a:rPr lang="pl-PL" sz="2000" dirty="0"/>
              <a:t>Pozwoli to na zmniejszenie zachorowalności, śmiertelności, liczby nowych zakażeń i kosztów opieki zdrowotnej.</a:t>
            </a:r>
          </a:p>
          <a:p>
            <a:pPr marL="0" indent="0">
              <a:buNone/>
            </a:pPr>
            <a:endParaRPr lang="pl-PL" sz="2000" dirty="0"/>
          </a:p>
          <a:p>
            <a:pPr marL="0" indent="0">
              <a:buNone/>
            </a:pPr>
            <a:r>
              <a:rPr lang="pl-PL" sz="2000" dirty="0"/>
              <a:t>Wykonywanie testów w oparciu o schorzenia wskaźnikowe stanowi w środowisku opieki zdrowotnej efektywną i wydajną strategię, która pozwoli rozpowszechnić badania w kierunku HIV i diagnozować przypadki zakażenia na wcześniejszym etapie.</a:t>
            </a:r>
          </a:p>
        </p:txBody>
      </p:sp>
      <p:grpSp>
        <p:nvGrpSpPr>
          <p:cNvPr id="5" name="Group 4"/>
          <p:cNvGrpSpPr/>
          <p:nvPr/>
        </p:nvGrpSpPr>
        <p:grpSpPr>
          <a:xfrm>
            <a:off x="179512" y="6381328"/>
            <a:ext cx="8888434" cy="372932"/>
            <a:chOff x="179512" y="6381328"/>
            <a:chExt cx="8888434" cy="372932"/>
          </a:xfrm>
        </p:grpSpPr>
        <p:pic>
          <p:nvPicPr>
            <p:cNvPr id="6" name="Picture 3" descr="E:\Work\1___CPH_HIV\HiE\1. OptTEST start\text for optest\Logo\Optest full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07270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814" y="332656"/>
            <a:ext cx="8724219" cy="1152128"/>
          </a:xfrm>
        </p:spPr>
        <p:txBody>
          <a:bodyPr anchor="t">
            <a:noAutofit/>
          </a:bodyPr>
          <a:lstStyle/>
          <a:p>
            <a:r>
              <a:rPr lang="pl-PL" sz="2400" b="1" dirty="0">
                <a:latin typeface="+mn-lt"/>
              </a:rPr>
              <a:t>Liczba zgłoszonych przypadków HIV wg roku diagnozy, UE/EOG, 1984-2013</a:t>
            </a:r>
          </a:p>
        </p:txBody>
      </p:sp>
      <p:sp>
        <p:nvSpPr>
          <p:cNvPr id="5" name="Text Box 83"/>
          <p:cNvSpPr txBox="1">
            <a:spLocks noChangeArrowheads="1"/>
          </p:cNvSpPr>
          <p:nvPr/>
        </p:nvSpPr>
        <p:spPr bwMode="auto">
          <a:xfrm>
            <a:off x="328612" y="6561138"/>
            <a:ext cx="4243388" cy="152349"/>
          </a:xfrm>
          <a:prstGeom prst="rect">
            <a:avLst/>
          </a:prstGeom>
          <a:noFill/>
          <a:ln w="9525">
            <a:noFill/>
            <a:miter lim="800000"/>
            <a:headEnd/>
            <a:tailEnd/>
          </a:ln>
        </p:spPr>
        <p:txBody>
          <a:bodyPr lIns="0" tIns="0" rIns="0" bIns="0">
            <a:spAutoFit/>
          </a:bodyPr>
          <a:lstStyle/>
          <a:p>
            <a:pPr>
              <a:lnSpc>
                <a:spcPct val="90000"/>
              </a:lnSpc>
            </a:pPr>
            <a:r>
              <a:rPr lang="pl-PL" sz="1100" dirty="0">
                <a:solidFill>
                  <a:srgbClr val="FFFFFF"/>
                </a:solidFill>
                <a:latin typeface="Calibri" panose="020F0502020204030204" pitchFamily="34" charset="0"/>
              </a:rPr>
              <a:t>Źródło: ECDC/WHO (2014). HIV/AIDS Surveillance in Europe, 2013</a:t>
            </a:r>
          </a:p>
        </p:txBody>
      </p:sp>
      <p:graphicFrame>
        <p:nvGraphicFramePr>
          <p:cNvPr id="7" name="Chart 6"/>
          <p:cNvGraphicFramePr>
            <a:graphicFrameLocks/>
          </p:cNvGraphicFramePr>
          <p:nvPr>
            <p:extLst>
              <p:ext uri="{D42A27DB-BD31-4B8C-83A1-F6EECF244321}">
                <p14:modId xmlns:p14="http://schemas.microsoft.com/office/powerpoint/2010/main" val="1384086621"/>
              </p:ext>
            </p:extLst>
          </p:nvPr>
        </p:nvGraphicFramePr>
        <p:xfrm>
          <a:off x="640257" y="1628800"/>
          <a:ext cx="7863523" cy="4095456"/>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1630" y="5760913"/>
            <a:ext cx="2203992" cy="62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179512" y="6381328"/>
            <a:ext cx="8888434" cy="372932"/>
            <a:chOff x="179512" y="6381328"/>
            <a:chExt cx="8888434" cy="372932"/>
          </a:xfrm>
        </p:grpSpPr>
        <p:pic>
          <p:nvPicPr>
            <p:cNvPr id="9"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47884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634082"/>
          </a:xfrm>
        </p:spPr>
        <p:txBody>
          <a:bodyPr>
            <a:noAutofit/>
          </a:bodyPr>
          <a:lstStyle/>
          <a:p>
            <a:r>
              <a:rPr lang="pl-PL" sz="2800" b="1" dirty="0"/>
              <a:t>Liczba nowych przypadków HIV na rok</a:t>
            </a:r>
            <a:endParaRPr lang="pl-PL" sz="4000" b="1" dirty="0"/>
          </a:p>
        </p:txBody>
      </p:sp>
      <p:sp>
        <p:nvSpPr>
          <p:cNvPr id="3" name="Symbol zastępczy zawartości 2"/>
          <p:cNvSpPr>
            <a:spLocks noGrp="1"/>
          </p:cNvSpPr>
          <p:nvPr>
            <p:ph idx="1"/>
          </p:nvPr>
        </p:nvSpPr>
        <p:spPr>
          <a:xfrm>
            <a:off x="628650" y="1413163"/>
            <a:ext cx="7901629" cy="4277375"/>
          </a:xfrm>
        </p:spPr>
        <p:txBody>
          <a:bodyPr>
            <a:normAutofit/>
          </a:bodyPr>
          <a:lstStyle/>
          <a:p>
            <a:pPr marL="0" indent="0">
              <a:buNone/>
            </a:pPr>
            <a:r>
              <a:rPr lang="en-GB" sz="2400" dirty="0"/>
              <a:t> </a:t>
            </a:r>
            <a:endParaRPr lang="pl-PL" sz="2400" dirty="0"/>
          </a:p>
        </p:txBody>
      </p:sp>
      <p:pic>
        <p:nvPicPr>
          <p:cNvPr id="1026" name="Obraz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404381"/>
            <a:ext cx="7104840" cy="4266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rostokąt 7"/>
          <p:cNvSpPr/>
          <p:nvPr/>
        </p:nvSpPr>
        <p:spPr>
          <a:xfrm>
            <a:off x="5423605" y="5724534"/>
            <a:ext cx="3486727" cy="461665"/>
          </a:xfrm>
          <a:prstGeom prst="rect">
            <a:avLst/>
          </a:prstGeom>
        </p:spPr>
        <p:txBody>
          <a:bodyPr wrap="square">
            <a:spAutoFit/>
          </a:bodyPr>
          <a:lstStyle/>
          <a:p>
            <a:pPr algn="r"/>
            <a:r>
              <a:rPr lang="pl-PL" sz="1200" dirty="0"/>
              <a:t>Opracowano na podstawie danych NIZP-PZH</a:t>
            </a:r>
            <a:br>
              <a:rPr lang="pl-PL" sz="1200" dirty="0"/>
            </a:br>
            <a:r>
              <a:rPr lang="pl-PL" sz="1200" dirty="0"/>
              <a:t>Więcej na ten temat </a:t>
            </a:r>
            <a:r>
              <a:rPr lang="pl-PL" sz="1200" dirty="0">
                <a:hlinkClick r:id="rId4"/>
              </a:rPr>
              <a:t>www.pzh.gov.pl</a:t>
            </a:r>
            <a:endParaRPr lang="pl-PL" sz="1200" dirty="0"/>
          </a:p>
        </p:txBody>
      </p:sp>
      <p:grpSp>
        <p:nvGrpSpPr>
          <p:cNvPr id="7" name="Group 6"/>
          <p:cNvGrpSpPr/>
          <p:nvPr/>
        </p:nvGrpSpPr>
        <p:grpSpPr>
          <a:xfrm>
            <a:off x="179512" y="6381328"/>
            <a:ext cx="8888434" cy="372932"/>
            <a:chOff x="179512" y="6381328"/>
            <a:chExt cx="8888434" cy="372932"/>
          </a:xfrm>
        </p:grpSpPr>
        <p:pic>
          <p:nvPicPr>
            <p:cNvPr id="10" name="Picture 3" descr="E:\Work\1___CPH_HIV\HiE\1. OptTEST start\text for optest\Logo\Optest full_cropp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4860" y="6381328"/>
              <a:ext cx="963086" cy="37293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9512" y="6633596"/>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9512" y="6685436"/>
              <a:ext cx="7992888" cy="0"/>
            </a:xfrm>
            <a:prstGeom prst="line">
              <a:avLst/>
            </a:prstGeom>
            <a:ln w="38100">
              <a:solidFill>
                <a:srgbClr val="617A7D"/>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8655844" y="6584156"/>
              <a:ext cx="142875" cy="49440"/>
            </a:xfrm>
            <a:custGeom>
              <a:avLst/>
              <a:gdLst>
                <a:gd name="connsiteX0" fmla="*/ 142875 w 142875"/>
                <a:gd name="connsiteY0" fmla="*/ 0 h 52388"/>
                <a:gd name="connsiteX1" fmla="*/ 85725 w 142875"/>
                <a:gd name="connsiteY1" fmla="*/ 42863 h 52388"/>
                <a:gd name="connsiteX2" fmla="*/ 0 w 142875"/>
                <a:gd name="connsiteY2" fmla="*/ 52388 h 52388"/>
                <a:gd name="connsiteX3" fmla="*/ 0 w 142875"/>
                <a:gd name="connsiteY3" fmla="*/ 52388 h 52388"/>
              </a:gdLst>
              <a:ahLst/>
              <a:cxnLst>
                <a:cxn ang="0">
                  <a:pos x="connsiteX0" y="connsiteY0"/>
                </a:cxn>
                <a:cxn ang="0">
                  <a:pos x="connsiteX1" y="connsiteY1"/>
                </a:cxn>
                <a:cxn ang="0">
                  <a:pos x="connsiteX2" y="connsiteY2"/>
                </a:cxn>
                <a:cxn ang="0">
                  <a:pos x="connsiteX3" y="connsiteY3"/>
                </a:cxn>
              </a:cxnLst>
              <a:rect l="l" t="t" r="r" b="b"/>
              <a:pathLst>
                <a:path w="142875" h="52388">
                  <a:moveTo>
                    <a:pt x="142875" y="0"/>
                  </a:moveTo>
                  <a:cubicBezTo>
                    <a:pt x="126206" y="17066"/>
                    <a:pt x="109537" y="34132"/>
                    <a:pt x="85725" y="42863"/>
                  </a:cubicBezTo>
                  <a:cubicBezTo>
                    <a:pt x="61913" y="51594"/>
                    <a:pt x="0" y="52388"/>
                    <a:pt x="0" y="52388"/>
                  </a:cubicBezTo>
                  <a:lnTo>
                    <a:pt x="0" y="52388"/>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70541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CfI Review - HIV &amp; STI Dept Nov 2005">
  <a:themeElements>
    <a:clrScheme name="CfI Review - HIV &amp; STI Dept Nov 200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fI Review - HIV &amp; STI Dept Nov 20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sng" strike="noStrike" cap="none" normalizeH="0" baseline="0" smtClean="0">
            <a:ln>
              <a:noFill/>
            </a:ln>
            <a:solidFill>
              <a:srgbClr val="000000"/>
            </a:solidFill>
            <a:effectLst/>
            <a:latin typeface="Gill Sans MT"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sng" strike="noStrike" cap="none" normalizeH="0" baseline="0" smtClean="0">
            <a:ln>
              <a:noFill/>
            </a:ln>
            <a:solidFill>
              <a:srgbClr val="000000"/>
            </a:solidFill>
            <a:effectLst/>
            <a:latin typeface="Gill Sans MT" pitchFamily="34" charset="0"/>
          </a:defRPr>
        </a:defPPr>
      </a:lstStyle>
    </a:lnDef>
  </a:objectDefaults>
  <a:extraClrSchemeLst>
    <a:extraClrScheme>
      <a:clrScheme name="CfI Review - HIV &amp; STI Dept Nov 200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fI Review - HIV &amp; STI Dept Nov 200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fI Review - HIV &amp; STI Dept Nov 200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fI Review - HIV &amp; STI Dept Nov 200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fI Review - HIV &amp; STI Dept Nov 200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fI Review - HIV &amp; STI Dept Nov 200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fI Review - HIV &amp; STI Dept Nov 200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fI Review - HIV &amp; STI Dept Nov 2005 8">
        <a:dk1>
          <a:srgbClr val="FFFFFF"/>
        </a:dk1>
        <a:lt1>
          <a:srgbClr val="FFFFFF"/>
        </a:lt1>
        <a:dk2>
          <a:srgbClr val="FFFFFF"/>
        </a:dk2>
        <a:lt2>
          <a:srgbClr val="969696"/>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ECDC_PowerPoint_Template_2009_rev_1_4">
  <a:themeElements>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DC_PowerPoint_Template_2009_rev_1_4">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fI Review - HIV &amp; STI Dept Nov 2005">
  <a:themeElements>
    <a:clrScheme name="CfI Review - HIV &amp; STI Dept Nov 200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fI Review - HIV &amp; STI Dept Nov 20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sng" strike="noStrike" cap="none" normalizeH="0" baseline="0" smtClean="0">
            <a:ln>
              <a:noFill/>
            </a:ln>
            <a:solidFill>
              <a:srgbClr val="000000"/>
            </a:solidFill>
            <a:effectLst/>
            <a:latin typeface="Gill Sans MT"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1" i="0" u="sng" strike="noStrike" cap="none" normalizeH="0" baseline="0" smtClean="0">
            <a:ln>
              <a:noFill/>
            </a:ln>
            <a:solidFill>
              <a:srgbClr val="000000"/>
            </a:solidFill>
            <a:effectLst/>
            <a:latin typeface="Gill Sans MT" pitchFamily="34" charset="0"/>
          </a:defRPr>
        </a:defPPr>
      </a:lstStyle>
    </a:lnDef>
  </a:objectDefaults>
  <a:extraClrSchemeLst>
    <a:extraClrScheme>
      <a:clrScheme name="CfI Review - HIV &amp; STI Dept Nov 200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fI Review - HIV &amp; STI Dept Nov 200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fI Review - HIV &amp; STI Dept Nov 200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fI Review - HIV &amp; STI Dept Nov 200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fI Review - HIV &amp; STI Dept Nov 200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fI Review - HIV &amp; STI Dept Nov 200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fI Review - HIV &amp; STI Dept Nov 200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fI Review - HIV &amp; STI Dept Nov 2005 8">
        <a:dk1>
          <a:srgbClr val="FFFFFF"/>
        </a:dk1>
        <a:lt1>
          <a:srgbClr val="FFFFFF"/>
        </a:lt1>
        <a:dk2>
          <a:srgbClr val="FFFFFF"/>
        </a:dk2>
        <a:lt2>
          <a:srgbClr val="969696"/>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CDC_PowerPoint_Template_2009_rev_1_4">
  <a:themeElements>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DC_PowerPoint_Template_2009_rev_1_4">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11636</TotalTime>
  <Words>11175</Words>
  <Application>Microsoft Office PowerPoint</Application>
  <PresentationFormat>Skærmshow (4:3)</PresentationFormat>
  <Paragraphs>1336</Paragraphs>
  <Slides>77</Slides>
  <Notes>77</Notes>
  <HiddenSlides>14</HiddenSlides>
  <MMClips>0</MMClips>
  <ScaleCrop>false</ScaleCrop>
  <HeadingPairs>
    <vt:vector size="4" baseType="variant">
      <vt:variant>
        <vt:lpstr>Tema</vt:lpstr>
      </vt:variant>
      <vt:variant>
        <vt:i4>12</vt:i4>
      </vt:variant>
      <vt:variant>
        <vt:lpstr>Diastitler</vt:lpstr>
      </vt:variant>
      <vt:variant>
        <vt:i4>77</vt:i4>
      </vt:variant>
    </vt:vector>
  </HeadingPairs>
  <TitlesOfParts>
    <vt:vector size="89" baseType="lpstr">
      <vt:lpstr>7_Custom Design</vt:lpstr>
      <vt:lpstr>CfI Review - HIV &amp; STI Dept Nov 2005</vt:lpstr>
      <vt:lpstr>ECDC_PowerPoint_Template_2009_rev_1_4</vt:lpstr>
      <vt:lpstr>Theme2</vt:lpstr>
      <vt:lpstr>8_Custom Design</vt:lpstr>
      <vt:lpstr>3_Office Theme</vt:lpstr>
      <vt:lpstr>10_Office Theme</vt:lpstr>
      <vt:lpstr>12_Office Theme</vt:lpstr>
      <vt:lpstr>18_Office Theme</vt:lpstr>
      <vt:lpstr>1_CfI Review - HIV &amp; STI Dept Nov 2005</vt:lpstr>
      <vt:lpstr>2_Default Design</vt:lpstr>
      <vt:lpstr>1_ECDC_PowerPoint_Template_2009_rev_1_4</vt:lpstr>
      <vt:lpstr>Badania w kierunku HIV</vt:lpstr>
      <vt:lpstr> </vt:lpstr>
      <vt:lpstr> </vt:lpstr>
      <vt:lpstr>Liczba dorosłych i dzieci z HIV, 2014</vt:lpstr>
      <vt:lpstr>Liczba nowo zdiagnozowanych przypadków HIV na 100 000 osób, 2014 Region europejski wg WHO</vt:lpstr>
      <vt:lpstr>Liczba nowo zdiagnozowanych przypadków HIV, 2014, UE/EOG </vt:lpstr>
      <vt:lpstr>Liczba zdiagnozowanych przypadków HIV wg roku diagnozy, Region europejski wg WHO*, 2005-2014</vt:lpstr>
      <vt:lpstr>Liczba zgłoszonych przypadków HIV wg roku diagnozy, UE/EOG, 1984-2013</vt:lpstr>
      <vt:lpstr>Liczba nowych przypadków HIV na rok</vt:lpstr>
      <vt:lpstr>PowerPoint-præsentation</vt:lpstr>
      <vt:lpstr>Częstość występowania HIV, 2014, UE/EOG</vt:lpstr>
      <vt:lpstr>Dane epidemiologiczne na dzień 31 grudnia 2015r.</vt:lpstr>
      <vt:lpstr>Wskaźnik nowo wykrytych zakażeń HIV z podziałem na województwa</vt:lpstr>
      <vt:lpstr>Średnia roczna liczba nowo wykrywanych zakażeń HIV w latach 2010-2014, według województw</vt:lpstr>
      <vt:lpstr>Liczba przypadków HIV według drogi zakażenia, 2005-2014, Region europejski wg WHO</vt:lpstr>
      <vt:lpstr>Liczba przypadków HIV według drogi zakażenia, 2005-2014, UE/EOG </vt:lpstr>
      <vt:lpstr>PowerPoint-præsentation</vt:lpstr>
      <vt:lpstr>Odsetek nowo zdiagnozowanych przypadków HIV, dla których droga zakażenia jest znana, według drogi zakażenia i kraju, UE/EOG, 2014 (n = 24 083)</vt:lpstr>
      <vt:lpstr>Drogi zakażenia HIV w Polsce w latach 2000-2011</vt:lpstr>
      <vt:lpstr> </vt:lpstr>
      <vt:lpstr> </vt:lpstr>
      <vt:lpstr>Po co wykonywać badania w kierunku HIV?</vt:lpstr>
      <vt:lpstr>Po co wykonywać badania w kierunku HIV?</vt:lpstr>
      <vt:lpstr>Zmniejszenie liczby osób żyjących z niezdiagnozowanym zakażeniem HIV </vt:lpstr>
      <vt:lpstr> </vt:lpstr>
      <vt:lpstr>Liczba osób z niezdiagnozowanym zakażeniem HIV w grupie mężczyzn mających seks z mężczyznami (MSM) w Polsce</vt:lpstr>
      <vt:lpstr>Liczba osób z niezdiagnozowanym zakażeniem HIV w grupie mężczyzn utrzymujących kontakty seksualne z mężczyznami w Polsce – podział na regiony kraju </vt:lpstr>
      <vt:lpstr>Odsetek późno zdiagnozowanych przypadków zakażenia HIV (CD4 &lt; 350 komórek/mm3) 2014, UE/EOG</vt:lpstr>
      <vt:lpstr>Późne rozpoznania w Europie: Zgłoszenie się na leczenie w zaawansowanym stadium choroby i liczba komórek CD4 w momencie rozpoznania HIV 2000-2011 (COHERE) </vt:lpstr>
      <vt:lpstr>PowerPoint-præsentation</vt:lpstr>
      <vt:lpstr>Liczba nowo zdiagnozowanych przypadków HIV wg liczby komórek CD4 w momencie rozpoznania i drogi zakażenia, UE/EOG, 2014</vt:lpstr>
      <vt:lpstr>Późne rozpoznanie w Polsce –  kohorta POLCA</vt:lpstr>
      <vt:lpstr>Późna diagnoza w &lt;KRAJ&gt;, &lt;ROK&gt; </vt:lpstr>
      <vt:lpstr>PowerPoint-præsentation</vt:lpstr>
      <vt:lpstr> </vt:lpstr>
      <vt:lpstr> </vt:lpstr>
      <vt:lpstr>Konsekwencje późnego rozpoznania</vt:lpstr>
      <vt:lpstr>PowerPoint-præsentation</vt:lpstr>
      <vt:lpstr>Skumulowane prawdopodobieństwo zgonu osób zakażonych HIV  w zależności od czasu rozpoznania zakażenia</vt:lpstr>
      <vt:lpstr>Przyczyny śmiertelności w kohorcie POLCA według systemu Co:De</vt:lpstr>
      <vt:lpstr>Zgony szpitalne i pozaszpitalne u pacjentów z HIV w centralnej Polsce</vt:lpstr>
      <vt:lpstr>PowerPoint-præsentation</vt:lpstr>
      <vt:lpstr>Nierozpoznane zakażenia HIV i nowe zakażenia Dane modelowe z USA</vt:lpstr>
      <vt:lpstr>Wzrost kosztów opieki zdrowotnej</vt:lpstr>
      <vt:lpstr> </vt:lpstr>
      <vt:lpstr>Korzyści z wczesnej diagnozy: dostęp do leczenia i opieki</vt:lpstr>
      <vt:lpstr> </vt:lpstr>
      <vt:lpstr>Skorygowane ryzyko względne AIDS lub zgonu w fazie poprzedzającej HAART oraz we wczesnej i późnej fazie HAART na podstawie badania EuroSIDA</vt:lpstr>
      <vt:lpstr>Zachorowania i zgony z powodu AIDS – dane PZH</vt:lpstr>
      <vt:lpstr>PowerPoint-præsentation</vt:lpstr>
      <vt:lpstr> </vt:lpstr>
      <vt:lpstr> </vt:lpstr>
      <vt:lpstr> </vt:lpstr>
      <vt:lpstr>Często zgłaszane obawy dotyczące testów w kierunku HIV związane z:</vt:lpstr>
      <vt:lpstr>Poziom pacjenta: potencjalne bariery</vt:lpstr>
      <vt:lpstr>Poziom pracownika służby zdrowia: potencjalne bariery i obawy </vt:lpstr>
      <vt:lpstr>PowerPoint-præsentation</vt:lpstr>
      <vt:lpstr> </vt:lpstr>
      <vt:lpstr>Bariery w zakresie zasad i regulacji</vt:lpstr>
      <vt:lpstr> </vt:lpstr>
      <vt:lpstr> </vt:lpstr>
      <vt:lpstr>Strategie dla badań w kierunku HIV — obszary koncentracji </vt:lpstr>
      <vt:lpstr>PowerPoint-præsentation</vt:lpstr>
      <vt:lpstr>PowerPoint-præsentation</vt:lpstr>
      <vt:lpstr>PTN AIDS zaleca testowanie HIV</vt:lpstr>
      <vt:lpstr>PowerPoint-præsentation</vt:lpstr>
      <vt:lpstr> </vt:lpstr>
      <vt:lpstr>Na czym polega wykonywanie badań w kierunku HIV w oparciu o występujące schorzenia wskaźnikowe?</vt:lpstr>
      <vt:lpstr>Schorzenia wskaźnikowe</vt:lpstr>
      <vt:lpstr>Badanie HIDES — faza II, 2012-2014</vt:lpstr>
      <vt:lpstr>Rekrutacja</vt:lpstr>
      <vt:lpstr>Charakterystyka uczestników</vt:lpstr>
      <vt:lpstr>Pozytywny wynik testu w kierunku HIV (w ujęciu ogólnym)</vt:lpstr>
      <vt:lpstr>Badanie HIDES fazy II — częstość występowania zakażenia HIV według schorzeń wskaźnikowych</vt:lpstr>
      <vt:lpstr>Badanie HIDES fazy II — Szanse na wynik HIV+ wg schorzenia wskaźnikowego (skorygowane)</vt:lpstr>
      <vt:lpstr> </vt:lpstr>
      <vt:lpstr>Wniosek</vt:lpstr>
    </vt:vector>
  </TitlesOfParts>
  <Company>Chelsea and Westminster Healthcare NHS Fdn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Rae, Caroline</dc:creator>
  <cp:lastModifiedBy>Ida Sperle</cp:lastModifiedBy>
  <cp:revision>971</cp:revision>
  <cp:lastPrinted>2016-01-18T14:43:28Z</cp:lastPrinted>
  <dcterms:created xsi:type="dcterms:W3CDTF">2015-10-06T09:45:17Z</dcterms:created>
  <dcterms:modified xsi:type="dcterms:W3CDTF">2017-07-17T13:16:38Z</dcterms:modified>
</cp:coreProperties>
</file>