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77.xml" ContentType="application/vnd.openxmlformats-officedocument.presentationml.notesSlide+xml"/>
  <Override PartName="/ppt/charts/chart6.xml" ContentType="application/vnd.openxmlformats-officedocument.drawingml.chart+xml"/>
  <Override PartName="/ppt/notesSlides/notesSlide7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04" r:id="rId2"/>
    <p:sldMasterId id="2147484071" r:id="rId3"/>
    <p:sldMasterId id="2147484096" r:id="rId4"/>
    <p:sldMasterId id="2147484111" r:id="rId5"/>
    <p:sldMasterId id="2147484128" r:id="rId6"/>
    <p:sldMasterId id="2147484141" r:id="rId7"/>
    <p:sldMasterId id="2147484165" r:id="rId8"/>
    <p:sldMasterId id="2147484189" r:id="rId9"/>
    <p:sldMasterId id="2147484204" r:id="rId10"/>
    <p:sldMasterId id="2147484234" r:id="rId11"/>
    <p:sldMasterId id="2147484247" r:id="rId12"/>
  </p:sldMasterIdLst>
  <p:notesMasterIdLst>
    <p:notesMasterId r:id="rId92"/>
  </p:notesMasterIdLst>
  <p:handoutMasterIdLst>
    <p:handoutMasterId r:id="rId93"/>
  </p:handoutMasterIdLst>
  <p:sldIdLst>
    <p:sldId id="551" r:id="rId13"/>
    <p:sldId id="552" r:id="rId14"/>
    <p:sldId id="556" r:id="rId15"/>
    <p:sldId id="296" r:id="rId16"/>
    <p:sldId id="464" r:id="rId17"/>
    <p:sldId id="439" r:id="rId18"/>
    <p:sldId id="531" r:id="rId19"/>
    <p:sldId id="309" r:id="rId20"/>
    <p:sldId id="827" r:id="rId21"/>
    <p:sldId id="820" r:id="rId22"/>
    <p:sldId id="828" r:id="rId23"/>
    <p:sldId id="519" r:id="rId24"/>
    <p:sldId id="440" r:id="rId25"/>
    <p:sldId id="441" r:id="rId26"/>
    <p:sldId id="530" r:id="rId27"/>
    <p:sldId id="829" r:id="rId28"/>
    <p:sldId id="830" r:id="rId29"/>
    <p:sldId id="502" r:id="rId30"/>
    <p:sldId id="557" r:id="rId31"/>
    <p:sldId id="821" r:id="rId32"/>
    <p:sldId id="532" r:id="rId33"/>
    <p:sldId id="511" r:id="rId34"/>
    <p:sldId id="537" r:id="rId35"/>
    <p:sldId id="831" r:id="rId36"/>
    <p:sldId id="533" r:id="rId37"/>
    <p:sldId id="516" r:id="rId38"/>
    <p:sldId id="264" r:id="rId39"/>
    <p:sldId id="445" r:id="rId40"/>
    <p:sldId id="832" r:id="rId41"/>
    <p:sldId id="833" r:id="rId42"/>
    <p:sldId id="822" r:id="rId43"/>
    <p:sldId id="448" r:id="rId44"/>
    <p:sldId id="501" r:id="rId45"/>
    <p:sldId id="558" r:id="rId46"/>
    <p:sldId id="449" r:id="rId47"/>
    <p:sldId id="823" r:id="rId48"/>
    <p:sldId id="386" r:id="rId49"/>
    <p:sldId id="332" r:id="rId50"/>
    <p:sldId id="825" r:id="rId51"/>
    <p:sldId id="834" r:id="rId52"/>
    <p:sldId id="391" r:id="rId53"/>
    <p:sldId id="435" r:id="rId54"/>
    <p:sldId id="835" r:id="rId55"/>
    <p:sldId id="836" r:id="rId56"/>
    <p:sldId id="837" r:id="rId57"/>
    <p:sldId id="510" r:id="rId58"/>
    <p:sldId id="714" r:id="rId59"/>
    <p:sldId id="826" r:id="rId60"/>
    <p:sldId id="451" r:id="rId61"/>
    <p:sldId id="500" r:id="rId62"/>
    <p:sldId id="452" r:id="rId63"/>
    <p:sldId id="838" r:id="rId64"/>
    <p:sldId id="839" r:id="rId65"/>
    <p:sldId id="499" r:id="rId66"/>
    <p:sldId id="486" r:id="rId67"/>
    <p:sldId id="547" r:id="rId68"/>
    <p:sldId id="715" r:id="rId69"/>
    <p:sldId id="840" r:id="rId70"/>
    <p:sldId id="548" r:id="rId71"/>
    <p:sldId id="545" r:id="rId72"/>
    <p:sldId id="498" r:id="rId73"/>
    <p:sldId id="559" r:id="rId74"/>
    <p:sldId id="436" r:id="rId75"/>
    <p:sldId id="419" r:id="rId76"/>
    <p:sldId id="420" r:id="rId77"/>
    <p:sldId id="841" r:id="rId78"/>
    <p:sldId id="842" r:id="rId79"/>
    <p:sldId id="397" r:id="rId80"/>
    <p:sldId id="549" r:id="rId81"/>
    <p:sldId id="484" r:id="rId82"/>
    <p:sldId id="485" r:id="rId83"/>
    <p:sldId id="301" r:id="rId84"/>
    <p:sldId id="553" r:id="rId85"/>
    <p:sldId id="554" r:id="rId86"/>
    <p:sldId id="555" r:id="rId87"/>
    <p:sldId id="303" r:id="rId88"/>
    <p:sldId id="304" r:id="rId89"/>
    <p:sldId id="540" r:id="rId90"/>
    <p:sldId id="550" r:id="rId91"/>
  </p:sldIdLst>
  <p:sldSz cx="9144000" cy="6858000" type="screen4x3"/>
  <p:notesSz cx="6797675" cy="9928225"/>
  <p:defaultText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a Sperle" initials="IS" lastIdx="6" clrIdx="0"/>
  <p:cmAuthor id="1" name="Rae, Caroline" initials="CR" lastIdx="2" clrIdx="1"/>
  <p:cmAuthor id="2" name="Karen Champenois" initials="KC"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B2E"/>
    <a:srgbClr val="FF33CC"/>
    <a:srgbClr val="E9EDF4"/>
    <a:srgbClr val="99CCFF"/>
    <a:srgbClr val="D1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64551" autoAdjust="0"/>
  </p:normalViewPr>
  <p:slideViewPr>
    <p:cSldViewPr>
      <p:cViewPr>
        <p:scale>
          <a:sx n="80" d="100"/>
          <a:sy n="80" d="100"/>
        </p:scale>
        <p:origin x="-2514" y="0"/>
      </p:cViewPr>
      <p:guideLst>
        <p:guide orient="horz" pos="2160"/>
        <p:guide pos="2880"/>
      </p:guideLst>
    </p:cSldViewPr>
  </p:slideViewPr>
  <p:outlineViewPr>
    <p:cViewPr>
      <p:scale>
        <a:sx n="33" d="100"/>
        <a:sy n="33" d="100"/>
      </p:scale>
      <p:origin x="0" y="20130"/>
    </p:cViewPr>
  </p:outlineViewPr>
  <p:notesTextViewPr>
    <p:cViewPr>
      <p:scale>
        <a:sx n="1" d="1"/>
        <a:sy n="1" d="1"/>
      </p:scale>
      <p:origin x="0" y="0"/>
    </p:cViewPr>
  </p:notesTextViewPr>
  <p:sorterViewPr>
    <p:cViewPr>
      <p:scale>
        <a:sx n="200" d="100"/>
        <a:sy n="200" d="100"/>
      </p:scale>
      <p:origin x="0" y="0"/>
    </p:cViewPr>
  </p:sorterViewPr>
  <p:notesViewPr>
    <p:cSldViewPr>
      <p:cViewPr>
        <p:scale>
          <a:sx n="90" d="100"/>
          <a:sy n="90" d="100"/>
        </p:scale>
        <p:origin x="-37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831901694106418E-2"/>
          <c:y val="9.8517098186934118E-2"/>
          <c:w val="0.93301658315437841"/>
          <c:h val="0.75993124418525493"/>
        </c:manualLayout>
      </c:layout>
      <c:lineChart>
        <c:grouping val="standard"/>
        <c:varyColors val="0"/>
        <c:ser>
          <c:idx val="0"/>
          <c:order val="0"/>
          <c:tx>
            <c:strRef>
              <c:f>'Figure A-Adj'!$R$2</c:f>
              <c:strCache>
                <c:ptCount val="1"/>
                <c:pt idx="0">
                  <c:v>Adjusted for reporting delay</c:v>
                </c:pt>
              </c:strCache>
            </c:strRef>
          </c:tx>
          <c:spPr>
            <a:ln>
              <a:solidFill>
                <a:schemeClr val="accent3"/>
              </a:solidFill>
              <a:prstDash val="sysDash"/>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A-Adj'!$R$3:$R$32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c:v>6.5</c:v>
                </c:pt>
                <c:pt idx="21">
                  <c:v>6.6</c:v>
                </c:pt>
                <c:pt idx="22">
                  <c:v>6.5</c:v>
                </c:pt>
                <c:pt idx="23">
                  <c:v>6.7</c:v>
                </c:pt>
                <c:pt idx="24">
                  <c:v>6.8</c:v>
                </c:pt>
                <c:pt idx="25">
                  <c:v>6.4</c:v>
                </c:pt>
                <c:pt idx="26">
                  <c:v>6.6</c:v>
                </c:pt>
                <c:pt idx="27">
                  <c:v>6.5</c:v>
                </c:pt>
                <c:pt idx="28">
                  <c:v>6.7</c:v>
                </c:pt>
                <c:pt idx="29">
                  <c:v>6.2</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0-48A1-4028-8F10-CD075EA44725}"/>
            </c:ext>
          </c:extLst>
        </c:ser>
        <c:ser>
          <c:idx val="1"/>
          <c:order val="1"/>
          <c:tx>
            <c:strRef>
              <c:f>'Figure A-Adj'!$S$2</c:f>
              <c:strCache>
                <c:ptCount val="1"/>
                <c:pt idx="0">
                  <c:v>Reported</c:v>
                </c:pt>
              </c:strCache>
            </c:strRef>
          </c:tx>
          <c:spPr>
            <a:ln>
              <a:solidFill>
                <a:schemeClr val="accent3">
                  <a:lumMod val="75000"/>
                </a:schemeClr>
              </a:solidFill>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A-Adj'!$S$3:$S$32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formatCode="0.00E+00">
                  <c:v>6.5</c:v>
                </c:pt>
                <c:pt idx="21" formatCode="0.00E+00">
                  <c:v>6.6</c:v>
                </c:pt>
                <c:pt idx="22" formatCode="0.00E+00">
                  <c:v>6.5</c:v>
                </c:pt>
                <c:pt idx="23" formatCode="0.00E+00">
                  <c:v>6.7</c:v>
                </c:pt>
                <c:pt idx="24" formatCode="0.00E+00">
                  <c:v>6.8</c:v>
                </c:pt>
                <c:pt idx="25" formatCode="0.00E+00">
                  <c:v>6.4</c:v>
                </c:pt>
                <c:pt idx="26" formatCode="0.00E+00">
                  <c:v>6.4</c:v>
                </c:pt>
                <c:pt idx="27" formatCode="0.00E+00">
                  <c:v>6.3</c:v>
                </c:pt>
                <c:pt idx="28" formatCode="0.00E+00">
                  <c:v>6.5</c:v>
                </c:pt>
                <c:pt idx="29" formatCode="0.00E+00">
                  <c:v>5.7</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1-48A1-4028-8F10-CD075EA44725}"/>
            </c:ext>
          </c:extLst>
        </c:ser>
        <c:dLbls>
          <c:showLegendKey val="0"/>
          <c:showVal val="0"/>
          <c:showCatName val="0"/>
          <c:showSerName val="0"/>
          <c:showPercent val="0"/>
          <c:showBubbleSize val="0"/>
        </c:dLbls>
        <c:marker val="1"/>
        <c:smooth val="0"/>
        <c:axId val="220246016"/>
        <c:axId val="220247936"/>
      </c:lineChart>
      <c:catAx>
        <c:axId val="220246016"/>
        <c:scaling>
          <c:orientation val="minMax"/>
        </c:scaling>
        <c:delete val="0"/>
        <c:axPos val="b"/>
        <c:title>
          <c:tx>
            <c:rich>
              <a:bodyPr/>
              <a:lstStyle/>
              <a:p>
                <a:pPr>
                  <a:defRPr sz="1400"/>
                </a:pPr>
                <a:r>
                  <a:rPr lang="en-GB" sz="1400" dirty="0"/>
                  <a:t>Année de diagnostic</a:t>
                </a:r>
              </a:p>
            </c:rich>
          </c:tx>
          <c:layout>
            <c:manualLayout>
              <c:xMode val="edge"/>
              <c:yMode val="edge"/>
              <c:x val="0.42167834988343672"/>
              <c:y val="0.91826776618869765"/>
            </c:manualLayout>
          </c:layout>
          <c:overlay val="0"/>
        </c:title>
        <c:numFmt formatCode="General" sourceLinked="1"/>
        <c:majorTickMark val="out"/>
        <c:minorTickMark val="none"/>
        <c:tickLblPos val="nextTo"/>
        <c:txPr>
          <a:bodyPr/>
          <a:lstStyle/>
          <a:p>
            <a:pPr>
              <a:defRPr sz="1100"/>
            </a:pPr>
            <a:endParaRPr lang="da-DK"/>
          </a:p>
        </c:txPr>
        <c:crossAx val="220247936"/>
        <c:crosses val="autoZero"/>
        <c:auto val="1"/>
        <c:lblAlgn val="ctr"/>
        <c:lblOffset val="100"/>
        <c:noMultiLvlLbl val="0"/>
      </c:catAx>
      <c:valAx>
        <c:axId val="220247936"/>
        <c:scaling>
          <c:orientation val="minMax"/>
        </c:scaling>
        <c:delete val="0"/>
        <c:axPos val="l"/>
        <c:majorGridlines>
          <c:spPr>
            <a:ln>
              <a:noFill/>
            </a:ln>
          </c:spPr>
        </c:majorGridlines>
        <c:title>
          <c:tx>
            <c:rich>
              <a:bodyPr rot="-5400000" vert="horz"/>
              <a:lstStyle/>
              <a:p>
                <a:pPr>
                  <a:defRPr sz="1200"/>
                </a:pPr>
                <a:r>
                  <a:rPr lang="en-US" sz="1200" dirty="0"/>
                  <a:t>Taux dans une population de 100 000 individus</a:t>
                </a:r>
              </a:p>
            </c:rich>
          </c:tx>
          <c:layout/>
          <c:overlay val="0"/>
        </c:title>
        <c:numFmt formatCode="General" sourceLinked="1"/>
        <c:majorTickMark val="out"/>
        <c:minorTickMark val="none"/>
        <c:tickLblPos val="nextTo"/>
        <c:crossAx val="220246016"/>
        <c:crosses val="autoZero"/>
        <c:crossBetween val="between"/>
      </c:valAx>
    </c:plotArea>
    <c:legend>
      <c:legendPos val="t"/>
      <c:layout>
        <c:manualLayout>
          <c:xMode val="edge"/>
          <c:yMode val="edge"/>
          <c:x val="7.8671474397756389E-2"/>
          <c:y val="0.10198353472202316"/>
          <c:w val="0.32680456136164804"/>
          <c:h val="0.16781042821676964"/>
        </c:manualLayout>
      </c:layout>
      <c:overlay val="0"/>
      <c:txPr>
        <a:bodyPr/>
        <a:lstStyle/>
        <a:p>
          <a:pPr>
            <a:defRPr sz="1200"/>
          </a:pPr>
          <a:endParaRPr lang="da-DK"/>
        </a:p>
      </c:txPr>
    </c:legend>
    <c:plotVisOnly val="1"/>
    <c:dispBlanksAs val="gap"/>
    <c:showDLblsOverMax val="0"/>
  </c:chart>
  <c:spPr>
    <a:ln>
      <a:noFill/>
    </a:ln>
  </c:spPr>
  <c:txPr>
    <a:bodyPr/>
    <a:lstStyle/>
    <a:p>
      <a:pPr>
        <a:defRPr sz="1100">
          <a:latin typeface="Calibri" panose="020F0502020204030204" pitchFamily="34" charset="0"/>
        </a:defRPr>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sz="2160" b="1" i="0" u="none" strike="noStrike" baseline="0" dirty="0">
                <a:effectLst/>
              </a:rPr>
              <a:t>Décès liés au VIH</a:t>
            </a:r>
            <a:endParaRPr lang="en-GB" dirty="0"/>
          </a:p>
        </c:rich>
      </c:tx>
      <c:layout>
        <c:manualLayout>
          <c:xMode val="edge"/>
          <c:yMode val="edge"/>
          <c:x val="0.34098544606154874"/>
          <c:y val="1.6280242366232812E-2"/>
        </c:manualLayout>
      </c:layout>
      <c:overlay val="0"/>
    </c:title>
    <c:autoTitleDeleted val="0"/>
    <c:plotArea>
      <c:layout/>
      <c:pieChart>
        <c:varyColors val="1"/>
        <c:ser>
          <c:idx val="0"/>
          <c:order val="0"/>
          <c:tx>
            <c:strRef>
              <c:f>Sheet1!$B$1</c:f>
              <c:strCache>
                <c:ptCount val="1"/>
                <c:pt idx="0">
                  <c:v>HIV related deaths</c:v>
                </c:pt>
              </c:strCache>
            </c:strRef>
          </c:tx>
          <c:dPt>
            <c:idx val="1"/>
            <c:bubble3D val="0"/>
            <c:explosion val="1"/>
            <c:extLst xmlns:c16r2="http://schemas.microsoft.com/office/drawing/2015/06/chart">
              <c:ext xmlns:c16="http://schemas.microsoft.com/office/drawing/2014/chart" uri="{C3380CC4-5D6E-409C-BE32-E72D297353CC}">
                <c16:uniqueId val="{00000000-00D1-4AF3-95E8-00BB2E073C87}"/>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0D1-4AF3-95E8-00BB2E073C87}"/>
                </c:ext>
              </c:extLst>
            </c:dLbl>
            <c:dLbl>
              <c:idx val="1"/>
              <c:layout>
                <c:manualLayout>
                  <c:x val="4.2196005999333423E-2"/>
                  <c:y val="9.2298505294283517E-2"/>
                </c:manualLayout>
              </c:layout>
              <c:tx>
                <c:rich>
                  <a:bodyPr/>
                  <a:lstStyle/>
                  <a:p>
                    <a:r>
                      <a:rPr lang="fr-FR" sz="1800" b="1" i="0" u="none" strike="noStrike" baseline="0" dirty="0">
                        <a:effectLst/>
                      </a:rPr>
                      <a:t>33% des décès liés au VIH sont dus au diagnostic tardif</a:t>
                    </a:r>
                    <a:endParaRPr lang="fr-FR" sz="2000" b="1"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0D1-4AF3-95E8-00BB2E073C87}"/>
                </c:ext>
              </c:extLst>
            </c:dLbl>
            <c:spPr>
              <a:noFill/>
              <a:ln>
                <a:noFill/>
              </a:ln>
              <a:effectLst/>
            </c:sp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All HIV-related Deaths</c:v>
                </c:pt>
                <c:pt idx="1">
                  <c:v>HIV-related death due to late diagnosis</c:v>
                </c:pt>
              </c:strCache>
            </c:strRef>
          </c:cat>
          <c:val>
            <c:numRef>
              <c:f>Sheet1!$B$2:$B$3</c:f>
              <c:numCache>
                <c:formatCode>General</c:formatCode>
                <c:ptCount val="2"/>
                <c:pt idx="0">
                  <c:v>0.67</c:v>
                </c:pt>
                <c:pt idx="1">
                  <c:v>0.33</c:v>
                </c:pt>
              </c:numCache>
            </c:numRef>
          </c:val>
          <c:extLst xmlns:c16r2="http://schemas.microsoft.com/office/drawing/2015/06/chart">
            <c:ext xmlns:c16="http://schemas.microsoft.com/office/drawing/2014/chart" uri="{C3380CC4-5D6E-409C-BE32-E72D297353CC}">
              <c16:uniqueId val="{00000002-00D1-4AF3-95E8-00BB2E073C87}"/>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3.3915836274601967E-3"/>
                  <c:y val="-4.4103539135379635E-2"/>
                </c:manualLayout>
              </c:layout>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0-A3A9-4252-BC20-7E0BA3A4B692}"/>
                </c:ext>
              </c:extLst>
            </c:dLbl>
            <c:dLbl>
              <c:idx val="1"/>
              <c:layout>
                <c:manualLayout>
                  <c:x val="0"/>
                  <c:y val="-1.1025884783844909E-2"/>
                </c:manualLayout>
              </c:layout>
              <c:numFmt formatCode="0%" sourceLinked="0"/>
              <c:spPr>
                <a:noFill/>
              </c:spPr>
              <c:txPr>
                <a:bodyPr/>
                <a:lstStyle/>
                <a:p>
                  <a:pPr>
                    <a:defRPr sz="3600" b="1">
                      <a:solidFill>
                        <a:schemeClr val="bg1"/>
                      </a:solidFill>
                    </a:defRPr>
                  </a:pPr>
                  <a:endParaRPr lang="da-DK"/>
                </a:p>
              </c:txP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1-A3A9-4252-BC20-7E0BA3A4B692}"/>
                </c:ext>
              </c:extLst>
            </c:dLbl>
            <c:numFmt formatCode="0%" sourceLinked="0"/>
            <c:spPr>
              <a:noFill/>
            </c:spPr>
            <c:txPr>
              <a:bodyPr/>
              <a:lstStyle/>
              <a:p>
                <a:pPr>
                  <a:defRPr sz="2400" b="1">
                    <a:solidFill>
                      <a:schemeClr val="bg1"/>
                    </a:solidFill>
                  </a:defRPr>
                </a:pPr>
                <a:endParaRPr lang="da-DK"/>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0"/>
              </c:ext>
            </c:extLst>
          </c:dLbls>
          <c:cat>
            <c:strRef>
              <c:f>Sheet1!$A$2:$A$3</c:f>
              <c:strCache>
                <c:ptCount val="2"/>
                <c:pt idx="0">
                  <c:v>Personnes vivant avec le VIH/le SIDA
1 039 000 - 1 185 000.</c:v>
                </c:pt>
                <c:pt idx="1">
                  <c:v>Nouvelles transmissions sexuelles chaque année 
~32 000</c:v>
                </c:pt>
              </c:strCache>
            </c:strRef>
          </c:cat>
          <c:val>
            <c:numRef>
              <c:f>Sheet1!$B$2:$B$3</c:f>
              <c:numCache>
                <c:formatCode>General</c:formatCode>
                <c:ptCount val="2"/>
                <c:pt idx="0">
                  <c:v>0.25</c:v>
                </c:pt>
                <c:pt idx="1">
                  <c:v>0.54</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2-A3A9-4252-BC20-7E0BA3A4B692}"/>
            </c:ext>
          </c:extLst>
        </c:ser>
        <c:ser>
          <c:idx val="1"/>
          <c:order val="1"/>
          <c:tx>
            <c:strRef>
              <c:f>Sheet1!$C$1</c:f>
              <c:strCache>
                <c:ptCount val="1"/>
                <c:pt idx="0">
                  <c:v>Series 2</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0"/>
                  <c:y val="-0.13782355979806135"/>
                </c:manualLayout>
              </c:layout>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3-A3A9-4252-BC20-7E0BA3A4B692}"/>
                </c:ext>
              </c:extLst>
            </c:dLbl>
            <c:dLbl>
              <c:idx val="1"/>
              <c:layout>
                <c:manualLayout>
                  <c:x val="0"/>
                  <c:y val="5.5129423919224796E-3"/>
                </c:manualLayout>
              </c:layout>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4-A3A9-4252-BC20-7E0BA3A4B692}"/>
                </c:ext>
              </c:extLst>
            </c:dLbl>
            <c:numFmt formatCode="0%" sourceLinked="0"/>
            <c:spPr>
              <a:noFill/>
              <a:ln>
                <a:noFill/>
              </a:ln>
              <a:effectLst/>
            </c:spPr>
            <c:txPr>
              <a:bodyPr/>
              <a:lstStyle/>
              <a:p>
                <a:pPr>
                  <a:defRPr sz="3600" b="1">
                    <a:solidFill>
                      <a:schemeClr val="bg1"/>
                    </a:solidFill>
                  </a:defRPr>
                </a:pPr>
                <a:endParaRPr lang="da-DK"/>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0"/>
              </c:ext>
            </c:extLst>
          </c:dLbls>
          <c:cat>
            <c:strRef>
              <c:f>Sheet1!$A$2:$A$3</c:f>
              <c:strCache>
                <c:ptCount val="2"/>
                <c:pt idx="0">
                  <c:v>Personnes vivant avec le VIH/le SIDA
1 039 000 - 1 185 000.</c:v>
                </c:pt>
                <c:pt idx="1">
                  <c:v>Nouvelles transmissions sexuelles chaque année 
~32 000</c:v>
                </c:pt>
              </c:strCache>
            </c:strRef>
          </c:cat>
          <c:val>
            <c:numRef>
              <c:f>Sheet1!$C$2:$C$3</c:f>
              <c:numCache>
                <c:formatCode>General</c:formatCode>
                <c:ptCount val="2"/>
                <c:pt idx="0">
                  <c:v>0.75</c:v>
                </c:pt>
                <c:pt idx="1">
                  <c:v>0.46</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5-A3A9-4252-BC20-7E0BA3A4B692}"/>
            </c:ext>
          </c:extLst>
        </c:ser>
        <c:dLbls>
          <c:showLegendKey val="0"/>
          <c:showVal val="1"/>
          <c:showCatName val="0"/>
          <c:showSerName val="0"/>
          <c:showPercent val="0"/>
          <c:showBubbleSize val="0"/>
        </c:dLbls>
        <c:gapWidth val="150"/>
        <c:overlap val="100"/>
        <c:axId val="227257728"/>
        <c:axId val="227259520"/>
      </c:barChart>
      <c:catAx>
        <c:axId val="227257728"/>
        <c:scaling>
          <c:orientation val="minMax"/>
        </c:scaling>
        <c:delete val="0"/>
        <c:axPos val="b"/>
        <c:numFmt formatCode="General" sourceLinked="0"/>
        <c:majorTickMark val="out"/>
        <c:minorTickMark val="none"/>
        <c:tickLblPos val="nextTo"/>
        <c:txPr>
          <a:bodyPr/>
          <a:lstStyle/>
          <a:p>
            <a:pPr>
              <a:defRPr sz="1600" b="0"/>
            </a:pPr>
            <a:endParaRPr lang="da-DK"/>
          </a:p>
        </c:txPr>
        <c:crossAx val="227259520"/>
        <c:crosses val="autoZero"/>
        <c:auto val="1"/>
        <c:lblAlgn val="ctr"/>
        <c:lblOffset val="100"/>
        <c:noMultiLvlLbl val="0"/>
      </c:catAx>
      <c:valAx>
        <c:axId val="227259520"/>
        <c:scaling>
          <c:orientation val="minMax"/>
        </c:scaling>
        <c:delete val="1"/>
        <c:axPos val="l"/>
        <c:numFmt formatCode="0%" sourceLinked="1"/>
        <c:majorTickMark val="out"/>
        <c:minorTickMark val="none"/>
        <c:tickLblPos val="none"/>
        <c:crossAx val="227257728"/>
        <c:crosses val="autoZero"/>
        <c:crossBetween val="between"/>
      </c:valAx>
    </c:plotArea>
    <c:plotVisOnly val="1"/>
    <c:dispBlanksAs val="gap"/>
    <c:showDLblsOverMax val="0"/>
  </c:chart>
  <c:txPr>
    <a:bodyPr/>
    <a:lstStyle/>
    <a:p>
      <a:pPr>
        <a:defRPr sz="1800"/>
      </a:pPr>
      <a:endParaRPr lang="da-DK"/>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General population</c:v>
                </c:pt>
              </c:strCache>
            </c:strRef>
          </c:tx>
          <c:spPr>
            <a:ln>
              <a:solidFill>
                <a:srgbClr val="009640"/>
              </a:solidFill>
            </a:ln>
          </c:spPr>
          <c:marker>
            <c:spPr>
              <a:solidFill>
                <a:srgbClr val="009640"/>
              </a:solidFill>
              <a:ln>
                <a:solidFill>
                  <a:srgbClr val="009640"/>
                </a:solidFill>
              </a:ln>
            </c:spPr>
          </c:marker>
          <c:dLbls>
            <c:dLbl>
              <c:idx val="0"/>
              <c:layout>
                <c:manualLayout>
                  <c:x val="-2.1186670315764653E-3"/>
                  <c:y val="-3.993337861449741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50"/>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#,##0</c:formatCode>
                <c:ptCount val="10"/>
                <c:pt idx="0">
                  <c:v>161000</c:v>
                </c:pt>
                <c:pt idx="1">
                  <c:v>57400</c:v>
                </c:pt>
                <c:pt idx="2">
                  <c:v>44400</c:v>
                </c:pt>
                <c:pt idx="3">
                  <c:v>41400</c:v>
                </c:pt>
                <c:pt idx="4">
                  <c:v>37300</c:v>
                </c:pt>
                <c:pt idx="5">
                  <c:v>35600</c:v>
                </c:pt>
                <c:pt idx="6">
                  <c:v>35100</c:v>
                </c:pt>
                <c:pt idx="8">
                  <c:v>28700</c:v>
                </c:pt>
              </c:numCache>
            </c:numRef>
          </c:val>
          <c:smooth val="0"/>
        </c:ser>
        <c:ser>
          <c:idx val="1"/>
          <c:order val="1"/>
          <c:tx>
            <c:strRef>
              <c:f>Sheet1!$C$1</c:f>
              <c:strCache>
                <c:ptCount val="1"/>
                <c:pt idx="0">
                  <c:v>French Guyana</c:v>
                </c:pt>
              </c:strCache>
            </c:strRef>
          </c:tx>
          <c:spPr>
            <a:ln>
              <a:solidFill>
                <a:srgbClr val="1D4EA2"/>
              </a:solidFill>
            </a:ln>
          </c:spPr>
          <c:marker>
            <c:spPr>
              <a:solidFill>
                <a:srgbClr val="1D4EA2"/>
              </a:solidFill>
              <a:ln>
                <a:solidFill>
                  <a:srgbClr val="1D4EA2"/>
                </a:solidFill>
              </a:ln>
            </c:spPr>
          </c:marker>
          <c:dLbls>
            <c:spPr>
              <a:noFill/>
              <a:ln>
                <a:noFill/>
              </a:ln>
              <a:effectLst/>
            </c:spPr>
            <c:txPr>
              <a:bodyPr/>
              <a:lstStyle/>
              <a:p>
                <a:pPr>
                  <a:defRPr sz="1050"/>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Sheet1!$C$2:$C$11</c:f>
              <c:numCache>
                <c:formatCode>General</c:formatCode>
                <c:ptCount val="10"/>
                <c:pt idx="3" formatCode="#,##0">
                  <c:v>46200</c:v>
                </c:pt>
              </c:numCache>
            </c:numRef>
          </c:val>
          <c:smooth val="0"/>
        </c:ser>
        <c:ser>
          <c:idx val="2"/>
          <c:order val="2"/>
          <c:tx>
            <c:strRef>
              <c:f>Sheet1!$D$1</c:f>
              <c:strCache>
                <c:ptCount val="1"/>
                <c:pt idx="0">
                  <c:v>IDU</c:v>
                </c:pt>
              </c:strCache>
            </c:strRef>
          </c:tx>
          <c:dLbls>
            <c:spPr>
              <a:noFill/>
              <a:ln>
                <a:noFill/>
              </a:ln>
              <a:effectLst/>
            </c:spPr>
            <c:txPr>
              <a:bodyPr/>
              <a:lstStyle/>
              <a:p>
                <a:pPr>
                  <a:defRPr sz="1050"/>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Sheet1!$D$2:$D$11</c:f>
              <c:numCache>
                <c:formatCode>General</c:formatCode>
                <c:ptCount val="10"/>
                <c:pt idx="9" formatCode="#,##0">
                  <c:v>30900</c:v>
                </c:pt>
              </c:numCache>
            </c:numRef>
          </c:val>
          <c:smooth val="0"/>
        </c:ser>
        <c:ser>
          <c:idx val="3"/>
          <c:order val="3"/>
          <c:tx>
            <c:strRef>
              <c:f>Sheet1!$E$1</c:f>
              <c:strCache>
                <c:ptCount val="1"/>
                <c:pt idx="0">
                  <c:v>Heterosexuals</c:v>
                </c:pt>
              </c:strCache>
            </c:strRef>
          </c:tx>
          <c:spPr>
            <a:ln>
              <a:solidFill>
                <a:srgbClr val="ED2127"/>
              </a:solidFill>
            </a:ln>
          </c:spPr>
          <c:marker>
            <c:spPr>
              <a:ln>
                <a:solidFill>
                  <a:srgbClr val="ED2127"/>
                </a:solidFill>
              </a:ln>
            </c:spPr>
          </c:marker>
          <c:dLbls>
            <c:dLbl>
              <c:idx val="0"/>
              <c:layout>
                <c:manualLayout>
                  <c:x val="5.7355867414912391E-3"/>
                  <c:y val="-8.0167860136752429E-3"/>
                </c:manualLayout>
              </c:layout>
              <c:spPr/>
              <c:txPr>
                <a:bodyPr/>
                <a:lstStyle/>
                <a:p>
                  <a:pPr>
                    <a:defRPr sz="1050"/>
                  </a:pPr>
                  <a:endParaRPr lang="da-DK"/>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Sheet1!$E$2:$E$11</c:f>
              <c:numCache>
                <c:formatCode>General</c:formatCode>
                <c:ptCount val="10"/>
                <c:pt idx="0" formatCode="#,##0">
                  <c:v>145200</c:v>
                </c:pt>
              </c:numCache>
            </c:numRef>
          </c:val>
          <c:smooth val="0"/>
        </c:ser>
        <c:ser>
          <c:idx val="4"/>
          <c:order val="4"/>
          <c:tx>
            <c:strRef>
              <c:f>Sheet1!$F$1</c:f>
              <c:strCache>
                <c:ptCount val="1"/>
                <c:pt idx="0">
                  <c:v>MSM</c:v>
                </c:pt>
              </c:strCache>
            </c:strRef>
          </c:tx>
          <c:dPt>
            <c:idx val="7"/>
            <c:bubble3D val="0"/>
            <c:spPr>
              <a:ln>
                <a:noFill/>
              </a:ln>
            </c:spPr>
          </c:dPt>
          <c:dLbls>
            <c:dLbl>
              <c:idx val="7"/>
              <c:layout>
                <c:manualLayout>
                  <c:x val="-1.0037276797609766E-2"/>
                  <c:y val="-5.61175020957267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50"/>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Sheet1!$F$2:$F$11</c:f>
              <c:numCache>
                <c:formatCode>General</c:formatCode>
                <c:ptCount val="10"/>
                <c:pt idx="7" formatCode="#,##0">
                  <c:v>32400</c:v>
                </c:pt>
              </c:numCache>
            </c:numRef>
          </c:val>
          <c:smooth val="0"/>
        </c:ser>
        <c:dLbls>
          <c:showLegendKey val="0"/>
          <c:showVal val="0"/>
          <c:showCatName val="0"/>
          <c:showSerName val="0"/>
          <c:showPercent val="0"/>
          <c:showBubbleSize val="0"/>
        </c:dLbls>
        <c:marker val="1"/>
        <c:smooth val="0"/>
        <c:axId val="227141888"/>
        <c:axId val="227024896"/>
      </c:lineChart>
      <c:catAx>
        <c:axId val="227141888"/>
        <c:scaling>
          <c:orientation val="minMax"/>
        </c:scaling>
        <c:delete val="0"/>
        <c:axPos val="b"/>
        <c:numFmt formatCode="General" sourceLinked="1"/>
        <c:majorTickMark val="none"/>
        <c:minorTickMark val="none"/>
        <c:tickLblPos val="nextTo"/>
        <c:crossAx val="227024896"/>
        <c:crosses val="autoZero"/>
        <c:auto val="1"/>
        <c:lblAlgn val="ctr"/>
        <c:lblOffset val="100"/>
        <c:noMultiLvlLbl val="0"/>
      </c:catAx>
      <c:valAx>
        <c:axId val="227024896"/>
        <c:scaling>
          <c:orientation val="minMax"/>
        </c:scaling>
        <c:delete val="0"/>
        <c:axPos val="l"/>
        <c:title>
          <c:tx>
            <c:rich>
              <a:bodyPr/>
              <a:lstStyle/>
              <a:p>
                <a:pPr>
                  <a:defRPr sz="1600" b="0"/>
                </a:pPr>
                <a:r>
                  <a:rPr lang="en-GB" sz="1600" b="0" dirty="0"/>
                  <a:t>Cost-effectiveness ratio (€/QALY)</a:t>
                </a:r>
              </a:p>
            </c:rich>
          </c:tx>
          <c:layout/>
          <c:overlay val="0"/>
        </c:title>
        <c:numFmt formatCode="#,##0" sourceLinked="1"/>
        <c:majorTickMark val="none"/>
        <c:minorTickMark val="none"/>
        <c:tickLblPos val="nextTo"/>
        <c:txPr>
          <a:bodyPr/>
          <a:lstStyle/>
          <a:p>
            <a:pPr>
              <a:defRPr sz="1200"/>
            </a:pPr>
            <a:endParaRPr lang="da-DK"/>
          </a:p>
        </c:txPr>
        <c:crossAx val="227141888"/>
        <c:crosses val="autoZero"/>
        <c:crossBetween val="between"/>
        <c:minorUnit val="20000"/>
      </c:valAx>
    </c:plotArea>
    <c:legend>
      <c:legendPos val="r"/>
      <c:layout>
        <c:manualLayout>
          <c:xMode val="edge"/>
          <c:yMode val="edge"/>
          <c:x val="0.64719602914490981"/>
          <c:y val="0.12986652968119194"/>
          <c:w val="0.26087772654890196"/>
          <c:h val="0.28817414052175172"/>
        </c:manualLayout>
      </c:layout>
      <c:overlay val="0"/>
      <c:spPr>
        <a:solidFill>
          <a:schemeClr val="bg1"/>
        </a:solidFill>
        <a:ln>
          <a:solidFill>
            <a:srgbClr val="7F7F7F"/>
          </a:solidFill>
        </a:ln>
      </c:spPr>
      <c:txPr>
        <a:bodyPr/>
        <a:lstStyle/>
        <a:p>
          <a:pPr>
            <a:defRPr sz="1100"/>
          </a:pPr>
          <a:endParaRPr lang="da-DK"/>
        </a:p>
      </c:txPr>
    </c:legend>
    <c:plotVisOnly val="1"/>
    <c:dispBlanksAs val="gap"/>
    <c:showDLblsOverMax val="0"/>
  </c:chart>
  <c:txPr>
    <a:bodyPr/>
    <a:lstStyle/>
    <a:p>
      <a:pPr>
        <a:defRPr sz="1800">
          <a:solidFill>
            <a:srgbClr val="7F7F7F"/>
          </a:solidFill>
          <a:latin typeface="Arial" pitchFamily="34" charset="0"/>
          <a:cs typeface="Arial" pitchFamily="34" charset="0"/>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94990323297051E-2"/>
          <c:y val="2.5419192962010281E-2"/>
          <c:w val="0.94046753750524881"/>
          <c:h val="0.64553342324011065"/>
        </c:manualLayout>
      </c:layout>
      <c:lineChart>
        <c:grouping val="standard"/>
        <c:varyColors val="0"/>
        <c:ser>
          <c:idx val="0"/>
          <c:order val="0"/>
          <c:tx>
            <c:strRef>
              <c:f>Sheet1!$B$1</c:f>
              <c:strCache>
                <c:ptCount val="1"/>
                <c:pt idx="0">
                  <c:v>Column1</c:v>
                </c:pt>
              </c:strCache>
            </c:strRef>
          </c:tx>
          <c:spPr>
            <a:ln>
              <a:noFill/>
            </a:ln>
          </c:spPr>
          <c:marker>
            <c:symbol val="dash"/>
            <c:size val="10"/>
            <c:spPr>
              <a:solidFill>
                <a:schemeClr val="tx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Sheet1!$B$2:$B$17</c:f>
              <c:numCache>
                <c:formatCode>General</c:formatCode>
                <c:ptCount val="16"/>
                <c:pt idx="0">
                  <c:v>2.8</c:v>
                </c:pt>
                <c:pt idx="1">
                  <c:v>3.7</c:v>
                </c:pt>
                <c:pt idx="2">
                  <c:v>2.9</c:v>
                </c:pt>
                <c:pt idx="3">
                  <c:v>2.1</c:v>
                </c:pt>
                <c:pt idx="4">
                  <c:v>2.4</c:v>
                </c:pt>
                <c:pt idx="5">
                  <c:v>0</c:v>
                </c:pt>
                <c:pt idx="6">
                  <c:v>1.6</c:v>
                </c:pt>
                <c:pt idx="7">
                  <c:v>0.4</c:v>
                </c:pt>
                <c:pt idx="8">
                  <c:v>0.5</c:v>
                </c:pt>
                <c:pt idx="9">
                  <c:v>0.5</c:v>
                </c:pt>
                <c:pt idx="10">
                  <c:v>0.02</c:v>
                </c:pt>
                <c:pt idx="11">
                  <c:v>0</c:v>
                </c:pt>
                <c:pt idx="12">
                  <c:v>0</c:v>
                </c:pt>
                <c:pt idx="13">
                  <c:v>0</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0-3F84-4C9E-B0C9-841735066EE4}"/>
            </c:ext>
          </c:extLst>
        </c:ser>
        <c:ser>
          <c:idx val="1"/>
          <c:order val="1"/>
          <c:tx>
            <c:strRef>
              <c:f>Sheet1!$C$1</c:f>
              <c:strCache>
                <c:ptCount val="1"/>
                <c:pt idx="0">
                  <c:v>Column2</c:v>
                </c:pt>
              </c:strCache>
            </c:strRef>
          </c:tx>
          <c:spPr>
            <a:ln>
              <a:noFill/>
            </a:ln>
          </c:spPr>
          <c:marker>
            <c:symbol val="circle"/>
            <c:size val="10"/>
            <c:spPr>
              <a:solidFill>
                <a:schemeClr val="tx1"/>
              </a:solidFill>
              <a:ln>
                <a:solidFill>
                  <a:schemeClr val="tx1"/>
                </a:solidFill>
              </a:ln>
            </c:spPr>
          </c:marker>
          <c:dPt>
            <c:idx val="5"/>
            <c:marker>
              <c:spPr>
                <a:solidFill>
                  <a:schemeClr val="bg1"/>
                </a:solidFill>
                <a:ln>
                  <a:solidFill>
                    <a:schemeClr val="tx1"/>
                  </a:solidFill>
                </a:ln>
              </c:spPr>
            </c:marker>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1-3F84-4C9E-B0C9-841735066EE4}"/>
              </c:ext>
            </c:extLst>
          </c:dPt>
          <c:dPt>
            <c:idx val="10"/>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2-3F84-4C9E-B0C9-841735066EE4}"/>
              </c:ext>
            </c:extLst>
          </c:dPt>
          <c:dPt>
            <c:idx val="11"/>
            <c:marker>
              <c:spPr>
                <a:solidFill>
                  <a:schemeClr val="bg1"/>
                </a:solidFill>
                <a:ln>
                  <a:solidFill>
                    <a:schemeClr val="tx1"/>
                  </a:solidFill>
                </a:ln>
              </c:spPr>
            </c:marker>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3-3F84-4C9E-B0C9-841735066EE4}"/>
              </c:ext>
            </c:extLst>
          </c:dPt>
          <c:dPt>
            <c:idx val="12"/>
            <c:marker>
              <c:spPr>
                <a:solidFill>
                  <a:schemeClr val="bg1"/>
                </a:solidFill>
                <a:ln>
                  <a:solidFill>
                    <a:schemeClr val="tx1"/>
                  </a:solidFill>
                </a:ln>
              </c:spPr>
            </c:marker>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4-3F84-4C9E-B0C9-841735066EE4}"/>
              </c:ext>
            </c:extLst>
          </c:dPt>
          <c:dPt>
            <c:idx val="13"/>
            <c:marker>
              <c:spPr>
                <a:solidFill>
                  <a:schemeClr val="bg1"/>
                </a:solidFill>
                <a:ln>
                  <a:solidFill>
                    <a:schemeClr val="tx1"/>
                  </a:solidFill>
                </a:ln>
              </c:spPr>
            </c:marker>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5-3F84-4C9E-B0C9-841735066EE4}"/>
              </c:ext>
            </c:extLst>
          </c:dPt>
          <c:dLbls>
            <c:dLbl>
              <c:idx val="0"/>
              <c:layout>
                <c:manualLayout>
                  <c:x val="-1.705307669874599E-3"/>
                  <c:y val="-7.9312402686455896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6-3F84-4C9E-B0C9-841735066EE4}"/>
                </c:ext>
              </c:extLst>
            </c:dLbl>
            <c:dLbl>
              <c:idx val="1"/>
              <c:layout>
                <c:manualLayout>
                  <c:x val="-3.2569505200738799E-2"/>
                  <c:y val="-0.12420892526076771"/>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7-3F84-4C9E-B0C9-841735066EE4}"/>
                </c:ext>
              </c:extLst>
            </c:dLbl>
            <c:dLbl>
              <c:idx val="2"/>
              <c:layout>
                <c:manualLayout>
                  <c:x val="-3.1026295324195586E-2"/>
                  <c:y val="-0.10737272929540077"/>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8-3F84-4C9E-B0C9-841735066EE4}"/>
                </c:ext>
              </c:extLst>
            </c:dLbl>
            <c:dLbl>
              <c:idx val="3"/>
              <c:layout>
                <c:manualLayout>
                  <c:x val="-2.014666569456593E-2"/>
                  <c:y val="-0.12420892526076771"/>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9-3F84-4C9E-B0C9-841735066EE4}"/>
                </c:ext>
              </c:extLst>
            </c:dLbl>
            <c:dLbl>
              <c:idx val="4"/>
              <c:layout>
                <c:manualLayout>
                  <c:x val="-3.4112715077282009E-2"/>
                  <c:y val="-7.6506370025561404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A-3F84-4C9E-B0C9-841735066EE4}"/>
                </c:ext>
              </c:extLst>
            </c:dLbl>
            <c:dLbl>
              <c:idx val="5"/>
              <c:layout>
                <c:manualLayout>
                  <c:x val="-3.2569505200738799E-2"/>
                  <c:y val="-0.15788131719150156"/>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1-3F84-4C9E-B0C9-841735066EE4}"/>
                </c:ext>
              </c:extLst>
            </c:dLbl>
            <c:dLbl>
              <c:idx val="6"/>
              <c:layout>
                <c:manualLayout>
                  <c:x val="-3.1026295324195645E-2"/>
                  <c:y val="-8.492446800824488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B-3F84-4C9E-B0C9-841735066EE4}"/>
                </c:ext>
              </c:extLst>
            </c:dLbl>
            <c:dLbl>
              <c:idx val="7"/>
              <c:layout>
                <c:manualLayout>
                  <c:x val="-2.4776295324195587E-2"/>
                  <c:y val="-0.11298479461718976"/>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C-3F84-4C9E-B0C9-841735066EE4}"/>
                </c:ext>
              </c:extLst>
            </c:dLbl>
            <c:dLbl>
              <c:idx val="8"/>
              <c:layout>
                <c:manualLayout>
                  <c:x val="-3.2569505200738799E-2"/>
                  <c:y val="-6.8088272042877943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D-3F84-4C9E-B0C9-841735066EE4}"/>
                </c:ext>
              </c:extLst>
            </c:dLbl>
            <c:dLbl>
              <c:idx val="9"/>
              <c:layout>
                <c:manualLayout>
                  <c:x val="-2.3289444462070496E-2"/>
                  <c:y val="-6.2387346679556331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E-3F84-4C9E-B0C9-841735066EE4}"/>
                </c:ext>
              </c:extLst>
            </c:dLbl>
            <c:dLbl>
              <c:idx val="10"/>
              <c:layout>
                <c:manualLayout>
                  <c:x val="-3.5655445921507663E-2"/>
                  <c:y val="-5.9754969182528643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2-3F84-4C9E-B0C9-841735066EE4}"/>
                </c:ext>
              </c:extLst>
            </c:dLbl>
            <c:dLbl>
              <c:idx val="11"/>
              <c:layout>
                <c:manualLayout>
                  <c:x val="-3.4043719661156761E-2"/>
                  <c:y val="-6.7652101673611728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3-3F84-4C9E-B0C9-841735066EE4}"/>
                </c:ext>
              </c:extLst>
            </c:dLbl>
            <c:spPr>
              <a:solidFill>
                <a:srgbClr val="D1E8FF"/>
              </a:solidFill>
              <a:ln>
                <a:noFill/>
              </a:ln>
            </c:spPr>
            <c:txPr>
              <a:bodyPr/>
              <a:lstStyle/>
              <a:p>
                <a:pPr>
                  <a:defRPr sz="1200"/>
                </a:pPr>
                <a:endParaRPr lang="da-DK"/>
              </a:p>
            </c:txPr>
            <c:dLblPos val="t"/>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0"/>
              </c:ext>
            </c:extLst>
          </c:dLbls>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Sheet1!$C$2:$C$17</c:f>
              <c:numCache>
                <c:formatCode>General</c:formatCode>
                <c:ptCount val="16"/>
                <c:pt idx="0">
                  <c:v>9.6</c:v>
                </c:pt>
                <c:pt idx="1">
                  <c:v>5.3</c:v>
                </c:pt>
                <c:pt idx="2">
                  <c:v>4.4000000000000004</c:v>
                </c:pt>
                <c:pt idx="3">
                  <c:v>4</c:v>
                </c:pt>
                <c:pt idx="4">
                  <c:v>3.2</c:v>
                </c:pt>
                <c:pt idx="5">
                  <c:v>2.4</c:v>
                </c:pt>
                <c:pt idx="6">
                  <c:v>2.2999999999999998</c:v>
                </c:pt>
                <c:pt idx="7">
                  <c:v>2</c:v>
                </c:pt>
                <c:pt idx="8">
                  <c:v>1.2</c:v>
                </c:pt>
                <c:pt idx="9">
                  <c:v>1</c:v>
                </c:pt>
                <c:pt idx="10">
                  <c:v>0.7</c:v>
                </c:pt>
                <c:pt idx="11">
                  <c:v>0.4</c:v>
                </c:pt>
                <c:pt idx="12">
                  <c:v>0</c:v>
                </c:pt>
                <c:pt idx="13">
                  <c:v>0</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F-3F84-4C9E-B0C9-841735066EE4}"/>
            </c:ext>
          </c:extLst>
        </c:ser>
        <c:ser>
          <c:idx val="2"/>
          <c:order val="2"/>
          <c:tx>
            <c:strRef>
              <c:f>Sheet1!$D$1</c:f>
              <c:strCache>
                <c:ptCount val="1"/>
                <c:pt idx="0">
                  <c:v>Column3</c:v>
                </c:pt>
              </c:strCache>
            </c:strRef>
          </c:tx>
          <c:spPr>
            <a:ln w="28575">
              <a:noFill/>
            </a:ln>
          </c:spPr>
          <c:marker>
            <c:symbol val="dash"/>
            <c:size val="7"/>
            <c:spPr>
              <a:solidFill>
                <a:schemeClr val="accent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Sheet1!$D$2:$D$17</c:f>
              <c:numCache>
                <c:formatCode>General</c:formatCode>
                <c:ptCount val="16"/>
                <c:pt idx="0">
                  <c:v>16.3</c:v>
                </c:pt>
                <c:pt idx="1">
                  <c:v>6.9</c:v>
                </c:pt>
                <c:pt idx="2">
                  <c:v>5.9</c:v>
                </c:pt>
                <c:pt idx="3">
                  <c:v>5.9</c:v>
                </c:pt>
                <c:pt idx="4">
                  <c:v>4</c:v>
                </c:pt>
                <c:pt idx="5">
                  <c:v>5.0999999999999996</c:v>
                </c:pt>
                <c:pt idx="6">
                  <c:v>3.1</c:v>
                </c:pt>
                <c:pt idx="7">
                  <c:v>3.6</c:v>
                </c:pt>
                <c:pt idx="8">
                  <c:v>1.8</c:v>
                </c:pt>
                <c:pt idx="9">
                  <c:v>1.5</c:v>
                </c:pt>
                <c:pt idx="10">
                  <c:v>1.3</c:v>
                </c:pt>
                <c:pt idx="11">
                  <c:v>1.1000000000000001</c:v>
                </c:pt>
                <c:pt idx="12">
                  <c:v>0</c:v>
                </c:pt>
                <c:pt idx="13">
                  <c:v>0</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0-3F84-4C9E-B0C9-841735066EE4}"/>
            </c:ext>
          </c:extLst>
        </c:ser>
        <c:dLbls>
          <c:showLegendKey val="0"/>
          <c:showVal val="0"/>
          <c:showCatName val="0"/>
          <c:showSerName val="0"/>
          <c:showPercent val="0"/>
          <c:showBubbleSize val="0"/>
        </c:dLbls>
        <c:hiLowLines>
          <c:spPr>
            <a:ln w="25400">
              <a:solidFill>
                <a:schemeClr val="tx1"/>
              </a:solidFill>
            </a:ln>
          </c:spPr>
        </c:hiLowLines>
        <c:marker val="1"/>
        <c:smooth val="0"/>
        <c:axId val="231904384"/>
        <c:axId val="231905920"/>
      </c:lineChart>
      <c:catAx>
        <c:axId val="231904384"/>
        <c:scaling>
          <c:orientation val="minMax"/>
        </c:scaling>
        <c:delete val="0"/>
        <c:axPos val="b"/>
        <c:numFmt formatCode="General" sourceLinked="1"/>
        <c:majorTickMark val="out"/>
        <c:minorTickMark val="none"/>
        <c:tickLblPos val="nextTo"/>
        <c:txPr>
          <a:bodyPr rot="-5400000" vert="horz"/>
          <a:lstStyle/>
          <a:p>
            <a:pPr>
              <a:defRPr sz="1200"/>
            </a:pPr>
            <a:endParaRPr lang="da-DK"/>
          </a:p>
        </c:txPr>
        <c:crossAx val="231905920"/>
        <c:crosses val="autoZero"/>
        <c:auto val="1"/>
        <c:lblAlgn val="ctr"/>
        <c:lblOffset val="100"/>
        <c:noMultiLvlLbl val="0"/>
      </c:catAx>
      <c:valAx>
        <c:axId val="231905920"/>
        <c:scaling>
          <c:orientation val="minMax"/>
        </c:scaling>
        <c:delete val="0"/>
        <c:axPos val="l"/>
        <c:majorGridlines/>
        <c:numFmt formatCode="General" sourceLinked="1"/>
        <c:majorTickMark val="out"/>
        <c:minorTickMark val="none"/>
        <c:tickLblPos val="nextTo"/>
        <c:crossAx val="231904384"/>
        <c:crosses val="autoZero"/>
        <c:crossBetween val="between"/>
      </c:valAx>
    </c:plotArea>
    <c:plotVisOnly val="1"/>
    <c:dispBlanksAs val="gap"/>
    <c:showDLblsOverMax val="0"/>
  </c:chart>
  <c:txPr>
    <a:bodyPr/>
    <a:lstStyle/>
    <a:p>
      <a:pPr>
        <a:defRPr sz="1320" baseline="0">
          <a:latin typeface="Corbel" panose="020B0503020204020204" pitchFamily="34" charset="0"/>
        </a:defRPr>
      </a:pPr>
      <a:endParaRPr lang="da-DK"/>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80306115825244E-2"/>
          <c:y val="2.4282907080187401E-2"/>
          <c:w val="0.93541873921582541"/>
          <c:h val="0.89391199517781794"/>
        </c:manualLayout>
      </c:layout>
      <c:scatterChart>
        <c:scatterStyle val="lineMarker"/>
        <c:varyColors val="0"/>
        <c:ser>
          <c:idx val="0"/>
          <c:order val="0"/>
          <c:spPr>
            <a:ln w="28546">
              <a:noFill/>
            </a:ln>
          </c:spPr>
          <c:marker>
            <c:symbol val="square"/>
            <c:size val="5"/>
            <c:spPr>
              <a:solidFill>
                <a:schemeClr val="tx1"/>
              </a:solidFill>
              <a:ln>
                <a:solidFill>
                  <a:schemeClr val="tx1"/>
                </a:solidFill>
              </a:ln>
            </c:spPr>
          </c:marker>
          <c:errBars>
            <c:errDir val="x"/>
            <c:errBarType val="both"/>
            <c:errValType val="cust"/>
            <c:noEndCap val="0"/>
            <c:plus>
              <c:numRef>
                <c:f>Sheet1!$H$4:$H$25</c:f>
                <c:numCache>
                  <c:formatCode>General</c:formatCode>
                  <c:ptCount val="22"/>
                  <c:pt idx="14">
                    <c:v>0</c:v>
                  </c:pt>
                  <c:pt idx="15">
                    <c:v>0.47</c:v>
                  </c:pt>
                  <c:pt idx="16">
                    <c:v>0.42</c:v>
                  </c:pt>
                  <c:pt idx="17">
                    <c:v>0.49</c:v>
                  </c:pt>
                  <c:pt idx="18">
                    <c:v>1.1099999999999999</c:v>
                  </c:pt>
                  <c:pt idx="19">
                    <c:v>1.5199999999999998</c:v>
                  </c:pt>
                  <c:pt idx="20">
                    <c:v>1.1099999999999999</c:v>
                  </c:pt>
                  <c:pt idx="21">
                    <c:v>0.37</c:v>
                  </c:pt>
                </c:numCache>
              </c:numRef>
            </c:plus>
            <c:minus>
              <c:numRef>
                <c:f>Sheet1!$G$4:$G$25</c:f>
                <c:numCache>
                  <c:formatCode>General</c:formatCode>
                  <c:ptCount val="22"/>
                  <c:pt idx="14">
                    <c:v>0</c:v>
                  </c:pt>
                  <c:pt idx="15">
                    <c:v>0.24</c:v>
                  </c:pt>
                  <c:pt idx="16">
                    <c:v>0.21</c:v>
                  </c:pt>
                  <c:pt idx="17">
                    <c:v>0.31000000000000005</c:v>
                  </c:pt>
                  <c:pt idx="18">
                    <c:v>0.7</c:v>
                  </c:pt>
                  <c:pt idx="19">
                    <c:v>0.84000000000000008</c:v>
                  </c:pt>
                  <c:pt idx="20">
                    <c:v>0.64</c:v>
                  </c:pt>
                  <c:pt idx="21">
                    <c:v>0.21000000000000002</c:v>
                  </c:pt>
                </c:numCache>
              </c:numRef>
            </c:minus>
            <c:spPr>
              <a:ln w="3173">
                <a:solidFill>
                  <a:srgbClr val="000000"/>
                </a:solidFill>
                <a:prstDash val="solid"/>
              </a:ln>
            </c:spPr>
          </c:errBars>
          <c:xVal>
            <c:numRef>
              <c:f>Sheet1!$C$4:$C$25</c:f>
              <c:numCache>
                <c:formatCode>General</c:formatCode>
                <c:ptCount val="22"/>
                <c:pt idx="14">
                  <c:v>1</c:v>
                </c:pt>
                <c:pt idx="15">
                  <c:v>0.48</c:v>
                </c:pt>
                <c:pt idx="16">
                  <c:v>0.43</c:v>
                </c:pt>
                <c:pt idx="17">
                  <c:v>0.81</c:v>
                </c:pt>
                <c:pt idx="18">
                  <c:v>1.9</c:v>
                </c:pt>
                <c:pt idx="19">
                  <c:v>1.84</c:v>
                </c:pt>
                <c:pt idx="20">
                  <c:v>1.52</c:v>
                </c:pt>
                <c:pt idx="21">
                  <c:v>0.5</c:v>
                </c:pt>
              </c:numCache>
            </c:numRef>
          </c:xVal>
          <c:yVal>
            <c:numRef>
              <c:f>Sheet1!$D$4:$D$25</c:f>
              <c:numCache>
                <c:formatCode>General</c:formatCode>
                <c:ptCount val="22"/>
                <c:pt idx="14">
                  <c:v>10</c:v>
                </c:pt>
                <c:pt idx="15">
                  <c:v>8</c:v>
                </c:pt>
                <c:pt idx="16">
                  <c:v>7</c:v>
                </c:pt>
                <c:pt idx="17">
                  <c:v>6</c:v>
                </c:pt>
                <c:pt idx="18">
                  <c:v>5</c:v>
                </c:pt>
                <c:pt idx="19">
                  <c:v>4</c:v>
                </c:pt>
                <c:pt idx="20">
                  <c:v>3</c:v>
                </c:pt>
                <c:pt idx="21">
                  <c:v>1</c:v>
                </c:pt>
              </c:numCache>
            </c:numRef>
          </c:yVal>
          <c:smooth val="0"/>
          <c:extLst xmlns:c16r2="http://schemas.microsoft.com/office/drawing/2015/06/chart">
            <c:ext xmlns:c16="http://schemas.microsoft.com/office/drawing/2014/chart" uri="{C3380CC4-5D6E-409C-BE32-E72D297353CC}">
              <c16:uniqueId val="{00000000-CF7B-4E60-BB62-AB1E5022DBFC}"/>
            </c:ext>
          </c:extLst>
        </c:ser>
        <c:dLbls>
          <c:showLegendKey val="0"/>
          <c:showVal val="0"/>
          <c:showCatName val="0"/>
          <c:showSerName val="0"/>
          <c:showPercent val="0"/>
          <c:showBubbleSize val="0"/>
        </c:dLbls>
        <c:axId val="230761216"/>
        <c:axId val="230762752"/>
      </c:scatterChart>
      <c:valAx>
        <c:axId val="230761216"/>
        <c:scaling>
          <c:logBase val="10"/>
          <c:orientation val="minMax"/>
          <c:max val="10"/>
          <c:min val="0.1"/>
        </c:scaling>
        <c:delete val="0"/>
        <c:axPos val="b"/>
        <c:numFmt formatCode="General" sourceLinked="1"/>
        <c:majorTickMark val="out"/>
        <c:minorTickMark val="out"/>
        <c:tickLblPos val="nextTo"/>
        <c:txPr>
          <a:bodyPr rot="0" vert="horz"/>
          <a:lstStyle/>
          <a:p>
            <a:pPr>
              <a:defRPr sz="1399" b="0" i="0" u="none" strike="noStrike" baseline="0">
                <a:solidFill>
                  <a:srgbClr val="000000"/>
                </a:solidFill>
                <a:latin typeface="Corbel" panose="020B0503020204020204" pitchFamily="34" charset="0"/>
                <a:ea typeface="Calibri"/>
                <a:cs typeface="Calibri"/>
              </a:defRPr>
            </a:pPr>
            <a:endParaRPr lang="da-DK"/>
          </a:p>
        </c:txPr>
        <c:crossAx val="230762752"/>
        <c:crosses val="autoZero"/>
        <c:crossBetween val="midCat"/>
        <c:majorUnit val="10"/>
        <c:minorUnit val="10"/>
      </c:valAx>
      <c:valAx>
        <c:axId val="230762752"/>
        <c:scaling>
          <c:orientation val="minMax"/>
          <c:max val="11"/>
          <c:min val="-1"/>
        </c:scaling>
        <c:delete val="0"/>
        <c:axPos val="l"/>
        <c:numFmt formatCode="General" sourceLinked="1"/>
        <c:majorTickMark val="none"/>
        <c:minorTickMark val="none"/>
        <c:tickLblPos val="none"/>
        <c:txPr>
          <a:bodyPr/>
          <a:lstStyle/>
          <a:p>
            <a:pPr>
              <a:defRPr lang="en-US"/>
            </a:pPr>
            <a:endParaRPr lang="da-DK"/>
          </a:p>
        </c:txPr>
        <c:crossAx val="230761216"/>
        <c:crossesAt val="1"/>
        <c:crossBetween val="midCat"/>
        <c:minorUnit val="1"/>
      </c:valAx>
      <c:spPr>
        <a:noFill/>
        <a:ln w="25384">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1"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Occasions manquées</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Barrières au dépistage / Problèmes souvent soulevés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fr-FR"/>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fr-FR"/>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fr-FR"/>
        </a:p>
      </dgm:t>
    </dgm:pt>
  </dgm:ptLst>
  <dgm:cxnLst>
    <dgm:cxn modelId="{8B5ADD31-B4AC-43E7-810F-452963552CB2}"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4CEF7F8E-2B59-40EE-A992-5C4D3E8A17CD}"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A8ADF656-2C71-4CFB-BDB6-2312B82CB34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658E4CF-C173-46C6-B4DE-F995AAF31B7B}" srcId="{334B3551-664B-4334-BF1F-E23996D41D35}" destId="{878F4850-5941-4A3C-9129-2ECFE0B32ED5}" srcOrd="5" destOrd="0" parTransId="{632BB5FA-C52A-4CF8-96A8-8717A4E2A1A6}" sibTransId="{E7987764-A999-4E74-81FA-1C220AAA9805}"/>
    <dgm:cxn modelId="{BAB21073-86D3-4BBD-B3A4-EB116454FB9E}" type="presOf" srcId="{76EB3F9B-2E05-4C7C-8DE6-4ABBB04CB700}" destId="{27D53F48-8A9E-4AF0-93B2-8CEBDE1BB97C}" srcOrd="0" destOrd="0" presId="urn:microsoft.com/office/officeart/2005/8/layout/vList2"/>
    <dgm:cxn modelId="{6696B444-67EE-403E-976F-A6E3B289E818}" type="presOf" srcId="{7ADBD254-F3A8-45BA-97A2-B10099EAF300}" destId="{8DEC646D-C5DB-4FE2-AC56-684A2AB5DB0E}" srcOrd="0" destOrd="0" presId="urn:microsoft.com/office/officeart/2005/8/layout/vList2"/>
    <dgm:cxn modelId="{0B5032CC-6C4A-4462-96F7-B9B3ED484B19}" type="presOf" srcId="{334B3551-664B-4334-BF1F-E23996D41D35}" destId="{3C98A23B-9912-4DFC-94DE-9675821665F5}" srcOrd="0" destOrd="0" presId="urn:microsoft.com/office/officeart/2005/8/layout/vList2"/>
    <dgm:cxn modelId="{5EE282C3-F707-44AE-AA9F-0B49C4C4D9F6}" type="presOf" srcId="{878F4850-5941-4A3C-9129-2ECFE0B32ED5}" destId="{7B30A21E-1790-47E3-9E16-169E73C13270}" srcOrd="0" destOrd="0" presId="urn:microsoft.com/office/officeart/2005/8/layout/vList2"/>
    <dgm:cxn modelId="{A8350D2B-7E50-4D7F-86C5-E8944A76B7D2}" type="presParOf" srcId="{3C98A23B-9912-4DFC-94DE-9675821665F5}" destId="{27D53F48-8A9E-4AF0-93B2-8CEBDE1BB97C}" srcOrd="0" destOrd="0" presId="urn:microsoft.com/office/officeart/2005/8/layout/vList2"/>
    <dgm:cxn modelId="{0967C14B-CF61-4868-A5C3-27B629CCE081}" type="presParOf" srcId="{3C98A23B-9912-4DFC-94DE-9675821665F5}" destId="{B59A89EE-9D55-421F-8567-5EBE4D230955}" srcOrd="1" destOrd="0" presId="urn:microsoft.com/office/officeart/2005/8/layout/vList2"/>
    <dgm:cxn modelId="{2837CDAF-C9A3-484D-826F-6ACD4E5BE8C8}" type="presParOf" srcId="{3C98A23B-9912-4DFC-94DE-9675821665F5}" destId="{0363741D-5522-44EE-BA48-7952B8DF3484}" srcOrd="2" destOrd="0" presId="urn:microsoft.com/office/officeart/2005/8/layout/vList2"/>
    <dgm:cxn modelId="{21B714EE-D9AF-4D80-90EF-1EF9E84793D2}" type="presParOf" srcId="{3C98A23B-9912-4DFC-94DE-9675821665F5}" destId="{0BF2AA6C-D6FE-42AE-B985-92A0D12CF2D4}" srcOrd="3" destOrd="0" presId="urn:microsoft.com/office/officeart/2005/8/layout/vList2"/>
    <dgm:cxn modelId="{09C6EE83-6752-495E-A011-FA2E490BEB9A}" type="presParOf" srcId="{3C98A23B-9912-4DFC-94DE-9675821665F5}" destId="{3C1371A6-360D-4628-B6B6-D0DCC663AD7A}" srcOrd="4" destOrd="0" presId="urn:microsoft.com/office/officeart/2005/8/layout/vList2"/>
    <dgm:cxn modelId="{5B4C2699-3B54-4C39-AAD2-5B4344C69417}" type="presParOf" srcId="{3C98A23B-9912-4DFC-94DE-9675821665F5}" destId="{6F6B4B09-981E-4FEF-863F-8026D8B0BDFF}" srcOrd="5" destOrd="0" presId="urn:microsoft.com/office/officeart/2005/8/layout/vList2"/>
    <dgm:cxn modelId="{42B80A40-0E5A-4707-BB9D-13271C5AD12F}" type="presParOf" srcId="{3C98A23B-9912-4DFC-94DE-9675821665F5}" destId="{C60C5F13-BC11-46BA-86A0-E8C8DEBDFD2D}" srcOrd="6" destOrd="0" presId="urn:microsoft.com/office/officeart/2005/8/layout/vList2"/>
    <dgm:cxn modelId="{0701A734-5113-45B5-ACB2-68910D55A801}" type="presParOf" srcId="{3C98A23B-9912-4DFC-94DE-9675821665F5}" destId="{51223976-9EDD-44DB-B904-276081631982}" srcOrd="7" destOrd="0" presId="urn:microsoft.com/office/officeart/2005/8/layout/vList2"/>
    <dgm:cxn modelId="{207C6B1A-2067-462D-BF56-7D2AA95C948F}" type="presParOf" srcId="{3C98A23B-9912-4DFC-94DE-9675821665F5}" destId="{8DEC646D-C5DB-4FE2-AC56-684A2AB5DB0E}" srcOrd="8" destOrd="0" presId="urn:microsoft.com/office/officeart/2005/8/layout/vList2"/>
    <dgm:cxn modelId="{F7F118A5-4931-4E0B-BCA6-CEAC562ED291}" type="presParOf" srcId="{3C98A23B-9912-4DFC-94DE-9675821665F5}" destId="{4922431F-3D46-4906-93E0-CF5BE3C812E5}" srcOrd="9" destOrd="0" presId="urn:microsoft.com/office/officeart/2005/8/layout/vList2"/>
    <dgm:cxn modelId="{E8C43D75-66B1-4653-8A23-F814A6380642}"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A44655-23BC-426B-A1D3-DBA21A5E06C1}" type="doc">
      <dgm:prSet loTypeId="urn:microsoft.com/office/officeart/2005/8/layout/default" loCatId="list" qsTypeId="urn:microsoft.com/office/officeart/2005/8/quickstyle/simple4" qsCatId="simple" csTypeId="urn:microsoft.com/office/officeart/2005/8/colors/accent1_1" csCatId="accent1" phldr="1"/>
      <dgm:spPr/>
      <dgm:t>
        <a:bodyPr/>
        <a:lstStyle/>
        <a:p>
          <a:endParaRPr lang="en-GB"/>
        </a:p>
      </dgm:t>
    </dgm:pt>
    <dgm:pt modelId="{83F6E7FD-70E1-4A76-A1AF-FCC388D52460}">
      <dgm:prSet custT="1"/>
      <dgm:spPr>
        <a:solidFill>
          <a:srgbClr val="E9EDF4"/>
        </a:solidFill>
      </dgm:spPr>
      <dgm:t>
        <a:bodyPr/>
        <a:lstStyle/>
        <a:p>
          <a:pPr rtl="0"/>
          <a:r>
            <a:rPr lang="en-GB" sz="2000" dirty="0"/>
            <a:t>Manque de temps du personnel</a:t>
          </a:r>
        </a:p>
      </dgm:t>
    </dgm:pt>
    <dgm:pt modelId="{4294D75C-FF6A-490B-89E0-D784BD5FE566}" type="parTrans" cxnId="{66506CC1-0D4F-4396-9923-C30BD11E9731}">
      <dgm:prSet/>
      <dgm:spPr/>
      <dgm:t>
        <a:bodyPr/>
        <a:lstStyle/>
        <a:p>
          <a:endParaRPr lang="en-GB"/>
        </a:p>
      </dgm:t>
    </dgm:pt>
    <dgm:pt modelId="{AB1D09F3-042E-4720-8E8A-FE010213911B}" type="sibTrans" cxnId="{66506CC1-0D4F-4396-9923-C30BD11E9731}">
      <dgm:prSet/>
      <dgm:spPr/>
      <dgm:t>
        <a:bodyPr/>
        <a:lstStyle/>
        <a:p>
          <a:endParaRPr lang="en-GB"/>
        </a:p>
      </dgm:t>
    </dgm:pt>
    <dgm:pt modelId="{B7D542DC-DCC0-41DC-80C7-9A69FEA289D3}">
      <dgm:prSet custT="1"/>
      <dgm:spPr>
        <a:solidFill>
          <a:srgbClr val="E9EDF4"/>
        </a:solidFill>
      </dgm:spPr>
      <dgm:t>
        <a:bodyPr/>
        <a:lstStyle/>
        <a:p>
          <a:pPr rtl="0"/>
          <a:r>
            <a:rPr lang="en-GB" sz="2000" dirty="0"/>
            <a:t>Priorités cliniques concurrentes</a:t>
          </a:r>
        </a:p>
      </dgm:t>
    </dgm:pt>
    <dgm:pt modelId="{FCAEBAE7-AC45-4F00-927E-BE62BF0017BC}" type="parTrans" cxnId="{844BDDF2-E511-4CA0-9D03-A1EBA106C7CE}">
      <dgm:prSet/>
      <dgm:spPr/>
      <dgm:t>
        <a:bodyPr/>
        <a:lstStyle/>
        <a:p>
          <a:endParaRPr lang="en-GB"/>
        </a:p>
      </dgm:t>
    </dgm:pt>
    <dgm:pt modelId="{E9F4B001-4EA5-4C05-8F49-4723F7DBCE17}" type="sibTrans" cxnId="{844BDDF2-E511-4CA0-9D03-A1EBA106C7CE}">
      <dgm:prSet/>
      <dgm:spPr/>
      <dgm:t>
        <a:bodyPr/>
        <a:lstStyle/>
        <a:p>
          <a:endParaRPr lang="en-GB"/>
        </a:p>
      </dgm:t>
    </dgm:pt>
    <dgm:pt modelId="{E9709261-A308-46C1-9C43-9678B5B6E0B5}">
      <dgm:prSet custT="1"/>
      <dgm:spPr>
        <a:solidFill>
          <a:srgbClr val="E9EDF4"/>
        </a:solidFill>
      </dgm:spPr>
      <dgm:t>
        <a:bodyPr/>
        <a:lstStyle/>
        <a:p>
          <a:pPr rtl="0"/>
          <a:r>
            <a:rPr lang="en-GB" sz="2000" dirty="0"/>
            <a:t>Processus de consentement lourd</a:t>
          </a:r>
        </a:p>
      </dgm:t>
    </dgm:pt>
    <dgm:pt modelId="{18ECF3B5-3EED-4F2D-841F-93E1E441882C}" type="parTrans" cxnId="{BD371075-5CC8-4094-96E7-5A1B665F13BE}">
      <dgm:prSet/>
      <dgm:spPr/>
      <dgm:t>
        <a:bodyPr/>
        <a:lstStyle/>
        <a:p>
          <a:endParaRPr lang="en-GB"/>
        </a:p>
      </dgm:t>
    </dgm:pt>
    <dgm:pt modelId="{175838A2-69DE-4CA1-820E-641778B6B45C}" type="sibTrans" cxnId="{BD371075-5CC8-4094-96E7-5A1B665F13BE}">
      <dgm:prSet/>
      <dgm:spPr/>
      <dgm:t>
        <a:bodyPr/>
        <a:lstStyle/>
        <a:p>
          <a:endParaRPr lang="en-GB"/>
        </a:p>
      </dgm:t>
    </dgm:pt>
    <dgm:pt modelId="{51AC771A-A265-4CC6-A2C0-1EFF4DB8AE92}">
      <dgm:prSet custT="1"/>
      <dgm:spPr>
        <a:solidFill>
          <a:srgbClr val="E9EDF4"/>
        </a:solidFill>
      </dgm:spPr>
      <dgm:t>
        <a:bodyPr/>
        <a:lstStyle/>
        <a:p>
          <a:pPr rtl="0"/>
          <a:r>
            <a:rPr lang="en-GB" sz="2000" dirty="0"/>
            <a:t>Exigences perçues de conseils avant le dépistage</a:t>
          </a:r>
        </a:p>
      </dgm:t>
    </dgm:pt>
    <dgm:pt modelId="{B3E120A2-95F8-4954-916B-533A0875E9CF}" type="parTrans" cxnId="{CC4850EA-AF77-4380-8929-2225B6E161A0}">
      <dgm:prSet/>
      <dgm:spPr/>
      <dgm:t>
        <a:bodyPr/>
        <a:lstStyle/>
        <a:p>
          <a:endParaRPr lang="en-GB"/>
        </a:p>
      </dgm:t>
    </dgm:pt>
    <dgm:pt modelId="{80FE0A50-E53E-426D-B8B7-14A9428094C5}" type="sibTrans" cxnId="{CC4850EA-AF77-4380-8929-2225B6E161A0}">
      <dgm:prSet/>
      <dgm:spPr/>
      <dgm:t>
        <a:bodyPr/>
        <a:lstStyle/>
        <a:p>
          <a:endParaRPr lang="en-GB"/>
        </a:p>
      </dgm:t>
    </dgm:pt>
    <dgm:pt modelId="{60BD4D27-092D-45F9-A848-E24C9EEE12DD}">
      <dgm:prSet custT="1"/>
      <dgm:spPr>
        <a:solidFill>
          <a:srgbClr val="E9EDF4"/>
        </a:solidFill>
      </dgm:spPr>
      <dgm:t>
        <a:bodyPr/>
        <a:lstStyle/>
        <a:p>
          <a:pPr rtl="0"/>
          <a:r>
            <a:rPr lang="en-GB" sz="2000" dirty="0"/>
            <a:t>Manque de connaissance et de formation du personnel</a:t>
          </a:r>
        </a:p>
      </dgm:t>
    </dgm:pt>
    <dgm:pt modelId="{43506FD8-3732-4B0C-AFEB-C928D2A05786}" type="parTrans" cxnId="{64AE5A37-FD82-4C89-AF69-1BBDF67C0847}">
      <dgm:prSet/>
      <dgm:spPr/>
      <dgm:t>
        <a:bodyPr/>
        <a:lstStyle/>
        <a:p>
          <a:endParaRPr lang="en-GB"/>
        </a:p>
      </dgm:t>
    </dgm:pt>
    <dgm:pt modelId="{8F576213-9A82-4DF0-BAC6-648624AEDB73}" type="sibTrans" cxnId="{64AE5A37-FD82-4C89-AF69-1BBDF67C0847}">
      <dgm:prSet/>
      <dgm:spPr/>
      <dgm:t>
        <a:bodyPr/>
        <a:lstStyle/>
        <a:p>
          <a:endParaRPr lang="en-GB"/>
        </a:p>
      </dgm:t>
    </dgm:pt>
    <dgm:pt modelId="{401BFFEE-AD8F-4523-802F-D9A62BF2E289}">
      <dgm:prSet custT="1"/>
      <dgm:spPr>
        <a:solidFill>
          <a:srgbClr val="E9EDF4"/>
        </a:solidFill>
      </dgm:spPr>
      <dgm:t>
        <a:bodyPr/>
        <a:lstStyle/>
        <a:p>
          <a:pPr rtl="0"/>
          <a:r>
            <a:rPr lang="en-GB" sz="2000" dirty="0"/>
            <a:t>Manque de compétences ressenti</a:t>
          </a:r>
        </a:p>
      </dgm:t>
    </dgm:pt>
    <dgm:pt modelId="{50071CDB-6593-4A39-8351-CBCA5313442A}" type="parTrans" cxnId="{2B64DD90-257D-418C-BF30-E31ACBD08AB5}">
      <dgm:prSet/>
      <dgm:spPr/>
      <dgm:t>
        <a:bodyPr/>
        <a:lstStyle/>
        <a:p>
          <a:endParaRPr lang="en-GB"/>
        </a:p>
      </dgm:t>
    </dgm:pt>
    <dgm:pt modelId="{ADED49C6-A8A2-499C-8E37-CBF14233B64C}" type="sibTrans" cxnId="{2B64DD90-257D-418C-BF30-E31ACBD08AB5}">
      <dgm:prSet/>
      <dgm:spPr/>
      <dgm:t>
        <a:bodyPr/>
        <a:lstStyle/>
        <a:p>
          <a:endParaRPr lang="en-GB"/>
        </a:p>
      </dgm:t>
    </dgm:pt>
    <dgm:pt modelId="{ED65AC40-0811-421A-9709-1B5F72B29F41}">
      <dgm:prSet custT="1"/>
      <dgm:spPr>
        <a:solidFill>
          <a:srgbClr val="E9EDF4"/>
        </a:solidFill>
      </dgm:spPr>
      <dgm:t>
        <a:bodyPr/>
        <a:lstStyle/>
        <a:p>
          <a:pPr rtl="0"/>
          <a:r>
            <a:rPr lang="en-GB" sz="2000" dirty="0"/>
            <a:t>Patients non considérés comme étant à risque</a:t>
          </a:r>
        </a:p>
      </dgm:t>
    </dgm:pt>
    <dgm:pt modelId="{C98B3752-FAAA-4E50-9F90-FD7E97327F99}" type="parTrans" cxnId="{3617BE7D-CD22-4FAE-93C6-6251CDD0D3AA}">
      <dgm:prSet/>
      <dgm:spPr/>
      <dgm:t>
        <a:bodyPr/>
        <a:lstStyle/>
        <a:p>
          <a:endParaRPr lang="en-GB"/>
        </a:p>
      </dgm:t>
    </dgm:pt>
    <dgm:pt modelId="{330E3C11-FEC5-477A-82B2-3DE291E78E65}" type="sibTrans" cxnId="{3617BE7D-CD22-4FAE-93C6-6251CDD0D3AA}">
      <dgm:prSet/>
      <dgm:spPr/>
      <dgm:t>
        <a:bodyPr/>
        <a:lstStyle/>
        <a:p>
          <a:endParaRPr lang="en-GB"/>
        </a:p>
      </dgm:t>
    </dgm:pt>
    <dgm:pt modelId="{CFF76408-F633-4FE3-98B8-27643D5179FC}">
      <dgm:prSet custT="1"/>
      <dgm:spPr>
        <a:solidFill>
          <a:srgbClr val="E9EDF4"/>
        </a:solidFill>
      </dgm:spPr>
      <dgm:t>
        <a:bodyPr/>
        <a:lstStyle/>
        <a:p>
          <a:pPr rtl="0"/>
          <a:r>
            <a:rPr lang="en-GB" sz="2000" dirty="0"/>
            <a:t>Inquiétudes vis-à-vis d'une éventuelle contrariété/offuscation du patient</a:t>
          </a:r>
        </a:p>
      </dgm:t>
    </dgm:pt>
    <dgm:pt modelId="{02C19CDD-A66C-452F-899B-21DB3EEBC21E}" type="parTrans" cxnId="{75E523DD-2A0C-402A-837B-5253BCB65958}">
      <dgm:prSet/>
      <dgm:spPr/>
      <dgm:t>
        <a:bodyPr/>
        <a:lstStyle/>
        <a:p>
          <a:endParaRPr lang="en-GB"/>
        </a:p>
      </dgm:t>
    </dgm:pt>
    <dgm:pt modelId="{449C83D1-B356-4DE0-955C-19BD781D3D27}" type="sibTrans" cxnId="{75E523DD-2A0C-402A-837B-5253BCB65958}">
      <dgm:prSet/>
      <dgm:spPr/>
      <dgm:t>
        <a:bodyPr/>
        <a:lstStyle/>
        <a:p>
          <a:endParaRPr lang="en-GB"/>
        </a:p>
      </dgm:t>
    </dgm:pt>
    <dgm:pt modelId="{A9ACFE0A-A192-462C-B105-864296622DDF}">
      <dgm:prSet custT="1"/>
      <dgm:spPr>
        <a:solidFill>
          <a:srgbClr val="E9EDF4"/>
        </a:solidFill>
      </dgm:spPr>
      <dgm:t>
        <a:bodyPr/>
        <a:lstStyle/>
        <a:p>
          <a:pPr rtl="0"/>
          <a:r>
            <a:rPr lang="en-GB" sz="2000" dirty="0"/>
            <a:t>Remboursement inadapté</a:t>
          </a:r>
        </a:p>
      </dgm:t>
    </dgm:pt>
    <dgm:pt modelId="{63DCC565-0EDB-45BF-9D69-E489DDD5309E}" type="parTrans" cxnId="{7A944F0E-3BA7-4B86-B159-3CE4CA0CA103}">
      <dgm:prSet/>
      <dgm:spPr/>
      <dgm:t>
        <a:bodyPr/>
        <a:lstStyle/>
        <a:p>
          <a:endParaRPr lang="en-GB"/>
        </a:p>
      </dgm:t>
    </dgm:pt>
    <dgm:pt modelId="{206555FF-2C17-4C83-A198-916177E76717}" type="sibTrans" cxnId="{7A944F0E-3BA7-4B86-B159-3CE4CA0CA103}">
      <dgm:prSet/>
      <dgm:spPr/>
      <dgm:t>
        <a:bodyPr/>
        <a:lstStyle/>
        <a:p>
          <a:endParaRPr lang="en-GB"/>
        </a:p>
      </dgm:t>
    </dgm:pt>
    <dgm:pt modelId="{C543961F-9724-4356-93D6-7CA7C548C28E}" type="pres">
      <dgm:prSet presAssocID="{3CA44655-23BC-426B-A1D3-DBA21A5E06C1}" presName="diagram" presStyleCnt="0">
        <dgm:presLayoutVars>
          <dgm:dir/>
          <dgm:resizeHandles val="exact"/>
        </dgm:presLayoutVars>
      </dgm:prSet>
      <dgm:spPr/>
      <dgm:t>
        <a:bodyPr/>
        <a:lstStyle/>
        <a:p>
          <a:endParaRPr lang="fr-FR"/>
        </a:p>
      </dgm:t>
    </dgm:pt>
    <dgm:pt modelId="{F1123189-F143-497B-B2C8-45A6C08A1A18}" type="pres">
      <dgm:prSet presAssocID="{83F6E7FD-70E1-4A76-A1AF-FCC388D52460}" presName="node" presStyleLbl="node1" presStyleIdx="0" presStyleCnt="9">
        <dgm:presLayoutVars>
          <dgm:bulletEnabled val="1"/>
        </dgm:presLayoutVars>
      </dgm:prSet>
      <dgm:spPr/>
      <dgm:t>
        <a:bodyPr/>
        <a:lstStyle/>
        <a:p>
          <a:endParaRPr lang="fr-FR"/>
        </a:p>
      </dgm:t>
    </dgm:pt>
    <dgm:pt modelId="{A04AE286-7F55-4021-9D1F-DC6AD27FC575}" type="pres">
      <dgm:prSet presAssocID="{AB1D09F3-042E-4720-8E8A-FE010213911B}" presName="sibTrans" presStyleCnt="0"/>
      <dgm:spPr/>
    </dgm:pt>
    <dgm:pt modelId="{6FC90B51-8B25-45E6-BE39-E3F93F9669F8}" type="pres">
      <dgm:prSet presAssocID="{B7D542DC-DCC0-41DC-80C7-9A69FEA289D3}" presName="node" presStyleLbl="node1" presStyleIdx="1" presStyleCnt="9">
        <dgm:presLayoutVars>
          <dgm:bulletEnabled val="1"/>
        </dgm:presLayoutVars>
      </dgm:prSet>
      <dgm:spPr/>
      <dgm:t>
        <a:bodyPr/>
        <a:lstStyle/>
        <a:p>
          <a:endParaRPr lang="fr-FR"/>
        </a:p>
      </dgm:t>
    </dgm:pt>
    <dgm:pt modelId="{A4BBACE6-26EA-418E-91AD-CEF3CB1A1D83}" type="pres">
      <dgm:prSet presAssocID="{E9F4B001-4EA5-4C05-8F49-4723F7DBCE17}" presName="sibTrans" presStyleCnt="0"/>
      <dgm:spPr/>
    </dgm:pt>
    <dgm:pt modelId="{757094CE-6C80-4F0E-9665-8BC2B2AD35BA}" type="pres">
      <dgm:prSet presAssocID="{E9709261-A308-46C1-9C43-9678B5B6E0B5}" presName="node" presStyleLbl="node1" presStyleIdx="2" presStyleCnt="9">
        <dgm:presLayoutVars>
          <dgm:bulletEnabled val="1"/>
        </dgm:presLayoutVars>
      </dgm:prSet>
      <dgm:spPr/>
      <dgm:t>
        <a:bodyPr/>
        <a:lstStyle/>
        <a:p>
          <a:endParaRPr lang="fr-FR"/>
        </a:p>
      </dgm:t>
    </dgm:pt>
    <dgm:pt modelId="{880EC16C-9F87-432A-BA0F-2D5EC4AE71F8}" type="pres">
      <dgm:prSet presAssocID="{175838A2-69DE-4CA1-820E-641778B6B45C}" presName="sibTrans" presStyleCnt="0"/>
      <dgm:spPr/>
    </dgm:pt>
    <dgm:pt modelId="{1A4DEC29-3A0A-486F-84CF-402990314DD1}" type="pres">
      <dgm:prSet presAssocID="{51AC771A-A265-4CC6-A2C0-1EFF4DB8AE92}" presName="node" presStyleLbl="node1" presStyleIdx="3" presStyleCnt="9">
        <dgm:presLayoutVars>
          <dgm:bulletEnabled val="1"/>
        </dgm:presLayoutVars>
      </dgm:prSet>
      <dgm:spPr/>
      <dgm:t>
        <a:bodyPr/>
        <a:lstStyle/>
        <a:p>
          <a:endParaRPr lang="fr-FR"/>
        </a:p>
      </dgm:t>
    </dgm:pt>
    <dgm:pt modelId="{0F37904F-73E1-4D83-88FF-85BE02BD85E0}" type="pres">
      <dgm:prSet presAssocID="{80FE0A50-E53E-426D-B8B7-14A9428094C5}" presName="sibTrans" presStyleCnt="0"/>
      <dgm:spPr/>
    </dgm:pt>
    <dgm:pt modelId="{6BEB5A50-E3F4-45FF-A79B-13AE80EF0E70}" type="pres">
      <dgm:prSet presAssocID="{60BD4D27-092D-45F9-A848-E24C9EEE12DD}" presName="node" presStyleLbl="node1" presStyleIdx="4" presStyleCnt="9">
        <dgm:presLayoutVars>
          <dgm:bulletEnabled val="1"/>
        </dgm:presLayoutVars>
      </dgm:prSet>
      <dgm:spPr/>
      <dgm:t>
        <a:bodyPr/>
        <a:lstStyle/>
        <a:p>
          <a:endParaRPr lang="fr-FR"/>
        </a:p>
      </dgm:t>
    </dgm:pt>
    <dgm:pt modelId="{2C8E0883-8B27-4FF0-9BFD-1E60B78951A1}" type="pres">
      <dgm:prSet presAssocID="{8F576213-9A82-4DF0-BAC6-648624AEDB73}" presName="sibTrans" presStyleCnt="0"/>
      <dgm:spPr/>
    </dgm:pt>
    <dgm:pt modelId="{2A5C8191-C99A-4A7E-B82D-7872A4AC7765}" type="pres">
      <dgm:prSet presAssocID="{401BFFEE-AD8F-4523-802F-D9A62BF2E289}" presName="node" presStyleLbl="node1" presStyleIdx="5" presStyleCnt="9">
        <dgm:presLayoutVars>
          <dgm:bulletEnabled val="1"/>
        </dgm:presLayoutVars>
      </dgm:prSet>
      <dgm:spPr/>
      <dgm:t>
        <a:bodyPr/>
        <a:lstStyle/>
        <a:p>
          <a:endParaRPr lang="fr-FR"/>
        </a:p>
      </dgm:t>
    </dgm:pt>
    <dgm:pt modelId="{AFA8A886-DA4D-46A6-88FB-D420E6A544FD}" type="pres">
      <dgm:prSet presAssocID="{ADED49C6-A8A2-499C-8E37-CBF14233B64C}" presName="sibTrans" presStyleCnt="0"/>
      <dgm:spPr/>
    </dgm:pt>
    <dgm:pt modelId="{9F11AC9B-08BE-4414-94F3-7DACA09C5625}" type="pres">
      <dgm:prSet presAssocID="{ED65AC40-0811-421A-9709-1B5F72B29F41}" presName="node" presStyleLbl="node1" presStyleIdx="6" presStyleCnt="9">
        <dgm:presLayoutVars>
          <dgm:bulletEnabled val="1"/>
        </dgm:presLayoutVars>
      </dgm:prSet>
      <dgm:spPr/>
      <dgm:t>
        <a:bodyPr/>
        <a:lstStyle/>
        <a:p>
          <a:endParaRPr lang="fr-FR"/>
        </a:p>
      </dgm:t>
    </dgm:pt>
    <dgm:pt modelId="{50127BF1-FA9D-40FF-9788-E4435CB38B5D}" type="pres">
      <dgm:prSet presAssocID="{330E3C11-FEC5-477A-82B2-3DE291E78E65}" presName="sibTrans" presStyleCnt="0"/>
      <dgm:spPr/>
    </dgm:pt>
    <dgm:pt modelId="{17103DD4-DD83-4FB1-ACF9-6AE406429A74}" type="pres">
      <dgm:prSet presAssocID="{CFF76408-F633-4FE3-98B8-27643D5179FC}" presName="node" presStyleLbl="node1" presStyleIdx="7" presStyleCnt="9">
        <dgm:presLayoutVars>
          <dgm:bulletEnabled val="1"/>
        </dgm:presLayoutVars>
      </dgm:prSet>
      <dgm:spPr/>
      <dgm:t>
        <a:bodyPr/>
        <a:lstStyle/>
        <a:p>
          <a:endParaRPr lang="fr-FR"/>
        </a:p>
      </dgm:t>
    </dgm:pt>
    <dgm:pt modelId="{FE932FFF-DF40-4442-8A55-8D625FABDF99}" type="pres">
      <dgm:prSet presAssocID="{449C83D1-B356-4DE0-955C-19BD781D3D27}" presName="sibTrans" presStyleCnt="0"/>
      <dgm:spPr/>
    </dgm:pt>
    <dgm:pt modelId="{64532116-9E00-4FA9-A95D-A740105CDBE4}" type="pres">
      <dgm:prSet presAssocID="{A9ACFE0A-A192-462C-B105-864296622DDF}" presName="node" presStyleLbl="node1" presStyleIdx="8" presStyleCnt="9">
        <dgm:presLayoutVars>
          <dgm:bulletEnabled val="1"/>
        </dgm:presLayoutVars>
      </dgm:prSet>
      <dgm:spPr/>
      <dgm:t>
        <a:bodyPr/>
        <a:lstStyle/>
        <a:p>
          <a:endParaRPr lang="fr-FR"/>
        </a:p>
      </dgm:t>
    </dgm:pt>
  </dgm:ptLst>
  <dgm:cxnLst>
    <dgm:cxn modelId="{75E523DD-2A0C-402A-837B-5253BCB65958}" srcId="{3CA44655-23BC-426B-A1D3-DBA21A5E06C1}" destId="{CFF76408-F633-4FE3-98B8-27643D5179FC}" srcOrd="7" destOrd="0" parTransId="{02C19CDD-A66C-452F-899B-21DB3EEBC21E}" sibTransId="{449C83D1-B356-4DE0-955C-19BD781D3D27}"/>
    <dgm:cxn modelId="{A0452CBF-54CE-4D6C-9D3E-A2A47D802346}" type="presOf" srcId="{B7D542DC-DCC0-41DC-80C7-9A69FEA289D3}" destId="{6FC90B51-8B25-45E6-BE39-E3F93F9669F8}" srcOrd="0" destOrd="0" presId="urn:microsoft.com/office/officeart/2005/8/layout/default"/>
    <dgm:cxn modelId="{4EA37E63-4ECB-48F2-B772-24D3C50CDB3A}" type="presOf" srcId="{83F6E7FD-70E1-4A76-A1AF-FCC388D52460}" destId="{F1123189-F143-497B-B2C8-45A6C08A1A18}" srcOrd="0" destOrd="0" presId="urn:microsoft.com/office/officeart/2005/8/layout/default"/>
    <dgm:cxn modelId="{5A338639-916F-4182-B333-B0C29DD83E33}" type="presOf" srcId="{CFF76408-F633-4FE3-98B8-27643D5179FC}" destId="{17103DD4-DD83-4FB1-ACF9-6AE406429A74}" srcOrd="0" destOrd="0" presId="urn:microsoft.com/office/officeart/2005/8/layout/default"/>
    <dgm:cxn modelId="{3617BE7D-CD22-4FAE-93C6-6251CDD0D3AA}" srcId="{3CA44655-23BC-426B-A1D3-DBA21A5E06C1}" destId="{ED65AC40-0811-421A-9709-1B5F72B29F41}" srcOrd="6" destOrd="0" parTransId="{C98B3752-FAAA-4E50-9F90-FD7E97327F99}" sibTransId="{330E3C11-FEC5-477A-82B2-3DE291E78E65}"/>
    <dgm:cxn modelId="{94C2A209-928A-44F2-BBE6-32FEB3BBE125}" type="presOf" srcId="{51AC771A-A265-4CC6-A2C0-1EFF4DB8AE92}" destId="{1A4DEC29-3A0A-486F-84CF-402990314DD1}" srcOrd="0" destOrd="0" presId="urn:microsoft.com/office/officeart/2005/8/layout/default"/>
    <dgm:cxn modelId="{23E8AF8E-0B1E-4727-BA60-EB7F1E17B851}" type="presOf" srcId="{ED65AC40-0811-421A-9709-1B5F72B29F41}" destId="{9F11AC9B-08BE-4414-94F3-7DACA09C5625}" srcOrd="0" destOrd="0" presId="urn:microsoft.com/office/officeart/2005/8/layout/default"/>
    <dgm:cxn modelId="{C3A0F3AA-578A-4DC4-AC22-45919E4AC291}" type="presOf" srcId="{60BD4D27-092D-45F9-A848-E24C9EEE12DD}" destId="{6BEB5A50-E3F4-45FF-A79B-13AE80EF0E70}" srcOrd="0" destOrd="0" presId="urn:microsoft.com/office/officeart/2005/8/layout/default"/>
    <dgm:cxn modelId="{2A469341-CEA0-41A7-B25B-A29047ABAE64}" type="presOf" srcId="{E9709261-A308-46C1-9C43-9678B5B6E0B5}" destId="{757094CE-6C80-4F0E-9665-8BC2B2AD35BA}" srcOrd="0" destOrd="0" presId="urn:microsoft.com/office/officeart/2005/8/layout/default"/>
    <dgm:cxn modelId="{2B64DD90-257D-418C-BF30-E31ACBD08AB5}" srcId="{3CA44655-23BC-426B-A1D3-DBA21A5E06C1}" destId="{401BFFEE-AD8F-4523-802F-D9A62BF2E289}" srcOrd="5" destOrd="0" parTransId="{50071CDB-6593-4A39-8351-CBCA5313442A}" sibTransId="{ADED49C6-A8A2-499C-8E37-CBF14233B64C}"/>
    <dgm:cxn modelId="{CC4850EA-AF77-4380-8929-2225B6E161A0}" srcId="{3CA44655-23BC-426B-A1D3-DBA21A5E06C1}" destId="{51AC771A-A265-4CC6-A2C0-1EFF4DB8AE92}" srcOrd="3" destOrd="0" parTransId="{B3E120A2-95F8-4954-916B-533A0875E9CF}" sibTransId="{80FE0A50-E53E-426D-B8B7-14A9428094C5}"/>
    <dgm:cxn modelId="{7E2D5D5C-4AF2-4AC4-9953-C1083A835120}" type="presOf" srcId="{A9ACFE0A-A192-462C-B105-864296622DDF}" destId="{64532116-9E00-4FA9-A95D-A740105CDBE4}" srcOrd="0" destOrd="0" presId="urn:microsoft.com/office/officeart/2005/8/layout/default"/>
    <dgm:cxn modelId="{64AE5A37-FD82-4C89-AF69-1BBDF67C0847}" srcId="{3CA44655-23BC-426B-A1D3-DBA21A5E06C1}" destId="{60BD4D27-092D-45F9-A848-E24C9EEE12DD}" srcOrd="4" destOrd="0" parTransId="{43506FD8-3732-4B0C-AFEB-C928D2A05786}" sibTransId="{8F576213-9A82-4DF0-BAC6-648624AEDB73}"/>
    <dgm:cxn modelId="{7A944F0E-3BA7-4B86-B159-3CE4CA0CA103}" srcId="{3CA44655-23BC-426B-A1D3-DBA21A5E06C1}" destId="{A9ACFE0A-A192-462C-B105-864296622DDF}" srcOrd="8" destOrd="0" parTransId="{63DCC565-0EDB-45BF-9D69-E489DDD5309E}" sibTransId="{206555FF-2C17-4C83-A198-916177E76717}"/>
    <dgm:cxn modelId="{844BDDF2-E511-4CA0-9D03-A1EBA106C7CE}" srcId="{3CA44655-23BC-426B-A1D3-DBA21A5E06C1}" destId="{B7D542DC-DCC0-41DC-80C7-9A69FEA289D3}" srcOrd="1" destOrd="0" parTransId="{FCAEBAE7-AC45-4F00-927E-BE62BF0017BC}" sibTransId="{E9F4B001-4EA5-4C05-8F49-4723F7DBCE17}"/>
    <dgm:cxn modelId="{94C85F08-E42B-4C95-B71A-1E1B86D5D6EC}" type="presOf" srcId="{3CA44655-23BC-426B-A1D3-DBA21A5E06C1}" destId="{C543961F-9724-4356-93D6-7CA7C548C28E}" srcOrd="0" destOrd="0" presId="urn:microsoft.com/office/officeart/2005/8/layout/default"/>
    <dgm:cxn modelId="{BD371075-5CC8-4094-96E7-5A1B665F13BE}" srcId="{3CA44655-23BC-426B-A1D3-DBA21A5E06C1}" destId="{E9709261-A308-46C1-9C43-9678B5B6E0B5}" srcOrd="2" destOrd="0" parTransId="{18ECF3B5-3EED-4F2D-841F-93E1E441882C}" sibTransId="{175838A2-69DE-4CA1-820E-641778B6B45C}"/>
    <dgm:cxn modelId="{66506CC1-0D4F-4396-9923-C30BD11E9731}" srcId="{3CA44655-23BC-426B-A1D3-DBA21A5E06C1}" destId="{83F6E7FD-70E1-4A76-A1AF-FCC388D52460}" srcOrd="0" destOrd="0" parTransId="{4294D75C-FF6A-490B-89E0-D784BD5FE566}" sibTransId="{AB1D09F3-042E-4720-8E8A-FE010213911B}"/>
    <dgm:cxn modelId="{BDBF7FB8-EB96-4ABD-B4E7-1FCDC0B75747}" type="presOf" srcId="{401BFFEE-AD8F-4523-802F-D9A62BF2E289}" destId="{2A5C8191-C99A-4A7E-B82D-7872A4AC7765}" srcOrd="0" destOrd="0" presId="urn:microsoft.com/office/officeart/2005/8/layout/default"/>
    <dgm:cxn modelId="{A5C5A397-264D-4496-A699-0414C00B44C5}" type="presParOf" srcId="{C543961F-9724-4356-93D6-7CA7C548C28E}" destId="{F1123189-F143-497B-B2C8-45A6C08A1A18}" srcOrd="0" destOrd="0" presId="urn:microsoft.com/office/officeart/2005/8/layout/default"/>
    <dgm:cxn modelId="{E059714B-B2C7-4737-BF13-C77FA9AFB2B3}" type="presParOf" srcId="{C543961F-9724-4356-93D6-7CA7C548C28E}" destId="{A04AE286-7F55-4021-9D1F-DC6AD27FC575}" srcOrd="1" destOrd="0" presId="urn:microsoft.com/office/officeart/2005/8/layout/default"/>
    <dgm:cxn modelId="{5A436A11-6151-4D1B-9DED-2156CCC7C940}" type="presParOf" srcId="{C543961F-9724-4356-93D6-7CA7C548C28E}" destId="{6FC90B51-8B25-45E6-BE39-E3F93F9669F8}" srcOrd="2" destOrd="0" presId="urn:microsoft.com/office/officeart/2005/8/layout/default"/>
    <dgm:cxn modelId="{22219083-611C-4162-BFA7-457645C58FC8}" type="presParOf" srcId="{C543961F-9724-4356-93D6-7CA7C548C28E}" destId="{A4BBACE6-26EA-418E-91AD-CEF3CB1A1D83}" srcOrd="3" destOrd="0" presId="urn:microsoft.com/office/officeart/2005/8/layout/default"/>
    <dgm:cxn modelId="{23792F06-AAA0-4669-BBC4-E5DCD4C79642}" type="presParOf" srcId="{C543961F-9724-4356-93D6-7CA7C548C28E}" destId="{757094CE-6C80-4F0E-9665-8BC2B2AD35BA}" srcOrd="4" destOrd="0" presId="urn:microsoft.com/office/officeart/2005/8/layout/default"/>
    <dgm:cxn modelId="{A9C0A418-9980-4AF0-A37E-7BD3DFA0DECB}" type="presParOf" srcId="{C543961F-9724-4356-93D6-7CA7C548C28E}" destId="{880EC16C-9F87-432A-BA0F-2D5EC4AE71F8}" srcOrd="5" destOrd="0" presId="urn:microsoft.com/office/officeart/2005/8/layout/default"/>
    <dgm:cxn modelId="{8BDE5A66-FD18-4783-A1E6-EF78014EC866}" type="presParOf" srcId="{C543961F-9724-4356-93D6-7CA7C548C28E}" destId="{1A4DEC29-3A0A-486F-84CF-402990314DD1}" srcOrd="6" destOrd="0" presId="urn:microsoft.com/office/officeart/2005/8/layout/default"/>
    <dgm:cxn modelId="{2A240F05-4369-4DC9-888D-3D6B787D5D58}" type="presParOf" srcId="{C543961F-9724-4356-93D6-7CA7C548C28E}" destId="{0F37904F-73E1-4D83-88FF-85BE02BD85E0}" srcOrd="7" destOrd="0" presId="urn:microsoft.com/office/officeart/2005/8/layout/default"/>
    <dgm:cxn modelId="{08A344EB-13D8-49B8-BD6F-3C4C3444EB82}" type="presParOf" srcId="{C543961F-9724-4356-93D6-7CA7C548C28E}" destId="{6BEB5A50-E3F4-45FF-A79B-13AE80EF0E70}" srcOrd="8" destOrd="0" presId="urn:microsoft.com/office/officeart/2005/8/layout/default"/>
    <dgm:cxn modelId="{4A108427-83C2-4DC3-8C61-A5E6D75BFDA8}" type="presParOf" srcId="{C543961F-9724-4356-93D6-7CA7C548C28E}" destId="{2C8E0883-8B27-4FF0-9BFD-1E60B78951A1}" srcOrd="9" destOrd="0" presId="urn:microsoft.com/office/officeart/2005/8/layout/default"/>
    <dgm:cxn modelId="{7029AFC0-365D-407B-BA75-D7CF5915C18F}" type="presParOf" srcId="{C543961F-9724-4356-93D6-7CA7C548C28E}" destId="{2A5C8191-C99A-4A7E-B82D-7872A4AC7765}" srcOrd="10" destOrd="0" presId="urn:microsoft.com/office/officeart/2005/8/layout/default"/>
    <dgm:cxn modelId="{94EF3FCF-70D1-460F-B3CA-4DBE29BE3A85}" type="presParOf" srcId="{C543961F-9724-4356-93D6-7CA7C548C28E}" destId="{AFA8A886-DA4D-46A6-88FB-D420E6A544FD}" srcOrd="11" destOrd="0" presId="urn:microsoft.com/office/officeart/2005/8/layout/default"/>
    <dgm:cxn modelId="{C1CEF29A-FEEA-40D7-B77C-2935F84E66B3}" type="presParOf" srcId="{C543961F-9724-4356-93D6-7CA7C548C28E}" destId="{9F11AC9B-08BE-4414-94F3-7DACA09C5625}" srcOrd="12" destOrd="0" presId="urn:microsoft.com/office/officeart/2005/8/layout/default"/>
    <dgm:cxn modelId="{3EC28A64-C16C-4260-9B6C-50D78A5825B1}" type="presParOf" srcId="{C543961F-9724-4356-93D6-7CA7C548C28E}" destId="{50127BF1-FA9D-40FF-9788-E4435CB38B5D}" srcOrd="13" destOrd="0" presId="urn:microsoft.com/office/officeart/2005/8/layout/default"/>
    <dgm:cxn modelId="{85D049EF-3D44-47AA-9F0D-B25A26AA3552}" type="presParOf" srcId="{C543961F-9724-4356-93D6-7CA7C548C28E}" destId="{17103DD4-DD83-4FB1-ACF9-6AE406429A74}" srcOrd="14" destOrd="0" presId="urn:microsoft.com/office/officeart/2005/8/layout/default"/>
    <dgm:cxn modelId="{5E6399CE-2363-43EA-A61D-872962D98E05}" type="presParOf" srcId="{C543961F-9724-4356-93D6-7CA7C548C28E}" destId="{FE932FFF-DF40-4442-8A55-8D625FABDF99}" srcOrd="15" destOrd="0" presId="urn:microsoft.com/office/officeart/2005/8/layout/default"/>
    <dgm:cxn modelId="{8D7AC930-F221-4DDA-B60A-3A1A1373C637}" type="presParOf" srcId="{C543961F-9724-4356-93D6-7CA7C548C28E}" destId="{64532116-9E00-4FA9-A95D-A740105CDBE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Occasions manquées</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1" dirty="0">
              <a:solidFill>
                <a:schemeClr val="tx1"/>
              </a:solidFill>
            </a:rPr>
            <a:t>6.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Barrières au dépistage / Problèmes souvent soulevés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fr-FR"/>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fr-FR"/>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fr-FR"/>
        </a:p>
      </dgm:t>
    </dgm:pt>
  </dgm:ptLst>
  <dgm:cxnLst>
    <dgm:cxn modelId="{046E03E8-E537-4968-A838-1C99C2E54EA9}" type="presOf" srcId="{DC5626C3-89EC-42E9-A8A5-2C4033403F44}" destId="{0363741D-5522-44EE-BA48-7952B8DF3484}" srcOrd="0" destOrd="0" presId="urn:microsoft.com/office/officeart/2005/8/layout/vList2"/>
    <dgm:cxn modelId="{646C84FF-A95D-47AA-B4EE-874E3ABC744F}" type="presOf" srcId="{76EB3F9B-2E05-4C7C-8DE6-4ABBB04CB700}" destId="{27D53F48-8A9E-4AF0-93B2-8CEBDE1BB97C}"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8305DCC2-F79B-46E0-8039-370E6096811A}" type="presOf" srcId="{4EA625BF-1FAA-4074-975F-44FFB7629D05}" destId="{3C1371A6-360D-4628-B6B6-D0DCC663AD7A}"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978EC5D-587E-49A7-9B8D-3CA76AB7F065}" type="presOf" srcId="{878F4850-5941-4A3C-9129-2ECFE0B32ED5}" destId="{7B30A21E-1790-47E3-9E16-169E73C13270}" srcOrd="0" destOrd="0" presId="urn:microsoft.com/office/officeart/2005/8/layout/vList2"/>
    <dgm:cxn modelId="{AF9EBEDE-696B-4CFC-8CC2-E189F4154D9C}" type="presOf" srcId="{7ADBD254-F3A8-45BA-97A2-B10099EAF300}" destId="{8DEC646D-C5DB-4FE2-AC56-684A2AB5DB0E}" srcOrd="0" destOrd="0" presId="urn:microsoft.com/office/officeart/2005/8/layout/vList2"/>
    <dgm:cxn modelId="{D8B9A6CB-F0AC-428D-A469-D1DF07E5382C}"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658E4CF-C173-46C6-B4DE-F995AAF31B7B}" srcId="{334B3551-664B-4334-BF1F-E23996D41D35}" destId="{878F4850-5941-4A3C-9129-2ECFE0B32ED5}" srcOrd="5" destOrd="0" parTransId="{632BB5FA-C52A-4CF8-96A8-8717A4E2A1A6}" sibTransId="{E7987764-A999-4E74-81FA-1C220AAA9805}"/>
    <dgm:cxn modelId="{71E66578-23E0-4C51-8B9A-07BA45D33CA6}" type="presOf" srcId="{334B3551-664B-4334-BF1F-E23996D41D35}" destId="{3C98A23B-9912-4DFC-94DE-9675821665F5}" srcOrd="0" destOrd="0" presId="urn:microsoft.com/office/officeart/2005/8/layout/vList2"/>
    <dgm:cxn modelId="{0C63661D-21FB-45DD-BB01-317D83A6B9C3}" type="presParOf" srcId="{3C98A23B-9912-4DFC-94DE-9675821665F5}" destId="{27D53F48-8A9E-4AF0-93B2-8CEBDE1BB97C}" srcOrd="0" destOrd="0" presId="urn:microsoft.com/office/officeart/2005/8/layout/vList2"/>
    <dgm:cxn modelId="{A0F0F79C-EA8C-49CA-815C-9FDEDF6FED5D}" type="presParOf" srcId="{3C98A23B-9912-4DFC-94DE-9675821665F5}" destId="{B59A89EE-9D55-421F-8567-5EBE4D230955}" srcOrd="1" destOrd="0" presId="urn:microsoft.com/office/officeart/2005/8/layout/vList2"/>
    <dgm:cxn modelId="{BA1BD5ED-BA6F-45B8-8AC7-8FA39754071A}" type="presParOf" srcId="{3C98A23B-9912-4DFC-94DE-9675821665F5}" destId="{0363741D-5522-44EE-BA48-7952B8DF3484}" srcOrd="2" destOrd="0" presId="urn:microsoft.com/office/officeart/2005/8/layout/vList2"/>
    <dgm:cxn modelId="{22A8D9EF-231D-43FC-B833-18FFE92C17DD}" type="presParOf" srcId="{3C98A23B-9912-4DFC-94DE-9675821665F5}" destId="{0BF2AA6C-D6FE-42AE-B985-92A0D12CF2D4}" srcOrd="3" destOrd="0" presId="urn:microsoft.com/office/officeart/2005/8/layout/vList2"/>
    <dgm:cxn modelId="{770D1C51-F1F9-43F2-AFE3-EA84658C64AC}" type="presParOf" srcId="{3C98A23B-9912-4DFC-94DE-9675821665F5}" destId="{3C1371A6-360D-4628-B6B6-D0DCC663AD7A}" srcOrd="4" destOrd="0" presId="urn:microsoft.com/office/officeart/2005/8/layout/vList2"/>
    <dgm:cxn modelId="{D807B4BE-E64D-4878-B8D7-1FCEBBABCE96}" type="presParOf" srcId="{3C98A23B-9912-4DFC-94DE-9675821665F5}" destId="{6F6B4B09-981E-4FEF-863F-8026D8B0BDFF}" srcOrd="5" destOrd="0" presId="urn:microsoft.com/office/officeart/2005/8/layout/vList2"/>
    <dgm:cxn modelId="{0C5D6A4C-1A02-4A9C-81D8-0F2F1C765352}" type="presParOf" srcId="{3C98A23B-9912-4DFC-94DE-9675821665F5}" destId="{C60C5F13-BC11-46BA-86A0-E8C8DEBDFD2D}" srcOrd="6" destOrd="0" presId="urn:microsoft.com/office/officeart/2005/8/layout/vList2"/>
    <dgm:cxn modelId="{EE26608B-DA97-4A0A-9943-7B21CF214EAA}" type="presParOf" srcId="{3C98A23B-9912-4DFC-94DE-9675821665F5}" destId="{51223976-9EDD-44DB-B904-276081631982}" srcOrd="7" destOrd="0" presId="urn:microsoft.com/office/officeart/2005/8/layout/vList2"/>
    <dgm:cxn modelId="{B593DA69-00EA-444D-8F9E-AF3D27DB33C9}" type="presParOf" srcId="{3C98A23B-9912-4DFC-94DE-9675821665F5}" destId="{8DEC646D-C5DB-4FE2-AC56-684A2AB5DB0E}" srcOrd="8" destOrd="0" presId="urn:microsoft.com/office/officeart/2005/8/layout/vList2"/>
    <dgm:cxn modelId="{2A4A4ACA-2E5A-4659-9273-F29CE515DCB0}" type="presParOf" srcId="{3C98A23B-9912-4DFC-94DE-9675821665F5}" destId="{4922431F-3D46-4906-93E0-CF5BE3C812E5}" srcOrd="9" destOrd="0" presId="urn:microsoft.com/office/officeart/2005/8/layout/vList2"/>
    <dgm:cxn modelId="{749C4C05-C31B-445A-B0E0-D361A1B42155}"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1" dirty="0">
              <a:solidFill>
                <a:schemeClr val="tx1"/>
              </a:solidFill>
            </a:rPr>
            <a:t>6.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fr-FR"/>
        </a:p>
      </dgm:t>
    </dgm:pt>
  </dgm:ptLst>
  <dgm:cxnLst>
    <dgm:cxn modelId="{F6A48313-160C-4A82-9EB4-8FFD50B63029}" srcId="{334B3551-664B-4334-BF1F-E23996D41D35}" destId="{7ADBD254-F3A8-45BA-97A2-B10099EAF300}" srcOrd="3" destOrd="0" parTransId="{F030D52B-33C9-4CF2-BE55-4168E6C52F5E}" sibTransId="{C54172BD-B7AE-4237-A2D6-CBE22CEA6D8E}"/>
    <dgm:cxn modelId="{CF530295-F19F-495E-9F29-954F8C7732BA}" type="presOf" srcId="{DC5626C3-89EC-42E9-A8A5-2C4033403F44}" destId="{0363741D-5522-44EE-BA48-7952B8DF3484}"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BB0A50FE-1559-4ACD-B21E-CAA905167A58}" type="presOf" srcId="{4EA625BF-1FAA-4074-975F-44FFB7629D05}" destId="{3C1371A6-360D-4628-B6B6-D0DCC663AD7A}" srcOrd="0" destOrd="0" presId="urn:microsoft.com/office/officeart/2005/8/layout/vList2"/>
    <dgm:cxn modelId="{3AEE062D-4786-4AFC-A141-2FFB0ED2803E}" type="presOf" srcId="{7ADBD254-F3A8-45BA-97A2-B10099EAF300}" destId="{8DEC646D-C5DB-4FE2-AC56-684A2AB5DB0E}" srcOrd="0" destOrd="0" presId="urn:microsoft.com/office/officeart/2005/8/layout/vList2"/>
    <dgm:cxn modelId="{DB005C2E-503F-4C6F-A0C1-BF7A44D96735}" type="presOf" srcId="{334B3551-664B-4334-BF1F-E23996D41D35}" destId="{3C98A23B-9912-4DFC-94DE-9675821665F5}" srcOrd="0" destOrd="0" presId="urn:microsoft.com/office/officeart/2005/8/layout/vList2"/>
    <dgm:cxn modelId="{F89B7407-D180-4EDD-BE27-CFC4768CAB20}" type="presOf" srcId="{76EB3F9B-2E05-4C7C-8DE6-4ABBB04CB700}" destId="{27D53F48-8A9E-4AF0-93B2-8CEBDE1BB97C}" srcOrd="0" destOrd="0" presId="urn:microsoft.com/office/officeart/2005/8/layout/vList2"/>
    <dgm:cxn modelId="{843725B8-64BD-4F48-A2F6-D8A4F2B2A548}" type="presParOf" srcId="{3C98A23B-9912-4DFC-94DE-9675821665F5}" destId="{27D53F48-8A9E-4AF0-93B2-8CEBDE1BB97C}" srcOrd="0" destOrd="0" presId="urn:microsoft.com/office/officeart/2005/8/layout/vList2"/>
    <dgm:cxn modelId="{62C919D1-D92A-4009-82F3-A137F84B106A}" type="presParOf" srcId="{3C98A23B-9912-4DFC-94DE-9675821665F5}" destId="{B59A89EE-9D55-421F-8567-5EBE4D230955}" srcOrd="1" destOrd="0" presId="urn:microsoft.com/office/officeart/2005/8/layout/vList2"/>
    <dgm:cxn modelId="{3EFB7936-350B-4206-A0DA-72412BAB99D1}" type="presParOf" srcId="{3C98A23B-9912-4DFC-94DE-9675821665F5}" destId="{0363741D-5522-44EE-BA48-7952B8DF3484}" srcOrd="2" destOrd="0" presId="urn:microsoft.com/office/officeart/2005/8/layout/vList2"/>
    <dgm:cxn modelId="{E051E876-1649-422C-B8BD-F9D15825E397}" type="presParOf" srcId="{3C98A23B-9912-4DFC-94DE-9675821665F5}" destId="{0BF2AA6C-D6FE-42AE-B985-92A0D12CF2D4}" srcOrd="3" destOrd="0" presId="urn:microsoft.com/office/officeart/2005/8/layout/vList2"/>
    <dgm:cxn modelId="{CD14E090-3D1D-415B-A1C0-D9793A98A024}" type="presParOf" srcId="{3C98A23B-9912-4DFC-94DE-9675821665F5}" destId="{3C1371A6-360D-4628-B6B6-D0DCC663AD7A}" srcOrd="4" destOrd="0" presId="urn:microsoft.com/office/officeart/2005/8/layout/vList2"/>
    <dgm:cxn modelId="{BD904530-E765-48F1-A6A3-0DF9859C8FD8}" type="presParOf" srcId="{3C98A23B-9912-4DFC-94DE-9675821665F5}" destId="{6F6B4B09-981E-4FEF-863F-8026D8B0BDFF}" srcOrd="5" destOrd="0" presId="urn:microsoft.com/office/officeart/2005/8/layout/vList2"/>
    <dgm:cxn modelId="{CFE328F1-FEDC-408C-98CE-D9CCBEB763F7}"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898F7F-7F93-4866-9E03-53064EFA80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42921E1-9BC3-4F52-B432-FCF7CB474708}">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solidFill>
            </a:rPr>
            <a:t>Centres d'interruption de grossesse</a:t>
          </a:r>
        </a:p>
      </dgm:t>
    </dgm:pt>
    <dgm:pt modelId="{DB8286FE-F803-4161-87F1-FC548823EB05}" type="parTrans" cxnId="{FF3AC39D-9929-49EE-B6C5-A53C9C87F8F4}">
      <dgm:prSet/>
      <dgm:spPr/>
      <dgm:t>
        <a:bodyPr/>
        <a:lstStyle/>
        <a:p>
          <a:endParaRPr lang="en-GB"/>
        </a:p>
      </dgm:t>
    </dgm:pt>
    <dgm:pt modelId="{C25D8C7B-7F75-4D8F-9E4D-9E3980398718}" type="sibTrans" cxnId="{FF3AC39D-9929-49EE-B6C5-A53C9C87F8F4}">
      <dgm:prSet/>
      <dgm:spPr/>
      <dgm:t>
        <a:bodyPr/>
        <a:lstStyle/>
        <a:p>
          <a:endParaRPr lang="en-GB"/>
        </a:p>
      </dgm:t>
    </dgm:pt>
    <dgm:pt modelId="{832C2865-E8AA-4263-A07D-ECFF6332113C}">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solidFill>
            </a:rPr>
            <a:t>Centres de prise en charge de la toxicomanie</a:t>
          </a:r>
        </a:p>
      </dgm:t>
    </dgm:pt>
    <dgm:pt modelId="{54D9DB59-2E7E-44FD-B07E-6EBEC9A357AC}" type="parTrans" cxnId="{1D6D8BCD-08DD-4558-A69F-FD8949C7BFFB}">
      <dgm:prSet/>
      <dgm:spPr/>
      <dgm:t>
        <a:bodyPr/>
        <a:lstStyle/>
        <a:p>
          <a:endParaRPr lang="en-GB"/>
        </a:p>
      </dgm:t>
    </dgm:pt>
    <dgm:pt modelId="{38C82827-A4E4-4B8F-83D8-486E3623638D}" type="sibTrans" cxnId="{1D6D8BCD-08DD-4558-A69F-FD8949C7BFFB}">
      <dgm:prSet/>
      <dgm:spPr/>
      <dgm:t>
        <a:bodyPr/>
        <a:lstStyle/>
        <a:p>
          <a:endParaRPr lang="en-GB"/>
        </a:p>
      </dgm:t>
    </dgm:pt>
    <dgm:pt modelId="{2B1180F8-9B5B-4875-A9AA-03CDF4D8273E}">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solidFill>
            </a:rPr>
            <a:t>Dispensaires antivénériens</a:t>
          </a:r>
        </a:p>
      </dgm:t>
    </dgm:pt>
    <dgm:pt modelId="{925CB40B-AA0F-4752-95FE-11BC0E8A6F11}" type="parTrans" cxnId="{BDA07EED-4FEB-48BA-A900-E23B34B346C5}">
      <dgm:prSet/>
      <dgm:spPr/>
      <dgm:t>
        <a:bodyPr/>
        <a:lstStyle/>
        <a:p>
          <a:endParaRPr lang="en-GB"/>
        </a:p>
      </dgm:t>
    </dgm:pt>
    <dgm:pt modelId="{76D6C3A4-C192-4F00-A7AB-5BA6A0018B77}" type="sibTrans" cxnId="{BDA07EED-4FEB-48BA-A900-E23B34B346C5}">
      <dgm:prSet/>
      <dgm:spPr/>
      <dgm:t>
        <a:bodyPr/>
        <a:lstStyle/>
        <a:p>
          <a:endParaRPr lang="en-GB"/>
        </a:p>
      </dgm:t>
    </dgm:pt>
    <dgm:pt modelId="{44CE99B7-83E6-43C4-A486-287D6B309B21}">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solidFill>
            </a:rPr>
            <a:t>Consultations prénatales</a:t>
          </a:r>
        </a:p>
      </dgm:t>
    </dgm:pt>
    <dgm:pt modelId="{B7140597-6772-4448-93C7-82C64D6C986C}" type="parTrans" cxnId="{1FB838FB-A791-4AA8-9D2B-BED7DEC503C8}">
      <dgm:prSet/>
      <dgm:spPr/>
      <dgm:t>
        <a:bodyPr/>
        <a:lstStyle/>
        <a:p>
          <a:endParaRPr lang="en-GB"/>
        </a:p>
      </dgm:t>
    </dgm:pt>
    <dgm:pt modelId="{A41D66EA-8129-41B6-B2A0-06DC2378F6CE}" type="sibTrans" cxnId="{1FB838FB-A791-4AA8-9D2B-BED7DEC503C8}">
      <dgm:prSet/>
      <dgm:spPr/>
      <dgm:t>
        <a:bodyPr/>
        <a:lstStyle/>
        <a:p>
          <a:endParaRPr lang="en-GB"/>
        </a:p>
      </dgm:t>
    </dgm:pt>
    <dgm:pt modelId="{9BDF9915-0CF8-489D-9B01-20609993CC57}" type="pres">
      <dgm:prSet presAssocID="{E1898F7F-7F93-4866-9E03-53064EFA80EF}" presName="diagram" presStyleCnt="0">
        <dgm:presLayoutVars>
          <dgm:dir/>
          <dgm:resizeHandles val="exact"/>
        </dgm:presLayoutVars>
      </dgm:prSet>
      <dgm:spPr/>
      <dgm:t>
        <a:bodyPr/>
        <a:lstStyle/>
        <a:p>
          <a:endParaRPr lang="fr-FR"/>
        </a:p>
      </dgm:t>
    </dgm:pt>
    <dgm:pt modelId="{DB05EEB8-ADE2-41E1-87CC-CA8832A7A9A1}" type="pres">
      <dgm:prSet presAssocID="{442921E1-9BC3-4F52-B432-FCF7CB474708}" presName="node" presStyleLbl="node1" presStyleIdx="0" presStyleCnt="4">
        <dgm:presLayoutVars>
          <dgm:bulletEnabled val="1"/>
        </dgm:presLayoutVars>
      </dgm:prSet>
      <dgm:spPr/>
      <dgm:t>
        <a:bodyPr/>
        <a:lstStyle/>
        <a:p>
          <a:endParaRPr lang="fr-FR"/>
        </a:p>
      </dgm:t>
    </dgm:pt>
    <dgm:pt modelId="{0B08FA54-F5CB-4035-BBD2-C2E617DCFC43}" type="pres">
      <dgm:prSet presAssocID="{C25D8C7B-7F75-4D8F-9E4D-9E3980398718}" presName="sibTrans" presStyleCnt="0"/>
      <dgm:spPr/>
    </dgm:pt>
    <dgm:pt modelId="{50465869-4390-4CAE-84E5-87CDD5DBB3D8}" type="pres">
      <dgm:prSet presAssocID="{832C2865-E8AA-4263-A07D-ECFF6332113C}" presName="node" presStyleLbl="node1" presStyleIdx="1" presStyleCnt="4">
        <dgm:presLayoutVars>
          <dgm:bulletEnabled val="1"/>
        </dgm:presLayoutVars>
      </dgm:prSet>
      <dgm:spPr/>
      <dgm:t>
        <a:bodyPr/>
        <a:lstStyle/>
        <a:p>
          <a:endParaRPr lang="fr-FR"/>
        </a:p>
      </dgm:t>
    </dgm:pt>
    <dgm:pt modelId="{D7568DF7-7F93-4EDC-9D84-CD9A9C1F933E}" type="pres">
      <dgm:prSet presAssocID="{38C82827-A4E4-4B8F-83D8-486E3623638D}" presName="sibTrans" presStyleCnt="0"/>
      <dgm:spPr/>
    </dgm:pt>
    <dgm:pt modelId="{3D73785E-725D-4B0B-954D-35A381697236}" type="pres">
      <dgm:prSet presAssocID="{2B1180F8-9B5B-4875-A9AA-03CDF4D8273E}" presName="node" presStyleLbl="node1" presStyleIdx="2" presStyleCnt="4">
        <dgm:presLayoutVars>
          <dgm:bulletEnabled val="1"/>
        </dgm:presLayoutVars>
      </dgm:prSet>
      <dgm:spPr/>
      <dgm:t>
        <a:bodyPr/>
        <a:lstStyle/>
        <a:p>
          <a:endParaRPr lang="fr-FR"/>
        </a:p>
      </dgm:t>
    </dgm:pt>
    <dgm:pt modelId="{277925A7-D27D-4CFB-AD43-E4FD38939C98}" type="pres">
      <dgm:prSet presAssocID="{76D6C3A4-C192-4F00-A7AB-5BA6A0018B77}" presName="sibTrans" presStyleCnt="0"/>
      <dgm:spPr/>
    </dgm:pt>
    <dgm:pt modelId="{C31EC26E-8FF5-4667-83B3-8EDDD8E99BE9}" type="pres">
      <dgm:prSet presAssocID="{44CE99B7-83E6-43C4-A486-287D6B309B21}" presName="node" presStyleLbl="node1" presStyleIdx="3" presStyleCnt="4">
        <dgm:presLayoutVars>
          <dgm:bulletEnabled val="1"/>
        </dgm:presLayoutVars>
      </dgm:prSet>
      <dgm:spPr/>
      <dgm:t>
        <a:bodyPr/>
        <a:lstStyle/>
        <a:p>
          <a:endParaRPr lang="fr-FR"/>
        </a:p>
      </dgm:t>
    </dgm:pt>
  </dgm:ptLst>
  <dgm:cxnLst>
    <dgm:cxn modelId="{1FB838FB-A791-4AA8-9D2B-BED7DEC503C8}" srcId="{E1898F7F-7F93-4866-9E03-53064EFA80EF}" destId="{44CE99B7-83E6-43C4-A486-287D6B309B21}" srcOrd="3" destOrd="0" parTransId="{B7140597-6772-4448-93C7-82C64D6C986C}" sibTransId="{A41D66EA-8129-41B6-B2A0-06DC2378F6CE}"/>
    <dgm:cxn modelId="{1D6D8BCD-08DD-4558-A69F-FD8949C7BFFB}" srcId="{E1898F7F-7F93-4866-9E03-53064EFA80EF}" destId="{832C2865-E8AA-4263-A07D-ECFF6332113C}" srcOrd="1" destOrd="0" parTransId="{54D9DB59-2E7E-44FD-B07E-6EBEC9A357AC}" sibTransId="{38C82827-A4E4-4B8F-83D8-486E3623638D}"/>
    <dgm:cxn modelId="{9794C234-66D0-4A3D-9832-2BD93D05C3AF}" type="presOf" srcId="{E1898F7F-7F93-4866-9E03-53064EFA80EF}" destId="{9BDF9915-0CF8-489D-9B01-20609993CC57}" srcOrd="0" destOrd="0" presId="urn:microsoft.com/office/officeart/2005/8/layout/default"/>
    <dgm:cxn modelId="{41364DCE-9182-412F-A269-52324CC30455}" type="presOf" srcId="{2B1180F8-9B5B-4875-A9AA-03CDF4D8273E}" destId="{3D73785E-725D-4B0B-954D-35A381697236}" srcOrd="0" destOrd="0" presId="urn:microsoft.com/office/officeart/2005/8/layout/default"/>
    <dgm:cxn modelId="{1CAF6412-DC65-4F8E-9025-E51D0BE2F042}" type="presOf" srcId="{442921E1-9BC3-4F52-B432-FCF7CB474708}" destId="{DB05EEB8-ADE2-41E1-87CC-CA8832A7A9A1}" srcOrd="0" destOrd="0" presId="urn:microsoft.com/office/officeart/2005/8/layout/default"/>
    <dgm:cxn modelId="{DAE00C7C-B61D-40C2-A92B-73E32FB51C49}" type="presOf" srcId="{832C2865-E8AA-4263-A07D-ECFF6332113C}" destId="{50465869-4390-4CAE-84E5-87CDD5DBB3D8}" srcOrd="0" destOrd="0" presId="urn:microsoft.com/office/officeart/2005/8/layout/default"/>
    <dgm:cxn modelId="{FF3AC39D-9929-49EE-B6C5-A53C9C87F8F4}" srcId="{E1898F7F-7F93-4866-9E03-53064EFA80EF}" destId="{442921E1-9BC3-4F52-B432-FCF7CB474708}" srcOrd="0" destOrd="0" parTransId="{DB8286FE-F803-4161-87F1-FC548823EB05}" sibTransId="{C25D8C7B-7F75-4D8F-9E4D-9E3980398718}"/>
    <dgm:cxn modelId="{BDA07EED-4FEB-48BA-A900-E23B34B346C5}" srcId="{E1898F7F-7F93-4866-9E03-53064EFA80EF}" destId="{2B1180F8-9B5B-4875-A9AA-03CDF4D8273E}" srcOrd="2" destOrd="0" parTransId="{925CB40B-AA0F-4752-95FE-11BC0E8A6F11}" sibTransId="{76D6C3A4-C192-4F00-A7AB-5BA6A0018B77}"/>
    <dgm:cxn modelId="{5F5C8417-A8FC-48E2-AC84-EA543D44A3EF}" type="presOf" srcId="{44CE99B7-83E6-43C4-A486-287D6B309B21}" destId="{C31EC26E-8FF5-4667-83B3-8EDDD8E99BE9}" srcOrd="0" destOrd="0" presId="urn:microsoft.com/office/officeart/2005/8/layout/default"/>
    <dgm:cxn modelId="{FD0402EE-316A-43EA-B196-B44CD9472286}" type="presParOf" srcId="{9BDF9915-0CF8-489D-9B01-20609993CC57}" destId="{DB05EEB8-ADE2-41E1-87CC-CA8832A7A9A1}" srcOrd="0" destOrd="0" presId="urn:microsoft.com/office/officeart/2005/8/layout/default"/>
    <dgm:cxn modelId="{D4EEC44E-052D-4606-BFF9-7D49B2B73FE8}" type="presParOf" srcId="{9BDF9915-0CF8-489D-9B01-20609993CC57}" destId="{0B08FA54-F5CB-4035-BBD2-C2E617DCFC43}" srcOrd="1" destOrd="0" presId="urn:microsoft.com/office/officeart/2005/8/layout/default"/>
    <dgm:cxn modelId="{F1804D43-D8C0-471E-ACE1-C4F6839CF2DA}" type="presParOf" srcId="{9BDF9915-0CF8-489D-9B01-20609993CC57}" destId="{50465869-4390-4CAE-84E5-87CDD5DBB3D8}" srcOrd="2" destOrd="0" presId="urn:microsoft.com/office/officeart/2005/8/layout/default"/>
    <dgm:cxn modelId="{50AC1F7F-4235-40BF-A502-64C394B911B3}" type="presParOf" srcId="{9BDF9915-0CF8-489D-9B01-20609993CC57}" destId="{D7568DF7-7F93-4EDC-9D84-CD9A9C1F933E}" srcOrd="3" destOrd="0" presId="urn:microsoft.com/office/officeart/2005/8/layout/default"/>
    <dgm:cxn modelId="{7313D24C-5374-4597-8049-D398636C98CF}" type="presParOf" srcId="{9BDF9915-0CF8-489D-9B01-20609993CC57}" destId="{3D73785E-725D-4B0B-954D-35A381697236}" srcOrd="4" destOrd="0" presId="urn:microsoft.com/office/officeart/2005/8/layout/default"/>
    <dgm:cxn modelId="{8DA910B5-1678-4906-BC92-E30AA4C3C35F}" type="presParOf" srcId="{9BDF9915-0CF8-489D-9B01-20609993CC57}" destId="{277925A7-D27D-4CFB-AD43-E4FD38939C98}" srcOrd="5" destOrd="0" presId="urn:microsoft.com/office/officeart/2005/8/layout/default"/>
    <dgm:cxn modelId="{39C9F84D-1663-4D5A-BA45-B6F1EB8E325B}" type="presParOf" srcId="{9BDF9915-0CF8-489D-9B01-20609993CC57}" destId="{C31EC26E-8FF5-4667-83B3-8EDDD8E99BE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B830A6-E172-43F8-BFFA-8140B15616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562572-08F8-47E5-88C3-DA3A23F59CB9}">
      <dgm:prSet custT="1"/>
      <dgm:spPr>
        <a:solidFill>
          <a:srgbClr val="E9EDF4"/>
        </a:solidFill>
      </dgm:spPr>
      <dgm:t>
        <a:bodyPr/>
        <a:lstStyle/>
        <a:p>
          <a:pPr rtl="0"/>
          <a:r>
            <a:rPr lang="en-GB" sz="2000" dirty="0">
              <a:solidFill>
                <a:schemeClr val="tx1"/>
              </a:solidFill>
            </a:rPr>
            <a:t>Taux médian de CD4</a:t>
          </a:r>
          <a:r>
            <a:rPr lang="en-US" sz="2000" dirty="0">
              <a:solidFill>
                <a:schemeClr val="tx1"/>
              </a:solidFill>
            </a:rPr>
            <a:t>		</a:t>
          </a:r>
          <a:r>
            <a:rPr lang="en-GB" sz="2000" dirty="0">
              <a:solidFill>
                <a:schemeClr val="tx1"/>
              </a:solidFill>
            </a:rPr>
            <a:t>200 cellules/</a:t>
          </a:r>
          <a:r>
            <a:rPr lang="en-GB" sz="2000" dirty="0">
              <a:solidFill>
                <a:schemeClr val="tx1"/>
              </a:solidFill>
              <a:sym typeface="Symbol"/>
            </a:rPr>
            <a:t></a:t>
          </a:r>
          <a:r>
            <a:rPr lang="en-GB" sz="2000" dirty="0">
              <a:solidFill>
                <a:schemeClr val="tx1"/>
              </a:solidFill>
            </a:rPr>
            <a:t>l</a:t>
          </a:r>
          <a:r>
            <a:rPr lang="en-US" sz="2000" dirty="0">
              <a:solidFill>
                <a:schemeClr val="tx1"/>
              </a:solidFill>
            </a:rPr>
            <a:t>	</a:t>
          </a:r>
          <a:r>
            <a:rPr lang="en-GB" sz="2000" dirty="0" smtClean="0">
              <a:solidFill>
                <a:schemeClr val="tx1"/>
              </a:solidFill>
            </a:rPr>
            <a:t>(IQR </a:t>
          </a:r>
          <a:r>
            <a:rPr lang="en-GB" sz="2000" dirty="0">
              <a:solidFill>
                <a:schemeClr val="tx1"/>
              </a:solidFill>
            </a:rPr>
            <a:t>65 – 390)</a:t>
          </a:r>
        </a:p>
      </dgm:t>
    </dgm:pt>
    <dgm:pt modelId="{5E1B19D9-A916-48C9-99F6-C8A154FDD6C6}" type="parTrans" cxnId="{B6533FF3-E9C0-4781-BFA4-E3AE58455AA5}">
      <dgm:prSet/>
      <dgm:spPr/>
      <dgm:t>
        <a:bodyPr/>
        <a:lstStyle/>
        <a:p>
          <a:endParaRPr lang="en-GB"/>
        </a:p>
      </dgm:t>
    </dgm:pt>
    <dgm:pt modelId="{42ACA19D-DD8D-4E46-9D98-73AB4B514130}" type="sibTrans" cxnId="{B6533FF3-E9C0-4781-BFA4-E3AE58455AA5}">
      <dgm:prSet/>
      <dgm:spPr/>
      <dgm:t>
        <a:bodyPr/>
        <a:lstStyle/>
        <a:p>
          <a:endParaRPr lang="en-GB"/>
        </a:p>
      </dgm:t>
    </dgm:pt>
    <dgm:pt modelId="{045657F7-AF34-4906-BDA5-0F97413F6D3E}">
      <dgm:prSet custT="1"/>
      <dgm:spPr>
        <a:solidFill>
          <a:srgbClr val="E9EDF4"/>
        </a:solidFill>
      </dgm:spPr>
      <dgm:t>
        <a:bodyPr/>
        <a:lstStyle/>
        <a:p>
          <a:pPr rtl="0"/>
          <a:r>
            <a:rPr lang="en-GB" sz="2000" dirty="0" err="1">
              <a:solidFill>
                <a:schemeClr val="tx1"/>
              </a:solidFill>
            </a:rPr>
            <a:t>Sujets</a:t>
          </a:r>
          <a:r>
            <a:rPr lang="en-GB" sz="2000" dirty="0">
              <a:solidFill>
                <a:schemeClr val="tx1"/>
              </a:solidFill>
            </a:rPr>
            <a:t> </a:t>
          </a:r>
          <a:r>
            <a:rPr lang="en-GB" sz="2000" dirty="0" err="1" smtClean="0">
              <a:solidFill>
                <a:schemeClr val="tx1"/>
              </a:solidFill>
            </a:rPr>
            <a:t>accédant</a:t>
          </a:r>
          <a:r>
            <a:rPr lang="en-GB" sz="2000" dirty="0" smtClean="0">
              <a:solidFill>
                <a:schemeClr val="tx1"/>
              </a:solidFill>
            </a:rPr>
            <a:t> aux </a:t>
          </a:r>
          <a:r>
            <a:rPr lang="en-US" sz="2000" dirty="0">
              <a:solidFill>
                <a:schemeClr val="tx1"/>
              </a:solidFill>
            </a:rPr>
            <a:t>	</a:t>
          </a:r>
          <a:r>
            <a:rPr lang="en-US" sz="2000" dirty="0" smtClean="0">
              <a:solidFill>
                <a:schemeClr val="tx1"/>
              </a:solidFill>
            </a:rPr>
            <a:t>	</a:t>
          </a:r>
          <a:r>
            <a:rPr lang="en-GB" sz="2000" dirty="0" smtClean="0">
              <a:solidFill>
                <a:schemeClr val="tx1"/>
              </a:solidFill>
            </a:rPr>
            <a:t>143</a:t>
          </a:r>
          <a:r>
            <a:rPr lang="en-US" sz="2000" dirty="0">
              <a:solidFill>
                <a:schemeClr val="tx1"/>
              </a:solidFill>
            </a:rPr>
            <a:t>		</a:t>
          </a:r>
          <a:r>
            <a:rPr lang="en-GB" sz="2000" dirty="0">
              <a:solidFill>
                <a:schemeClr val="tx1"/>
              </a:solidFill>
            </a:rPr>
            <a:t>71.9</a:t>
          </a:r>
          <a:r>
            <a:rPr lang="en-GB" sz="2000" dirty="0" smtClean="0">
              <a:solidFill>
                <a:schemeClr val="tx1"/>
              </a:solidFill>
            </a:rPr>
            <a:t>% 	              </a:t>
          </a:r>
          <a:r>
            <a:rPr lang="en-GB" sz="2000" dirty="0" err="1" smtClean="0">
              <a:solidFill>
                <a:schemeClr val="tx1"/>
              </a:solidFill>
            </a:rPr>
            <a:t>soins</a:t>
          </a:r>
          <a:r>
            <a:rPr lang="en-GB" sz="2000" dirty="0" smtClean="0">
              <a:solidFill>
                <a:schemeClr val="tx1"/>
              </a:solidFill>
            </a:rPr>
            <a:t> </a:t>
          </a:r>
          <a:r>
            <a:rPr lang="en-GB" sz="2000" dirty="0" err="1" smtClean="0">
              <a:solidFill>
                <a:schemeClr val="tx1"/>
              </a:solidFill>
            </a:rPr>
            <a:t>tardivement</a:t>
          </a:r>
          <a:endParaRPr lang="en-GB" sz="2000" dirty="0">
            <a:solidFill>
              <a:schemeClr val="tx1"/>
            </a:solidFill>
          </a:endParaRPr>
        </a:p>
      </dgm:t>
    </dgm:pt>
    <dgm:pt modelId="{23742B1E-AC5C-4C18-9EDF-4C4A141EE7FB}" type="parTrans" cxnId="{D7A9826B-F47D-45C4-8493-4CC59F9BD606}">
      <dgm:prSet/>
      <dgm:spPr/>
      <dgm:t>
        <a:bodyPr/>
        <a:lstStyle/>
        <a:p>
          <a:endParaRPr lang="en-GB"/>
        </a:p>
      </dgm:t>
    </dgm:pt>
    <dgm:pt modelId="{532972B6-3565-4C4D-9B7E-B7B623EB74C8}" type="sibTrans" cxnId="{D7A9826B-F47D-45C4-8493-4CC59F9BD606}">
      <dgm:prSet/>
      <dgm:spPr/>
      <dgm:t>
        <a:bodyPr/>
        <a:lstStyle/>
        <a:p>
          <a:endParaRPr lang="en-GB"/>
        </a:p>
      </dgm:t>
    </dgm:pt>
    <dgm:pt modelId="{8358E8E1-D5B9-4BF6-953E-891F6D9EE3C0}">
      <dgm:prSet custT="1"/>
      <dgm:spPr>
        <a:solidFill>
          <a:srgbClr val="E9EDF4"/>
        </a:solidFill>
      </dgm:spPr>
      <dgm:t>
        <a:bodyPr/>
        <a:lstStyle/>
        <a:p>
          <a:pPr rtl="0">
            <a:lnSpc>
              <a:spcPct val="100000"/>
            </a:lnSpc>
            <a:spcAft>
              <a:spcPts val="0"/>
            </a:spcAft>
          </a:pPr>
          <a:r>
            <a:rPr lang="en-GB" sz="2000" dirty="0">
              <a:solidFill>
                <a:schemeClr val="tx1"/>
              </a:solidFill>
            </a:rPr>
            <a:t>Antécédents de symptômes</a:t>
          </a:r>
          <a:r>
            <a:rPr lang="en-US" sz="2000" dirty="0">
              <a:solidFill>
                <a:schemeClr val="tx1"/>
              </a:solidFill>
            </a:rPr>
            <a:t>	</a:t>
          </a:r>
          <a:r>
            <a:rPr lang="en-GB" sz="2000" dirty="0">
              <a:solidFill>
                <a:schemeClr val="tx1"/>
              </a:solidFill>
            </a:rPr>
            <a:t>61</a:t>
          </a:r>
          <a:r>
            <a:rPr lang="en-US" sz="2000" dirty="0">
              <a:solidFill>
                <a:schemeClr val="tx1"/>
              </a:solidFill>
            </a:rPr>
            <a:t>		</a:t>
          </a:r>
          <a:r>
            <a:rPr lang="en-GB" sz="2000" dirty="0">
              <a:solidFill>
                <a:schemeClr val="tx1"/>
              </a:solidFill>
            </a:rPr>
            <a:t>28.2%</a:t>
          </a:r>
        </a:p>
        <a:p>
          <a:pPr rtl="0">
            <a:lnSpc>
              <a:spcPct val="100000"/>
            </a:lnSpc>
            <a:spcAft>
              <a:spcPts val="0"/>
            </a:spcAft>
          </a:pPr>
          <a:r>
            <a:rPr lang="en-GB" sz="2000" dirty="0">
              <a:solidFill>
                <a:schemeClr val="tx1"/>
              </a:solidFill>
            </a:rPr>
            <a:t>associés au VIH </a:t>
          </a:r>
          <a:r>
            <a:rPr lang="en-US" dirty="0"/>
            <a:t>					</a:t>
          </a:r>
        </a:p>
      </dgm:t>
    </dgm:pt>
    <dgm:pt modelId="{AA7ECC0A-D913-4C62-9F66-241514DA2BBB}" type="parTrans" cxnId="{6AF34D7D-825A-424D-B05D-3FD0B9BC0EF1}">
      <dgm:prSet/>
      <dgm:spPr/>
      <dgm:t>
        <a:bodyPr/>
        <a:lstStyle/>
        <a:p>
          <a:endParaRPr lang="en-GB"/>
        </a:p>
      </dgm:t>
    </dgm:pt>
    <dgm:pt modelId="{03744F41-572C-4CAF-993F-D394CB4728E2}" type="sibTrans" cxnId="{6AF34D7D-825A-424D-B05D-3FD0B9BC0EF1}">
      <dgm:prSet/>
      <dgm:spPr/>
      <dgm:t>
        <a:bodyPr/>
        <a:lstStyle/>
        <a:p>
          <a:endParaRPr lang="en-GB"/>
        </a:p>
      </dgm:t>
    </dgm:pt>
    <dgm:pt modelId="{F1D94A8B-5426-4CAF-B2BB-BCC57C2F52A0}" type="pres">
      <dgm:prSet presAssocID="{6AB830A6-E172-43F8-BFFA-8140B15616DC}" presName="linear" presStyleCnt="0">
        <dgm:presLayoutVars>
          <dgm:animLvl val="lvl"/>
          <dgm:resizeHandles val="exact"/>
        </dgm:presLayoutVars>
      </dgm:prSet>
      <dgm:spPr/>
      <dgm:t>
        <a:bodyPr/>
        <a:lstStyle/>
        <a:p>
          <a:endParaRPr lang="fr-FR"/>
        </a:p>
      </dgm:t>
    </dgm:pt>
    <dgm:pt modelId="{A60E8EA9-89F3-4812-AEA8-923A3CBBCFBD}" type="pres">
      <dgm:prSet presAssocID="{3D562572-08F8-47E5-88C3-DA3A23F59CB9}" presName="parentText" presStyleLbl="node1" presStyleIdx="0" presStyleCnt="3">
        <dgm:presLayoutVars>
          <dgm:chMax val="0"/>
          <dgm:bulletEnabled val="1"/>
        </dgm:presLayoutVars>
      </dgm:prSet>
      <dgm:spPr/>
      <dgm:t>
        <a:bodyPr/>
        <a:lstStyle/>
        <a:p>
          <a:endParaRPr lang="fr-FR"/>
        </a:p>
      </dgm:t>
    </dgm:pt>
    <dgm:pt modelId="{E5A5780D-96F6-4312-898B-D76096B38B3F}" type="pres">
      <dgm:prSet presAssocID="{42ACA19D-DD8D-4E46-9D98-73AB4B514130}" presName="spacer" presStyleCnt="0"/>
      <dgm:spPr/>
    </dgm:pt>
    <dgm:pt modelId="{63EEEA91-0816-477C-9825-92816DA84ED4}" type="pres">
      <dgm:prSet presAssocID="{045657F7-AF34-4906-BDA5-0F97413F6D3E}" presName="parentText" presStyleLbl="node1" presStyleIdx="1" presStyleCnt="3" custLinFactNeighborY="-14151">
        <dgm:presLayoutVars>
          <dgm:chMax val="0"/>
          <dgm:bulletEnabled val="1"/>
        </dgm:presLayoutVars>
      </dgm:prSet>
      <dgm:spPr/>
      <dgm:t>
        <a:bodyPr/>
        <a:lstStyle/>
        <a:p>
          <a:endParaRPr lang="fr-FR"/>
        </a:p>
      </dgm:t>
    </dgm:pt>
    <dgm:pt modelId="{05F5F58D-D686-43E6-BE60-EAC2D25B1390}" type="pres">
      <dgm:prSet presAssocID="{532972B6-3565-4C4D-9B7E-B7B623EB74C8}" presName="spacer" presStyleCnt="0"/>
      <dgm:spPr/>
    </dgm:pt>
    <dgm:pt modelId="{BA528F18-3511-4BAB-8F16-AE4DEBAA1B90}" type="pres">
      <dgm:prSet presAssocID="{8358E8E1-D5B9-4BF6-953E-891F6D9EE3C0}" presName="parentText" presStyleLbl="node1" presStyleIdx="2" presStyleCnt="3">
        <dgm:presLayoutVars>
          <dgm:chMax val="0"/>
          <dgm:bulletEnabled val="1"/>
        </dgm:presLayoutVars>
      </dgm:prSet>
      <dgm:spPr/>
      <dgm:t>
        <a:bodyPr/>
        <a:lstStyle/>
        <a:p>
          <a:endParaRPr lang="fr-FR"/>
        </a:p>
      </dgm:t>
    </dgm:pt>
  </dgm:ptLst>
  <dgm:cxnLst>
    <dgm:cxn modelId="{D7A9826B-F47D-45C4-8493-4CC59F9BD606}" srcId="{6AB830A6-E172-43F8-BFFA-8140B15616DC}" destId="{045657F7-AF34-4906-BDA5-0F97413F6D3E}" srcOrd="1" destOrd="0" parTransId="{23742B1E-AC5C-4C18-9EDF-4C4A141EE7FB}" sibTransId="{532972B6-3565-4C4D-9B7E-B7B623EB74C8}"/>
    <dgm:cxn modelId="{D1500815-3EF7-4577-A220-84BA478D957A}" type="presOf" srcId="{8358E8E1-D5B9-4BF6-953E-891F6D9EE3C0}" destId="{BA528F18-3511-4BAB-8F16-AE4DEBAA1B90}" srcOrd="0" destOrd="0" presId="urn:microsoft.com/office/officeart/2005/8/layout/vList2"/>
    <dgm:cxn modelId="{B6533FF3-E9C0-4781-BFA4-E3AE58455AA5}" srcId="{6AB830A6-E172-43F8-BFFA-8140B15616DC}" destId="{3D562572-08F8-47E5-88C3-DA3A23F59CB9}" srcOrd="0" destOrd="0" parTransId="{5E1B19D9-A916-48C9-99F6-C8A154FDD6C6}" sibTransId="{42ACA19D-DD8D-4E46-9D98-73AB4B514130}"/>
    <dgm:cxn modelId="{D8201222-6A6F-4455-A01A-2D85B651BA2E}" type="presOf" srcId="{045657F7-AF34-4906-BDA5-0F97413F6D3E}" destId="{63EEEA91-0816-477C-9825-92816DA84ED4}" srcOrd="0" destOrd="0" presId="urn:microsoft.com/office/officeart/2005/8/layout/vList2"/>
    <dgm:cxn modelId="{6AF34D7D-825A-424D-B05D-3FD0B9BC0EF1}" srcId="{6AB830A6-E172-43F8-BFFA-8140B15616DC}" destId="{8358E8E1-D5B9-4BF6-953E-891F6D9EE3C0}" srcOrd="2" destOrd="0" parTransId="{AA7ECC0A-D913-4C62-9F66-241514DA2BBB}" sibTransId="{03744F41-572C-4CAF-993F-D394CB4728E2}"/>
    <dgm:cxn modelId="{ACC1D4D3-7C39-45D5-8915-6A9E91BD0EEE}" type="presOf" srcId="{3D562572-08F8-47E5-88C3-DA3A23F59CB9}" destId="{A60E8EA9-89F3-4812-AEA8-923A3CBBCFBD}" srcOrd="0" destOrd="0" presId="urn:microsoft.com/office/officeart/2005/8/layout/vList2"/>
    <dgm:cxn modelId="{F74072E4-7D0E-4D39-8707-58203552739C}" type="presOf" srcId="{6AB830A6-E172-43F8-BFFA-8140B15616DC}" destId="{F1D94A8B-5426-4CAF-B2BB-BCC57C2F52A0}" srcOrd="0" destOrd="0" presId="urn:microsoft.com/office/officeart/2005/8/layout/vList2"/>
    <dgm:cxn modelId="{A17BEF8D-8550-4FAD-92BE-A7450AB0400B}" type="presParOf" srcId="{F1D94A8B-5426-4CAF-B2BB-BCC57C2F52A0}" destId="{A60E8EA9-89F3-4812-AEA8-923A3CBBCFBD}" srcOrd="0" destOrd="0" presId="urn:microsoft.com/office/officeart/2005/8/layout/vList2"/>
    <dgm:cxn modelId="{43716972-E875-41BC-8067-C0A6C0501F88}" type="presParOf" srcId="{F1D94A8B-5426-4CAF-B2BB-BCC57C2F52A0}" destId="{E5A5780D-96F6-4312-898B-D76096B38B3F}" srcOrd="1" destOrd="0" presId="urn:microsoft.com/office/officeart/2005/8/layout/vList2"/>
    <dgm:cxn modelId="{19E4FA4B-2BE1-4EC8-A76B-8A2D720B66BE}" type="presParOf" srcId="{F1D94A8B-5426-4CAF-B2BB-BCC57C2F52A0}" destId="{63EEEA91-0816-477C-9825-92816DA84ED4}" srcOrd="2" destOrd="0" presId="urn:microsoft.com/office/officeart/2005/8/layout/vList2"/>
    <dgm:cxn modelId="{31D0E346-A8F7-49B6-9CBD-CFFFE15D1522}" type="presParOf" srcId="{F1D94A8B-5426-4CAF-B2BB-BCC57C2F52A0}" destId="{05F5F58D-D686-43E6-BE60-EAC2D25B1390}" srcOrd="3" destOrd="0" presId="urn:microsoft.com/office/officeart/2005/8/layout/vList2"/>
    <dgm:cxn modelId="{C301F17C-CA7F-4A62-A3DE-5C29EF292AB1}" type="presParOf" srcId="{F1D94A8B-5426-4CAF-B2BB-BCC57C2F52A0}" destId="{BA528F18-3511-4BAB-8F16-AE4DEBAA1B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1"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4.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fr-FR"/>
        </a:p>
      </dgm:t>
    </dgm:pt>
  </dgm:ptLst>
  <dgm:cxnLst>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9AD35881-513B-48E7-AD31-ADC587EE2F1F}" type="presOf" srcId="{76EB3F9B-2E05-4C7C-8DE6-4ABBB04CB700}" destId="{27D53F48-8A9E-4AF0-93B2-8CEBDE1BB97C}"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E9C046D-6E45-4297-AB9F-28EF262FE3E8}" type="presOf" srcId="{7ADBD254-F3A8-45BA-97A2-B10099EAF300}" destId="{8DEC646D-C5DB-4FE2-AC56-684A2AB5DB0E}" srcOrd="0" destOrd="0" presId="urn:microsoft.com/office/officeart/2005/8/layout/vList2"/>
    <dgm:cxn modelId="{13823B13-23B1-4272-917E-AD9663C025DE}" type="presOf" srcId="{4EA625BF-1FAA-4074-975F-44FFB7629D05}" destId="{3C1371A6-360D-4628-B6B6-D0DCC663AD7A}" srcOrd="0" destOrd="0" presId="urn:microsoft.com/office/officeart/2005/8/layout/vList2"/>
    <dgm:cxn modelId="{C572823A-CD49-4649-A7A1-136593A4DA79}" type="presOf" srcId="{DC5626C3-89EC-42E9-A8A5-2C4033403F44}" destId="{0363741D-5522-44EE-BA48-7952B8DF3484}" srcOrd="0" destOrd="0" presId="urn:microsoft.com/office/officeart/2005/8/layout/vList2"/>
    <dgm:cxn modelId="{A40CAE43-5ADB-469B-A802-8F3E94E3F2F7}" type="presOf" srcId="{334B3551-664B-4334-BF1F-E23996D41D35}" destId="{3C98A23B-9912-4DFC-94DE-9675821665F5}" srcOrd="0" destOrd="0" presId="urn:microsoft.com/office/officeart/2005/8/layout/vList2"/>
    <dgm:cxn modelId="{09EB414C-C8A4-4AB0-892C-7926522167AC}" type="presParOf" srcId="{3C98A23B-9912-4DFC-94DE-9675821665F5}" destId="{27D53F48-8A9E-4AF0-93B2-8CEBDE1BB97C}" srcOrd="0" destOrd="0" presId="urn:microsoft.com/office/officeart/2005/8/layout/vList2"/>
    <dgm:cxn modelId="{55991BAF-C4D2-400A-9CB8-B3B9F5E3A12D}" type="presParOf" srcId="{3C98A23B-9912-4DFC-94DE-9675821665F5}" destId="{B59A89EE-9D55-421F-8567-5EBE4D230955}" srcOrd="1" destOrd="0" presId="urn:microsoft.com/office/officeart/2005/8/layout/vList2"/>
    <dgm:cxn modelId="{8549F14F-6AB8-4D16-B75C-B5E1B48CF963}" type="presParOf" srcId="{3C98A23B-9912-4DFC-94DE-9675821665F5}" destId="{0363741D-5522-44EE-BA48-7952B8DF3484}" srcOrd="2" destOrd="0" presId="urn:microsoft.com/office/officeart/2005/8/layout/vList2"/>
    <dgm:cxn modelId="{CD252E57-1CF8-47E3-A50F-B032DC9832F0}" type="presParOf" srcId="{3C98A23B-9912-4DFC-94DE-9675821665F5}" destId="{0BF2AA6C-D6FE-42AE-B985-92A0D12CF2D4}" srcOrd="3" destOrd="0" presId="urn:microsoft.com/office/officeart/2005/8/layout/vList2"/>
    <dgm:cxn modelId="{413B907C-CF25-41E8-9A1C-CA41F91A5C7D}" type="presParOf" srcId="{3C98A23B-9912-4DFC-94DE-9675821665F5}" destId="{3C1371A6-360D-4628-B6B6-D0DCC663AD7A}" srcOrd="4" destOrd="0" presId="urn:microsoft.com/office/officeart/2005/8/layout/vList2"/>
    <dgm:cxn modelId="{27C1B92A-BE85-42A9-B78F-9AC6C3E7AA0D}" type="presParOf" srcId="{3C98A23B-9912-4DFC-94DE-9675821665F5}" destId="{6F6B4B09-981E-4FEF-863F-8026D8B0BDFF}" srcOrd="5" destOrd="0" presId="urn:microsoft.com/office/officeart/2005/8/layout/vList2"/>
    <dgm:cxn modelId="{DF2A3191-D619-4101-BB7B-59E26EADDFA0}"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fr-FR" sz="2000" b="1" dirty="0">
              <a:solidFill>
                <a:schemeClr val="tx1"/>
              </a:solidFill>
              <a:latin typeface="Calibri" panose="020F0502020204030204" pitchFamily="34" charset="0"/>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fr-FR" sz="2000" dirty="0">
              <a:solidFill>
                <a:schemeClr val="tx1"/>
              </a:solidFill>
              <a:latin typeface="Calibri" panose="020F0502020204030204" pitchFamily="34" charset="0"/>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fr-FR" sz="2000" dirty="0">
              <a:solidFill>
                <a:schemeClr val="tx1"/>
              </a:solidFill>
              <a:latin typeface="Calibri" panose="020F0502020204030204" pitchFamily="34" charset="0"/>
            </a:rPr>
            <a:t>4. Occasions manquées</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fr-FR" sz="2000" dirty="0">
              <a:solidFill>
                <a:schemeClr val="tx1"/>
              </a:solidFill>
              <a:latin typeface="Calibri" panose="020F0502020204030204" pitchFamily="34" charset="0"/>
            </a:rPr>
            <a:t>6.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fr-FR" sz="2000" dirty="0">
              <a:solidFill>
                <a:schemeClr val="tx1"/>
              </a:solidFill>
              <a:latin typeface="Calibri" panose="020F0502020204030204" pitchFamily="34" charset="0"/>
            </a:rPr>
            <a:t>5. Barrières au dépistage / Problèmes souvent soulevés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fr-FR"/>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fr-FR"/>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fr-FR"/>
        </a:p>
      </dgm:t>
    </dgm:pt>
  </dgm:ptLst>
  <dgm:cxnLst>
    <dgm:cxn modelId="{F9D934A6-52D6-4F54-BDE9-A9E5B3FFA750}" type="presOf" srcId="{334B3551-664B-4334-BF1F-E23996D41D35}" destId="{3C98A23B-9912-4DFC-94DE-9675821665F5}"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D14F29D5-46B4-4773-90A3-29B37EAB312E}"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24268F0-8AB7-4CBE-8C4C-A58B7C756FE9}" type="presOf" srcId="{4EA625BF-1FAA-4074-975F-44FFB7629D05}" destId="{3C1371A6-360D-4628-B6B6-D0DCC663AD7A}" srcOrd="0" destOrd="0" presId="urn:microsoft.com/office/officeart/2005/8/layout/vList2"/>
    <dgm:cxn modelId="{024DE970-5D6C-4673-8743-45D25D692214}" type="presOf" srcId="{76EB3F9B-2E05-4C7C-8DE6-4ABBB04CB700}" destId="{27D53F48-8A9E-4AF0-93B2-8CEBDE1BB97C}" srcOrd="0" destOrd="0" presId="urn:microsoft.com/office/officeart/2005/8/layout/vList2"/>
    <dgm:cxn modelId="{85D693B8-0FA9-4E57-B1CF-805C3C5404C2}" type="presOf" srcId="{878F4850-5941-4A3C-9129-2ECFE0B32ED5}" destId="{7B30A21E-1790-47E3-9E16-169E73C13270}" srcOrd="0" destOrd="0" presId="urn:microsoft.com/office/officeart/2005/8/layout/vList2"/>
    <dgm:cxn modelId="{22D692FD-0FFA-4E46-A1C5-5A2057BA1471}" type="presOf" srcId="{7ADBD254-F3A8-45BA-97A2-B10099EAF300}" destId="{8DEC646D-C5DB-4FE2-AC56-684A2AB5DB0E}" srcOrd="0" destOrd="0" presId="urn:microsoft.com/office/officeart/2005/8/layout/vList2"/>
    <dgm:cxn modelId="{DCD70703-8B69-4897-923F-6D0C74FB51F1}" type="presOf" srcId="{DC5626C3-89EC-42E9-A8A5-2C4033403F44}" destId="{0363741D-5522-44EE-BA48-7952B8DF3484}"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699A7C97-2A63-4667-A02E-0077825961A3}" type="presParOf" srcId="{3C98A23B-9912-4DFC-94DE-9675821665F5}" destId="{27D53F48-8A9E-4AF0-93B2-8CEBDE1BB97C}" srcOrd="0" destOrd="0" presId="urn:microsoft.com/office/officeart/2005/8/layout/vList2"/>
    <dgm:cxn modelId="{11D9A176-3104-4C6B-97AF-F2335CC74FAE}" type="presParOf" srcId="{3C98A23B-9912-4DFC-94DE-9675821665F5}" destId="{B59A89EE-9D55-421F-8567-5EBE4D230955}" srcOrd="1" destOrd="0" presId="urn:microsoft.com/office/officeart/2005/8/layout/vList2"/>
    <dgm:cxn modelId="{4F08A407-A268-4F4F-A961-8079C880436C}" type="presParOf" srcId="{3C98A23B-9912-4DFC-94DE-9675821665F5}" destId="{0363741D-5522-44EE-BA48-7952B8DF3484}" srcOrd="2" destOrd="0" presId="urn:microsoft.com/office/officeart/2005/8/layout/vList2"/>
    <dgm:cxn modelId="{FF4CB832-AC3F-4A49-8984-24592CA684FD}" type="presParOf" srcId="{3C98A23B-9912-4DFC-94DE-9675821665F5}" destId="{0BF2AA6C-D6FE-42AE-B985-92A0D12CF2D4}" srcOrd="3" destOrd="0" presId="urn:microsoft.com/office/officeart/2005/8/layout/vList2"/>
    <dgm:cxn modelId="{D69648D1-8A0A-4D90-B533-B4D14A260986}" type="presParOf" srcId="{3C98A23B-9912-4DFC-94DE-9675821665F5}" destId="{3C1371A6-360D-4628-B6B6-D0DCC663AD7A}" srcOrd="4" destOrd="0" presId="urn:microsoft.com/office/officeart/2005/8/layout/vList2"/>
    <dgm:cxn modelId="{710DF4F0-5C3A-4F68-8F37-A16FFE5B3D56}" type="presParOf" srcId="{3C98A23B-9912-4DFC-94DE-9675821665F5}" destId="{6F6B4B09-981E-4FEF-863F-8026D8B0BDFF}" srcOrd="5" destOrd="0" presId="urn:microsoft.com/office/officeart/2005/8/layout/vList2"/>
    <dgm:cxn modelId="{C46AACC5-D6B1-43C5-B7C3-AD27611B6477}" type="presParOf" srcId="{3C98A23B-9912-4DFC-94DE-9675821665F5}" destId="{C60C5F13-BC11-46BA-86A0-E8C8DEBDFD2D}" srcOrd="6" destOrd="0" presId="urn:microsoft.com/office/officeart/2005/8/layout/vList2"/>
    <dgm:cxn modelId="{5C8830EB-F6A2-4BF5-A86F-9004407303B5}" type="presParOf" srcId="{3C98A23B-9912-4DFC-94DE-9675821665F5}" destId="{51223976-9EDD-44DB-B904-276081631982}" srcOrd="7" destOrd="0" presId="urn:microsoft.com/office/officeart/2005/8/layout/vList2"/>
    <dgm:cxn modelId="{234DEF68-53DD-41D8-9760-310BF4743F2E}" type="presParOf" srcId="{3C98A23B-9912-4DFC-94DE-9675821665F5}" destId="{8DEC646D-C5DB-4FE2-AC56-684A2AB5DB0E}" srcOrd="8" destOrd="0" presId="urn:microsoft.com/office/officeart/2005/8/layout/vList2"/>
    <dgm:cxn modelId="{6701F358-9E95-4074-A302-6140FDF2C74D}" type="presParOf" srcId="{3C98A23B-9912-4DFC-94DE-9675821665F5}" destId="{4922431F-3D46-4906-93E0-CF5BE3C812E5}" srcOrd="9" destOrd="0" presId="urn:microsoft.com/office/officeart/2005/8/layout/vList2"/>
    <dgm:cxn modelId="{1E774601-558A-4765-B177-528C31AF64D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fr-FR" sz="2000" b="1" dirty="0">
              <a:solidFill>
                <a:schemeClr val="tx1"/>
              </a:solidFill>
              <a:latin typeface="Calibri" panose="020F0502020204030204" pitchFamily="34" charset="0"/>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fr-FR" sz="2000" dirty="0">
              <a:solidFill>
                <a:schemeClr val="tx1"/>
              </a:solidFill>
              <a:latin typeface="Calibri" panose="020F0502020204030204" pitchFamily="34" charset="0"/>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fr-FR" sz="2000" dirty="0">
              <a:solidFill>
                <a:schemeClr val="tx1"/>
              </a:solidFill>
              <a:latin typeface="Calibri" panose="020F0502020204030204" pitchFamily="34" charset="0"/>
            </a:rPr>
            <a:t>4.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fr-FR"/>
        </a:p>
      </dgm:t>
    </dgm:pt>
  </dgm:ptLst>
  <dgm:cxnLst>
    <dgm:cxn modelId="{BB6C9622-3860-44CE-9CFF-3DF748161988}" type="presOf" srcId="{4EA625BF-1FAA-4074-975F-44FFB7629D05}" destId="{3C1371A6-360D-4628-B6B6-D0DCC663AD7A}" srcOrd="0" destOrd="0" presId="urn:microsoft.com/office/officeart/2005/8/layout/vList2"/>
    <dgm:cxn modelId="{91650B91-432B-4873-A4CC-130393E29CF1}" type="presOf" srcId="{334B3551-664B-4334-BF1F-E23996D41D35}" destId="{3C98A23B-9912-4DFC-94DE-9675821665F5}"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49CD1E8C-45AF-48B4-9D44-DA70EDBA69E3}" type="presOf" srcId="{76EB3F9B-2E05-4C7C-8DE6-4ABBB04CB700}" destId="{27D53F48-8A9E-4AF0-93B2-8CEBDE1BB97C}"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841F1E19-1772-45EF-A3F7-39C2EA1312F0}" type="presOf" srcId="{7ADBD254-F3A8-45BA-97A2-B10099EAF300}" destId="{8DEC646D-C5DB-4FE2-AC56-684A2AB5DB0E}" srcOrd="0" destOrd="0" presId="urn:microsoft.com/office/officeart/2005/8/layout/vList2"/>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4EA2E9DE-C181-4093-B82D-E0DA708A40A3}" type="presOf" srcId="{DC5626C3-89EC-42E9-A8A5-2C4033403F44}" destId="{0363741D-5522-44EE-BA48-7952B8DF3484}" srcOrd="0" destOrd="0" presId="urn:microsoft.com/office/officeart/2005/8/layout/vList2"/>
    <dgm:cxn modelId="{3CD8548E-7EFA-490E-A9F4-8F6DDBB45AD3}" type="presParOf" srcId="{3C98A23B-9912-4DFC-94DE-9675821665F5}" destId="{27D53F48-8A9E-4AF0-93B2-8CEBDE1BB97C}" srcOrd="0" destOrd="0" presId="urn:microsoft.com/office/officeart/2005/8/layout/vList2"/>
    <dgm:cxn modelId="{C9BE9EDA-F606-42E1-AB66-B888480370F6}" type="presParOf" srcId="{3C98A23B-9912-4DFC-94DE-9675821665F5}" destId="{B59A89EE-9D55-421F-8567-5EBE4D230955}" srcOrd="1" destOrd="0" presId="urn:microsoft.com/office/officeart/2005/8/layout/vList2"/>
    <dgm:cxn modelId="{9D3F378A-1CBC-4B61-B4A7-68DF977BE27C}" type="presParOf" srcId="{3C98A23B-9912-4DFC-94DE-9675821665F5}" destId="{0363741D-5522-44EE-BA48-7952B8DF3484}" srcOrd="2" destOrd="0" presId="urn:microsoft.com/office/officeart/2005/8/layout/vList2"/>
    <dgm:cxn modelId="{7638B3DB-4D90-4CCB-B2DC-98ED293204E4}" type="presParOf" srcId="{3C98A23B-9912-4DFC-94DE-9675821665F5}" destId="{0BF2AA6C-D6FE-42AE-B985-92A0D12CF2D4}" srcOrd="3" destOrd="0" presId="urn:microsoft.com/office/officeart/2005/8/layout/vList2"/>
    <dgm:cxn modelId="{165A3CAE-CBB8-496D-9E1E-50169ED2AEC7}" type="presParOf" srcId="{3C98A23B-9912-4DFC-94DE-9675821665F5}" destId="{3C1371A6-360D-4628-B6B6-D0DCC663AD7A}" srcOrd="4" destOrd="0" presId="urn:microsoft.com/office/officeart/2005/8/layout/vList2"/>
    <dgm:cxn modelId="{4FA53F41-1857-458B-AB55-72BDC4E5AF5B}" type="presParOf" srcId="{3C98A23B-9912-4DFC-94DE-9675821665F5}" destId="{6F6B4B09-981E-4FEF-863F-8026D8B0BDFF}" srcOrd="5" destOrd="0" presId="urn:microsoft.com/office/officeart/2005/8/layout/vList2"/>
    <dgm:cxn modelId="{96977A9D-9457-40DB-BFBA-E9E08D9AFBAD}"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1" dirty="0">
              <a:solidFill>
                <a:schemeClr val="tx1"/>
              </a:solidFill>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Occasions manquées</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Barrières au dépistage / Problèmes souvent soulevés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fr-FR"/>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fr-FR"/>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fr-FR"/>
        </a:p>
      </dgm:t>
    </dgm:pt>
  </dgm:ptLst>
  <dgm:cxnLst>
    <dgm:cxn modelId="{5B0F4E01-CCCE-4A74-A665-490717D913A9}" srcId="{334B3551-664B-4334-BF1F-E23996D41D35}" destId="{76EB3F9B-2E05-4C7C-8DE6-4ABBB04CB700}" srcOrd="0" destOrd="0" parTransId="{DE2C285B-3357-4DDB-9318-9CA4EA74D859}" sibTransId="{8DB55BB1-F7B5-4D74-B5A4-831CBA86F5E9}"/>
    <dgm:cxn modelId="{1658E4CF-C173-46C6-B4DE-F995AAF31B7B}" srcId="{334B3551-664B-4334-BF1F-E23996D41D35}" destId="{878F4850-5941-4A3C-9129-2ECFE0B32ED5}" srcOrd="5" destOrd="0" parTransId="{632BB5FA-C52A-4CF8-96A8-8717A4E2A1A6}" sibTransId="{E7987764-A999-4E74-81FA-1C220AAA9805}"/>
    <dgm:cxn modelId="{F6A48313-160C-4A82-9EB4-8FFD50B63029}" srcId="{334B3551-664B-4334-BF1F-E23996D41D35}" destId="{7ADBD254-F3A8-45BA-97A2-B10099EAF300}" srcOrd="4" destOrd="0" parTransId="{F030D52B-33C9-4CF2-BE55-4168E6C52F5E}" sibTransId="{C54172BD-B7AE-4237-A2D6-CBE22CEA6D8E}"/>
    <dgm:cxn modelId="{F688930C-7A8F-4D6D-A03C-EDA8A6DA470E}" type="presOf" srcId="{4EA625BF-1FAA-4074-975F-44FFB7629D05}" destId="{3C1371A6-360D-4628-B6B6-D0DCC663AD7A}" srcOrd="0" destOrd="0" presId="urn:microsoft.com/office/officeart/2005/8/layout/vList2"/>
    <dgm:cxn modelId="{EEFA4455-8D65-4FF7-AD95-41E9D91913A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555C9E35-22F4-45FA-AE6C-7274FEEF6301}" type="presOf" srcId="{C078F39B-ABCC-4031-88AE-54B7143D90E1}" destId="{C60C5F13-BC11-46BA-86A0-E8C8DEBDFD2D}"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CF02DB6C-69C4-4787-A6DF-015004AE9821}" type="presOf" srcId="{7ADBD254-F3A8-45BA-97A2-B10099EAF300}" destId="{8DEC646D-C5DB-4FE2-AC56-684A2AB5DB0E}" srcOrd="0" destOrd="0" presId="urn:microsoft.com/office/officeart/2005/8/layout/vList2"/>
    <dgm:cxn modelId="{3BEC4FD4-C1D0-48B5-9DF5-FF42B20D6F95}" type="presOf" srcId="{334B3551-664B-4334-BF1F-E23996D41D35}" destId="{3C98A23B-9912-4DFC-94DE-9675821665F5}" srcOrd="0" destOrd="0" presId="urn:microsoft.com/office/officeart/2005/8/layout/vList2"/>
    <dgm:cxn modelId="{170F7149-2C78-4BA1-BEE0-11BAD8BFBA9E}" type="presOf" srcId="{878F4850-5941-4A3C-9129-2ECFE0B32ED5}" destId="{7B30A21E-1790-47E3-9E16-169E73C13270}"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3C5961BF-4D03-4AB7-80BE-0DE36075F5DD}" type="presOf" srcId="{76EB3F9B-2E05-4C7C-8DE6-4ABBB04CB700}" destId="{27D53F48-8A9E-4AF0-93B2-8CEBDE1BB97C}" srcOrd="0" destOrd="0" presId="urn:microsoft.com/office/officeart/2005/8/layout/vList2"/>
    <dgm:cxn modelId="{37627683-4CAE-475F-9D4B-2E6C04653938}" type="presParOf" srcId="{3C98A23B-9912-4DFC-94DE-9675821665F5}" destId="{27D53F48-8A9E-4AF0-93B2-8CEBDE1BB97C}" srcOrd="0" destOrd="0" presId="urn:microsoft.com/office/officeart/2005/8/layout/vList2"/>
    <dgm:cxn modelId="{911885C3-D026-4117-8E97-D0BD0AD6ED83}" type="presParOf" srcId="{3C98A23B-9912-4DFC-94DE-9675821665F5}" destId="{B59A89EE-9D55-421F-8567-5EBE4D230955}" srcOrd="1" destOrd="0" presId="urn:microsoft.com/office/officeart/2005/8/layout/vList2"/>
    <dgm:cxn modelId="{4C203F0D-CBD3-4068-80AA-904F9E08F5B8}" type="presParOf" srcId="{3C98A23B-9912-4DFC-94DE-9675821665F5}" destId="{0363741D-5522-44EE-BA48-7952B8DF3484}" srcOrd="2" destOrd="0" presId="urn:microsoft.com/office/officeart/2005/8/layout/vList2"/>
    <dgm:cxn modelId="{F7A91910-B2A6-4C5D-BC58-C392ECAE62B7}" type="presParOf" srcId="{3C98A23B-9912-4DFC-94DE-9675821665F5}" destId="{0BF2AA6C-D6FE-42AE-B985-92A0D12CF2D4}" srcOrd="3" destOrd="0" presId="urn:microsoft.com/office/officeart/2005/8/layout/vList2"/>
    <dgm:cxn modelId="{979FFC1C-7057-48E9-B2FD-A6C33472A3E1}" type="presParOf" srcId="{3C98A23B-9912-4DFC-94DE-9675821665F5}" destId="{3C1371A6-360D-4628-B6B6-D0DCC663AD7A}" srcOrd="4" destOrd="0" presId="urn:microsoft.com/office/officeart/2005/8/layout/vList2"/>
    <dgm:cxn modelId="{3D8C9233-84D3-460C-B4EA-9495780A7772}" type="presParOf" srcId="{3C98A23B-9912-4DFC-94DE-9675821665F5}" destId="{6F6B4B09-981E-4FEF-863F-8026D8B0BDFF}" srcOrd="5" destOrd="0" presId="urn:microsoft.com/office/officeart/2005/8/layout/vList2"/>
    <dgm:cxn modelId="{4208A78F-B8F0-4863-8323-DDCE67287BC3}" type="presParOf" srcId="{3C98A23B-9912-4DFC-94DE-9675821665F5}" destId="{C60C5F13-BC11-46BA-86A0-E8C8DEBDFD2D}" srcOrd="6" destOrd="0" presId="urn:microsoft.com/office/officeart/2005/8/layout/vList2"/>
    <dgm:cxn modelId="{D16297C9-4A4A-4D14-B91E-2B60D6D3D9A8}" type="presParOf" srcId="{3C98A23B-9912-4DFC-94DE-9675821665F5}" destId="{51223976-9EDD-44DB-B904-276081631982}" srcOrd="7" destOrd="0" presId="urn:microsoft.com/office/officeart/2005/8/layout/vList2"/>
    <dgm:cxn modelId="{34E27FAE-6670-475E-AA8B-62B5B52636BA}" type="presParOf" srcId="{3C98A23B-9912-4DFC-94DE-9675821665F5}" destId="{8DEC646D-C5DB-4FE2-AC56-684A2AB5DB0E}" srcOrd="8" destOrd="0" presId="urn:microsoft.com/office/officeart/2005/8/layout/vList2"/>
    <dgm:cxn modelId="{912395E4-77D2-4DE3-9A42-2F262F0C3193}" type="presParOf" srcId="{3C98A23B-9912-4DFC-94DE-9675821665F5}" destId="{4922431F-3D46-4906-93E0-CF5BE3C812E5}" srcOrd="9" destOrd="0" presId="urn:microsoft.com/office/officeart/2005/8/layout/vList2"/>
    <dgm:cxn modelId="{85ABA76A-02DB-4362-9E7E-27ABE4C7F8FC}"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1" dirty="0">
              <a:solidFill>
                <a:schemeClr val="tx1"/>
              </a:solidFill>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4.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fr-FR"/>
        </a:p>
      </dgm:t>
    </dgm:pt>
  </dgm:ptLst>
  <dgm:cxnLst>
    <dgm:cxn modelId="{F6A48313-160C-4A82-9EB4-8FFD50B63029}" srcId="{334B3551-664B-4334-BF1F-E23996D41D35}" destId="{7ADBD254-F3A8-45BA-97A2-B10099EAF300}" srcOrd="3" destOrd="0" parTransId="{F030D52B-33C9-4CF2-BE55-4168E6C52F5E}" sibTransId="{C54172BD-B7AE-4237-A2D6-CBE22CEA6D8E}"/>
    <dgm:cxn modelId="{8E5A4D8F-D267-4729-B689-335A24549F91}" type="presOf" srcId="{7ADBD254-F3A8-45BA-97A2-B10099EAF300}" destId="{8DEC646D-C5DB-4FE2-AC56-684A2AB5DB0E}" srcOrd="0" destOrd="0" presId="urn:microsoft.com/office/officeart/2005/8/layout/vList2"/>
    <dgm:cxn modelId="{87B56B84-97C3-4900-92CD-9C97621A50F6}" type="presOf" srcId="{4EA625BF-1FAA-4074-975F-44FFB7629D05}" destId="{3C1371A6-360D-4628-B6B6-D0DCC663AD7A}"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A9F1DFF6-9CFD-4A57-B369-DFBA9DCACFC9}" type="presOf" srcId="{DC5626C3-89EC-42E9-A8A5-2C4033403F44}" destId="{0363741D-5522-44EE-BA48-7952B8DF3484}"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4029AAA3-B5E2-47EF-9D24-6EA0E92EAA08}" type="presOf" srcId="{334B3551-664B-4334-BF1F-E23996D41D35}" destId="{3C98A23B-9912-4DFC-94DE-9675821665F5}" srcOrd="0" destOrd="0" presId="urn:microsoft.com/office/officeart/2005/8/layout/vList2"/>
    <dgm:cxn modelId="{5E4630AB-7E99-4C3F-B44D-77F5C2B57488}" type="presOf" srcId="{76EB3F9B-2E05-4C7C-8DE6-4ABBB04CB700}" destId="{27D53F48-8A9E-4AF0-93B2-8CEBDE1BB97C}" srcOrd="0" destOrd="0" presId="urn:microsoft.com/office/officeart/2005/8/layout/vList2"/>
    <dgm:cxn modelId="{843D756F-A15F-4D9F-9D9D-D02AB0F5D0F2}" type="presParOf" srcId="{3C98A23B-9912-4DFC-94DE-9675821665F5}" destId="{27D53F48-8A9E-4AF0-93B2-8CEBDE1BB97C}" srcOrd="0" destOrd="0" presId="urn:microsoft.com/office/officeart/2005/8/layout/vList2"/>
    <dgm:cxn modelId="{85276E8A-2539-4ACA-9369-5869E577B815}" type="presParOf" srcId="{3C98A23B-9912-4DFC-94DE-9675821665F5}" destId="{B59A89EE-9D55-421F-8567-5EBE4D230955}" srcOrd="1" destOrd="0" presId="urn:microsoft.com/office/officeart/2005/8/layout/vList2"/>
    <dgm:cxn modelId="{AF00B707-C996-465C-BECF-9E9D3C0C4DF8}" type="presParOf" srcId="{3C98A23B-9912-4DFC-94DE-9675821665F5}" destId="{0363741D-5522-44EE-BA48-7952B8DF3484}" srcOrd="2" destOrd="0" presId="urn:microsoft.com/office/officeart/2005/8/layout/vList2"/>
    <dgm:cxn modelId="{597E081E-8C3E-42B5-9206-02D426B8A596}" type="presParOf" srcId="{3C98A23B-9912-4DFC-94DE-9675821665F5}" destId="{0BF2AA6C-D6FE-42AE-B985-92A0D12CF2D4}" srcOrd="3" destOrd="0" presId="urn:microsoft.com/office/officeart/2005/8/layout/vList2"/>
    <dgm:cxn modelId="{CC3F432A-CC86-4441-9913-DB7F4262D853}" type="presParOf" srcId="{3C98A23B-9912-4DFC-94DE-9675821665F5}" destId="{3C1371A6-360D-4628-B6B6-D0DCC663AD7A}" srcOrd="4" destOrd="0" presId="urn:microsoft.com/office/officeart/2005/8/layout/vList2"/>
    <dgm:cxn modelId="{F4508D77-9891-46C5-B8C2-EA4207251ED3}" type="presParOf" srcId="{3C98A23B-9912-4DFC-94DE-9675821665F5}" destId="{6F6B4B09-981E-4FEF-863F-8026D8B0BDFF}" srcOrd="5" destOrd="0" presId="urn:microsoft.com/office/officeart/2005/8/layout/vList2"/>
    <dgm:cxn modelId="{C3AFD4D6-8F1D-4CC5-83B2-E2B164B539FB}"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chemeClr val="accent1">
            <a:lumMod val="40000"/>
            <a:lumOff val="60000"/>
          </a:schemeClr>
        </a:solidFill>
      </dgm:spPr>
      <dgm:t>
        <a:bodyPr/>
        <a:lstStyle/>
        <a:p>
          <a:pPr rtl="0"/>
          <a:r>
            <a:rPr lang="en-GB" sz="2000" b="1" dirty="0" smtClean="0">
              <a:solidFill>
                <a:schemeClr val="tx1"/>
              </a:solidFill>
            </a:rPr>
            <a:t>4.Opportunités </a:t>
          </a:r>
          <a:r>
            <a:rPr lang="en-GB" sz="2000" b="1" dirty="0" err="1" smtClean="0">
              <a:solidFill>
                <a:schemeClr val="tx1"/>
              </a:solidFill>
            </a:rPr>
            <a:t>manquées</a:t>
          </a:r>
          <a:endParaRPr lang="en-GB" sz="2000" b="1"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Barrières au dépistage / Problèmes souvent soulevés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fr-FR"/>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fr-FR"/>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fr-FR"/>
        </a:p>
      </dgm:t>
    </dgm:pt>
  </dgm:ptLst>
  <dgm:cxnLst>
    <dgm:cxn modelId="{F522429A-23C5-4BEF-A06B-836447DCC2AC}" type="presOf" srcId="{76EB3F9B-2E05-4C7C-8DE6-4ABBB04CB700}" destId="{27D53F48-8A9E-4AF0-93B2-8CEBDE1BB97C}" srcOrd="0" destOrd="0" presId="urn:microsoft.com/office/officeart/2005/8/layout/vList2"/>
    <dgm:cxn modelId="{6F687749-0F7D-4931-B335-C60A534EE265}" type="presOf" srcId="{DC5626C3-89EC-42E9-A8A5-2C4033403F44}" destId="{0363741D-5522-44EE-BA48-7952B8DF3484}" srcOrd="0" destOrd="0" presId="urn:microsoft.com/office/officeart/2005/8/layout/vList2"/>
    <dgm:cxn modelId="{9721C1E4-0B67-43EC-87ED-41EAA05EEB46}" type="presOf" srcId="{C078F39B-ABCC-4031-88AE-54B7143D90E1}" destId="{C60C5F13-BC11-46BA-86A0-E8C8DEBDFD2D}"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C404897B-FB56-4A97-BD2D-F39F5D589BCA}"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91E7DB5A-BF40-4E1B-9B27-68DE2FD88DC1}"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3F2FB569-BDDB-438A-BBA3-EC7BA075502A}" type="presOf" srcId="{7ADBD254-F3A8-45BA-97A2-B10099EAF300}" destId="{8DEC646D-C5DB-4FE2-AC56-684A2AB5DB0E}" srcOrd="0" destOrd="0" presId="urn:microsoft.com/office/officeart/2005/8/layout/vList2"/>
    <dgm:cxn modelId="{F5AA6BC1-9CF2-472B-9F5F-00315F492499}" type="presOf" srcId="{878F4850-5941-4A3C-9129-2ECFE0B32ED5}" destId="{7B30A21E-1790-47E3-9E16-169E73C13270}"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E6D88609-DD23-4BD4-B1DD-2262934BC7B3}" type="presParOf" srcId="{3C98A23B-9912-4DFC-94DE-9675821665F5}" destId="{27D53F48-8A9E-4AF0-93B2-8CEBDE1BB97C}" srcOrd="0" destOrd="0" presId="urn:microsoft.com/office/officeart/2005/8/layout/vList2"/>
    <dgm:cxn modelId="{1D87F2AA-4659-460D-9497-8D7FEF5952B5}" type="presParOf" srcId="{3C98A23B-9912-4DFC-94DE-9675821665F5}" destId="{B59A89EE-9D55-421F-8567-5EBE4D230955}" srcOrd="1" destOrd="0" presId="urn:microsoft.com/office/officeart/2005/8/layout/vList2"/>
    <dgm:cxn modelId="{6DFC0E44-C4C8-4475-ABBE-63FE4BEA5352}" type="presParOf" srcId="{3C98A23B-9912-4DFC-94DE-9675821665F5}" destId="{0363741D-5522-44EE-BA48-7952B8DF3484}" srcOrd="2" destOrd="0" presId="urn:microsoft.com/office/officeart/2005/8/layout/vList2"/>
    <dgm:cxn modelId="{377323D0-0790-4C4E-B074-E3A032CFDBED}" type="presParOf" srcId="{3C98A23B-9912-4DFC-94DE-9675821665F5}" destId="{0BF2AA6C-D6FE-42AE-B985-92A0D12CF2D4}" srcOrd="3" destOrd="0" presId="urn:microsoft.com/office/officeart/2005/8/layout/vList2"/>
    <dgm:cxn modelId="{4A84B27E-3591-4B78-8C06-DAAE4059B0CB}" type="presParOf" srcId="{3C98A23B-9912-4DFC-94DE-9675821665F5}" destId="{3C1371A6-360D-4628-B6B6-D0DCC663AD7A}" srcOrd="4" destOrd="0" presId="urn:microsoft.com/office/officeart/2005/8/layout/vList2"/>
    <dgm:cxn modelId="{63460674-DB49-49AB-8F50-F08DFB22F77B}" type="presParOf" srcId="{3C98A23B-9912-4DFC-94DE-9675821665F5}" destId="{6F6B4B09-981E-4FEF-863F-8026D8B0BDFF}" srcOrd="5" destOrd="0" presId="urn:microsoft.com/office/officeart/2005/8/layout/vList2"/>
    <dgm:cxn modelId="{DC6067A9-C27D-435E-B2AB-555EDA9D15FC}" type="presParOf" srcId="{3C98A23B-9912-4DFC-94DE-9675821665F5}" destId="{C60C5F13-BC11-46BA-86A0-E8C8DEBDFD2D}" srcOrd="6" destOrd="0" presId="urn:microsoft.com/office/officeart/2005/8/layout/vList2"/>
    <dgm:cxn modelId="{47611459-3947-4624-95A4-673F7D57C941}" type="presParOf" srcId="{3C98A23B-9912-4DFC-94DE-9675821665F5}" destId="{51223976-9EDD-44DB-B904-276081631982}" srcOrd="7" destOrd="0" presId="urn:microsoft.com/office/officeart/2005/8/layout/vList2"/>
    <dgm:cxn modelId="{2FD1481D-4DD5-4CAE-9F93-BF0B372B066C}" type="presParOf" srcId="{3C98A23B-9912-4DFC-94DE-9675821665F5}" destId="{8DEC646D-C5DB-4FE2-AC56-684A2AB5DB0E}" srcOrd="8" destOrd="0" presId="urn:microsoft.com/office/officeart/2005/8/layout/vList2"/>
    <dgm:cxn modelId="{F11013CA-6852-4FBB-9C81-57E25029BCA3}" type="presParOf" srcId="{3C98A23B-9912-4DFC-94DE-9675821665F5}" destId="{4922431F-3D46-4906-93E0-CF5BE3C812E5}" srcOrd="9" destOrd="0" presId="urn:microsoft.com/office/officeart/2005/8/layout/vList2"/>
    <dgm:cxn modelId="{CF04A3E0-AFCC-4E20-A336-4BC5B254547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978F84-6A46-4225-937C-0AE191ABCC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D8A9D1-D8CF-42CD-B485-F632AB6D75EB}">
      <dgm:prSet phldrT="[Texto]"/>
      <dgm: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fr-FR" b="1" dirty="0" smtClean="0">
              <a:solidFill>
                <a:sysClr val="window" lastClr="FFFFFF"/>
              </a:solidFill>
              <a:latin typeface="Calibri"/>
            </a:rPr>
            <a:t>Opportunités </a:t>
          </a:r>
          <a:r>
            <a:rPr lang="fr-FR" b="1" dirty="0">
              <a:solidFill>
                <a:sysClr val="window" lastClr="FFFFFF"/>
              </a:solidFill>
              <a:latin typeface="Calibri"/>
            </a:rPr>
            <a:t>manquées : </a:t>
          </a:r>
          <a:r>
            <a:rPr lang="fr-FR" dirty="0">
              <a:solidFill>
                <a:sysClr val="window" lastClr="FFFFFF"/>
              </a:solidFill>
              <a:latin typeface="Calibri"/>
            </a:rPr>
            <a:t>90,9%-59,1%=</a:t>
          </a:r>
          <a:r>
            <a:rPr lang="fr-FR" b="1" dirty="0">
              <a:solidFill>
                <a:sysClr val="window" lastClr="FFFFFF"/>
              </a:solidFill>
              <a:latin typeface="Calibri"/>
            </a:rPr>
            <a:t>31,8%</a:t>
          </a:r>
        </a:p>
      </dgm:t>
    </dgm:pt>
    <dgm:pt modelId="{E997D77C-DCBB-42C0-9E07-0155013B7B76}" type="parTrans" cxnId="{09D7A222-B0BB-4717-8BC8-468595177CF7}">
      <dgm:prSet/>
      <dgm:spPr/>
      <dgm:t>
        <a:bodyPr/>
        <a:lstStyle/>
        <a:p>
          <a:pPr algn="ctr"/>
          <a:endParaRPr lang="en-US"/>
        </a:p>
      </dgm:t>
    </dgm:pt>
    <dgm:pt modelId="{A39ADB8B-C0BE-4656-9030-C4D9984DB477}" type="sibTrans" cxnId="{09D7A222-B0BB-4717-8BC8-468595177CF7}">
      <dgm:prSet/>
      <dgm:spPr/>
      <dgm:t>
        <a:bodyPr/>
        <a:lstStyle/>
        <a:p>
          <a:pPr algn="ctr"/>
          <a:endParaRPr lang="en-US"/>
        </a:p>
      </dgm:t>
    </dgm:pt>
    <dgm:pt modelId="{9050E532-5575-4692-867E-012840E3BBDC}" type="pres">
      <dgm:prSet presAssocID="{0B978F84-6A46-4225-937C-0AE191ABCC7F}" presName="linear" presStyleCnt="0">
        <dgm:presLayoutVars>
          <dgm:animLvl val="lvl"/>
          <dgm:resizeHandles val="exact"/>
        </dgm:presLayoutVars>
      </dgm:prSet>
      <dgm:spPr/>
      <dgm:t>
        <a:bodyPr/>
        <a:lstStyle/>
        <a:p>
          <a:endParaRPr lang="fr-FR"/>
        </a:p>
      </dgm:t>
    </dgm:pt>
    <dgm:pt modelId="{42BDAFD8-957F-47FF-BB55-824EFD4B9491}" type="pres">
      <dgm:prSet presAssocID="{EED8A9D1-D8CF-42CD-B485-F632AB6D75EB}" presName="parentText" presStyleLbl="node1" presStyleIdx="0" presStyleCnt="1" custLinFactNeighborX="7292" custLinFactNeighborY="11082">
        <dgm:presLayoutVars>
          <dgm:chMax val="0"/>
          <dgm:bulletEnabled val="1"/>
        </dgm:presLayoutVars>
      </dgm:prSet>
      <dgm:spPr/>
      <dgm:t>
        <a:bodyPr/>
        <a:lstStyle/>
        <a:p>
          <a:endParaRPr lang="fr-FR"/>
        </a:p>
      </dgm:t>
    </dgm:pt>
  </dgm:ptLst>
  <dgm:cxnLst>
    <dgm:cxn modelId="{09D7A222-B0BB-4717-8BC8-468595177CF7}" srcId="{0B978F84-6A46-4225-937C-0AE191ABCC7F}" destId="{EED8A9D1-D8CF-42CD-B485-F632AB6D75EB}" srcOrd="0" destOrd="0" parTransId="{E997D77C-DCBB-42C0-9E07-0155013B7B76}" sibTransId="{A39ADB8B-C0BE-4656-9030-C4D9984DB477}"/>
    <dgm:cxn modelId="{F7F038EB-8E74-4B67-B103-6664F93B658C}" type="presOf" srcId="{0B978F84-6A46-4225-937C-0AE191ABCC7F}" destId="{9050E532-5575-4692-867E-012840E3BBDC}" srcOrd="0" destOrd="0" presId="urn:microsoft.com/office/officeart/2005/8/layout/vList2"/>
    <dgm:cxn modelId="{64F5F6D2-B7C7-404F-9902-9E75E58DD219}" type="presOf" srcId="{EED8A9D1-D8CF-42CD-B485-F632AB6D75EB}" destId="{42BDAFD8-957F-47FF-BB55-824EFD4B9491}" srcOrd="0" destOrd="0" presId="urn:microsoft.com/office/officeart/2005/8/layout/vList2"/>
    <dgm:cxn modelId="{E3D5C3BD-B96E-4435-8EBC-8EE7042FC71F}" type="presParOf" srcId="{9050E532-5575-4692-867E-012840E3BBDC}" destId="{42BDAFD8-957F-47FF-BB55-824EFD4B949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Profil général de l'épidémie VIH en Europe</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Pourquoi dépister le VIH ?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Les conséquences du diagnostic tardif</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Occasions manquées</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Stratégies de dépistage du VIH, y compris dépistage du VIH guidé par les pathologies indicatrices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chemeClr val="accent1">
            <a:lumMod val="40000"/>
            <a:lumOff val="60000"/>
          </a:schemeClr>
        </a:solidFill>
      </dgm:spPr>
      <dgm:t>
        <a:bodyPr/>
        <a:lstStyle/>
        <a:p>
          <a:pPr rtl="0"/>
          <a:r>
            <a:rPr lang="en-GB" sz="2000" b="1" dirty="0">
              <a:solidFill>
                <a:schemeClr val="tx1"/>
              </a:solidFill>
            </a:rPr>
            <a:t>5. Barrières potentielles au dépistage / problèmes souvent soulevés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fr-FR"/>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fr-FR"/>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fr-FR"/>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fr-FR"/>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fr-FR"/>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fr-FR"/>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fr-FR"/>
        </a:p>
      </dgm:t>
    </dgm:pt>
  </dgm:ptLst>
  <dgm:cxnLst>
    <dgm:cxn modelId="{610F6064-FBBB-476F-9BFA-D8D8D68F1391}" type="presOf" srcId="{878F4850-5941-4A3C-9129-2ECFE0B32ED5}" destId="{7B30A21E-1790-47E3-9E16-169E73C13270}"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B6732408-5F6B-4D5E-BDBE-77397CDFB4A7}" type="presOf" srcId="{334B3551-664B-4334-BF1F-E23996D41D35}" destId="{3C98A23B-9912-4DFC-94DE-9675821665F5}"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769059B1-3EA7-4797-A616-1FD417FC3AB5}" type="presOf" srcId="{7ADBD254-F3A8-45BA-97A2-B10099EAF300}" destId="{8DEC646D-C5DB-4FE2-AC56-684A2AB5DB0E}" srcOrd="0" destOrd="0" presId="urn:microsoft.com/office/officeart/2005/8/layout/vList2"/>
    <dgm:cxn modelId="{A015D5E0-BC3D-4516-B548-CC85422D6202}"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C70C23B9-05D8-4324-BB5C-F4B50DD98421}" type="presOf" srcId="{76EB3F9B-2E05-4C7C-8DE6-4ABBB04CB700}" destId="{27D53F48-8A9E-4AF0-93B2-8CEBDE1BB97C}" srcOrd="0" destOrd="0" presId="urn:microsoft.com/office/officeart/2005/8/layout/vList2"/>
    <dgm:cxn modelId="{61C1BE4A-1380-4CD6-85D9-0571D6727288}" type="presOf" srcId="{4EA625BF-1FAA-4074-975F-44FFB7629D05}" destId="{3C1371A6-360D-4628-B6B6-D0DCC663AD7A}" srcOrd="0" destOrd="0" presId="urn:microsoft.com/office/officeart/2005/8/layout/vList2"/>
    <dgm:cxn modelId="{C77315B1-CE8C-4722-8ABF-E68CB6E996A4}"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72C34A6F-000A-4C83-A30E-39C82A4A42F2}" type="presParOf" srcId="{3C98A23B-9912-4DFC-94DE-9675821665F5}" destId="{27D53F48-8A9E-4AF0-93B2-8CEBDE1BB97C}" srcOrd="0" destOrd="0" presId="urn:microsoft.com/office/officeart/2005/8/layout/vList2"/>
    <dgm:cxn modelId="{DC7901AD-475D-4F79-BF63-0EB6AD14E753}" type="presParOf" srcId="{3C98A23B-9912-4DFC-94DE-9675821665F5}" destId="{B59A89EE-9D55-421F-8567-5EBE4D230955}" srcOrd="1" destOrd="0" presId="urn:microsoft.com/office/officeart/2005/8/layout/vList2"/>
    <dgm:cxn modelId="{580CAE59-1ED8-4233-9048-1B9C17CB8E2F}" type="presParOf" srcId="{3C98A23B-9912-4DFC-94DE-9675821665F5}" destId="{0363741D-5522-44EE-BA48-7952B8DF3484}" srcOrd="2" destOrd="0" presId="urn:microsoft.com/office/officeart/2005/8/layout/vList2"/>
    <dgm:cxn modelId="{49A28956-388E-4904-91AD-43982B4B6087}" type="presParOf" srcId="{3C98A23B-9912-4DFC-94DE-9675821665F5}" destId="{0BF2AA6C-D6FE-42AE-B985-92A0D12CF2D4}" srcOrd="3" destOrd="0" presId="urn:microsoft.com/office/officeart/2005/8/layout/vList2"/>
    <dgm:cxn modelId="{9369CADC-68E2-4308-8C3E-0EE57BCFDC5E}" type="presParOf" srcId="{3C98A23B-9912-4DFC-94DE-9675821665F5}" destId="{3C1371A6-360D-4628-B6B6-D0DCC663AD7A}" srcOrd="4" destOrd="0" presId="urn:microsoft.com/office/officeart/2005/8/layout/vList2"/>
    <dgm:cxn modelId="{965A6590-D547-48DB-B28A-3D45B8BE5905}" type="presParOf" srcId="{3C98A23B-9912-4DFC-94DE-9675821665F5}" destId="{6F6B4B09-981E-4FEF-863F-8026D8B0BDFF}" srcOrd="5" destOrd="0" presId="urn:microsoft.com/office/officeart/2005/8/layout/vList2"/>
    <dgm:cxn modelId="{DCB73DF8-3564-4C18-85CF-30826B1B9606}" type="presParOf" srcId="{3C98A23B-9912-4DFC-94DE-9675821665F5}" destId="{C60C5F13-BC11-46BA-86A0-E8C8DEBDFD2D}" srcOrd="6" destOrd="0" presId="urn:microsoft.com/office/officeart/2005/8/layout/vList2"/>
    <dgm:cxn modelId="{6DE18914-24B9-42BE-B941-A276158A40E3}" type="presParOf" srcId="{3C98A23B-9912-4DFC-94DE-9675821665F5}" destId="{51223976-9EDD-44DB-B904-276081631982}" srcOrd="7" destOrd="0" presId="urn:microsoft.com/office/officeart/2005/8/layout/vList2"/>
    <dgm:cxn modelId="{27B7EFDC-0E30-4FC0-B845-8B87F3702969}" type="presParOf" srcId="{3C98A23B-9912-4DFC-94DE-9675821665F5}" destId="{8DEC646D-C5DB-4FE2-AC56-684A2AB5DB0E}" srcOrd="8" destOrd="0" presId="urn:microsoft.com/office/officeart/2005/8/layout/vList2"/>
    <dgm:cxn modelId="{10E2C934-410B-4B6E-825E-60AB38E9B2E6}" type="presParOf" srcId="{3C98A23B-9912-4DFC-94DE-9675821665F5}" destId="{4922431F-3D46-4906-93E0-CF5BE3C812E5}" srcOrd="9" destOrd="0" presId="urn:microsoft.com/office/officeart/2005/8/layout/vList2"/>
    <dgm:cxn modelId="{D2830EE9-3270-4361-927E-557315DB3294}"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1. Profil général de l'épidémie VIH en Europe</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Pourquoi dépister le VIH ?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Les conséquences du diagnostic tardif</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Occasions manquées</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Stratégies de dépistage du VIH, y compris dépistage du VIH guidé par les pathologies indicatrices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Barrières au dépistage / Problèmes souvent soulevés</a:t>
          </a:r>
        </a:p>
      </dsp:txBody>
      <dsp:txXfrm>
        <a:off x="38065" y="3259073"/>
        <a:ext cx="7700734" cy="7036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3189-F143-497B-B2C8-45A6C08A1A18}">
      <dsp:nvSpPr>
        <dsp:cNvPr id="0" name=""/>
        <dsp:cNvSpPr/>
      </dsp:nvSpPr>
      <dsp:spPr>
        <a:xfrm>
          <a:off x="137377"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Manque de temps du personnel</a:t>
          </a:r>
        </a:p>
      </dsp:txBody>
      <dsp:txXfrm>
        <a:off x="137377" y="289"/>
        <a:ext cx="2411916" cy="1447149"/>
      </dsp:txXfrm>
    </dsp:sp>
    <dsp:sp modelId="{6FC90B51-8B25-45E6-BE39-E3F93F9669F8}">
      <dsp:nvSpPr>
        <dsp:cNvPr id="0" name=""/>
        <dsp:cNvSpPr/>
      </dsp:nvSpPr>
      <dsp:spPr>
        <a:xfrm>
          <a:off x="2790485"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Priorités cliniques concurrentes</a:t>
          </a:r>
        </a:p>
      </dsp:txBody>
      <dsp:txXfrm>
        <a:off x="2790485" y="289"/>
        <a:ext cx="2411916" cy="1447149"/>
      </dsp:txXfrm>
    </dsp:sp>
    <dsp:sp modelId="{757094CE-6C80-4F0E-9665-8BC2B2AD35BA}">
      <dsp:nvSpPr>
        <dsp:cNvPr id="0" name=""/>
        <dsp:cNvSpPr/>
      </dsp:nvSpPr>
      <dsp:spPr>
        <a:xfrm>
          <a:off x="5443593"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Processus de consentement lourd</a:t>
          </a:r>
        </a:p>
      </dsp:txBody>
      <dsp:txXfrm>
        <a:off x="5443593" y="289"/>
        <a:ext cx="2411916" cy="1447149"/>
      </dsp:txXfrm>
    </dsp:sp>
    <dsp:sp modelId="{1A4DEC29-3A0A-486F-84CF-402990314DD1}">
      <dsp:nvSpPr>
        <dsp:cNvPr id="0" name=""/>
        <dsp:cNvSpPr/>
      </dsp:nvSpPr>
      <dsp:spPr>
        <a:xfrm>
          <a:off x="137377"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Exigences perçues de conseils avant le dépistage</a:t>
          </a:r>
        </a:p>
      </dsp:txBody>
      <dsp:txXfrm>
        <a:off x="137377" y="1688631"/>
        <a:ext cx="2411916" cy="1447149"/>
      </dsp:txXfrm>
    </dsp:sp>
    <dsp:sp modelId="{6BEB5A50-E3F4-45FF-A79B-13AE80EF0E70}">
      <dsp:nvSpPr>
        <dsp:cNvPr id="0" name=""/>
        <dsp:cNvSpPr/>
      </dsp:nvSpPr>
      <dsp:spPr>
        <a:xfrm>
          <a:off x="2790485"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Manque de connaissance et de formation du personnel</a:t>
          </a:r>
        </a:p>
      </dsp:txBody>
      <dsp:txXfrm>
        <a:off x="2790485" y="1688631"/>
        <a:ext cx="2411916" cy="1447149"/>
      </dsp:txXfrm>
    </dsp:sp>
    <dsp:sp modelId="{2A5C8191-C99A-4A7E-B82D-7872A4AC7765}">
      <dsp:nvSpPr>
        <dsp:cNvPr id="0" name=""/>
        <dsp:cNvSpPr/>
      </dsp:nvSpPr>
      <dsp:spPr>
        <a:xfrm>
          <a:off x="5443593"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Manque de compétences ressenti</a:t>
          </a:r>
        </a:p>
      </dsp:txBody>
      <dsp:txXfrm>
        <a:off x="5443593" y="1688631"/>
        <a:ext cx="2411916" cy="1447149"/>
      </dsp:txXfrm>
    </dsp:sp>
    <dsp:sp modelId="{9F11AC9B-08BE-4414-94F3-7DACA09C5625}">
      <dsp:nvSpPr>
        <dsp:cNvPr id="0" name=""/>
        <dsp:cNvSpPr/>
      </dsp:nvSpPr>
      <dsp:spPr>
        <a:xfrm>
          <a:off x="137377"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Patients non considérés comme étant à risque</a:t>
          </a:r>
        </a:p>
      </dsp:txBody>
      <dsp:txXfrm>
        <a:off x="137377" y="3376972"/>
        <a:ext cx="2411916" cy="1447149"/>
      </dsp:txXfrm>
    </dsp:sp>
    <dsp:sp modelId="{17103DD4-DD83-4FB1-ACF9-6AE406429A74}">
      <dsp:nvSpPr>
        <dsp:cNvPr id="0" name=""/>
        <dsp:cNvSpPr/>
      </dsp:nvSpPr>
      <dsp:spPr>
        <a:xfrm>
          <a:off x="2790485"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Inquiétudes vis-à-vis d'une éventuelle contrariété/offuscation du patient</a:t>
          </a:r>
        </a:p>
      </dsp:txBody>
      <dsp:txXfrm>
        <a:off x="2790485" y="3376972"/>
        <a:ext cx="2411916" cy="1447149"/>
      </dsp:txXfrm>
    </dsp:sp>
    <dsp:sp modelId="{64532116-9E00-4FA9-A95D-A740105CDBE4}">
      <dsp:nvSpPr>
        <dsp:cNvPr id="0" name=""/>
        <dsp:cNvSpPr/>
      </dsp:nvSpPr>
      <dsp:spPr>
        <a:xfrm>
          <a:off x="5443593"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Remboursement inadapté</a:t>
          </a:r>
        </a:p>
      </dsp:txBody>
      <dsp:txXfrm>
        <a:off x="5443593" y="3376972"/>
        <a:ext cx="2411916" cy="14471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Profil général de l'épidémie VIH en Europe</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Pourquoi dépister le VIH ?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Les conséquences du diagnostic tardif</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Occasions manquées</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6. Stratégies de dépistage du VIH, y compris dépistage du VIH guidé par les pathologies indicatrices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Barrières au dépistage / Problèmes souvent soulevés</a:t>
          </a:r>
        </a:p>
      </dsp:txBody>
      <dsp:txXfrm>
        <a:off x="38065" y="3259073"/>
        <a:ext cx="7700734" cy="7036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Profil général de l'épidémie VIH en Europe</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Pourquoi dépister le VIH ? </a:t>
          </a:r>
        </a:p>
      </dsp:txBody>
      <dsp:txXfrm>
        <a:off x="51175" y="1298478"/>
        <a:ext cx="7674514" cy="945970"/>
      </dsp:txXfrm>
    </dsp:sp>
    <dsp:sp modelId="{3C1371A6-360D-4628-B6B6-D0DCC663AD7A}">
      <dsp:nvSpPr>
        <dsp:cNvPr id="0" name=""/>
        <dsp:cNvSpPr/>
      </dsp:nvSpPr>
      <dsp:spPr>
        <a:xfrm>
          <a:off x="0" y="24569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Les conséquences du diagnostic tardif</a:t>
          </a:r>
        </a:p>
      </dsp:txBody>
      <dsp:txXfrm>
        <a:off x="51175" y="2508078"/>
        <a:ext cx="7674514" cy="945970"/>
      </dsp:txXfrm>
    </dsp:sp>
    <dsp:sp modelId="{8DEC646D-C5DB-4FE2-AC56-684A2AB5DB0E}">
      <dsp:nvSpPr>
        <dsp:cNvPr id="0" name=""/>
        <dsp:cNvSpPr/>
      </dsp:nvSpPr>
      <dsp:spPr>
        <a:xfrm>
          <a:off x="0" y="3704208"/>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6. Stratégies de dépistage du VIH, y compris dépistage du VIH guidé par les pathologies indicatrices</a:t>
          </a:r>
        </a:p>
      </dsp:txBody>
      <dsp:txXfrm>
        <a:off x="51175" y="3755383"/>
        <a:ext cx="7674514" cy="9459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EEB8-ADE2-41E1-87CC-CA8832A7A9A1}">
      <dsp:nvSpPr>
        <dsp:cNvPr id="0" name=""/>
        <dsp:cNvSpPr/>
      </dsp:nvSpPr>
      <dsp:spPr>
        <a:xfrm>
          <a:off x="246"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kern="1200" dirty="0">
              <a:solidFill>
                <a:schemeClr val="tx1"/>
              </a:solidFill>
            </a:rPr>
            <a:t>Centres d'interruption de grossesse</a:t>
          </a:r>
        </a:p>
      </dsp:txBody>
      <dsp:txXfrm>
        <a:off x="246" y="60159"/>
        <a:ext cx="959872" cy="575923"/>
      </dsp:txXfrm>
    </dsp:sp>
    <dsp:sp modelId="{50465869-4390-4CAE-84E5-87CDD5DBB3D8}">
      <dsp:nvSpPr>
        <dsp:cNvPr id="0" name=""/>
        <dsp:cNvSpPr/>
      </dsp:nvSpPr>
      <dsp:spPr>
        <a:xfrm>
          <a:off x="1056105"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kern="1200" dirty="0">
              <a:solidFill>
                <a:schemeClr val="tx1"/>
              </a:solidFill>
            </a:rPr>
            <a:t>Centres de prise en charge de la toxicomanie</a:t>
          </a:r>
        </a:p>
      </dsp:txBody>
      <dsp:txXfrm>
        <a:off x="1056105" y="60159"/>
        <a:ext cx="959872" cy="575923"/>
      </dsp:txXfrm>
    </dsp:sp>
    <dsp:sp modelId="{3D73785E-725D-4B0B-954D-35A381697236}">
      <dsp:nvSpPr>
        <dsp:cNvPr id="0" name=""/>
        <dsp:cNvSpPr/>
      </dsp:nvSpPr>
      <dsp:spPr>
        <a:xfrm>
          <a:off x="246"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kern="1200" dirty="0">
              <a:solidFill>
                <a:schemeClr val="tx1"/>
              </a:solidFill>
            </a:rPr>
            <a:t>Dispensaires antivénériens</a:t>
          </a:r>
        </a:p>
      </dsp:txBody>
      <dsp:txXfrm>
        <a:off x="246" y="732069"/>
        <a:ext cx="959872" cy="575923"/>
      </dsp:txXfrm>
    </dsp:sp>
    <dsp:sp modelId="{C31EC26E-8FF5-4667-83B3-8EDDD8E99BE9}">
      <dsp:nvSpPr>
        <dsp:cNvPr id="0" name=""/>
        <dsp:cNvSpPr/>
      </dsp:nvSpPr>
      <dsp:spPr>
        <a:xfrm>
          <a:off x="1056105"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kern="1200" dirty="0">
              <a:solidFill>
                <a:schemeClr val="tx1"/>
              </a:solidFill>
            </a:rPr>
            <a:t>Consultations prénatales</a:t>
          </a:r>
        </a:p>
      </dsp:txBody>
      <dsp:txXfrm>
        <a:off x="1056105" y="732069"/>
        <a:ext cx="959872" cy="5759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E8EA9-89F3-4812-AEA8-923A3CBBCFBD}">
      <dsp:nvSpPr>
        <dsp:cNvPr id="0" name=""/>
        <dsp:cNvSpPr/>
      </dsp:nvSpPr>
      <dsp:spPr>
        <a:xfrm>
          <a:off x="0" y="250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Taux médian de CD4</a:t>
          </a:r>
          <a:r>
            <a:rPr lang="en-US" sz="2000" kern="1200" dirty="0">
              <a:solidFill>
                <a:schemeClr val="tx1"/>
              </a:solidFill>
            </a:rPr>
            <a:t>		</a:t>
          </a:r>
          <a:r>
            <a:rPr lang="en-GB" sz="2000" kern="1200" dirty="0">
              <a:solidFill>
                <a:schemeClr val="tx1"/>
              </a:solidFill>
            </a:rPr>
            <a:t>200 cellules/</a:t>
          </a:r>
          <a:r>
            <a:rPr lang="en-GB" sz="2000" kern="1200" dirty="0">
              <a:solidFill>
                <a:schemeClr val="tx1"/>
              </a:solidFill>
              <a:sym typeface="Symbol"/>
            </a:rPr>
            <a:t></a:t>
          </a:r>
          <a:r>
            <a:rPr lang="en-GB" sz="2000" kern="1200" dirty="0">
              <a:solidFill>
                <a:schemeClr val="tx1"/>
              </a:solidFill>
            </a:rPr>
            <a:t>l</a:t>
          </a:r>
          <a:r>
            <a:rPr lang="en-US" sz="2000" kern="1200" dirty="0">
              <a:solidFill>
                <a:schemeClr val="tx1"/>
              </a:solidFill>
            </a:rPr>
            <a:t>	</a:t>
          </a:r>
          <a:r>
            <a:rPr lang="en-GB" sz="2000" kern="1200" dirty="0" smtClean="0">
              <a:solidFill>
                <a:schemeClr val="tx1"/>
              </a:solidFill>
            </a:rPr>
            <a:t>(IQR </a:t>
          </a:r>
          <a:r>
            <a:rPr lang="en-GB" sz="2000" kern="1200" dirty="0">
              <a:solidFill>
                <a:schemeClr val="tx1"/>
              </a:solidFill>
            </a:rPr>
            <a:t>65 – 390)</a:t>
          </a:r>
        </a:p>
      </dsp:txBody>
      <dsp:txXfrm>
        <a:off x="59399" y="309980"/>
        <a:ext cx="7657420" cy="1098002"/>
      </dsp:txXfrm>
    </dsp:sp>
    <dsp:sp modelId="{63EEEA91-0816-477C-9825-92816DA84ED4}">
      <dsp:nvSpPr>
        <dsp:cNvPr id="0" name=""/>
        <dsp:cNvSpPr/>
      </dsp:nvSpPr>
      <dsp:spPr>
        <a:xfrm>
          <a:off x="0" y="1628090"/>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err="1">
              <a:solidFill>
                <a:schemeClr val="tx1"/>
              </a:solidFill>
            </a:rPr>
            <a:t>Sujets</a:t>
          </a:r>
          <a:r>
            <a:rPr lang="en-GB" sz="2000" kern="1200" dirty="0">
              <a:solidFill>
                <a:schemeClr val="tx1"/>
              </a:solidFill>
            </a:rPr>
            <a:t> </a:t>
          </a:r>
          <a:r>
            <a:rPr lang="en-GB" sz="2000" kern="1200" dirty="0" err="1" smtClean="0">
              <a:solidFill>
                <a:schemeClr val="tx1"/>
              </a:solidFill>
            </a:rPr>
            <a:t>accédant</a:t>
          </a:r>
          <a:r>
            <a:rPr lang="en-GB" sz="2000" kern="1200" dirty="0" smtClean="0">
              <a:solidFill>
                <a:schemeClr val="tx1"/>
              </a:solidFill>
            </a:rPr>
            <a:t> aux </a:t>
          </a:r>
          <a:r>
            <a:rPr lang="en-US" sz="2000" kern="1200" dirty="0">
              <a:solidFill>
                <a:schemeClr val="tx1"/>
              </a:solidFill>
            </a:rPr>
            <a:t>	</a:t>
          </a:r>
          <a:r>
            <a:rPr lang="en-US" sz="2000" kern="1200" dirty="0" smtClean="0">
              <a:solidFill>
                <a:schemeClr val="tx1"/>
              </a:solidFill>
            </a:rPr>
            <a:t>	</a:t>
          </a:r>
          <a:r>
            <a:rPr lang="en-GB" sz="2000" kern="1200" dirty="0" smtClean="0">
              <a:solidFill>
                <a:schemeClr val="tx1"/>
              </a:solidFill>
            </a:rPr>
            <a:t>143</a:t>
          </a:r>
          <a:r>
            <a:rPr lang="en-US" sz="2000" kern="1200" dirty="0">
              <a:solidFill>
                <a:schemeClr val="tx1"/>
              </a:solidFill>
            </a:rPr>
            <a:t>		</a:t>
          </a:r>
          <a:r>
            <a:rPr lang="en-GB" sz="2000" kern="1200" dirty="0">
              <a:solidFill>
                <a:schemeClr val="tx1"/>
              </a:solidFill>
            </a:rPr>
            <a:t>71.9</a:t>
          </a:r>
          <a:r>
            <a:rPr lang="en-GB" sz="2000" kern="1200" dirty="0" smtClean="0">
              <a:solidFill>
                <a:schemeClr val="tx1"/>
              </a:solidFill>
            </a:rPr>
            <a:t>% 	              </a:t>
          </a:r>
          <a:r>
            <a:rPr lang="en-GB" sz="2000" kern="1200" dirty="0" err="1" smtClean="0">
              <a:solidFill>
                <a:schemeClr val="tx1"/>
              </a:solidFill>
            </a:rPr>
            <a:t>soins</a:t>
          </a:r>
          <a:r>
            <a:rPr lang="en-GB" sz="2000" kern="1200" dirty="0" smtClean="0">
              <a:solidFill>
                <a:schemeClr val="tx1"/>
              </a:solidFill>
            </a:rPr>
            <a:t> </a:t>
          </a:r>
          <a:r>
            <a:rPr lang="en-GB" sz="2000" kern="1200" dirty="0" err="1" smtClean="0">
              <a:solidFill>
                <a:schemeClr val="tx1"/>
              </a:solidFill>
            </a:rPr>
            <a:t>tardivement</a:t>
          </a:r>
          <a:endParaRPr lang="en-GB" sz="2000" kern="1200" dirty="0">
            <a:solidFill>
              <a:schemeClr val="tx1"/>
            </a:solidFill>
          </a:endParaRPr>
        </a:p>
      </dsp:txBody>
      <dsp:txXfrm>
        <a:off x="59399" y="1687489"/>
        <a:ext cx="7657420" cy="1098002"/>
      </dsp:txXfrm>
    </dsp:sp>
    <dsp:sp modelId="{BA528F18-3511-4BAB-8F16-AE4DEBAA1B90}">
      <dsp:nvSpPr>
        <dsp:cNvPr id="0" name=""/>
        <dsp:cNvSpPr/>
      </dsp:nvSpPr>
      <dsp:spPr>
        <a:xfrm>
          <a:off x="0" y="3058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r>
            <a:rPr lang="en-GB" sz="2000" kern="1200" dirty="0">
              <a:solidFill>
                <a:schemeClr val="tx1"/>
              </a:solidFill>
            </a:rPr>
            <a:t>Antécédents de symptômes</a:t>
          </a:r>
          <a:r>
            <a:rPr lang="en-US" sz="2000" kern="1200" dirty="0">
              <a:solidFill>
                <a:schemeClr val="tx1"/>
              </a:solidFill>
            </a:rPr>
            <a:t>	</a:t>
          </a:r>
          <a:r>
            <a:rPr lang="en-GB" sz="2000" kern="1200" dirty="0">
              <a:solidFill>
                <a:schemeClr val="tx1"/>
              </a:solidFill>
            </a:rPr>
            <a:t>61</a:t>
          </a:r>
          <a:r>
            <a:rPr lang="en-US" sz="2000" kern="1200" dirty="0">
              <a:solidFill>
                <a:schemeClr val="tx1"/>
              </a:solidFill>
            </a:rPr>
            <a:t>		</a:t>
          </a:r>
          <a:r>
            <a:rPr lang="en-GB" sz="2000" kern="1200" dirty="0">
              <a:solidFill>
                <a:schemeClr val="tx1"/>
              </a:solidFill>
            </a:rPr>
            <a:t>28.2%</a:t>
          </a:r>
        </a:p>
        <a:p>
          <a:pPr lvl="0" algn="l" defTabSz="889000" rtl="0">
            <a:lnSpc>
              <a:spcPct val="100000"/>
            </a:lnSpc>
            <a:spcBef>
              <a:spcPct val="0"/>
            </a:spcBef>
            <a:spcAft>
              <a:spcPts val="0"/>
            </a:spcAft>
          </a:pPr>
          <a:r>
            <a:rPr lang="en-GB" sz="2000" kern="1200" dirty="0">
              <a:solidFill>
                <a:schemeClr val="tx1"/>
              </a:solidFill>
            </a:rPr>
            <a:t>associés au VIH </a:t>
          </a:r>
          <a:r>
            <a:rPr lang="en-US" kern="1200" dirty="0"/>
            <a:t>					</a:t>
          </a:r>
        </a:p>
      </dsp:txBody>
      <dsp:txXfrm>
        <a:off x="59399" y="3117980"/>
        <a:ext cx="765742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1. Profil général de l'épidémie VIH en Europe</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Pourquoi dépister le VIH ?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Les conséquences du diagnostic tardif</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Stratégies de dépistage du VIH, y compris dépistage du VIH guidé par les pathologies indicatrices</a:t>
          </a:r>
        </a:p>
      </dsp:txBody>
      <dsp:txXfrm>
        <a:off x="51175" y="3755383"/>
        <a:ext cx="7674514"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Profil général de l'épidémie VIH en Europe</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a:solidFill>
                <a:schemeClr val="tx1"/>
              </a:solidFill>
              <a:latin typeface="Calibri" panose="020F0502020204030204" pitchFamily="34" charset="0"/>
            </a:rPr>
            <a:t>2. Pourquoi dépister le VIH ?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kern="1200" dirty="0">
              <a:solidFill>
                <a:schemeClr val="tx1"/>
              </a:solidFill>
              <a:latin typeface="Calibri" panose="020F0502020204030204" pitchFamily="34" charset="0"/>
            </a:rPr>
            <a:t>3. Les conséquences du diagnostic tardif</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kern="1200" dirty="0">
              <a:solidFill>
                <a:schemeClr val="tx1"/>
              </a:solidFill>
              <a:latin typeface="Calibri" panose="020F0502020204030204" pitchFamily="34" charset="0"/>
            </a:rPr>
            <a:t>4. Occasions manquées</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kern="1200" dirty="0">
              <a:solidFill>
                <a:schemeClr val="tx1"/>
              </a:solidFill>
              <a:latin typeface="Calibri" panose="020F0502020204030204" pitchFamily="34" charset="0"/>
            </a:rPr>
            <a:t>6. Stratégies de dépistage du VIH, y compris dépistage du VIH guidé par les pathologies indicatrices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kern="1200" dirty="0">
              <a:solidFill>
                <a:schemeClr val="tx1"/>
              </a:solidFill>
              <a:latin typeface="Calibri" panose="020F0502020204030204" pitchFamily="34" charset="0"/>
            </a:rPr>
            <a:t>5. Barrières au dépistage / Problèmes souvent soulevés</a:t>
          </a:r>
        </a:p>
      </dsp:txBody>
      <dsp:txXfrm>
        <a:off x="38065" y="3259073"/>
        <a:ext cx="7700734" cy="70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Profil général de l'épidémie VIH en Europe</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a:solidFill>
                <a:schemeClr val="tx1"/>
              </a:solidFill>
              <a:latin typeface="Calibri" panose="020F0502020204030204" pitchFamily="34" charset="0"/>
            </a:rPr>
            <a:t>2. Pourquoi dépister le VIH ? </a:t>
          </a:r>
        </a:p>
      </dsp:txBody>
      <dsp:txXfrm>
        <a:off x="51175" y="1298478"/>
        <a:ext cx="7674514" cy="945970"/>
      </dsp:txXfrm>
    </dsp:sp>
    <dsp:sp modelId="{3C1371A6-360D-4628-B6B6-D0DCC663AD7A}">
      <dsp:nvSpPr>
        <dsp:cNvPr id="0" name=""/>
        <dsp:cNvSpPr/>
      </dsp:nvSpPr>
      <dsp:spPr>
        <a:xfrm>
          <a:off x="0" y="24569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kern="1200" dirty="0">
              <a:solidFill>
                <a:schemeClr val="tx1"/>
              </a:solidFill>
              <a:latin typeface="Calibri" panose="020F0502020204030204" pitchFamily="34" charset="0"/>
            </a:rPr>
            <a:t>3. Les conséquences du diagnostic tardif</a:t>
          </a:r>
        </a:p>
      </dsp:txBody>
      <dsp:txXfrm>
        <a:off x="51175" y="2508078"/>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kern="1200" dirty="0">
              <a:solidFill>
                <a:schemeClr val="tx1"/>
              </a:solidFill>
              <a:latin typeface="Calibri" panose="020F0502020204030204" pitchFamily="34" charset="0"/>
            </a:rPr>
            <a:t>4. Stratégies de dépistage du VIH, y compris dépistage du VIH guidé par les pathologies indicatrices</a:t>
          </a:r>
        </a:p>
      </dsp:txBody>
      <dsp:txXfrm>
        <a:off x="51175" y="3755383"/>
        <a:ext cx="7674514" cy="945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Profil général de l'épidémie VIH en Europe</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Pourquoi dépister le VIH ?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3. Les conséquences du diagnostic tardif</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Occasions manquées</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Stratégies de dépistage du VIH, y compris dépistage du VIH guidé par les pathologies indicatrices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Barrières au dépistage / Problèmes souvent soulevés</a:t>
          </a:r>
        </a:p>
      </dsp:txBody>
      <dsp:txXfrm>
        <a:off x="38065" y="3259073"/>
        <a:ext cx="7700734" cy="703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Profil général de l'épidémie VIH en Europe</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Pourquoi dépister le VIH ? </a:t>
          </a:r>
        </a:p>
      </dsp:txBody>
      <dsp:txXfrm>
        <a:off x="51175" y="1298478"/>
        <a:ext cx="7674514" cy="945970"/>
      </dsp:txXfrm>
    </dsp:sp>
    <dsp:sp modelId="{3C1371A6-360D-4628-B6B6-D0DCC663AD7A}">
      <dsp:nvSpPr>
        <dsp:cNvPr id="0" name=""/>
        <dsp:cNvSpPr/>
      </dsp:nvSpPr>
      <dsp:spPr>
        <a:xfrm>
          <a:off x="0" y="2456903"/>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3. Les conséquences du diagnostic tardif</a:t>
          </a:r>
        </a:p>
      </dsp:txBody>
      <dsp:txXfrm>
        <a:off x="51175" y="2508078"/>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Stratégies de dépistage du VIH, y compris dépistage du VIH guidé par les pathologies indicatrices</a:t>
          </a:r>
        </a:p>
      </dsp:txBody>
      <dsp:txXfrm>
        <a:off x="51175" y="3755383"/>
        <a:ext cx="7674514" cy="945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Profil général de l'épidémie VIH en Europe</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Pourquoi dépister le VIH ?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Les conséquences du diagnostic tardif</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solidFill>
                <a:schemeClr val="tx1"/>
              </a:solidFill>
            </a:rPr>
            <a:t>4.Opportunités </a:t>
          </a:r>
          <a:r>
            <a:rPr lang="en-GB" sz="2000" b="1" kern="1200" dirty="0" err="1" smtClean="0">
              <a:solidFill>
                <a:schemeClr val="tx1"/>
              </a:solidFill>
            </a:rPr>
            <a:t>manquées</a:t>
          </a:r>
          <a:endParaRPr lang="en-GB" sz="2000" b="1" kern="1200" dirty="0">
            <a:solidFill>
              <a:schemeClr val="tx1"/>
            </a:solidFill>
          </a:endParaRP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Stratégies de dépistage du VIH, y compris dépistage du VIH guidé par les pathologies indicatrices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Barrières au dépistage / Problèmes souvent soulevés</a:t>
          </a:r>
        </a:p>
      </dsp:txBody>
      <dsp:txXfrm>
        <a:off x="38065" y="3259073"/>
        <a:ext cx="7700734" cy="703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DAFD8-957F-47FF-BB55-824EFD4B9491}">
      <dsp:nvSpPr>
        <dsp:cNvPr id="0" name=""/>
        <dsp:cNvSpPr/>
      </dsp:nvSpPr>
      <dsp: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solidFill>
                <a:sysClr val="window" lastClr="FFFFFF"/>
              </a:solidFill>
              <a:latin typeface="Calibri"/>
            </a:rPr>
            <a:t>Opportunités </a:t>
          </a:r>
          <a:r>
            <a:rPr lang="fr-FR" sz="2400" b="1" kern="1200" dirty="0">
              <a:solidFill>
                <a:sysClr val="window" lastClr="FFFFFF"/>
              </a:solidFill>
              <a:latin typeface="Calibri"/>
            </a:rPr>
            <a:t>manquées : </a:t>
          </a:r>
          <a:r>
            <a:rPr lang="fr-FR" sz="2400" kern="1200" dirty="0">
              <a:solidFill>
                <a:sysClr val="window" lastClr="FFFFFF"/>
              </a:solidFill>
              <a:latin typeface="Calibri"/>
            </a:rPr>
            <a:t>90,9%-59,1%=</a:t>
          </a:r>
          <a:r>
            <a:rPr lang="fr-FR" sz="2400" b="1" kern="1200" dirty="0">
              <a:solidFill>
                <a:sysClr val="window" lastClr="FFFFFF"/>
              </a:solidFill>
              <a:latin typeface="Calibri"/>
            </a:rPr>
            <a:t>31,8%</a:t>
          </a:r>
        </a:p>
      </dsp:txBody>
      <dsp:txXfrm>
        <a:off x="28100" y="28524"/>
        <a:ext cx="6712552"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Profil général de l'épidémie VIH en Europe</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Pourquoi dépister le VIH ?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Les conséquences du diagnostic tardif</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Occasions manquées</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Stratégies de dépistage du VIH, y compris dépistage du VIH guidé par les pathologies indicatrices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5. Barrières potentielles au dépistage / problèmes souvent soulevés</a:t>
          </a:r>
        </a:p>
      </dsp:txBody>
      <dsp:txXfrm>
        <a:off x="38065" y="3259073"/>
        <a:ext cx="7700734" cy="7036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0.65385</cdr:x>
      <cdr:y>0.2967</cdr:y>
    </cdr:from>
    <cdr:to>
      <cdr:x>0.82692</cdr:x>
      <cdr:y>0.45299</cdr:y>
    </cdr:to>
    <cdr:sp macro="" textlink="">
      <cdr:nvSpPr>
        <cdr:cNvPr id="2" name="Tekstboks 1" descr="new infections&#10;"/>
        <cdr:cNvSpPr txBox="1"/>
      </cdr:nvSpPr>
      <cdr:spPr>
        <a:xfrm xmlns:a="http://schemas.openxmlformats.org/drawingml/2006/main">
          <a:off x="4896544" y="1366980"/>
          <a:ext cx="1296144"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dirty="0">
            <a:solidFill>
              <a:schemeClr val="bg1"/>
            </a:solidFill>
          </a:endParaRPr>
        </a:p>
      </cdr:txBody>
    </cdr:sp>
  </cdr:relSizeAnchor>
  <cdr:relSizeAnchor xmlns:cdr="http://schemas.openxmlformats.org/drawingml/2006/chartDrawing">
    <cdr:from>
      <cdr:x>0.18269</cdr:x>
      <cdr:y>0.42173</cdr:y>
    </cdr:from>
    <cdr:to>
      <cdr:x>0.33654</cdr:x>
      <cdr:y>0.57802</cdr:y>
    </cdr:to>
    <cdr:sp macro="" textlink="">
      <cdr:nvSpPr>
        <cdr:cNvPr id="3" name="TextBox 2"/>
        <cdr:cNvSpPr txBox="1"/>
      </cdr:nvSpPr>
      <cdr:spPr>
        <a:xfrm xmlns:a="http://schemas.openxmlformats.org/drawingml/2006/main">
          <a:off x="1368152" y="1943044"/>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0.17308</cdr:x>
      <cdr:y>0.71868</cdr:y>
    </cdr:from>
    <cdr:to>
      <cdr:x>0.34615</cdr:x>
      <cdr:y>0.84371</cdr:y>
    </cdr:to>
    <cdr:sp macro="" textlink="">
      <cdr:nvSpPr>
        <cdr:cNvPr id="4" name="TextBox 3"/>
        <cdr:cNvSpPr txBox="1"/>
      </cdr:nvSpPr>
      <cdr:spPr>
        <a:xfrm xmlns:a="http://schemas.openxmlformats.org/drawingml/2006/main">
          <a:off x="1296144" y="3311196"/>
          <a:ext cx="129614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200" b="1" dirty="0">
              <a:solidFill>
                <a:schemeClr val="bg1"/>
              </a:solidFill>
            </a:rPr>
            <a:t>Infection non connue</a:t>
          </a:r>
          <a:endParaRPr lang="fr-FR" sz="1200" dirty="0"/>
        </a:p>
      </cdr:txBody>
    </cdr:sp>
  </cdr:relSizeAnchor>
  <cdr:relSizeAnchor xmlns:cdr="http://schemas.openxmlformats.org/drawingml/2006/chartDrawing">
    <cdr:from>
      <cdr:x>0.16346</cdr:x>
      <cdr:y>0.24981</cdr:y>
    </cdr:from>
    <cdr:to>
      <cdr:x>0.35577</cdr:x>
      <cdr:y>0.49987</cdr:y>
    </cdr:to>
    <cdr:sp macro="" textlink="">
      <cdr:nvSpPr>
        <cdr:cNvPr id="5" name="TextBox 4"/>
        <cdr:cNvSpPr txBox="1"/>
      </cdr:nvSpPr>
      <cdr:spPr>
        <a:xfrm xmlns:a="http://schemas.openxmlformats.org/drawingml/2006/main">
          <a:off x="1224136" y="1150956"/>
          <a:ext cx="1440160"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solidFill>
                <a:schemeClr val="bg1"/>
              </a:solidFill>
            </a:rPr>
            <a:t>Infection </a:t>
          </a:r>
          <a:r>
            <a:rPr lang="en-GB" sz="1600" b="1" dirty="0" err="1">
              <a:solidFill>
                <a:schemeClr val="bg1"/>
              </a:solidFill>
            </a:rPr>
            <a:t>connue</a:t>
          </a:r>
          <a:endParaRPr lang="en-GB" sz="1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0.17363</cdr:x>
      <cdr:y>0</cdr:y>
    </cdr:from>
    <cdr:to>
      <cdr:x>0.28967</cdr:x>
      <cdr:y>0.20203</cdr:y>
    </cdr:to>
    <cdr:sp macro="" textlink="">
      <cdr:nvSpPr>
        <cdr:cNvPr id="5" name="Tekstboks 4"/>
        <cdr:cNvSpPr txBox="1"/>
      </cdr:nvSpPr>
      <cdr:spPr>
        <a:xfrm xmlns:a="http://schemas.openxmlformats.org/drawingml/2006/main">
          <a:off x="1368152" y="-617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0.31984</cdr:x>
      <cdr:y>0.04999</cdr:y>
    </cdr:from>
    <cdr:to>
      <cdr:x>0.43589</cdr:x>
      <cdr:y>0.25203</cdr:y>
    </cdr:to>
    <cdr:sp macro="" textlink="">
      <cdr:nvSpPr>
        <cdr:cNvPr id="6" name="Tekstboks 5"/>
        <cdr:cNvSpPr txBox="1"/>
      </cdr:nvSpPr>
      <cdr:spPr>
        <a:xfrm xmlns:a="http://schemas.openxmlformats.org/drawingml/2006/main">
          <a:off x="2520280" y="22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0.32898</cdr:x>
      <cdr:y>0.08181</cdr:y>
    </cdr:from>
    <cdr:to>
      <cdr:x>0.44503</cdr:x>
      <cdr:y>0.28385</cdr:y>
    </cdr:to>
    <cdr:sp macro="" textlink="">
      <cdr:nvSpPr>
        <cdr:cNvPr id="7" name="Tekstboks 6"/>
        <cdr:cNvSpPr txBox="1"/>
      </cdr:nvSpPr>
      <cdr:spPr>
        <a:xfrm xmlns:a="http://schemas.openxmlformats.org/drawingml/2006/main">
          <a:off x="2592288" y="3702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0.1914</cdr:x>
      <cdr:y>0</cdr:y>
    </cdr:from>
    <cdr:to>
      <cdr:x>0.30744</cdr:x>
      <cdr:y>0.20203</cdr:y>
    </cdr:to>
    <cdr:sp macro="" textlink="">
      <cdr:nvSpPr>
        <cdr:cNvPr id="10" name="Tekstboks 9"/>
        <cdr:cNvSpPr txBox="1"/>
      </cdr:nvSpPr>
      <cdr:spPr>
        <a:xfrm xmlns:a="http://schemas.openxmlformats.org/drawingml/2006/main">
          <a:off x="1508168" y="-11145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CD226D-42EA-4542-AAF8-61505A5703FC}" type="datetimeFigureOut">
              <a:rPr lang="en-GB" smtClean="0"/>
              <a:t>17/07/2017</a:t>
            </a:fld>
            <a:endParaRPr lang="fr-FR"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fr-FR"/>
              <a:t>OUTIL UN OptTEST - ÉBAUCHE FINALE 18JAN 2016 (cf à l'email daté du 18 jan 2016)</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1BFB43-ADDF-47AA-9F1B-797E580A5EF8}" type="slidenum">
              <a:rPr lang="en-GB" smtClean="0"/>
              <a:t>‹nr.›</a:t>
            </a:fld>
            <a:endParaRPr lang="fr-FR" dirty="0"/>
          </a:p>
        </p:txBody>
      </p:sp>
    </p:spTree>
    <p:extLst>
      <p:ext uri="{BB962C8B-B14F-4D97-AF65-F5344CB8AC3E}">
        <p14:creationId xmlns:p14="http://schemas.microsoft.com/office/powerpoint/2010/main" val="21478100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6F8F93-3666-4E93-A625-5B485895C95D}" type="datetimeFigureOut">
              <a:rPr lang="en-GB" smtClean="0"/>
              <a:t>17/07/2017</a:t>
            </a:fld>
            <a:endParaRPr lang="fr-F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fr-FR"/>
              <a:t>OUTIL UN OptTEST - ÉBAUCHE FINALE 18JAN 2016 (cf à l'email daté du 18 jan 2016)</a:t>
            </a: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19BBA69-F71B-400F-8057-BFFCF0B37730}" type="slidenum">
              <a:rPr lang="en-GB" smtClean="0"/>
              <a:t>‹nr.›</a:t>
            </a:fld>
            <a:endParaRPr lang="fr-FR" dirty="0"/>
          </a:p>
        </p:txBody>
      </p:sp>
    </p:spTree>
    <p:extLst>
      <p:ext uri="{BB962C8B-B14F-4D97-AF65-F5344CB8AC3E}">
        <p14:creationId xmlns:p14="http://schemas.microsoft.com/office/powerpoint/2010/main" val="3085790365"/>
      </p:ext>
    </p:extLst>
  </p:cSld>
  <p:clrMap bg1="lt1" tx1="dk1" bg2="lt2" tx2="dk2" accent1="accent1" accent2="accent2" accent3="accent3" accent4="accent4" accent5="accent5" accent6="accent6" hlink="hlink" folHlink="folHlink"/>
  <p:hf sldNum="0" hdr="0" ftr="0" dt="0"/>
  <p:notesStyle>
    <a:lvl1pPr marL="0" algn="l" defTabSz="912370" rtl="0" eaLnBrk="1" latinLnBrk="0" hangingPunct="1">
      <a:defRPr sz="1200" kern="1200">
        <a:solidFill>
          <a:schemeClr val="tx1"/>
        </a:solidFill>
        <a:latin typeface="+mn-lt"/>
        <a:ea typeface="+mn-ea"/>
        <a:cs typeface="+mn-cs"/>
      </a:defRPr>
    </a:lvl1pPr>
    <a:lvl2pPr marL="456188" algn="l" defTabSz="912370" rtl="0" eaLnBrk="1" latinLnBrk="0" hangingPunct="1">
      <a:defRPr sz="1200" kern="1200">
        <a:solidFill>
          <a:schemeClr val="tx1"/>
        </a:solidFill>
        <a:latin typeface="+mn-lt"/>
        <a:ea typeface="+mn-ea"/>
        <a:cs typeface="+mn-cs"/>
      </a:defRPr>
    </a:lvl2pPr>
    <a:lvl3pPr marL="912370" algn="l" defTabSz="912370" rtl="0" eaLnBrk="1" latinLnBrk="0" hangingPunct="1">
      <a:defRPr sz="1200" kern="1200">
        <a:solidFill>
          <a:schemeClr val="tx1"/>
        </a:solidFill>
        <a:latin typeface="+mn-lt"/>
        <a:ea typeface="+mn-ea"/>
        <a:cs typeface="+mn-cs"/>
      </a:defRPr>
    </a:lvl3pPr>
    <a:lvl4pPr marL="1368557" algn="l" defTabSz="912370" rtl="0" eaLnBrk="1" latinLnBrk="0" hangingPunct="1">
      <a:defRPr sz="1200" kern="1200">
        <a:solidFill>
          <a:schemeClr val="tx1"/>
        </a:solidFill>
        <a:latin typeface="+mn-lt"/>
        <a:ea typeface="+mn-ea"/>
        <a:cs typeface="+mn-cs"/>
      </a:defRPr>
    </a:lvl4pPr>
    <a:lvl5pPr marL="1824741" algn="l" defTabSz="912370" rtl="0" eaLnBrk="1" latinLnBrk="0" hangingPunct="1">
      <a:defRPr sz="1200" kern="1200">
        <a:solidFill>
          <a:schemeClr val="tx1"/>
        </a:solidFill>
        <a:latin typeface="+mn-lt"/>
        <a:ea typeface="+mn-ea"/>
        <a:cs typeface="+mn-cs"/>
      </a:defRPr>
    </a:lvl5pPr>
    <a:lvl6pPr marL="2280927" algn="l" defTabSz="912370" rtl="0" eaLnBrk="1" latinLnBrk="0" hangingPunct="1">
      <a:defRPr sz="1200" kern="1200">
        <a:solidFill>
          <a:schemeClr val="tx1"/>
        </a:solidFill>
        <a:latin typeface="+mn-lt"/>
        <a:ea typeface="+mn-ea"/>
        <a:cs typeface="+mn-cs"/>
      </a:defRPr>
    </a:lvl6pPr>
    <a:lvl7pPr marL="2737111" algn="l" defTabSz="912370" rtl="0" eaLnBrk="1" latinLnBrk="0" hangingPunct="1">
      <a:defRPr sz="1200" kern="1200">
        <a:solidFill>
          <a:schemeClr val="tx1"/>
        </a:solidFill>
        <a:latin typeface="+mn-lt"/>
        <a:ea typeface="+mn-ea"/>
        <a:cs typeface="+mn-cs"/>
      </a:defRPr>
    </a:lvl7pPr>
    <a:lvl8pPr marL="3193298" algn="l" defTabSz="912370" rtl="0" eaLnBrk="1" latinLnBrk="0" hangingPunct="1">
      <a:defRPr sz="1200" kern="1200">
        <a:solidFill>
          <a:schemeClr val="tx1"/>
        </a:solidFill>
        <a:latin typeface="+mn-lt"/>
        <a:ea typeface="+mn-ea"/>
        <a:cs typeface="+mn-cs"/>
      </a:defRPr>
    </a:lvl8pPr>
    <a:lvl9pPr marL="3649481" algn="l" defTabSz="9123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plosone.org/article/info:doi/10.1371/journal.pone.0013132"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Ajouter votre nom et la date sur la diapo titre</a:t>
            </a:r>
          </a:p>
          <a:p>
            <a:r>
              <a:rPr lang="fr-FR" dirty="0"/>
              <a:t>Si vous le souhaitez, vous pouvez également ajouter votre affiliation/votre organisme sur cette diapo et sur les suivantes.</a:t>
            </a:r>
          </a:p>
          <a:p>
            <a:r>
              <a:rPr lang="fr-FR" dirty="0"/>
              <a:t>Nous vous demandons de laisser les remerciements vis-à-vis d'</a:t>
            </a:r>
            <a:r>
              <a:rPr lang="fr-FR" dirty="0" err="1"/>
              <a:t>OpTEST</a:t>
            </a:r>
            <a:r>
              <a:rPr lang="fr-FR" dirty="0"/>
              <a:t> et de l'UE sur toutes les diapos de cet ensemble de diapos, ainsi que toutes les informations sources éventuelles.</a:t>
            </a:r>
          </a:p>
          <a:p>
            <a:endParaRPr lang="fr-FR" dirty="0"/>
          </a:p>
          <a:p>
            <a:endParaRPr lang="fr-FR" dirty="0"/>
          </a:p>
        </p:txBody>
      </p:sp>
    </p:spTree>
    <p:extLst>
      <p:ext uri="{BB962C8B-B14F-4D97-AF65-F5344CB8AC3E}">
        <p14:creationId xmlns:p14="http://schemas.microsoft.com/office/powerpoint/2010/main" val="421706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fr-FR" sz="1200" kern="1200" dirty="0" smtClean="0">
                <a:solidFill>
                  <a:schemeClr val="tx1"/>
                </a:solidFill>
                <a:effectLst/>
                <a:latin typeface="+mn-lt"/>
                <a:ea typeface="+mn-ea"/>
                <a:cs typeface="+mn-cs"/>
              </a:rPr>
              <a:t>Taux de VIH pour une population de 100 000 personnes</a:t>
            </a:r>
          </a:p>
          <a:p>
            <a:pPr>
              <a:defRPr/>
            </a:pPr>
            <a:endParaRPr lang="fr-FR" dirty="0" smtClean="0"/>
          </a:p>
          <a:p>
            <a:pPr>
              <a:defRPr/>
            </a:pPr>
            <a:r>
              <a:rPr lang="fr-FR" dirty="0" smtClean="0"/>
              <a:t>Narration</a:t>
            </a:r>
            <a:endParaRPr lang="fr-FR" dirty="0"/>
          </a:p>
          <a:p>
            <a:pPr>
              <a:defRPr/>
            </a:pPr>
            <a:r>
              <a:rPr lang="fr-FR" dirty="0"/>
              <a:t>Cette diapo montre la séroprévalence déclarée du VIH dans les différents pays européens.</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ECDC Surveillance report 2014</a:t>
            </a:r>
          </a:p>
          <a:p>
            <a:endParaRPr lang="fr-FR" dirty="0"/>
          </a:p>
        </p:txBody>
      </p:sp>
      <p:sp>
        <p:nvSpPr>
          <p:cNvPr id="4" name="Pladsholder til diasnummer 3"/>
          <p:cNvSpPr>
            <a:spLocks noGrp="1"/>
          </p:cNvSpPr>
          <p:nvPr>
            <p:ph type="sldNum" sz="quarter" idx="10"/>
          </p:nvPr>
        </p:nvSpPr>
        <p:spPr/>
        <p:txBody>
          <a:bodyPr/>
          <a:lstStyle/>
          <a:p>
            <a:fld id="{E19BBA69-F71B-400F-8057-BFFCF0B37730}" type="slidenum">
              <a:rPr lang="en-GB" smtClean="0"/>
              <a:t>10</a:t>
            </a:fld>
            <a:endParaRPr lang="fr-FR" dirty="0"/>
          </a:p>
        </p:txBody>
      </p:sp>
    </p:spTree>
    <p:extLst>
      <p:ext uri="{BB962C8B-B14F-4D97-AF65-F5344CB8AC3E}">
        <p14:creationId xmlns:p14="http://schemas.microsoft.com/office/powerpoint/2010/main" val="251447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pPr marL="0" marR="0" indent="0" algn="l" defTabSz="912370" rtl="0" eaLnBrk="1" fontAlgn="auto" latinLnBrk="0" hangingPunct="1">
              <a:lnSpc>
                <a:spcPct val="100000"/>
              </a:lnSpc>
              <a:spcBef>
                <a:spcPts val="0"/>
              </a:spcBef>
              <a:spcAft>
                <a:spcPts val="0"/>
              </a:spcAft>
              <a:buClrTx/>
              <a:buSzTx/>
              <a:buFontTx/>
              <a:buNone/>
              <a:tabLst/>
              <a:defRPr/>
            </a:pPr>
            <a:r>
              <a:rPr lang="fr-FR" sz="1200"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fr-FR" sz="1200" dirty="0" smtClean="0"/>
              <a:t>Cette carte montre le</a:t>
            </a:r>
            <a:r>
              <a:rPr lang="fr-FR" sz="1200" baseline="0" dirty="0" smtClean="0"/>
              <a:t> nombre de sérologies positives rapporté au nombre d’habitants. Les régions où le taux de sérologies positives est plus élevé sont l’île de France, la région PACA et les départements français d’Amérique (Guadeloupe, Martinique et surtout la Guyane)</a:t>
            </a:r>
            <a:endParaRPr lang="fr-FR" sz="1200"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US" baseline="0" noProof="0" dirty="0" smtClean="0"/>
              <a:t>Source: </a:t>
            </a:r>
            <a:r>
              <a:rPr lang="en-US" baseline="0" noProof="0" dirty="0" err="1" smtClean="0"/>
              <a:t>Cazein</a:t>
            </a:r>
            <a:r>
              <a:rPr lang="en-US" baseline="0" noProof="0" dirty="0" smtClean="0"/>
              <a:t> F et al. D</a:t>
            </a:r>
            <a:r>
              <a:rPr lang="fr-FR" sz="1200" baseline="0" dirty="0" err="1" smtClean="0"/>
              <a:t>épistage</a:t>
            </a:r>
            <a:r>
              <a:rPr lang="fr-FR" sz="1200" baseline="0" dirty="0" smtClean="0"/>
              <a:t> de l’infection par le </a:t>
            </a:r>
            <a:r>
              <a:rPr lang="fr-FR" sz="1200" baseline="0" dirty="0" err="1" smtClean="0"/>
              <a:t>vih</a:t>
            </a:r>
            <a:r>
              <a:rPr lang="fr-FR" sz="1200" baseline="0" dirty="0" smtClean="0"/>
              <a:t> en France, 2003-2013. </a:t>
            </a:r>
            <a:r>
              <a:rPr lang="fr-FR" sz="1200" i="1" baseline="0" dirty="0" smtClean="0"/>
              <a:t>BEH</a:t>
            </a:r>
            <a:r>
              <a:rPr lang="fr-FR" sz="1200" baseline="0" dirty="0" smtClean="0"/>
              <a:t>, 2014; 32-33: 534-540.</a:t>
            </a:r>
            <a:endParaRPr lang="en-GB" dirty="0" smtClean="0"/>
          </a:p>
          <a:p>
            <a:endParaRPr lang="en-US" baseline="0" noProof="0" dirty="0" smtClean="0"/>
          </a:p>
          <a:p>
            <a:endParaRPr lang="en-US" baseline="0" noProof="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Figure 2.3 : Nouveaux diagnostics du VIH, par mode de transmission et année de diagnostic, Région européenne de l'OMS, 2005-2014</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Nombre de cas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Année de diagnostic</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Rapport hétérosexuel</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Rapport sexuel entre hommes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Utilisation de drogues par injection</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Transmission de la mère à l'enfant</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Autre:indéterminé</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données pour la Bosnie-Herzégovine, le Turkménistan et l'Ouzbékistan sont exclues à cause de déclarations contradictoires au cours de la période ; les données pour l'Estonie, la Pologne et la Turquie à cause de déclarations incomplètes sur le mode de transmission au cours de la période ; les données pour l'Italie et l'Espagne sont exclues à cause du développement de la couverture de la surveillance à l'échelle du pays au cours de la période.</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fr-FR" dirty="0" smtClean="0"/>
              <a:t>Narration </a:t>
            </a: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Cette diapo montre les </a:t>
            </a:r>
            <a:r>
              <a:rPr lang="fr-FR" u="none" dirty="0" smtClean="0"/>
              <a:t>nombres annuels </a:t>
            </a:r>
            <a:r>
              <a:rPr lang="fr-FR" dirty="0" smtClean="0"/>
              <a:t>de </a:t>
            </a:r>
            <a:r>
              <a:rPr lang="fr-FR" dirty="0"/>
              <a:t>nouveaux diagnostics de VIH </a:t>
            </a:r>
            <a:r>
              <a:rPr lang="fr-FR" dirty="0" smtClean="0"/>
              <a:t>au </a:t>
            </a:r>
            <a:r>
              <a:rPr lang="fr-FR" dirty="0"/>
              <a:t>sein de la région européenne de l'OMS, répartis selon les différents groupes de transmission. Le nombre de nouveaux diagnostics de VIH augmente à la fois chez les HSH (hommes ayant des rapports sexuels avec des hommes) et chez les hétérosexuels.</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(La légère baisse en 2014 est probablement due au délai de déclaration des données de 2014)</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ECDC/WHO (2015) HIV/AIDS Surveillance in Europe 2014</a:t>
            </a:r>
          </a:p>
          <a:p>
            <a:endParaRPr lang="fr-FR" dirty="0"/>
          </a:p>
        </p:txBody>
      </p:sp>
    </p:spTree>
    <p:extLst>
      <p:ext uri="{BB962C8B-B14F-4D97-AF65-F5344CB8AC3E}">
        <p14:creationId xmlns:p14="http://schemas.microsoft.com/office/powerpoint/2010/main" val="132380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667968"/>
            <a:ext cx="5438140" cy="4467701"/>
          </a:xfrm>
          <a:noFill/>
          <a:ln/>
        </p:spPr>
        <p:txBody>
          <a:bodyPr/>
          <a:lstStyle/>
          <a:p>
            <a:r>
              <a:rPr lang="fr-FR" sz="1200" kern="1200" dirty="0" smtClean="0">
                <a:solidFill>
                  <a:schemeClr val="tx1"/>
                </a:solidFill>
                <a:effectLst/>
                <a:latin typeface="+mn-lt"/>
                <a:ea typeface="+mn-ea"/>
                <a:cs typeface="+mn-cs"/>
              </a:rPr>
              <a:t>Nombre de cas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Année de diagnostic</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fr-FR" dirty="0" smtClean="0"/>
              <a:t>Narration</a:t>
            </a: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Dans l'UE le nombre de nouveaux </a:t>
            </a:r>
            <a:r>
              <a:rPr lang="fr-FR" dirty="0" smtClean="0"/>
              <a:t>diagnostics de </a:t>
            </a:r>
            <a:r>
              <a:rPr lang="fr-FR" dirty="0"/>
              <a:t>VIH augmente significativement chez les HSH (hommes ayant des rapports sexuels avec des hommes), et correspond à 40% de toutes les transmissions en 2014, tandis que le nombre baisse chez les hétérosexuels.  </a:t>
            </a:r>
          </a:p>
          <a:p>
            <a:pPr>
              <a:defRPr/>
            </a:pPr>
            <a:endParaRPr lang="fr-FR" dirty="0"/>
          </a:p>
          <a:p>
            <a:pPr>
              <a:defRPr/>
            </a:pPr>
            <a:r>
              <a:rPr lang="fr-FR" u="sng" dirty="0"/>
              <a:t>Informations supplémentaires</a:t>
            </a:r>
          </a:p>
          <a:p>
            <a:pPr>
              <a:defRPr/>
            </a:pPr>
            <a:r>
              <a:rPr lang="fr-FR" dirty="0"/>
              <a:t>En 2014</a:t>
            </a:r>
          </a:p>
          <a:p>
            <a:pPr fontAlgn="ctr"/>
            <a:r>
              <a:rPr lang="fr-FR" b="1" dirty="0"/>
              <a:t>Mode de transmission (%)</a:t>
            </a:r>
            <a:r>
              <a:rPr lang="fr-FR" dirty="0"/>
              <a:t> </a:t>
            </a:r>
          </a:p>
          <a:p>
            <a:pPr fontAlgn="ctr"/>
            <a:r>
              <a:rPr lang="fr-FR" dirty="0"/>
              <a:t>Rapport sexuel entre hommes</a:t>
            </a:r>
            <a:r>
              <a:rPr lang="en-US" dirty="0"/>
              <a:t>	</a:t>
            </a:r>
            <a:r>
              <a:rPr lang="fr-FR" dirty="0"/>
              <a:t>42</a:t>
            </a:r>
          </a:p>
          <a:p>
            <a:pPr fontAlgn="ctr"/>
            <a:r>
              <a:rPr lang="fr-FR" dirty="0"/>
              <a:t>Rapport hétérosexuel</a:t>
            </a:r>
            <a:r>
              <a:rPr lang="en-US" dirty="0"/>
              <a:t>		</a:t>
            </a:r>
            <a:r>
              <a:rPr lang="fr-FR" dirty="0"/>
              <a:t>33</a:t>
            </a:r>
          </a:p>
          <a:p>
            <a:pPr fontAlgn="ctr"/>
            <a:r>
              <a:rPr lang="fr-FR" dirty="0"/>
              <a:t>Utilisation de drogues par injection</a:t>
            </a:r>
            <a:r>
              <a:rPr lang="en-US" dirty="0"/>
              <a:t>	</a:t>
            </a:r>
            <a:r>
              <a:rPr lang="fr-FR" dirty="0"/>
              <a:t>4</a:t>
            </a:r>
          </a:p>
          <a:p>
            <a:pPr fontAlgn="ctr"/>
            <a:r>
              <a:rPr lang="fr-FR" dirty="0"/>
              <a:t>Transmission de la mère à l'enfant</a:t>
            </a:r>
            <a:r>
              <a:rPr lang="en-US" dirty="0"/>
              <a:t>	</a:t>
            </a:r>
            <a:r>
              <a:rPr lang="fr-FR" dirty="0"/>
              <a:t>&lt;1</a:t>
            </a:r>
          </a:p>
          <a:p>
            <a:pPr fontAlgn="ctr"/>
            <a:r>
              <a:rPr lang="fr-FR" dirty="0"/>
              <a:t>Inconnu</a:t>
            </a:r>
            <a:r>
              <a:rPr lang="en-US" dirty="0"/>
              <a:t>		</a:t>
            </a:r>
            <a:r>
              <a:rPr lang="en-US" dirty="0" smtClean="0"/>
              <a:t>	</a:t>
            </a:r>
            <a:r>
              <a:rPr lang="fr-FR" dirty="0" smtClean="0"/>
              <a:t>20</a:t>
            </a: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ECDC/WHO (2015) HIV/AIDS Surveillance in Europe 2014</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311733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29 992 nouveaux diagnostics du VIH</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Rapport sexuel entre hommes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Rapport hétérosexuel</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Utilisation de drogues par injection</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Transmission de la mère à l'enfant</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Inconnu/autre</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fr-FR" dirty="0" smtClean="0"/>
              <a:t>Remarque</a:t>
            </a:r>
            <a:r>
              <a:rPr lang="fr-FR" dirty="0"/>
              <a:t> : Cette diapo est une manière différente de présenter les données exposées sur la diapo précédente en tant que données transversales pour 2014</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Au sein de l'UE, la majorité des nouvelles </a:t>
            </a:r>
            <a:r>
              <a:rPr lang="fr-FR" dirty="0" smtClean="0"/>
              <a:t>transmissions </a:t>
            </a:r>
            <a:r>
              <a:rPr lang="fr-FR" dirty="0"/>
              <a:t>concernent les HSH (hommes ayant des rapports sexuels avec des hommes) ; ils représentent plus de la moitié des cas pour lesquels la voie de transmission est déclarée. </a:t>
            </a:r>
          </a:p>
          <a:p>
            <a:endParaRPr lang="fr-FR" dirty="0"/>
          </a:p>
          <a:p>
            <a:r>
              <a:rPr lang="fr-FR" dirty="0"/>
              <a:t>Source : ECDC/WHO (2015) HIV/AIDS Surveillance in Europe 2014</a:t>
            </a:r>
          </a:p>
          <a:p>
            <a:endParaRPr lang="fr-FR" dirty="0"/>
          </a:p>
        </p:txBody>
      </p:sp>
    </p:spTree>
    <p:extLst>
      <p:ext uri="{BB962C8B-B14F-4D97-AF65-F5344CB8AC3E}">
        <p14:creationId xmlns:p14="http://schemas.microsoft.com/office/powerpoint/2010/main" val="89732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Rapport sexuel entre hommes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Contact hétérosexuel</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Utilisation de drogues par injection</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Autre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Pourcentage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proportions présentées ici excluent les cas de voie de transmission inconnue Un cas de VIH déclaré au Liechtenstein en 2014 a été placé dans la catégorie « rapport sexuel entre hommes », tandis qu'un cas déclaré en Islande en 2014 a été placé dans la catégorie « utilisation de drogues par injection ».</a:t>
            </a:r>
            <a:endParaRPr lang="da-DK" sz="1200" kern="1200" dirty="0" smtClean="0">
              <a:solidFill>
                <a:schemeClr val="tx1"/>
              </a:solidFill>
              <a:effectLst/>
              <a:latin typeface="+mn-lt"/>
              <a:ea typeface="+mn-ea"/>
              <a:cs typeface="+mn-cs"/>
            </a:endParaRPr>
          </a:p>
          <a:p>
            <a:pPr>
              <a:defRPr/>
            </a:pPr>
            <a:endParaRPr lang="fr-FR" dirty="0" smtClean="0"/>
          </a:p>
          <a:p>
            <a:pPr>
              <a:defRPr/>
            </a:pPr>
            <a:r>
              <a:rPr lang="fr-FR" dirty="0" smtClean="0"/>
              <a:t>Remarque</a:t>
            </a:r>
            <a:r>
              <a:rPr lang="fr-FR" dirty="0"/>
              <a:t> : cette diapo présente les données </a:t>
            </a:r>
            <a:r>
              <a:rPr lang="fr-FR" dirty="0" smtClean="0"/>
              <a:t>précédentes au </a:t>
            </a:r>
            <a:r>
              <a:rPr lang="fr-FR" dirty="0"/>
              <a:t>niveau des pays pour les personnes pour lesquelles la voie de transmission est déclarée.</a:t>
            </a:r>
          </a:p>
          <a:p>
            <a:pPr>
              <a:defRPr/>
            </a:pPr>
            <a:endParaRPr lang="fr-FR" dirty="0"/>
          </a:p>
          <a:p>
            <a:pPr>
              <a:defRPr/>
            </a:pPr>
            <a:r>
              <a:rPr lang="fr-FR" dirty="0"/>
              <a:t>Narration</a:t>
            </a:r>
          </a:p>
          <a:p>
            <a:pPr>
              <a:defRPr/>
            </a:pPr>
            <a:r>
              <a:rPr lang="fr-FR" dirty="0"/>
              <a:t>En cas d'utilisation comme diapo autonome (c.-à-d. si vous n'utilisez pas la diapo précédente)</a:t>
            </a:r>
          </a:p>
          <a:p>
            <a:pPr>
              <a:defRPr/>
            </a:pPr>
            <a:r>
              <a:rPr lang="fr-FR" dirty="0"/>
              <a:t>Au sein de l'UE, la majorité des nouvelles </a:t>
            </a:r>
            <a:r>
              <a:rPr lang="fr-FR" dirty="0" smtClean="0"/>
              <a:t>transmissions </a:t>
            </a:r>
            <a:r>
              <a:rPr lang="fr-FR" dirty="0"/>
              <a:t>concernent les HSH (hommes ayant des rapports sexuels avec des hommes) ; ils représentent plus de la moitié des cas pour lesquels la voie de transmission est déclarée. </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En cas d'utilisation dans la suite de la diapo précédente</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Cette diapo illustre les données correspondant aux cas pour lesquels la voie de transmission est déclarée au niveau du pays ; comme vous pouvez le constater, il existe des différences considérables entre les régions ; cependant pour certains pays cela peut correspondre à une sous-représentation selon les groupes à risque. </a:t>
            </a:r>
            <a:r>
              <a:rPr lang="fr-FR" u="none" dirty="0" smtClean="0"/>
              <a:t>Par</a:t>
            </a:r>
            <a:r>
              <a:rPr lang="fr-FR" u="none" baseline="0" dirty="0" smtClean="0"/>
              <a:t> exemple, en France les usagers de drogues injectables sont très touchés par le VIH mais étant très peu nombreux, ils ne représentent qu’un faible pourcentage parmi l’ensemble des nouveaux diagnostics.</a:t>
            </a:r>
            <a:r>
              <a:rPr lang="fr-FR" u="none" dirty="0" smtClean="0"/>
              <a:t>  </a:t>
            </a:r>
            <a:endParaRPr lang="fr-FR" u="none" dirty="0"/>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WHO/ECDC HIV /AIDS Surveillance in Europe 2014 </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1571047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baseline="0"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baseline="0" dirty="0" err="1" smtClean="0"/>
              <a:t>Cette</a:t>
            </a:r>
            <a:r>
              <a:rPr lang="en-GB" baseline="0" dirty="0" smtClean="0"/>
              <a:t> </a:t>
            </a:r>
            <a:r>
              <a:rPr lang="en-GB" baseline="0" dirty="0" err="1" smtClean="0"/>
              <a:t>diapo</a:t>
            </a:r>
            <a:r>
              <a:rPr lang="en-GB" baseline="0" dirty="0" smtClean="0"/>
              <a:t> </a:t>
            </a:r>
            <a:r>
              <a:rPr lang="en-GB" baseline="0" dirty="0" err="1" smtClean="0"/>
              <a:t>présente</a:t>
            </a:r>
            <a:r>
              <a:rPr lang="en-GB" baseline="0" dirty="0" smtClean="0"/>
              <a:t> </a:t>
            </a:r>
            <a:r>
              <a:rPr lang="en-GB" baseline="0" dirty="0" err="1" smtClean="0"/>
              <a:t>l’évolution</a:t>
            </a:r>
            <a:r>
              <a:rPr lang="en-GB" baseline="0" dirty="0" smtClean="0"/>
              <a:t> du </a:t>
            </a:r>
            <a:r>
              <a:rPr lang="en-GB" baseline="0" dirty="0" err="1" smtClean="0"/>
              <a:t>nombre</a:t>
            </a:r>
            <a:r>
              <a:rPr lang="en-GB" baseline="0" dirty="0" smtClean="0"/>
              <a:t> </a:t>
            </a:r>
            <a:r>
              <a:rPr lang="en-GB" baseline="0" dirty="0" err="1" smtClean="0"/>
              <a:t>annuel</a:t>
            </a:r>
            <a:r>
              <a:rPr lang="en-GB" baseline="0" dirty="0" smtClean="0"/>
              <a:t> de diagnostics de VIH </a:t>
            </a:r>
            <a:r>
              <a:rPr lang="en-GB" baseline="0" dirty="0" err="1" smtClean="0"/>
              <a:t>en</a:t>
            </a:r>
            <a:r>
              <a:rPr lang="en-GB" baseline="0" dirty="0" smtClean="0"/>
              <a:t> </a:t>
            </a:r>
            <a:r>
              <a:rPr lang="en-GB" baseline="0" dirty="0" err="1" smtClean="0"/>
              <a:t>fonction</a:t>
            </a:r>
            <a:r>
              <a:rPr lang="en-GB" baseline="0" dirty="0" smtClean="0"/>
              <a:t> du </a:t>
            </a:r>
            <a:r>
              <a:rPr lang="en-GB" baseline="0" dirty="0" err="1" smtClean="0"/>
              <a:t>groupe</a:t>
            </a:r>
            <a:r>
              <a:rPr lang="en-GB" baseline="0" dirty="0" smtClean="0"/>
              <a:t> de transmission. Le </a:t>
            </a:r>
            <a:r>
              <a:rPr lang="en-GB" baseline="0" dirty="0" err="1" smtClean="0"/>
              <a:t>nombre</a:t>
            </a:r>
            <a:r>
              <a:rPr lang="en-GB" baseline="0" dirty="0" smtClean="0"/>
              <a:t> de nouveaux diagnostics </a:t>
            </a:r>
            <a:r>
              <a:rPr lang="en-GB" baseline="0" dirty="0" err="1" smtClean="0"/>
              <a:t>augmente</a:t>
            </a:r>
            <a:r>
              <a:rPr lang="en-GB" baseline="0" dirty="0" smtClean="0"/>
              <a:t> chez les hommes qui </a:t>
            </a:r>
            <a:r>
              <a:rPr lang="en-GB" baseline="0" dirty="0" err="1" smtClean="0"/>
              <a:t>ont</a:t>
            </a:r>
            <a:r>
              <a:rPr lang="en-GB" baseline="0" dirty="0" smtClean="0"/>
              <a:t> des relations </a:t>
            </a:r>
            <a:r>
              <a:rPr lang="en-GB" baseline="0" dirty="0" err="1" smtClean="0"/>
              <a:t>sexuelles</a:t>
            </a:r>
            <a:r>
              <a:rPr lang="en-GB" baseline="0" dirty="0" smtClean="0"/>
              <a:t> avec les hommes (HSH) pour </a:t>
            </a:r>
            <a:r>
              <a:rPr lang="en-GB" baseline="0" dirty="0" err="1" smtClean="0"/>
              <a:t>atteindre</a:t>
            </a:r>
            <a:r>
              <a:rPr lang="en-GB" baseline="0" dirty="0" smtClean="0"/>
              <a:t> 43% de </a:t>
            </a:r>
            <a:r>
              <a:rPr lang="en-GB" baseline="0" dirty="0" err="1" smtClean="0"/>
              <a:t>l’ensemble</a:t>
            </a:r>
            <a:r>
              <a:rPr lang="en-GB" baseline="0" dirty="0" smtClean="0"/>
              <a:t> des diagnostics </a:t>
            </a:r>
            <a:r>
              <a:rPr lang="en-GB" baseline="0" dirty="0" err="1" smtClean="0"/>
              <a:t>en</a:t>
            </a:r>
            <a:r>
              <a:rPr lang="en-GB" baseline="0" dirty="0" smtClean="0"/>
              <a:t> 2013. Après </a:t>
            </a:r>
            <a:r>
              <a:rPr lang="en-GB" baseline="0" dirty="0" err="1" smtClean="0"/>
              <a:t>une</a:t>
            </a:r>
            <a:r>
              <a:rPr lang="en-GB" baseline="0" dirty="0" smtClean="0"/>
              <a:t> diminution </a:t>
            </a:r>
            <a:r>
              <a:rPr lang="en-GB" baseline="0" dirty="0" err="1" smtClean="0"/>
              <a:t>importante</a:t>
            </a:r>
            <a:r>
              <a:rPr lang="en-GB" baseline="0" dirty="0" smtClean="0"/>
              <a:t>, </a:t>
            </a:r>
            <a:r>
              <a:rPr lang="en-GB" baseline="0" dirty="0" err="1" smtClean="0"/>
              <a:t>ce</a:t>
            </a:r>
            <a:r>
              <a:rPr lang="en-GB" baseline="0" dirty="0" smtClean="0"/>
              <a:t> </a:t>
            </a:r>
            <a:r>
              <a:rPr lang="en-GB" baseline="0" dirty="0" err="1" smtClean="0"/>
              <a:t>nombre</a:t>
            </a:r>
            <a:r>
              <a:rPr lang="en-GB" baseline="0" dirty="0" smtClean="0"/>
              <a:t> </a:t>
            </a:r>
            <a:r>
              <a:rPr lang="en-GB" baseline="0" dirty="0" err="1" smtClean="0"/>
              <a:t>est</a:t>
            </a:r>
            <a:r>
              <a:rPr lang="en-GB" baseline="0" dirty="0" smtClean="0"/>
              <a:t> stable </a:t>
            </a:r>
            <a:r>
              <a:rPr lang="en-GB" baseline="0" dirty="0" err="1" smtClean="0"/>
              <a:t>depuis</a:t>
            </a:r>
            <a:r>
              <a:rPr lang="en-GB" baseline="0" dirty="0" smtClean="0"/>
              <a:t> </a:t>
            </a:r>
            <a:r>
              <a:rPr lang="en-GB" baseline="0" dirty="0" err="1" smtClean="0"/>
              <a:t>quelques</a:t>
            </a:r>
            <a:r>
              <a:rPr lang="en-GB" baseline="0" dirty="0" smtClean="0"/>
              <a:t> </a:t>
            </a:r>
            <a:r>
              <a:rPr lang="en-GB" baseline="0" dirty="0" err="1" smtClean="0"/>
              <a:t>années</a:t>
            </a:r>
            <a:r>
              <a:rPr lang="en-GB" baseline="0" dirty="0" smtClean="0"/>
              <a:t> chez les hommes et les femmes </a:t>
            </a:r>
            <a:r>
              <a:rPr lang="en-GB" baseline="0" dirty="0" err="1" smtClean="0"/>
              <a:t>nés</a:t>
            </a:r>
            <a:r>
              <a:rPr lang="en-GB" baseline="0" dirty="0" smtClean="0"/>
              <a:t> à </a:t>
            </a:r>
            <a:r>
              <a:rPr lang="en-GB" baseline="0" dirty="0" err="1" smtClean="0"/>
              <a:t>l’étranger</a:t>
            </a:r>
            <a:r>
              <a:rPr lang="en-GB" baseline="0" dirty="0" smtClean="0"/>
              <a:t> (et </a:t>
            </a:r>
            <a:r>
              <a:rPr lang="en-GB" baseline="0" dirty="0" err="1" smtClean="0"/>
              <a:t>principalement</a:t>
            </a:r>
            <a:r>
              <a:rPr lang="en-GB" baseline="0" dirty="0" smtClean="0"/>
              <a:t> </a:t>
            </a:r>
            <a:r>
              <a:rPr lang="en-GB" baseline="0" dirty="0" err="1" smtClean="0"/>
              <a:t>en</a:t>
            </a:r>
            <a:r>
              <a:rPr lang="en-GB" baseline="0" dirty="0" smtClean="0"/>
              <a:t> </a:t>
            </a:r>
            <a:r>
              <a:rPr lang="en-GB" baseline="0" dirty="0" err="1" smtClean="0"/>
              <a:t>Afrique</a:t>
            </a:r>
            <a:r>
              <a:rPr lang="en-GB" baseline="0" dirty="0" smtClean="0"/>
              <a:t> Sub-</a:t>
            </a:r>
            <a:r>
              <a:rPr lang="en-GB" baseline="0" dirty="0" err="1" smtClean="0"/>
              <a:t>saharienne</a:t>
            </a:r>
            <a:r>
              <a:rPr lang="en-GB" baseline="0" dirty="0" smtClean="0"/>
              <a:t>)</a:t>
            </a:r>
          </a:p>
          <a:p>
            <a:endParaRPr lang="en-GB" dirty="0" smtClean="0"/>
          </a:p>
          <a:p>
            <a:r>
              <a:rPr lang="en-GB" dirty="0" smtClean="0"/>
              <a:t>Translation:</a:t>
            </a:r>
          </a:p>
          <a:p>
            <a:r>
              <a:rPr lang="en-GB" dirty="0" smtClean="0"/>
              <a:t>Title: New </a:t>
            </a:r>
            <a:r>
              <a:rPr lang="en-GB" dirty="0"/>
              <a:t>HIV diagnoses by exposure group, France, </a:t>
            </a:r>
            <a:r>
              <a:rPr lang="fr-FR" dirty="0"/>
              <a:t>2003-2013</a:t>
            </a:r>
          </a:p>
          <a:p>
            <a:endParaRPr lang="en-GB" dirty="0" smtClean="0"/>
          </a:p>
          <a:p>
            <a:r>
              <a:rPr lang="en-GB" dirty="0"/>
              <a:t>Source: </a:t>
            </a:r>
            <a:r>
              <a:rPr lang="en-GB" dirty="0" err="1"/>
              <a:t>InVS</a:t>
            </a:r>
            <a:r>
              <a:rPr lang="en-GB" dirty="0"/>
              <a:t>, </a:t>
            </a:r>
            <a:r>
              <a:rPr lang="en-GB" dirty="0" err="1"/>
              <a:t>donnees</a:t>
            </a:r>
            <a:r>
              <a:rPr lang="en-GB" dirty="0"/>
              <a:t> DO VIH au 31/12/2013 </a:t>
            </a:r>
            <a:r>
              <a:rPr lang="en-GB" dirty="0" err="1"/>
              <a:t>corrigees</a:t>
            </a:r>
            <a:r>
              <a:rPr lang="en-GB" dirty="0"/>
              <a:t> pour les </a:t>
            </a:r>
            <a:r>
              <a:rPr lang="en-GB" dirty="0" err="1"/>
              <a:t>delais</a:t>
            </a:r>
            <a:r>
              <a:rPr lang="en-GB" dirty="0"/>
              <a:t>, la sous declaration et les </a:t>
            </a:r>
            <a:r>
              <a:rPr lang="en-GB" dirty="0" err="1"/>
              <a:t>valeurs</a:t>
            </a:r>
            <a:r>
              <a:rPr lang="en-GB" dirty="0"/>
              <a:t> </a:t>
            </a:r>
            <a:r>
              <a:rPr lang="en-GB" dirty="0" err="1"/>
              <a:t>manquantes</a:t>
            </a:r>
            <a:endParaRPr lang="en-GB" dirty="0"/>
          </a:p>
          <a:p>
            <a:endParaRPr lang="en-GB" dirty="0"/>
          </a:p>
        </p:txBody>
      </p:sp>
    </p:spTree>
    <p:extLst>
      <p:ext uri="{BB962C8B-B14F-4D97-AF65-F5344CB8AC3E}">
        <p14:creationId xmlns:p14="http://schemas.microsoft.com/office/powerpoint/2010/main" val="123734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aseline="0" dirty="0" smtClean="0"/>
              <a:t>Narration</a:t>
            </a:r>
          </a:p>
          <a:p>
            <a:r>
              <a:rPr lang="fr-FR" baseline="0" dirty="0" smtClean="0"/>
              <a:t>Le nombre de nouveaux diagnostics augmente au cours du temps uniquement chez les hommes qui ont des rapports sexuels avec les hommes, qui représentent 42% de l’ensemble des nouveaux diagnostics en 2014.</a:t>
            </a:r>
          </a:p>
          <a:p>
            <a:r>
              <a:rPr lang="fr-FR" baseline="0" dirty="0" smtClean="0"/>
              <a:t>Après une diminution jusqu’en 2007, le nombre de diagnostics chez les femmes et les hommes nés à l’étranger reste stable (23% et 16% de l’ensemble des nouveaux diagnostics en 2014).</a:t>
            </a:r>
          </a:p>
          <a:p>
            <a:r>
              <a:rPr lang="fr-FR" baseline="0" dirty="0" smtClean="0"/>
              <a:t>D’après une étude réalisée auprès de migrants d’Afrique Sub-saharienne vivant maintenant en Ile de France, infectés par le VIH, environ 30% d’entre eux ont acquis leur infection par le VIH en France, après la migration (</a:t>
            </a:r>
            <a:r>
              <a:rPr lang="fr-FR" baseline="0" dirty="0" err="1" smtClean="0"/>
              <a:t>Desgrées</a:t>
            </a:r>
            <a:r>
              <a:rPr lang="fr-FR" baseline="0" dirty="0" smtClean="0"/>
              <a:t> du </a:t>
            </a:r>
            <a:r>
              <a:rPr lang="fr-FR" baseline="0" dirty="0" err="1" smtClean="0"/>
              <a:t>Loû</a:t>
            </a:r>
            <a:r>
              <a:rPr lang="fr-FR" baseline="0" dirty="0" smtClean="0"/>
              <a:t> et al. </a:t>
            </a:r>
            <a:r>
              <a:rPr lang="fr-FR" baseline="0" dirty="0" err="1" smtClean="0"/>
              <a:t>Eurosurv</a:t>
            </a:r>
            <a:r>
              <a:rPr lang="fr-FR" baseline="0" dirty="0" smtClean="0"/>
              <a:t> 2015; Parcours </a:t>
            </a:r>
            <a:r>
              <a:rPr lang="fr-FR" baseline="0" dirty="0" err="1" smtClean="0"/>
              <a:t>study</a:t>
            </a:r>
            <a:r>
              <a:rPr lang="fr-FR" baseline="0" dirty="0" smtClean="0"/>
              <a:t>)</a:t>
            </a:r>
          </a:p>
          <a:p>
            <a:endParaRPr lang="fr-FR" baseline="0" dirty="0" smtClean="0"/>
          </a:p>
          <a:p>
            <a:r>
              <a:rPr lang="fr-FR" baseline="0" dirty="0" smtClean="0"/>
              <a:t>Translation:</a:t>
            </a:r>
          </a:p>
          <a:p>
            <a:r>
              <a:rPr lang="fr-FR" dirty="0" err="1" smtClean="0"/>
              <a:t>Title</a:t>
            </a:r>
            <a:r>
              <a:rPr lang="fr-FR" dirty="0" smtClean="0"/>
              <a:t>: </a:t>
            </a:r>
            <a:r>
              <a:rPr lang="fr-FR" dirty="0"/>
              <a:t>New HIV </a:t>
            </a:r>
            <a:r>
              <a:rPr lang="fr-FR" dirty="0" err="1"/>
              <a:t>diagnosis</a:t>
            </a:r>
            <a:r>
              <a:rPr lang="fr-FR" dirty="0"/>
              <a:t> split by transmission route and </a:t>
            </a:r>
            <a:r>
              <a:rPr lang="fr-FR" dirty="0" err="1"/>
              <a:t>sex</a:t>
            </a:r>
            <a:r>
              <a:rPr lang="fr-FR" dirty="0"/>
              <a:t> (France, 2003-2014)</a:t>
            </a:r>
          </a:p>
          <a:p>
            <a:r>
              <a:rPr lang="fr-FR" dirty="0"/>
              <a:t>(by </a:t>
            </a:r>
            <a:r>
              <a:rPr lang="fr-FR" dirty="0" err="1"/>
              <a:t>sex</a:t>
            </a:r>
            <a:r>
              <a:rPr lang="fr-FR" dirty="0"/>
              <a:t> </a:t>
            </a:r>
            <a:r>
              <a:rPr lang="fr-FR" dirty="0" err="1"/>
              <a:t>except</a:t>
            </a:r>
            <a:r>
              <a:rPr lang="fr-FR" dirty="0"/>
              <a:t> for people </a:t>
            </a:r>
            <a:r>
              <a:rPr lang="fr-FR" dirty="0" err="1"/>
              <a:t>who</a:t>
            </a:r>
            <a:r>
              <a:rPr lang="fr-FR" dirty="0"/>
              <a:t> </a:t>
            </a:r>
            <a:r>
              <a:rPr lang="fr-FR" dirty="0" err="1"/>
              <a:t>inject</a:t>
            </a:r>
            <a:r>
              <a:rPr lang="fr-FR" dirty="0"/>
              <a:t> </a:t>
            </a:r>
            <a:r>
              <a:rPr lang="fr-FR" dirty="0" err="1"/>
              <a:t>drugs</a:t>
            </a:r>
            <a:r>
              <a:rPr lang="fr-FR" dirty="0"/>
              <a:t> </a:t>
            </a:r>
            <a:r>
              <a:rPr lang="fr-FR" dirty="0" smtClean="0"/>
              <a:t>)</a:t>
            </a:r>
            <a:endParaRPr lang="fr-FR" dirty="0"/>
          </a:p>
          <a:p>
            <a:r>
              <a:rPr lang="fr-FR" baseline="0" dirty="0" smtClean="0"/>
              <a:t>Narration: The </a:t>
            </a:r>
            <a:r>
              <a:rPr lang="fr-FR" baseline="0" dirty="0" err="1" smtClean="0"/>
              <a:t>number</a:t>
            </a:r>
            <a:r>
              <a:rPr lang="fr-FR" baseline="0" dirty="0" smtClean="0"/>
              <a:t> of HIV diagnoses </a:t>
            </a:r>
            <a:r>
              <a:rPr lang="fr-FR" baseline="0" dirty="0" err="1" smtClean="0"/>
              <a:t>increases</a:t>
            </a:r>
            <a:r>
              <a:rPr lang="fr-FR" baseline="0" dirty="0" smtClean="0"/>
              <a:t> over time </a:t>
            </a:r>
            <a:r>
              <a:rPr lang="fr-FR" baseline="0" dirty="0" err="1" smtClean="0"/>
              <a:t>only</a:t>
            </a:r>
            <a:r>
              <a:rPr lang="fr-FR" baseline="0" dirty="0" smtClean="0"/>
              <a:t> in men </a:t>
            </a:r>
            <a:r>
              <a:rPr lang="fr-FR" baseline="0" dirty="0" err="1" smtClean="0"/>
              <a:t>who</a:t>
            </a:r>
            <a:r>
              <a:rPr lang="fr-FR" baseline="0" dirty="0" smtClean="0"/>
              <a:t> have </a:t>
            </a:r>
            <a:r>
              <a:rPr lang="fr-FR" baseline="0" dirty="0" err="1" smtClean="0"/>
              <a:t>sex</a:t>
            </a:r>
            <a:r>
              <a:rPr lang="fr-FR" baseline="0" dirty="0" smtClean="0"/>
              <a:t> </a:t>
            </a:r>
            <a:r>
              <a:rPr lang="fr-FR" baseline="0" dirty="0" err="1" smtClean="0"/>
              <a:t>with</a:t>
            </a:r>
            <a:r>
              <a:rPr lang="fr-FR" baseline="0" dirty="0" smtClean="0"/>
              <a:t> men, </a:t>
            </a:r>
            <a:r>
              <a:rPr lang="fr-FR" baseline="0" dirty="0" err="1" smtClean="0"/>
              <a:t>who</a:t>
            </a:r>
            <a:r>
              <a:rPr lang="fr-FR" baseline="0" dirty="0" smtClean="0"/>
              <a:t> </a:t>
            </a:r>
            <a:r>
              <a:rPr lang="fr-FR" baseline="0" dirty="0" err="1" smtClean="0"/>
              <a:t>represent</a:t>
            </a:r>
            <a:r>
              <a:rPr lang="fr-FR" baseline="0" dirty="0" smtClean="0"/>
              <a:t> 42% of </a:t>
            </a:r>
            <a:r>
              <a:rPr lang="fr-FR" baseline="0" dirty="0" err="1" smtClean="0"/>
              <a:t>overall</a:t>
            </a:r>
            <a:r>
              <a:rPr lang="fr-FR" baseline="0" dirty="0" smtClean="0"/>
              <a:t> new diagnoses in 2014.  </a:t>
            </a:r>
            <a:r>
              <a:rPr lang="fr-FR" baseline="0" dirty="0" err="1" smtClean="0"/>
              <a:t>After</a:t>
            </a:r>
            <a:r>
              <a:rPr lang="fr-FR" baseline="0" dirty="0" smtClean="0"/>
              <a:t> a </a:t>
            </a:r>
            <a:r>
              <a:rPr lang="fr-FR" baseline="0" dirty="0" err="1" smtClean="0"/>
              <a:t>decrease</a:t>
            </a:r>
            <a:r>
              <a:rPr lang="fr-FR" baseline="0" dirty="0" smtClean="0"/>
              <a:t> </a:t>
            </a:r>
            <a:r>
              <a:rPr lang="fr-FR" baseline="0" dirty="0" err="1" smtClean="0"/>
              <a:t>until</a:t>
            </a:r>
            <a:r>
              <a:rPr lang="fr-FR" baseline="0" dirty="0" smtClean="0"/>
              <a:t> 2007, the </a:t>
            </a:r>
            <a:r>
              <a:rPr lang="fr-FR" baseline="0" dirty="0" err="1" smtClean="0"/>
              <a:t>numbers</a:t>
            </a:r>
            <a:r>
              <a:rPr lang="fr-FR" baseline="0" dirty="0" smtClean="0"/>
              <a:t> of HIV diagnoses </a:t>
            </a:r>
            <a:r>
              <a:rPr lang="fr-FR" baseline="0" dirty="0" err="1" smtClean="0"/>
              <a:t>remain</a:t>
            </a:r>
            <a:r>
              <a:rPr lang="fr-FR" baseline="0" dirty="0" smtClean="0"/>
              <a:t> </a:t>
            </a:r>
            <a:r>
              <a:rPr lang="fr-FR" baseline="0" dirty="0" err="1" smtClean="0"/>
              <a:t>steady</a:t>
            </a:r>
            <a:r>
              <a:rPr lang="fr-FR" baseline="0" dirty="0" smtClean="0"/>
              <a:t> in </a:t>
            </a:r>
            <a:r>
              <a:rPr lang="fr-FR" baseline="0" dirty="0" err="1" smtClean="0"/>
              <a:t>women</a:t>
            </a:r>
            <a:r>
              <a:rPr lang="fr-FR" baseline="0" dirty="0" smtClean="0"/>
              <a:t> and men </a:t>
            </a:r>
            <a:r>
              <a:rPr lang="fr-FR" baseline="0" dirty="0" err="1" smtClean="0"/>
              <a:t>born</a:t>
            </a:r>
            <a:r>
              <a:rPr lang="fr-FR" baseline="0" dirty="0" smtClean="0"/>
              <a:t> </a:t>
            </a:r>
            <a:r>
              <a:rPr lang="fr-FR" baseline="0" dirty="0" err="1" smtClean="0"/>
              <a:t>overseas</a:t>
            </a:r>
            <a:r>
              <a:rPr lang="fr-FR" baseline="0" dirty="0" smtClean="0"/>
              <a:t> (23% and 16% of new diagnoses </a:t>
            </a:r>
            <a:r>
              <a:rPr lang="fr-FR" baseline="0" dirty="0" err="1" smtClean="0"/>
              <a:t>respectively</a:t>
            </a:r>
            <a:r>
              <a:rPr lang="fr-FR" baseline="0" dirty="0" smtClean="0"/>
              <a:t>).  </a:t>
            </a:r>
            <a:r>
              <a:rPr lang="fr-FR" baseline="0" dirty="0" err="1" smtClean="0"/>
              <a:t>According</a:t>
            </a:r>
            <a:r>
              <a:rPr lang="fr-FR" baseline="0" dirty="0" smtClean="0"/>
              <a:t> to a qualitative </a:t>
            </a:r>
            <a:r>
              <a:rPr lang="fr-FR" baseline="0" dirty="0" err="1" smtClean="0"/>
              <a:t>study</a:t>
            </a:r>
            <a:r>
              <a:rPr lang="fr-FR" baseline="0" dirty="0" smtClean="0"/>
              <a:t> in HIV-</a:t>
            </a:r>
            <a:r>
              <a:rPr lang="fr-FR" baseline="0" dirty="0" err="1" smtClean="0"/>
              <a:t>infected</a:t>
            </a:r>
            <a:r>
              <a:rPr lang="fr-FR" baseline="0" dirty="0" smtClean="0"/>
              <a:t> migrants </a:t>
            </a:r>
            <a:r>
              <a:rPr lang="fr-FR" baseline="0" dirty="0" err="1" smtClean="0"/>
              <a:t>from</a:t>
            </a:r>
            <a:r>
              <a:rPr lang="fr-FR" baseline="0" dirty="0" smtClean="0"/>
              <a:t> </a:t>
            </a:r>
            <a:r>
              <a:rPr lang="fr-FR" baseline="0" dirty="0" err="1" smtClean="0"/>
              <a:t>sub-saharan</a:t>
            </a:r>
            <a:r>
              <a:rPr lang="fr-FR" baseline="0" dirty="0" smtClean="0"/>
              <a:t> Africa </a:t>
            </a:r>
            <a:r>
              <a:rPr lang="fr-FR" baseline="0" dirty="0" err="1" smtClean="0"/>
              <a:t>who</a:t>
            </a:r>
            <a:r>
              <a:rPr lang="fr-FR" baseline="0" dirty="0" smtClean="0"/>
              <a:t> </a:t>
            </a:r>
            <a:r>
              <a:rPr lang="fr-FR" baseline="0" dirty="0" err="1" smtClean="0"/>
              <a:t>now</a:t>
            </a:r>
            <a:r>
              <a:rPr lang="fr-FR" baseline="0" dirty="0" smtClean="0"/>
              <a:t> live in the Paris area, </a:t>
            </a:r>
            <a:r>
              <a:rPr lang="fr-FR" baseline="0" dirty="0" err="1" smtClean="0"/>
              <a:t>around</a:t>
            </a:r>
            <a:r>
              <a:rPr lang="fr-FR" baseline="0" dirty="0" smtClean="0"/>
              <a:t> 30% </a:t>
            </a:r>
            <a:r>
              <a:rPr lang="fr-FR" baseline="0" dirty="0" err="1" smtClean="0"/>
              <a:t>acquired</a:t>
            </a:r>
            <a:r>
              <a:rPr lang="fr-FR" baseline="0" dirty="0" smtClean="0"/>
              <a:t> HIV in France (</a:t>
            </a:r>
            <a:r>
              <a:rPr lang="fr-FR" baseline="0" dirty="0" err="1" smtClean="0"/>
              <a:t>Desgrées</a:t>
            </a:r>
            <a:r>
              <a:rPr lang="fr-FR" baseline="0" dirty="0" smtClean="0"/>
              <a:t> du </a:t>
            </a:r>
            <a:r>
              <a:rPr lang="fr-FR" baseline="0" dirty="0" err="1" smtClean="0"/>
              <a:t>Loû</a:t>
            </a:r>
            <a:r>
              <a:rPr lang="fr-FR" baseline="0" dirty="0" smtClean="0"/>
              <a:t> et al. </a:t>
            </a:r>
            <a:r>
              <a:rPr lang="fr-FR" baseline="0" dirty="0" err="1" smtClean="0"/>
              <a:t>Eurosurv</a:t>
            </a:r>
            <a:r>
              <a:rPr lang="fr-FR" baseline="0" dirty="0" smtClean="0"/>
              <a:t> 2015; Parcours </a:t>
            </a:r>
            <a:r>
              <a:rPr lang="fr-FR" baseline="0" dirty="0" err="1" smtClean="0"/>
              <a:t>study</a:t>
            </a:r>
            <a:r>
              <a:rPr lang="fr-FR" baseline="0" dirty="0" smtClean="0"/>
              <a:t>)</a:t>
            </a:r>
          </a:p>
          <a:p>
            <a:endParaRPr lang="fr-F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Narration</a:t>
            </a:r>
          </a:p>
          <a:p>
            <a:r>
              <a:rPr lang="fr-FR"/>
              <a:t>Pourquoi est-ce si important d'augmenter le dépistage du VIH ?</a:t>
            </a:r>
          </a:p>
        </p:txBody>
      </p:sp>
    </p:spTree>
    <p:extLst>
      <p:ext uri="{BB962C8B-B14F-4D97-AF65-F5344CB8AC3E}">
        <p14:creationId xmlns:p14="http://schemas.microsoft.com/office/powerpoint/2010/main" val="345534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Pourquoi est-ce si important d'augmenter le dépistage du VIH ?</a:t>
            </a:r>
          </a:p>
        </p:txBody>
      </p:sp>
    </p:spTree>
    <p:extLst>
      <p:ext uri="{BB962C8B-B14F-4D97-AF65-F5344CB8AC3E}">
        <p14:creationId xmlns:p14="http://schemas.microsoft.com/office/powerpoint/2010/main" val="345534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Mon intervention aujourd'hui couvrira un ensemble de sujets ayant pour vocation de démontrer le besoin urgent d'augmenter le dépistage du VIH et la façon la plus efficace d'atteindre ceci, en mettant particulièrement l'accent sur le dépistage ciblé sur les pathologies indicatrices et sur certaines problématiques liées aux patients et au </a:t>
            </a:r>
            <a:r>
              <a:rPr lang="fr-FR" dirty="0" smtClean="0"/>
              <a:t>personnel.</a:t>
            </a:r>
            <a:endParaRPr lang="fr-FR" dirty="0"/>
          </a:p>
        </p:txBody>
      </p:sp>
    </p:spTree>
    <p:extLst>
      <p:ext uri="{BB962C8B-B14F-4D97-AF65-F5344CB8AC3E}">
        <p14:creationId xmlns:p14="http://schemas.microsoft.com/office/powerpoint/2010/main" val="798148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panose="020F0502020204030204" pitchFamily="34" charset="0"/>
              </a:rPr>
              <a:t>Narration</a:t>
            </a:r>
          </a:p>
          <a:p>
            <a:r>
              <a:rPr lang="fr-FR" dirty="0">
                <a:latin typeface="Calibri" panose="020F0502020204030204" pitchFamily="34" charset="0"/>
              </a:rPr>
              <a:t>Il est important de diagnostiquer le VIH pour trois raisons principales.</a:t>
            </a:r>
          </a:p>
          <a:p>
            <a:r>
              <a:rPr lang="fr-FR" dirty="0">
                <a:latin typeface="Calibri" panose="020F0502020204030204" pitchFamily="34" charset="0"/>
              </a:rPr>
              <a:t>La première est les bénéfices de santé directs pour la personne. Une fois que les personnes sont diagnostiquées, elles peuvent accéder à un traitement très efficace et ainsi éviter une morbidité significative et le décès</a:t>
            </a:r>
          </a:p>
          <a:p>
            <a:r>
              <a:rPr lang="fr-FR" dirty="0">
                <a:latin typeface="Calibri" panose="020F0502020204030204" pitchFamily="34" charset="0"/>
              </a:rPr>
              <a:t>La seconde est la réduction de la </a:t>
            </a:r>
            <a:r>
              <a:rPr lang="fr-FR" dirty="0" smtClean="0">
                <a:latin typeface="Calibri" panose="020F0502020204030204" pitchFamily="34" charset="0"/>
              </a:rPr>
              <a:t>transmission </a:t>
            </a:r>
            <a:r>
              <a:rPr lang="fr-FR" u="none" dirty="0" smtClean="0">
                <a:latin typeface="Calibri" panose="020F0502020204030204" pitchFamily="34" charset="0"/>
              </a:rPr>
              <a:t>secondaire</a:t>
            </a:r>
            <a:r>
              <a:rPr lang="fr-FR" dirty="0" smtClean="0">
                <a:latin typeface="Calibri" panose="020F0502020204030204" pitchFamily="34" charset="0"/>
              </a:rPr>
              <a:t> aux </a:t>
            </a:r>
            <a:r>
              <a:rPr lang="fr-FR" dirty="0">
                <a:latin typeface="Calibri" panose="020F0502020204030204" pitchFamily="34" charset="0"/>
              </a:rPr>
              <a:t>partenaires. Une fois qu'une personne a été diagnostiquée, elle modifie généralement son comportement pour réduire les risques. De plus, une fois qu'une personne a commencé un traitement et que sa charge virale devient indétectable, on considère qu'elle est non contaminante vis-à-vis de ses partenaires sexuels. </a:t>
            </a:r>
          </a:p>
          <a:p>
            <a:r>
              <a:rPr lang="fr-FR" dirty="0">
                <a:latin typeface="Calibri" panose="020F0502020204030204" pitchFamily="34" charset="0"/>
              </a:rPr>
              <a:t>Le diagnostic précoce permet également de réduire les dépenses de santé, car il évite la morbidité associée au VIH non traité et il permet ainsi d'échapper aux dépenses de santé résultant du traitement des complications d'une contamination par le VIH non traité. </a:t>
            </a:r>
          </a:p>
          <a:p>
            <a:endParaRPr lang="fr-FR" b="1" dirty="0"/>
          </a:p>
        </p:txBody>
      </p:sp>
      <p:sp>
        <p:nvSpPr>
          <p:cNvPr id="4" name="Slide Number Placeholder 3"/>
          <p:cNvSpPr>
            <a:spLocks noGrp="1"/>
          </p:cNvSpPr>
          <p:nvPr>
            <p:ph type="sldNum" sz="quarter" idx="10"/>
          </p:nvPr>
        </p:nvSpPr>
        <p:spPr/>
        <p:txBody>
          <a:bodyPr/>
          <a:lstStyle/>
          <a:p>
            <a:fld id="{E19BBA69-F71B-400F-8057-BFFCF0B37730}" type="slidenum">
              <a:rPr lang="en-GB" smtClean="0"/>
              <a:t>20</a:t>
            </a:fld>
            <a:endParaRPr lang="fr-FR" dirty="0"/>
          </a:p>
        </p:txBody>
      </p:sp>
    </p:spTree>
    <p:extLst>
      <p:ext uri="{BB962C8B-B14F-4D97-AF65-F5344CB8AC3E}">
        <p14:creationId xmlns:p14="http://schemas.microsoft.com/office/powerpoint/2010/main" val="109563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smtClean="0"/>
              <a:t>Ainsi, </a:t>
            </a:r>
            <a:r>
              <a:rPr lang="fr-FR" dirty="0"/>
              <a:t>augmenter les </a:t>
            </a:r>
            <a:r>
              <a:rPr lang="fr-FR" dirty="0" smtClean="0"/>
              <a:t>tests </a:t>
            </a:r>
            <a:r>
              <a:rPr lang="fr-FR" dirty="0"/>
              <a:t>de dépistage du VIH doit entraîner une augmentation du nombre de diagnostics du VIH, ce </a:t>
            </a:r>
            <a:r>
              <a:rPr lang="fr-FR" dirty="0" smtClean="0"/>
              <a:t>qui, </a:t>
            </a:r>
            <a:r>
              <a:rPr lang="fr-FR" dirty="0"/>
              <a:t>à son </a:t>
            </a:r>
            <a:r>
              <a:rPr lang="fr-FR" dirty="0" smtClean="0"/>
              <a:t>tour, </a:t>
            </a:r>
            <a:r>
              <a:rPr lang="fr-FR" dirty="0"/>
              <a:t>doit avoir pour résultat une baisse du nombre de personnes ne connaissant pas leur statut et une baisse du nombre de personnes </a:t>
            </a:r>
            <a:r>
              <a:rPr lang="fr-FR" u="none" dirty="0" smtClean="0"/>
              <a:t>accédant aux soins avec </a:t>
            </a:r>
            <a:r>
              <a:rPr lang="fr-FR" dirty="0" smtClean="0"/>
              <a:t>une </a:t>
            </a:r>
            <a:r>
              <a:rPr lang="fr-FR" dirty="0"/>
              <a:t>maladie à un stade avancé. </a:t>
            </a:r>
          </a:p>
          <a:p>
            <a:endParaRPr lang="fr-FR" dirty="0"/>
          </a:p>
          <a:p>
            <a:endParaRPr lang="fr-FR" dirty="0"/>
          </a:p>
        </p:txBody>
      </p:sp>
    </p:spTree>
    <p:extLst>
      <p:ext uri="{BB962C8B-B14F-4D97-AF65-F5344CB8AC3E}">
        <p14:creationId xmlns:p14="http://schemas.microsoft.com/office/powerpoint/2010/main" val="1095638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Commençons par regarder les données pour la partie de la population qui est porteuse du VIH mais qui ne connait pas son statut.</a:t>
            </a:r>
          </a:p>
          <a:p>
            <a:endParaRPr lang="fr-FR" dirty="0"/>
          </a:p>
          <a:p>
            <a:endParaRPr lang="fr-FR" dirty="0"/>
          </a:p>
        </p:txBody>
      </p:sp>
    </p:spTree>
    <p:extLst>
      <p:ext uri="{BB962C8B-B14F-4D97-AF65-F5344CB8AC3E}">
        <p14:creationId xmlns:p14="http://schemas.microsoft.com/office/powerpoint/2010/main" val="116621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8088"/>
            <a:ext cx="5438140" cy="4467701"/>
          </a:xfrm>
        </p:spPr>
        <p:txBody>
          <a:bodyPr/>
          <a:lstStyle/>
          <a:p>
            <a:r>
              <a:rPr lang="fr-FR" sz="1200" kern="1200" dirty="0" smtClean="0">
                <a:solidFill>
                  <a:schemeClr val="tx1"/>
                </a:solidFill>
                <a:effectLst/>
                <a:latin typeface="+mn-lt"/>
                <a:ea typeface="+mn-ea"/>
                <a:cs typeface="+mn-cs"/>
              </a:rPr>
              <a:t>Pourcentage de personnes ayant une infection par le VIH non diagnostiquée</a:t>
            </a:r>
            <a:endParaRPr lang="da-DK"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Pays disposant de données antérieures à 2010</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République Tchèque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Estonie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Allemagne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Pologne</a:t>
            </a:r>
            <a:endParaRPr lang="da-DK"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Pays disposant de données antérieures à la période 2010 2015</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France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Géorgie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Pays-Bas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Espagne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Royaume-Uni</a:t>
            </a:r>
            <a:endParaRPr lang="da-DK"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ndParaRPr>
          </a:p>
          <a:p>
            <a:r>
              <a:rPr lang="fr-FR" sz="1200" kern="1200" dirty="0" smtClean="0">
                <a:solidFill>
                  <a:schemeClr val="tx1"/>
                </a:solidFill>
                <a:effectLst/>
                <a:latin typeface="+mn-lt"/>
              </a:rPr>
              <a:t>Narration</a:t>
            </a:r>
            <a:endParaRPr lang="fr-FR" sz="1200" kern="1200" dirty="0">
              <a:solidFill>
                <a:schemeClr val="tx1"/>
              </a:solidFill>
              <a:effectLst/>
              <a:latin typeface="+mn-lt"/>
            </a:endParaRPr>
          </a:p>
          <a:p>
            <a:r>
              <a:rPr lang="fr-FR" sz="1200" kern="1200" dirty="0">
                <a:solidFill>
                  <a:schemeClr val="tx1"/>
                </a:solidFill>
                <a:effectLst/>
                <a:latin typeface="+mn-lt"/>
              </a:rPr>
              <a:t>Des études ont montré que la majorité des nouvelles </a:t>
            </a:r>
            <a:r>
              <a:rPr lang="fr-FR" sz="1200" kern="1200" dirty="0" smtClean="0">
                <a:solidFill>
                  <a:schemeClr val="tx1"/>
                </a:solidFill>
                <a:effectLst/>
                <a:latin typeface="+mn-lt"/>
              </a:rPr>
              <a:t>transmissions</a:t>
            </a:r>
            <a:r>
              <a:rPr lang="fr-FR" dirty="0" smtClean="0"/>
              <a:t> </a:t>
            </a:r>
            <a:r>
              <a:rPr lang="fr-FR" sz="1200" kern="1200" dirty="0">
                <a:solidFill>
                  <a:schemeClr val="tx1"/>
                </a:solidFill>
                <a:effectLst/>
                <a:latin typeface="+mn-lt"/>
              </a:rPr>
              <a:t>du VIH pourraient provenir de personnes ne connaissant pas </a:t>
            </a:r>
            <a:r>
              <a:rPr lang="fr-FR" sz="1200" u="none" kern="1200" dirty="0">
                <a:solidFill>
                  <a:schemeClr val="tx1"/>
                </a:solidFill>
                <a:effectLst/>
                <a:latin typeface="+mn-lt"/>
              </a:rPr>
              <a:t>leur </a:t>
            </a:r>
            <a:r>
              <a:rPr lang="fr-FR" sz="1200" u="none" kern="1200" dirty="0" smtClean="0">
                <a:solidFill>
                  <a:schemeClr val="tx1"/>
                </a:solidFill>
                <a:effectLst/>
                <a:latin typeface="+mn-lt"/>
              </a:rPr>
              <a:t>statut sérologique pour </a:t>
            </a:r>
            <a:r>
              <a:rPr lang="fr-FR" sz="1200" kern="1200" dirty="0" smtClean="0">
                <a:solidFill>
                  <a:schemeClr val="tx1"/>
                </a:solidFill>
                <a:effectLst/>
                <a:latin typeface="+mn-lt"/>
              </a:rPr>
              <a:t>le </a:t>
            </a:r>
            <a:r>
              <a:rPr lang="fr-FR" sz="1200" kern="1200" dirty="0">
                <a:solidFill>
                  <a:schemeClr val="tx1"/>
                </a:solidFill>
                <a:effectLst/>
                <a:latin typeface="+mn-lt"/>
              </a:rPr>
              <a:t>VIH.</a:t>
            </a:r>
            <a:r>
              <a:rPr lang="fr-FR" dirty="0"/>
              <a:t> </a:t>
            </a:r>
            <a:r>
              <a:rPr lang="fr-FR" sz="1200" kern="1200" dirty="0">
                <a:solidFill>
                  <a:schemeClr val="tx1"/>
                </a:solidFill>
                <a:effectLst/>
                <a:latin typeface="+mn-lt"/>
              </a:rPr>
              <a:t>Cela pourrait être dû à une infectiosité plus élevée (à cause de la charge virale élevée au moment de la séroconversion</a:t>
            </a:r>
            <a:r>
              <a:rPr lang="fr-FR" dirty="0"/>
              <a:t> </a:t>
            </a:r>
            <a:r>
              <a:rPr lang="fr-FR" sz="1200" kern="1200" dirty="0">
                <a:solidFill>
                  <a:schemeClr val="tx1"/>
                </a:solidFill>
                <a:effectLst/>
                <a:latin typeface="+mn-lt"/>
              </a:rPr>
              <a:t>VIH) et des pratiques à haut risque plus fréquentes chez </a:t>
            </a:r>
            <a:r>
              <a:rPr lang="fr-FR" sz="1200" u="sng" kern="1200" dirty="0" smtClean="0">
                <a:solidFill>
                  <a:schemeClr val="tx1"/>
                </a:solidFill>
                <a:effectLst/>
                <a:latin typeface="+mn-lt"/>
              </a:rPr>
              <a:t>les</a:t>
            </a:r>
            <a:r>
              <a:rPr lang="fr-FR" sz="1200" kern="1200" dirty="0" smtClean="0">
                <a:solidFill>
                  <a:schemeClr val="tx1"/>
                </a:solidFill>
                <a:effectLst/>
                <a:latin typeface="+mn-lt"/>
              </a:rPr>
              <a:t> personnes </a:t>
            </a:r>
            <a:r>
              <a:rPr lang="fr-FR" sz="1200" kern="1200" dirty="0">
                <a:solidFill>
                  <a:schemeClr val="tx1"/>
                </a:solidFill>
                <a:effectLst/>
                <a:latin typeface="+mn-lt"/>
              </a:rPr>
              <a:t>infectées par le VIH diagnostiquées</a:t>
            </a:r>
            <a:r>
              <a:rPr lang="fr-FR" dirty="0"/>
              <a:t> </a:t>
            </a:r>
            <a:r>
              <a:rPr lang="fr-FR" sz="1200" kern="1200" dirty="0">
                <a:solidFill>
                  <a:schemeClr val="tx1"/>
                </a:solidFill>
                <a:effectLst/>
                <a:latin typeface="+mn-lt"/>
              </a:rPr>
              <a:t>par rapport à celles non diagnostiquées. Les personnes non diagnostiquées présentent également un risque de diagnostic</a:t>
            </a:r>
            <a:r>
              <a:rPr lang="fr-FR" dirty="0"/>
              <a:t> </a:t>
            </a:r>
            <a:r>
              <a:rPr lang="fr-FR" sz="1200" kern="1200" dirty="0">
                <a:solidFill>
                  <a:schemeClr val="tx1"/>
                </a:solidFill>
                <a:effectLst/>
                <a:latin typeface="+mn-lt"/>
              </a:rPr>
              <a:t>retardé et sont ainsi susceptibles de ne pas profiter de l'instauration en temps opportun d'une thérapie antirétrovirale.</a:t>
            </a:r>
            <a:r>
              <a:rPr lang="fr-FR" dirty="0"/>
              <a:t> </a:t>
            </a:r>
            <a:r>
              <a:rPr lang="fr-FR" sz="1200" kern="1200" dirty="0">
                <a:solidFill>
                  <a:schemeClr val="tx1"/>
                </a:solidFill>
                <a:effectLst/>
                <a:latin typeface="+mn-lt"/>
              </a:rPr>
              <a:t>C'est pourquoi le dépistage des personnes séropositives au VIH non diagnostiquées</a:t>
            </a:r>
            <a:r>
              <a:rPr lang="fr-FR" dirty="0"/>
              <a:t> </a:t>
            </a:r>
            <a:r>
              <a:rPr lang="fr-FR" sz="1200" kern="1200" dirty="0">
                <a:solidFill>
                  <a:schemeClr val="tx1"/>
                </a:solidFill>
                <a:effectLst/>
                <a:latin typeface="+mn-lt"/>
              </a:rPr>
              <a:t>est le facteur clé pour inverser la tendance en termes de transmission du VIH et pour réduire la mortalité</a:t>
            </a:r>
            <a:endParaRPr lang="fr-FR" sz="1200" kern="1200" dirty="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rPr>
              <a:t>On </a:t>
            </a:r>
            <a:r>
              <a:rPr lang="fr-FR" sz="1200" kern="1200" dirty="0">
                <a:solidFill>
                  <a:schemeClr val="tx1"/>
                </a:solidFill>
                <a:effectLst/>
                <a:latin typeface="+mn-lt"/>
              </a:rPr>
              <a:t>estime qu'un tiers des personnes vivant avec le VIH dans l'UE ne connaissent pas leur statut vis-à-vis du VIH et que dans certains pays d'Europe de l'Est, cette proportion atteint les 50%. Le pourcentage de personnes qui ne sont pas diagnostiquées varie selon les différents groupes à haut risque,</a:t>
            </a:r>
            <a:r>
              <a:rPr lang="fr-FR" dirty="0"/>
              <a:t> </a:t>
            </a:r>
            <a:r>
              <a:rPr lang="fr-FR" sz="1200" kern="1200" dirty="0" smtClean="0">
                <a:solidFill>
                  <a:schemeClr val="tx1"/>
                </a:solidFill>
                <a:effectLst/>
                <a:latin typeface="+mn-lt"/>
              </a:rPr>
              <a:t>les </a:t>
            </a:r>
            <a:r>
              <a:rPr lang="fr-FR" sz="1200" kern="1200" dirty="0">
                <a:solidFill>
                  <a:schemeClr val="tx1"/>
                </a:solidFill>
                <a:effectLst/>
                <a:latin typeface="+mn-lt"/>
              </a:rPr>
              <a:t>usagers de drogues injectables</a:t>
            </a:r>
            <a:r>
              <a:rPr lang="fr-FR" sz="1200" strike="noStrike" kern="1200" dirty="0">
                <a:solidFill>
                  <a:schemeClr val="tx1"/>
                </a:solidFill>
                <a:effectLst/>
                <a:latin typeface="+mn-lt"/>
              </a:rPr>
              <a:t>, </a:t>
            </a:r>
            <a:r>
              <a:rPr lang="fr-FR" sz="1200" kern="1200" dirty="0" smtClean="0">
                <a:solidFill>
                  <a:schemeClr val="tx1"/>
                </a:solidFill>
                <a:effectLst/>
                <a:latin typeface="+mn-lt"/>
              </a:rPr>
              <a:t>étant </a:t>
            </a:r>
            <a:r>
              <a:rPr lang="fr-FR" sz="1200" kern="1200" dirty="0">
                <a:solidFill>
                  <a:schemeClr val="tx1"/>
                </a:solidFill>
                <a:effectLst/>
                <a:latin typeface="+mn-lt"/>
              </a:rPr>
              <a:t>plus susceptibles d'être </a:t>
            </a:r>
            <a:r>
              <a:rPr lang="fr-FR" sz="1200" kern="1200" dirty="0" smtClean="0">
                <a:solidFill>
                  <a:schemeClr val="tx1"/>
                </a:solidFill>
                <a:effectLst/>
                <a:latin typeface="+mn-lt"/>
              </a:rPr>
              <a:t>touchés </a:t>
            </a:r>
            <a:r>
              <a:rPr lang="fr-FR" sz="1200" u="none" kern="1200" dirty="0" smtClean="0">
                <a:solidFill>
                  <a:schemeClr val="tx1"/>
                </a:solidFill>
                <a:effectLst/>
                <a:latin typeface="+mn-lt"/>
              </a:rPr>
              <a:t>que les HSH</a:t>
            </a:r>
            <a:endParaRPr lang="fr-FR" sz="1200" u="none" kern="1200" dirty="0">
              <a:solidFill>
                <a:schemeClr val="tx1"/>
              </a:solidFill>
              <a:effectLst/>
              <a:latin typeface="+mn-lt"/>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rPr>
              <a:t>Sur cette carte, vous pouvez observer </a:t>
            </a:r>
            <a:r>
              <a:rPr lang="fr-FR" sz="1200" kern="1200" dirty="0" smtClean="0">
                <a:solidFill>
                  <a:schemeClr val="tx1"/>
                </a:solidFill>
                <a:effectLst/>
                <a:latin typeface="+mn-lt"/>
              </a:rPr>
              <a:t>que </a:t>
            </a:r>
            <a:r>
              <a:rPr lang="fr-FR" sz="1200" u="none" kern="1200" dirty="0" smtClean="0">
                <a:solidFill>
                  <a:schemeClr val="tx1"/>
                </a:solidFill>
                <a:effectLst/>
                <a:latin typeface="+mn-lt"/>
              </a:rPr>
              <a:t>l'Europe de l'Est a </a:t>
            </a:r>
            <a:r>
              <a:rPr lang="fr-FR" sz="1200" kern="1200" dirty="0" smtClean="0">
                <a:solidFill>
                  <a:schemeClr val="tx1"/>
                </a:solidFill>
                <a:effectLst/>
                <a:latin typeface="+mn-lt"/>
              </a:rPr>
              <a:t>les </a:t>
            </a:r>
            <a:r>
              <a:rPr lang="fr-FR" sz="1200" kern="1200" dirty="0">
                <a:solidFill>
                  <a:schemeClr val="tx1"/>
                </a:solidFill>
                <a:effectLst/>
                <a:latin typeface="+mn-lt"/>
              </a:rPr>
              <a:t>pourcentages de personnes non diagnostiquées les plus élevés </a:t>
            </a:r>
            <a:r>
              <a:rPr lang="fr-FR" sz="1200" u="none" kern="1200" dirty="0" smtClean="0">
                <a:solidFill>
                  <a:schemeClr val="tx1"/>
                </a:solidFill>
                <a:effectLst/>
                <a:latin typeface="+mn-lt"/>
              </a:rPr>
              <a:t>(en bleu le plus foncé). </a:t>
            </a:r>
            <a:r>
              <a:rPr lang="fr-FR" sz="1200" kern="1200" dirty="0">
                <a:solidFill>
                  <a:schemeClr val="tx1"/>
                </a:solidFill>
                <a:effectLst/>
                <a:latin typeface="+mn-lt"/>
              </a:rPr>
              <a:t>Cependant les données sont encore limitées ou sont obsolètes pour de nombreux pays, c'est pourquoi la proportion de personnes non diagnostiquées est toujours en grande partie inconnue.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rPr>
              <a:t>Source : Supervie V. et al. The undiagnosed HIV epidemic in France and its implications for HIV screening strategies. </a:t>
            </a:r>
            <a:r>
              <a:rPr lang="fr-FR" sz="1200" i="1" kern="1200" baseline="0" dirty="0">
                <a:solidFill>
                  <a:schemeClr val="tx1"/>
                </a:solidFill>
                <a:effectLst/>
                <a:latin typeface="+mn-lt"/>
              </a:rPr>
              <a:t>AIDS</a:t>
            </a:r>
            <a:r>
              <a:rPr lang="fr-FR" sz="1200" i="0" kern="1200" baseline="0" dirty="0">
                <a:solidFill>
                  <a:schemeClr val="tx1"/>
                </a:solidFill>
                <a:effectLst/>
                <a:latin typeface="+mn-lt"/>
              </a:rPr>
              <a:t>, 2014 ; 28(12): 1797-1804.</a:t>
            </a:r>
            <a:endParaRPr lang="fr-FR" dirty="0"/>
          </a:p>
          <a:p>
            <a:endParaRPr lang="fr-FR" dirty="0"/>
          </a:p>
        </p:txBody>
      </p:sp>
    </p:spTree>
    <p:extLst>
      <p:ext uri="{BB962C8B-B14F-4D97-AF65-F5344CB8AC3E}">
        <p14:creationId xmlns:p14="http://schemas.microsoft.com/office/powerpoint/2010/main" val="249032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pPr marL="0" marR="0" indent="0" algn="l" defTabSz="912370" rtl="0" eaLnBrk="1" fontAlgn="auto" latinLnBrk="0" hangingPunct="1">
              <a:lnSpc>
                <a:spcPct val="100000"/>
              </a:lnSpc>
              <a:spcBef>
                <a:spcPts val="0"/>
              </a:spcBef>
              <a:spcAft>
                <a:spcPts val="0"/>
              </a:spcAft>
              <a:buClrTx/>
              <a:buSzTx/>
              <a:buFontTx/>
              <a:buNone/>
              <a:tabLst/>
              <a:defRPr/>
            </a:pPr>
            <a:r>
              <a:rPr lang="fr-FR" dirty="0" smtClean="0"/>
              <a:t>Narration</a:t>
            </a:r>
          </a:p>
          <a:p>
            <a:pPr>
              <a:defRPr/>
            </a:pPr>
            <a:r>
              <a:rPr lang="en-GB" dirty="0" err="1">
                <a:cs typeface="Arial" pitchFamily="34" charset="0"/>
              </a:rPr>
              <a:t>L’épidémie</a:t>
            </a:r>
            <a:r>
              <a:rPr lang="en-GB" dirty="0">
                <a:cs typeface="Arial" pitchFamily="34" charset="0"/>
              </a:rPr>
              <a:t> </a:t>
            </a:r>
            <a:r>
              <a:rPr lang="en-GB" dirty="0" err="1">
                <a:cs typeface="Arial" pitchFamily="34" charset="0"/>
              </a:rPr>
              <a:t>cachée</a:t>
            </a:r>
            <a:r>
              <a:rPr lang="en-GB" dirty="0">
                <a:cs typeface="Arial" pitchFamily="34" charset="0"/>
              </a:rPr>
              <a:t> du VIH </a:t>
            </a:r>
            <a:r>
              <a:rPr lang="en-GB" dirty="0" err="1">
                <a:cs typeface="Arial" pitchFamily="34" charset="0"/>
              </a:rPr>
              <a:t>est</a:t>
            </a:r>
            <a:r>
              <a:rPr lang="en-GB" dirty="0">
                <a:cs typeface="Arial" pitchFamily="34" charset="0"/>
              </a:rPr>
              <a:t> le </a:t>
            </a:r>
            <a:r>
              <a:rPr lang="en-GB" dirty="0" err="1">
                <a:cs typeface="Arial" pitchFamily="34" charset="0"/>
              </a:rPr>
              <a:t>nombre</a:t>
            </a:r>
            <a:r>
              <a:rPr lang="en-GB" dirty="0">
                <a:cs typeface="Arial" pitchFamily="34" charset="0"/>
              </a:rPr>
              <a:t> </a:t>
            </a:r>
            <a:r>
              <a:rPr lang="en-GB" dirty="0" err="1">
                <a:cs typeface="Arial" pitchFamily="34" charset="0"/>
              </a:rPr>
              <a:t>estimé</a:t>
            </a:r>
            <a:r>
              <a:rPr lang="en-GB" dirty="0">
                <a:cs typeface="Arial" pitchFamily="34" charset="0"/>
              </a:rPr>
              <a:t> de </a:t>
            </a:r>
            <a:r>
              <a:rPr lang="en-GB" dirty="0" err="1">
                <a:cs typeface="Arial" pitchFamily="34" charset="0"/>
              </a:rPr>
              <a:t>personnes</a:t>
            </a:r>
            <a:r>
              <a:rPr lang="en-GB" dirty="0">
                <a:cs typeface="Arial" pitchFamily="34" charset="0"/>
              </a:rPr>
              <a:t> </a:t>
            </a:r>
            <a:r>
              <a:rPr lang="en-GB" dirty="0" err="1">
                <a:cs typeface="Arial" pitchFamily="34" charset="0"/>
              </a:rPr>
              <a:t>infectées</a:t>
            </a:r>
            <a:r>
              <a:rPr lang="en-GB" dirty="0">
                <a:cs typeface="Arial" pitchFamily="34" charset="0"/>
              </a:rPr>
              <a:t> par le VIH </a:t>
            </a:r>
            <a:r>
              <a:rPr lang="en-GB" dirty="0" err="1">
                <a:cs typeface="Arial" pitchFamily="34" charset="0"/>
              </a:rPr>
              <a:t>mais</a:t>
            </a:r>
            <a:r>
              <a:rPr lang="en-GB" dirty="0">
                <a:cs typeface="Arial" pitchFamily="34" charset="0"/>
              </a:rPr>
              <a:t> qui </a:t>
            </a:r>
            <a:r>
              <a:rPr lang="en-GB" dirty="0" err="1">
                <a:cs typeface="Arial" pitchFamily="34" charset="0"/>
              </a:rPr>
              <a:t>ignorent</a:t>
            </a:r>
            <a:r>
              <a:rPr lang="en-GB" dirty="0">
                <a:cs typeface="Arial" pitchFamily="34" charset="0"/>
              </a:rPr>
              <a:t> </a:t>
            </a:r>
            <a:r>
              <a:rPr lang="en-GB" dirty="0" err="1">
                <a:cs typeface="Arial" pitchFamily="34" charset="0"/>
              </a:rPr>
              <a:t>leur</a:t>
            </a:r>
            <a:r>
              <a:rPr lang="en-GB" dirty="0">
                <a:cs typeface="Arial" pitchFamily="34" charset="0"/>
              </a:rPr>
              <a:t> </a:t>
            </a:r>
            <a:r>
              <a:rPr lang="en-GB" dirty="0" err="1">
                <a:cs typeface="Arial" pitchFamily="34" charset="0"/>
              </a:rPr>
              <a:t>statut</a:t>
            </a:r>
            <a:r>
              <a:rPr lang="en-GB" dirty="0">
                <a:cs typeface="Arial" pitchFamily="34" charset="0"/>
              </a:rPr>
              <a:t> </a:t>
            </a:r>
            <a:r>
              <a:rPr lang="en-GB" dirty="0" err="1">
                <a:cs typeface="Arial" pitchFamily="34" charset="0"/>
              </a:rPr>
              <a:t>sérologique</a:t>
            </a:r>
            <a:r>
              <a:rPr lang="en-GB" dirty="0">
                <a:cs typeface="Arial" pitchFamily="34" charset="0"/>
              </a:rPr>
              <a:t>. Environ 30 000 </a:t>
            </a:r>
            <a:r>
              <a:rPr lang="en-GB" dirty="0" err="1">
                <a:cs typeface="Arial" pitchFamily="34" charset="0"/>
              </a:rPr>
              <a:t>personnes</a:t>
            </a:r>
            <a:r>
              <a:rPr lang="en-GB" dirty="0">
                <a:cs typeface="Arial" pitchFamily="34" charset="0"/>
              </a:rPr>
              <a:t> </a:t>
            </a:r>
            <a:r>
              <a:rPr lang="en-GB" dirty="0" err="1">
                <a:cs typeface="Arial" pitchFamily="34" charset="0"/>
              </a:rPr>
              <a:t>sont</a:t>
            </a:r>
            <a:r>
              <a:rPr lang="en-GB" dirty="0">
                <a:cs typeface="Arial" pitchFamily="34" charset="0"/>
              </a:rPr>
              <a:t> </a:t>
            </a:r>
            <a:r>
              <a:rPr lang="en-GB" dirty="0" err="1">
                <a:cs typeface="Arial" pitchFamily="34" charset="0"/>
              </a:rPr>
              <a:t>infectées</a:t>
            </a:r>
            <a:r>
              <a:rPr lang="en-GB" dirty="0">
                <a:cs typeface="Arial" pitchFamily="34" charset="0"/>
              </a:rPr>
              <a:t> sans le savoir </a:t>
            </a:r>
            <a:r>
              <a:rPr lang="en-GB" dirty="0" err="1">
                <a:cs typeface="Arial" pitchFamily="34" charset="0"/>
              </a:rPr>
              <a:t>en</a:t>
            </a:r>
            <a:r>
              <a:rPr lang="en-GB" dirty="0">
                <a:cs typeface="Arial" pitchFamily="34" charset="0"/>
              </a:rPr>
              <a:t> France: un tiers de HSH, un tiers </a:t>
            </a:r>
            <a:r>
              <a:rPr lang="en-GB" dirty="0" err="1">
                <a:cs typeface="Arial" pitchFamily="34" charset="0"/>
              </a:rPr>
              <a:t>d’hétérosexuels</a:t>
            </a:r>
            <a:r>
              <a:rPr lang="en-GB" dirty="0">
                <a:cs typeface="Arial" pitchFamily="34" charset="0"/>
              </a:rPr>
              <a:t> </a:t>
            </a:r>
            <a:r>
              <a:rPr lang="en-GB" dirty="0" err="1">
                <a:cs typeface="Arial" pitchFamily="34" charset="0"/>
              </a:rPr>
              <a:t>nés</a:t>
            </a:r>
            <a:r>
              <a:rPr lang="en-GB" dirty="0">
                <a:cs typeface="Arial" pitchFamily="34" charset="0"/>
              </a:rPr>
              <a:t> à </a:t>
            </a:r>
            <a:r>
              <a:rPr lang="en-GB" dirty="0" err="1">
                <a:cs typeface="Arial" pitchFamily="34" charset="0"/>
              </a:rPr>
              <a:t>l’étranger</a:t>
            </a:r>
            <a:r>
              <a:rPr lang="en-GB" dirty="0">
                <a:cs typeface="Arial" pitchFamily="34" charset="0"/>
              </a:rPr>
              <a:t> et un tiers </a:t>
            </a:r>
            <a:r>
              <a:rPr lang="en-GB" dirty="0" err="1">
                <a:cs typeface="Arial" pitchFamily="34" charset="0"/>
              </a:rPr>
              <a:t>d’hétérosexuels</a:t>
            </a:r>
            <a:r>
              <a:rPr lang="en-GB" dirty="0">
                <a:cs typeface="Arial" pitchFamily="34" charset="0"/>
              </a:rPr>
              <a:t> </a:t>
            </a:r>
            <a:r>
              <a:rPr lang="en-GB" dirty="0" err="1">
                <a:cs typeface="Arial" pitchFamily="34" charset="0"/>
              </a:rPr>
              <a:t>nés</a:t>
            </a:r>
            <a:r>
              <a:rPr lang="en-GB" dirty="0">
                <a:cs typeface="Arial" pitchFamily="34" charset="0"/>
              </a:rPr>
              <a:t> </a:t>
            </a:r>
            <a:r>
              <a:rPr lang="en-GB" dirty="0" err="1">
                <a:cs typeface="Arial" pitchFamily="34" charset="0"/>
              </a:rPr>
              <a:t>en</a:t>
            </a:r>
            <a:r>
              <a:rPr lang="en-GB" dirty="0">
                <a:cs typeface="Arial" pitchFamily="34" charset="0"/>
              </a:rPr>
              <a:t> France. </a:t>
            </a:r>
            <a:r>
              <a:rPr lang="en-GB" dirty="0" err="1">
                <a:cs typeface="Arial" pitchFamily="34" charset="0"/>
              </a:rPr>
              <a:t>Rapporté</a:t>
            </a:r>
            <a:r>
              <a:rPr lang="en-GB" dirty="0">
                <a:cs typeface="Arial" pitchFamily="34" charset="0"/>
              </a:rPr>
              <a:t> à la population, </a:t>
            </a:r>
            <a:r>
              <a:rPr lang="en-GB" dirty="0" err="1">
                <a:cs typeface="Arial" pitchFamily="34" charset="0"/>
              </a:rPr>
              <a:t>il</a:t>
            </a:r>
            <a:r>
              <a:rPr lang="en-GB" dirty="0">
                <a:cs typeface="Arial" pitchFamily="34" charset="0"/>
              </a:rPr>
              <a:t> </a:t>
            </a:r>
            <a:r>
              <a:rPr lang="en-GB" dirty="0" err="1">
                <a:cs typeface="Arial" pitchFamily="34" charset="0"/>
              </a:rPr>
              <a:t>s’agirait</a:t>
            </a:r>
            <a:r>
              <a:rPr lang="en-GB" dirty="0">
                <a:cs typeface="Arial" pitchFamily="34" charset="0"/>
              </a:rPr>
              <a:t> de </a:t>
            </a:r>
            <a:r>
              <a:rPr lang="en-GB" dirty="0" err="1">
                <a:cs typeface="Arial" pitchFamily="34" charset="0"/>
              </a:rPr>
              <a:t>rechercher</a:t>
            </a:r>
            <a:r>
              <a:rPr lang="en-GB" dirty="0">
                <a:cs typeface="Arial" pitchFamily="34" charset="0"/>
              </a:rPr>
              <a:t> 314 HSH </a:t>
            </a:r>
            <a:r>
              <a:rPr lang="en-GB" dirty="0" err="1">
                <a:cs typeface="Arial" pitchFamily="34" charset="0"/>
              </a:rPr>
              <a:t>infectés</a:t>
            </a:r>
            <a:r>
              <a:rPr lang="en-GB" dirty="0">
                <a:cs typeface="Arial" pitchFamily="34" charset="0"/>
              </a:rPr>
              <a:t> </a:t>
            </a:r>
            <a:r>
              <a:rPr lang="en-GB" dirty="0" err="1">
                <a:cs typeface="Arial" pitchFamily="34" charset="0"/>
              </a:rPr>
              <a:t>parmi</a:t>
            </a:r>
            <a:r>
              <a:rPr lang="en-GB" dirty="0">
                <a:cs typeface="Arial" pitchFamily="34" charset="0"/>
              </a:rPr>
              <a:t> 10 000 HSH </a:t>
            </a:r>
            <a:r>
              <a:rPr lang="en-GB" dirty="0" err="1">
                <a:cs typeface="Arial" pitchFamily="34" charset="0"/>
              </a:rPr>
              <a:t>soit</a:t>
            </a:r>
            <a:r>
              <a:rPr lang="en-GB" dirty="0">
                <a:cs typeface="Arial" pitchFamily="34" charset="0"/>
              </a:rPr>
              <a:t> 3 </a:t>
            </a:r>
            <a:r>
              <a:rPr lang="en-GB" dirty="0" err="1">
                <a:cs typeface="Arial" pitchFamily="34" charset="0"/>
              </a:rPr>
              <a:t>parmi</a:t>
            </a:r>
            <a:r>
              <a:rPr lang="en-GB" dirty="0">
                <a:cs typeface="Arial" pitchFamily="34" charset="0"/>
              </a:rPr>
              <a:t> 100; </a:t>
            </a:r>
            <a:r>
              <a:rPr lang="en-GB" dirty="0" err="1">
                <a:cs typeface="Arial" pitchFamily="34" charset="0"/>
              </a:rPr>
              <a:t>En</a:t>
            </a:r>
            <a:r>
              <a:rPr lang="en-GB" dirty="0">
                <a:cs typeface="Arial" pitchFamily="34" charset="0"/>
              </a:rPr>
              <a:t> </a:t>
            </a:r>
            <a:r>
              <a:rPr lang="en-GB" dirty="0" err="1">
                <a:cs typeface="Arial" pitchFamily="34" charset="0"/>
              </a:rPr>
              <a:t>revanche</a:t>
            </a:r>
            <a:r>
              <a:rPr lang="en-GB" dirty="0">
                <a:cs typeface="Arial" pitchFamily="34" charset="0"/>
              </a:rPr>
              <a:t>, </a:t>
            </a:r>
            <a:r>
              <a:rPr lang="en-GB" dirty="0" err="1">
                <a:cs typeface="Arial" pitchFamily="34" charset="0"/>
              </a:rPr>
              <a:t>il</a:t>
            </a:r>
            <a:r>
              <a:rPr lang="en-GB" dirty="0">
                <a:cs typeface="Arial" pitchFamily="34" charset="0"/>
              </a:rPr>
              <a:t> </a:t>
            </a:r>
            <a:r>
              <a:rPr lang="en-GB" dirty="0" err="1">
                <a:cs typeface="Arial" pitchFamily="34" charset="0"/>
              </a:rPr>
              <a:t>s’agirait</a:t>
            </a:r>
            <a:r>
              <a:rPr lang="en-GB" dirty="0">
                <a:cs typeface="Arial" pitchFamily="34" charset="0"/>
              </a:rPr>
              <a:t> de </a:t>
            </a:r>
            <a:r>
              <a:rPr lang="en-GB" dirty="0" err="1">
                <a:cs typeface="Arial" pitchFamily="34" charset="0"/>
              </a:rPr>
              <a:t>rechercher</a:t>
            </a:r>
            <a:r>
              <a:rPr lang="en-GB" dirty="0">
                <a:cs typeface="Arial" pitchFamily="34" charset="0"/>
              </a:rPr>
              <a:t> 3 hommes </a:t>
            </a:r>
            <a:r>
              <a:rPr lang="en-GB" dirty="0" err="1">
                <a:cs typeface="Arial" pitchFamily="34" charset="0"/>
              </a:rPr>
              <a:t>infectés</a:t>
            </a:r>
            <a:r>
              <a:rPr lang="en-GB" dirty="0">
                <a:cs typeface="Arial" pitchFamily="34" charset="0"/>
              </a:rPr>
              <a:t> </a:t>
            </a:r>
            <a:r>
              <a:rPr lang="en-GB" dirty="0" err="1">
                <a:cs typeface="Arial" pitchFamily="34" charset="0"/>
              </a:rPr>
              <a:t>parmi</a:t>
            </a:r>
            <a:r>
              <a:rPr lang="en-GB" dirty="0">
                <a:cs typeface="Arial" pitchFamily="34" charset="0"/>
              </a:rPr>
              <a:t> 10 000 hommes </a:t>
            </a:r>
            <a:r>
              <a:rPr lang="en-GB" dirty="0" err="1">
                <a:cs typeface="Arial" pitchFamily="34" charset="0"/>
              </a:rPr>
              <a:t>hétérosexuels</a:t>
            </a:r>
            <a:r>
              <a:rPr lang="en-GB" dirty="0">
                <a:cs typeface="Arial" pitchFamily="34" charset="0"/>
              </a:rPr>
              <a:t> </a:t>
            </a:r>
            <a:r>
              <a:rPr lang="en-GB" dirty="0" err="1">
                <a:cs typeface="Arial" pitchFamily="34" charset="0"/>
              </a:rPr>
              <a:t>nés</a:t>
            </a:r>
            <a:r>
              <a:rPr lang="en-GB" dirty="0">
                <a:cs typeface="Arial" pitchFamily="34" charset="0"/>
              </a:rPr>
              <a:t> </a:t>
            </a:r>
            <a:r>
              <a:rPr lang="en-GB" dirty="0" err="1">
                <a:cs typeface="Arial" pitchFamily="34" charset="0"/>
              </a:rPr>
              <a:t>en</a:t>
            </a:r>
            <a:r>
              <a:rPr lang="en-GB" dirty="0">
                <a:cs typeface="Arial" pitchFamily="34" charset="0"/>
              </a:rPr>
              <a:t> France.</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fr-FR" dirty="0" smtClean="0"/>
              <a:t>Translation:</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err="1" smtClean="0"/>
              <a:t>Title</a:t>
            </a:r>
            <a:r>
              <a:rPr lang="fr-FR" dirty="0" smtClean="0"/>
              <a:t>: </a:t>
            </a:r>
            <a:r>
              <a:rPr lang="fr-FR" dirty="0" err="1" smtClean="0"/>
              <a:t>Hidden</a:t>
            </a:r>
            <a:r>
              <a:rPr lang="fr-FR" dirty="0" smtClean="0"/>
              <a:t> </a:t>
            </a:r>
            <a:r>
              <a:rPr lang="fr-FR" dirty="0" err="1" smtClean="0"/>
              <a:t>epidemic</a:t>
            </a:r>
            <a:r>
              <a:rPr lang="fr-FR" dirty="0" smtClean="0"/>
              <a:t> of HIV, France, 2010</a:t>
            </a: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fr-FR" dirty="0" smtClean="0"/>
              <a:t>Source: </a:t>
            </a:r>
            <a:r>
              <a:rPr lang="en-GB" dirty="0" smtClean="0">
                <a:cs typeface="Arial" pitchFamily="34" charset="0"/>
              </a:rPr>
              <a:t>Supervie et al. HIV in Europe 2012, Copenhagen</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cs typeface="Arial" pitchFamily="34" charset="0"/>
            </a:endParaRPr>
          </a:p>
          <a:p>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590525" y="3235920"/>
            <a:ext cx="5832648" cy="6480720"/>
          </a:xfrm>
          <a:noFill/>
          <a:ln/>
        </p:spPr>
        <p:txBody>
          <a:bodyPr/>
          <a:lstStyle/>
          <a:p>
            <a:pPr>
              <a:defRPr/>
            </a:pPr>
            <a:r>
              <a:rPr lang="fr-FR" sz="1000" dirty="0">
                <a:solidFill>
                  <a:prstClr val="black"/>
                </a:solidFill>
                <a:latin typeface="Calibri" panose="020F0502020204030204" pitchFamily="34" charset="0"/>
              </a:rPr>
              <a:t>Narration</a:t>
            </a:r>
          </a:p>
          <a:p>
            <a:pPr>
              <a:defRPr/>
            </a:pPr>
            <a:r>
              <a:rPr lang="fr-FR" dirty="0"/>
              <a:t>En 2014, dans les 22 pays européens (UE/EEE) pour lesquels on dispose de données, près de la moitié (47%) des cas de VIH avaient été diagnostiqués tardivement et le taux de CD4 était inférieur à 350.</a:t>
            </a:r>
            <a:r>
              <a:rPr lang="fr-FR" sz="1000" dirty="0">
                <a:solidFill>
                  <a:prstClr val="black"/>
                </a:solidFill>
                <a:latin typeface="Calibri" panose="020F0502020204030204" pitchFamily="34" charset="0"/>
              </a:rPr>
              <a:t> </a:t>
            </a:r>
            <a:r>
              <a:rPr lang="fr-FR" dirty="0"/>
              <a:t>Parmi ces cas, plus d'un quart (27%) présentaient une infection </a:t>
            </a:r>
            <a:r>
              <a:rPr lang="fr-FR" dirty="0" smtClean="0"/>
              <a:t>à VIH à </a:t>
            </a:r>
            <a:r>
              <a:rPr lang="fr-FR" dirty="0"/>
              <a:t>un stade avancé ; c'est-à-dire un taux de CD4 inférieur à 200 lors du diagnostic.</a:t>
            </a:r>
            <a:r>
              <a:rPr lang="fr-FR" sz="1000" dirty="0">
                <a:solidFill>
                  <a:prstClr val="black"/>
                </a:solidFill>
                <a:latin typeface="Calibri" panose="020F0502020204030204" pitchFamily="34" charset="0"/>
              </a:rPr>
              <a:t> </a:t>
            </a:r>
            <a:r>
              <a:rPr lang="fr-FR" dirty="0"/>
              <a:t>Toutes ces personnes présentent par conséquent des risques aggravés de morbidité et mortalité.</a:t>
            </a:r>
            <a:r>
              <a:rPr lang="fr-FR" sz="1000" dirty="0"/>
              <a:t> Comme vous pouvez cependant le constater, la situation varie énormément d'un pays à l'autre.</a:t>
            </a:r>
          </a:p>
          <a:p>
            <a:pPr>
              <a:defRPr/>
            </a:pPr>
            <a:r>
              <a:rPr lang="fr-FR" sz="1000" u="sng" dirty="0">
                <a:solidFill>
                  <a:prstClr val="black"/>
                </a:solidFill>
                <a:latin typeface="Calibri" panose="020F0502020204030204" pitchFamily="34" charset="0"/>
              </a:rPr>
              <a:t>Données supplémentaires</a:t>
            </a:r>
          </a:p>
          <a:p>
            <a:pPr>
              <a:defRPr/>
            </a:pPr>
            <a:r>
              <a:rPr lang="fr-FR" sz="1000" b="1" dirty="0"/>
              <a:t>VEUILLEZ NOTER que ce tableau comporte des DONNÉES de 2013, tandis que la diapo fait référence à 2014</a:t>
            </a:r>
          </a:p>
          <a:p>
            <a:pPr rtl="0" eaLnBrk="1" fontAlgn="ctr" latinLnBrk="0" hangingPunct="1"/>
            <a:r>
              <a:rPr lang="fr-FR" sz="1200" b="0" i="0" u="none" strike="noStrike" kern="1200" dirty="0">
                <a:solidFill>
                  <a:schemeClr val="tx1"/>
                </a:solidFill>
                <a:effectLst/>
                <a:latin typeface="+mn-lt"/>
              </a:rPr>
              <a:t>Présentation tardive des pays européens pour </a:t>
            </a:r>
            <a:r>
              <a:rPr lang="fr-FR" sz="1200" b="1" i="0" u="none" strike="noStrike" kern="1200" dirty="0">
                <a:solidFill>
                  <a:schemeClr val="tx1"/>
                </a:solidFill>
                <a:effectLst/>
                <a:latin typeface="+mn-lt"/>
              </a:rPr>
              <a:t>2013</a:t>
            </a:r>
          </a:p>
          <a:p>
            <a:pPr rtl="0" eaLnBrk="1" fontAlgn="ctr" latinLnBrk="0" hangingPunct="1"/>
            <a:r>
              <a:rPr lang="fr-FR" sz="1200" b="0" i="0" u="none" strike="noStrike" kern="1200" dirty="0">
                <a:solidFill>
                  <a:schemeClr val="tx1"/>
                </a:solidFill>
                <a:effectLst/>
                <a:latin typeface="+mn-lt"/>
              </a:rPr>
              <a:t>Autriche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45%</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Italie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58%</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Belgique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43%</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Lettonie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54%</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Bulgarie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47%</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Luxembourg</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55%</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Chypre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19%</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Portugal</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58%</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République Tchèque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26%</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Roumanie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34%</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Danemark</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48%</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Slovaquie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21%</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Estonie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52%</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Slovénie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58%</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Finlande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57%</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Espagne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48%</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France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46%</a:t>
            </a:r>
            <a:r>
              <a:rPr lang="en-US" dirty="0"/>
              <a:t>	</a:t>
            </a:r>
            <a:r>
              <a:rPr lang="fr-FR" sz="1200" b="0" i="0" u="none" strike="noStrike" kern="1200" dirty="0">
                <a:solidFill>
                  <a:schemeClr val="tx1"/>
                </a:solidFill>
                <a:effectLst/>
                <a:latin typeface="+mn-lt"/>
              </a:rPr>
              <a:t>Pays-Bas</a:t>
            </a:r>
            <a:r>
              <a:rPr lang="en-US" sz="1200" b="0" i="0" u="none" strike="noStrike" kern="1200" dirty="0">
                <a:solidFill>
                  <a:schemeClr val="tx1"/>
                </a:solidFill>
                <a:effectLst/>
                <a:latin typeface="+mn-lt"/>
              </a:rPr>
              <a:t>	</a:t>
            </a:r>
            <a:r>
              <a:rPr lang="en-US" sz="1200" b="0" i="0" u="none" strike="noStrike" kern="1200" dirty="0" smtClean="0">
                <a:solidFill>
                  <a:schemeClr val="tx1"/>
                </a:solidFill>
                <a:effectLst/>
                <a:latin typeface="+mn-lt"/>
              </a:rPr>
              <a:t>	</a:t>
            </a:r>
            <a:r>
              <a:rPr lang="fr-FR" sz="1200" b="1" i="0" u="none" strike="noStrike" kern="1200" dirty="0" smtClean="0">
                <a:solidFill>
                  <a:schemeClr val="tx1"/>
                </a:solidFill>
                <a:effectLst/>
                <a:latin typeface="+mn-lt"/>
              </a:rPr>
              <a:t>43</a:t>
            </a:r>
            <a:r>
              <a:rPr lang="fr-FR" sz="1200" b="1" i="0" u="none" strike="noStrike" kern="1200" dirty="0">
                <a:solidFill>
                  <a:schemeClr val="tx1"/>
                </a:solidFill>
                <a:effectLst/>
                <a:latin typeface="+mn-lt"/>
              </a:rPr>
              <a:t>%</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Grèce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55%</a:t>
            </a:r>
            <a:r>
              <a:rPr lang="en-US" sz="1200" b="1" i="0" u="none" strike="noStrike" kern="1200" dirty="0">
                <a:solidFill>
                  <a:schemeClr val="tx1"/>
                </a:solidFill>
                <a:effectLst/>
                <a:latin typeface="+mn-lt"/>
              </a:rPr>
              <a:t>	</a:t>
            </a:r>
            <a:r>
              <a:rPr lang="fr-FR" sz="1200" b="0" i="0" u="none" strike="noStrike" kern="1200" dirty="0">
                <a:solidFill>
                  <a:schemeClr val="tx1"/>
                </a:solidFill>
                <a:effectLst/>
                <a:latin typeface="+mn-lt"/>
              </a:rPr>
              <a:t>Royaume-Uni</a:t>
            </a:r>
            <a:r>
              <a:rPr lang="en-US" sz="1200" b="0" i="0" u="none" strike="noStrike" kern="1200" dirty="0">
                <a:solidFill>
                  <a:schemeClr val="tx1"/>
                </a:solidFill>
                <a:effectLst/>
                <a:latin typeface="+mn-lt"/>
              </a:rPr>
              <a:t>	</a:t>
            </a:r>
            <a:r>
              <a:rPr lang="en-US" sz="1200" b="0" i="0" u="none" strike="noStrike" kern="1200" dirty="0" smtClean="0">
                <a:solidFill>
                  <a:schemeClr val="tx1"/>
                </a:solidFill>
                <a:effectLst/>
                <a:latin typeface="+mn-lt"/>
              </a:rPr>
              <a:t>	</a:t>
            </a:r>
            <a:r>
              <a:rPr lang="fr-FR" sz="1200" b="1" i="0" u="none" strike="noStrike" kern="1200" dirty="0" smtClean="0">
                <a:solidFill>
                  <a:schemeClr val="tx1"/>
                </a:solidFill>
                <a:effectLst/>
                <a:latin typeface="+mn-lt"/>
              </a:rPr>
              <a:t>42</a:t>
            </a:r>
            <a:r>
              <a:rPr lang="fr-FR" sz="1200" b="1" i="0" u="none" strike="noStrike" kern="1200" dirty="0">
                <a:solidFill>
                  <a:schemeClr val="tx1"/>
                </a:solidFill>
                <a:effectLst/>
                <a:latin typeface="+mn-lt"/>
              </a:rPr>
              <a:t>%</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Irlande</a:t>
            </a:r>
            <a:r>
              <a:rPr lang="en-US" sz="1200" b="0" i="0" u="none" strike="noStrike" kern="1200" dirty="0">
                <a:solidFill>
                  <a:schemeClr val="tx1"/>
                </a:solidFill>
                <a:effectLst/>
                <a:latin typeface="+mn-lt"/>
              </a:rPr>
              <a:t>		</a:t>
            </a:r>
            <a:r>
              <a:rPr lang="fr-FR" sz="1200" b="1" i="0" u="none" strike="noStrike" kern="1200" dirty="0">
                <a:solidFill>
                  <a:schemeClr val="tx1"/>
                </a:solidFill>
                <a:effectLst/>
                <a:latin typeface="+mn-lt"/>
              </a:rPr>
              <a:t>50%</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rPr>
              <a:t> </a:t>
            </a:r>
            <a:r>
              <a:rPr lang="fr-FR" dirty="0"/>
              <a:t>Présentation tardive des pays européens pour 2013</a:t>
            </a:r>
          </a:p>
          <a:p>
            <a:pPr rtl="0" eaLnBrk="1" fontAlgn="ctr" latinLnBrk="0" hangingPunct="1"/>
            <a:r>
              <a:rPr lang="fr-FR" sz="1200" i="0" u="none" strike="noStrike" kern="1200" dirty="0">
                <a:solidFill>
                  <a:schemeClr val="tx1"/>
                </a:solidFill>
                <a:effectLst/>
                <a:latin typeface="+mn-lt"/>
              </a:rPr>
              <a:t>Albanie</a:t>
            </a:r>
            <a:r>
              <a:rPr lang="fr-FR" sz="1200" b="1" i="0" u="none" strike="noStrike" kern="1200" dirty="0">
                <a:solidFill>
                  <a:schemeClr val="tx1"/>
                </a:solidFill>
                <a:effectLst/>
                <a:latin typeface="+mn-lt"/>
              </a:rPr>
              <a:t> </a:t>
            </a:r>
            <a:r>
              <a:rPr lang="en-US" sz="1200" b="1" i="0" u="none" strike="noStrike" kern="1200" dirty="0">
                <a:solidFill>
                  <a:schemeClr val="tx1"/>
                </a:solidFill>
                <a:effectLst/>
                <a:latin typeface="+mn-lt"/>
              </a:rPr>
              <a:t>		</a:t>
            </a:r>
            <a:r>
              <a:rPr lang="fr-FR" sz="1200" b="1" i="0" u="none" strike="noStrike" kern="1200" dirty="0">
                <a:solidFill>
                  <a:schemeClr val="tx1"/>
                </a:solidFill>
                <a:effectLst/>
                <a:latin typeface="+mn-lt"/>
              </a:rPr>
              <a:t>71%</a:t>
            </a:r>
            <a:r>
              <a:rPr lang="en-US" sz="1200" b="1" i="0" u="none" strike="noStrike" kern="1200" dirty="0">
                <a:solidFill>
                  <a:schemeClr val="tx1"/>
                </a:solidFill>
                <a:effectLst/>
                <a:latin typeface="+mn-lt"/>
              </a:rPr>
              <a:t>	</a:t>
            </a:r>
            <a:r>
              <a:rPr lang="fr-FR" sz="1200" i="0" u="none" strike="noStrike" kern="1200" dirty="0">
                <a:solidFill>
                  <a:schemeClr val="tx1"/>
                </a:solidFill>
                <a:effectLst/>
                <a:latin typeface="+mn-lt"/>
              </a:rPr>
              <a:t>Monténégro</a:t>
            </a:r>
            <a:r>
              <a:rPr lang="en-US" sz="1200" i="0" u="none" strike="noStrike" kern="1200" dirty="0">
                <a:solidFill>
                  <a:schemeClr val="tx1"/>
                </a:solidFill>
                <a:effectLst/>
                <a:latin typeface="+mn-lt"/>
              </a:rPr>
              <a:t>		</a:t>
            </a:r>
            <a:r>
              <a:rPr lang="fr-FR" sz="1200" b="1" i="0" u="none" strike="noStrike" kern="1200" dirty="0">
                <a:solidFill>
                  <a:schemeClr val="tx1"/>
                </a:solidFill>
                <a:effectLst/>
                <a:latin typeface="+mn-lt"/>
              </a:rPr>
              <a:t>86%</a:t>
            </a:r>
          </a:p>
          <a:p>
            <a:pPr rtl="0" eaLnBrk="1" fontAlgn="ctr" latinLnBrk="0" hangingPunct="1"/>
            <a:r>
              <a:rPr lang="fr-FR" dirty="0"/>
              <a:t>Arménie</a:t>
            </a:r>
            <a:r>
              <a:rPr lang="en-US" dirty="0"/>
              <a:t>		</a:t>
            </a:r>
            <a:r>
              <a:rPr lang="fr-FR" b="1" dirty="0"/>
              <a:t>53%</a:t>
            </a:r>
            <a:r>
              <a:rPr lang="en-US" b="1" dirty="0"/>
              <a:t>	</a:t>
            </a:r>
            <a:r>
              <a:rPr lang="fr-FR" dirty="0"/>
              <a:t>Serbie</a:t>
            </a:r>
            <a:r>
              <a:rPr lang="en-US" b="1" dirty="0"/>
              <a:t>		</a:t>
            </a:r>
            <a:r>
              <a:rPr lang="fr-FR" b="1" dirty="0"/>
              <a:t>58%</a:t>
            </a:r>
          </a:p>
          <a:p>
            <a:pPr fontAlgn="ctr"/>
            <a:r>
              <a:rPr lang="fr-FR" sz="1200" i="0" u="none" strike="noStrike" kern="1200" dirty="0">
                <a:solidFill>
                  <a:schemeClr val="tx1"/>
                </a:solidFill>
                <a:effectLst/>
                <a:latin typeface="+mn-lt"/>
              </a:rPr>
              <a:t>Azerbaïdjan</a:t>
            </a:r>
            <a:r>
              <a:rPr lang="en-US" sz="1200" i="0" u="none" strike="noStrike" kern="1200" dirty="0">
                <a:solidFill>
                  <a:schemeClr val="tx1"/>
                </a:solidFill>
                <a:effectLst/>
                <a:latin typeface="+mn-lt"/>
              </a:rPr>
              <a:t>		</a:t>
            </a:r>
            <a:r>
              <a:rPr lang="fr-FR" sz="1200" b="1" i="0" u="none" strike="noStrike" kern="1200" dirty="0">
                <a:solidFill>
                  <a:schemeClr val="tx1"/>
                </a:solidFill>
                <a:effectLst/>
                <a:latin typeface="+mn-lt"/>
              </a:rPr>
              <a:t>50%</a:t>
            </a:r>
            <a:r>
              <a:rPr lang="en-US" sz="1200" b="1" i="0" u="none" strike="noStrike" kern="1200" dirty="0">
                <a:solidFill>
                  <a:schemeClr val="tx1"/>
                </a:solidFill>
                <a:effectLst/>
                <a:latin typeface="+mn-lt"/>
              </a:rPr>
              <a:t>	</a:t>
            </a:r>
            <a:r>
              <a:rPr lang="fr-FR" dirty="0"/>
              <a:t>Ancienne</a:t>
            </a:r>
            <a:r>
              <a:rPr lang="en-US" dirty="0"/>
              <a:t>	</a:t>
            </a:r>
            <a:r>
              <a:rPr lang="fr-FR" b="1" dirty="0"/>
              <a:t>8%</a:t>
            </a:r>
          </a:p>
          <a:p>
            <a:pPr fontAlgn="ctr"/>
            <a:r>
              <a:rPr lang="en-US" dirty="0"/>
              <a:t>			</a:t>
            </a:r>
            <a:r>
              <a:rPr lang="fr-FR" sz="1200" i="0" u="none" strike="noStrike" kern="1200" dirty="0">
                <a:solidFill>
                  <a:schemeClr val="tx1"/>
                </a:solidFill>
                <a:effectLst/>
                <a:latin typeface="+mn-lt"/>
              </a:rPr>
              <a:t>République yougoslave</a:t>
            </a:r>
          </a:p>
          <a:p>
            <a:pPr fontAlgn="ctr"/>
            <a:r>
              <a:rPr lang="en-US" dirty="0"/>
              <a:t>			</a:t>
            </a:r>
            <a:r>
              <a:rPr lang="fr-FR" dirty="0"/>
              <a:t>de Macédoine</a:t>
            </a:r>
          </a:p>
          <a:p>
            <a:pPr fontAlgn="ctr"/>
            <a:r>
              <a:rPr lang="fr-FR" sz="1200" i="0" u="none" strike="noStrike" kern="1200" dirty="0">
                <a:solidFill>
                  <a:schemeClr val="tx1"/>
                </a:solidFill>
                <a:effectLst/>
                <a:latin typeface="+mn-lt"/>
              </a:rPr>
              <a:t>Bosnie et</a:t>
            </a:r>
            <a:r>
              <a:rPr lang="en-US" sz="1200" i="0" u="none" strike="noStrike" kern="1200" dirty="0">
                <a:solidFill>
                  <a:schemeClr val="tx1"/>
                </a:solidFill>
                <a:effectLst/>
                <a:latin typeface="+mn-lt"/>
              </a:rPr>
              <a:t>		</a:t>
            </a:r>
            <a:r>
              <a:rPr lang="fr-FR" sz="1200" b="1" i="0" u="none" strike="noStrike" kern="1200" dirty="0">
                <a:solidFill>
                  <a:schemeClr val="tx1"/>
                </a:solidFill>
                <a:effectLst/>
                <a:latin typeface="+mn-lt"/>
              </a:rPr>
              <a:t>62%</a:t>
            </a:r>
            <a:r>
              <a:rPr lang="en-US" sz="1200" b="1" i="0" u="none" strike="noStrike" kern="1200" dirty="0">
                <a:solidFill>
                  <a:schemeClr val="tx1"/>
                </a:solidFill>
                <a:effectLst/>
                <a:latin typeface="+mn-lt"/>
              </a:rPr>
              <a:t>	</a:t>
            </a:r>
            <a:r>
              <a:rPr lang="fr-FR" sz="1200" i="0" u="none" strike="noStrike" kern="1200" dirty="0">
                <a:solidFill>
                  <a:schemeClr val="tx1"/>
                </a:solidFill>
                <a:effectLst/>
                <a:latin typeface="+mn-lt"/>
              </a:rPr>
              <a:t>Tadjikistan</a:t>
            </a:r>
            <a:r>
              <a:rPr lang="en-US" sz="1200" i="0" u="none" strike="noStrike" kern="1200" dirty="0">
                <a:solidFill>
                  <a:schemeClr val="tx1"/>
                </a:solidFill>
                <a:effectLst/>
                <a:latin typeface="+mn-lt"/>
              </a:rPr>
              <a:t>		</a:t>
            </a:r>
            <a:r>
              <a:rPr lang="fr-FR" sz="1200" b="1" i="0" u="none" strike="noStrike" kern="1200" dirty="0">
                <a:solidFill>
                  <a:schemeClr val="tx1"/>
                </a:solidFill>
                <a:effectLst/>
                <a:latin typeface="+mn-lt"/>
              </a:rPr>
              <a:t>55%</a:t>
            </a:r>
          </a:p>
          <a:p>
            <a:pPr fontAlgn="ctr"/>
            <a:r>
              <a:rPr lang="fr-FR" dirty="0"/>
              <a:t>Herzégovine</a:t>
            </a:r>
          </a:p>
          <a:p>
            <a:pPr fontAlgn="ctr"/>
            <a:r>
              <a:rPr lang="fr-FR" sz="1200" i="0" u="none" strike="noStrike" kern="1200" dirty="0">
                <a:solidFill>
                  <a:schemeClr val="tx1"/>
                </a:solidFill>
                <a:effectLst/>
                <a:latin typeface="+mn-lt"/>
              </a:rPr>
              <a:t>Géorgie</a:t>
            </a:r>
            <a:r>
              <a:rPr lang="en-US" sz="1200" i="0" u="none" strike="noStrike" kern="1200" dirty="0">
                <a:solidFill>
                  <a:schemeClr val="tx1"/>
                </a:solidFill>
                <a:effectLst/>
                <a:latin typeface="+mn-lt"/>
              </a:rPr>
              <a:t>		</a:t>
            </a:r>
            <a:r>
              <a:rPr lang="fr-FR" sz="1200" b="1" i="0" u="none" strike="noStrike" kern="1200" dirty="0">
                <a:solidFill>
                  <a:schemeClr val="tx1"/>
                </a:solidFill>
                <a:effectLst/>
                <a:latin typeface="+mn-lt"/>
              </a:rPr>
              <a:t>66%</a:t>
            </a:r>
            <a:r>
              <a:rPr lang="en-US" sz="1200" b="1" i="0" u="none" strike="noStrike" kern="1200" dirty="0">
                <a:solidFill>
                  <a:schemeClr val="tx1"/>
                </a:solidFill>
                <a:effectLst/>
                <a:latin typeface="+mn-lt"/>
              </a:rPr>
              <a:t>	</a:t>
            </a:r>
            <a:r>
              <a:rPr lang="fr-FR" sz="1200" i="0" u="none" strike="noStrike" kern="1200" dirty="0">
                <a:solidFill>
                  <a:schemeClr val="tx1"/>
                </a:solidFill>
                <a:effectLst/>
                <a:latin typeface="+mn-lt"/>
              </a:rPr>
              <a:t>Suisse</a:t>
            </a:r>
            <a:r>
              <a:rPr lang="en-US" sz="1200" i="0" u="none" strike="noStrike" kern="1200" dirty="0">
                <a:solidFill>
                  <a:schemeClr val="tx1"/>
                </a:solidFill>
                <a:effectLst/>
                <a:latin typeface="+mn-lt"/>
              </a:rPr>
              <a:t>		</a:t>
            </a:r>
            <a:r>
              <a:rPr lang="fr-FR" sz="1200" b="1" i="0" u="none" strike="noStrike" kern="1200" dirty="0">
                <a:solidFill>
                  <a:schemeClr val="tx1"/>
                </a:solidFill>
                <a:effectLst/>
                <a:latin typeface="+mn-lt"/>
              </a:rPr>
              <a:t>49%</a:t>
            </a:r>
          </a:p>
          <a:p>
            <a:pPr fontAlgn="ctr"/>
            <a:r>
              <a:rPr lang="fr-FR" sz="1200" i="0" u="none" strike="noStrike" kern="1200" dirty="0">
                <a:solidFill>
                  <a:schemeClr val="tx1"/>
                </a:solidFill>
                <a:effectLst/>
                <a:latin typeface="+mn-lt"/>
              </a:rPr>
              <a:t>Israël</a:t>
            </a:r>
            <a:r>
              <a:rPr lang="en-US" sz="1200" i="0" u="none" strike="noStrike" kern="1200" dirty="0">
                <a:solidFill>
                  <a:schemeClr val="tx1"/>
                </a:solidFill>
                <a:effectLst/>
                <a:latin typeface="+mn-lt"/>
              </a:rPr>
              <a:t>		</a:t>
            </a:r>
            <a:r>
              <a:rPr lang="fr-FR" sz="1200" b="1" i="0" u="none" strike="noStrike" kern="1200" dirty="0">
                <a:solidFill>
                  <a:schemeClr val="tx1"/>
                </a:solidFill>
                <a:effectLst/>
                <a:latin typeface="+mn-lt"/>
              </a:rPr>
              <a:t>46%</a:t>
            </a:r>
            <a:r>
              <a:rPr lang="en-US" sz="1200" b="1" i="0" u="none" strike="noStrike" kern="1200" dirty="0">
                <a:solidFill>
                  <a:schemeClr val="tx1"/>
                </a:solidFill>
                <a:effectLst/>
                <a:latin typeface="+mn-lt"/>
              </a:rPr>
              <a:t>	</a:t>
            </a:r>
            <a:r>
              <a:rPr lang="fr-FR" sz="1200" i="0" u="none" strike="noStrike" kern="1200" dirty="0">
                <a:solidFill>
                  <a:schemeClr val="tx1"/>
                </a:solidFill>
                <a:effectLst/>
                <a:latin typeface="+mn-lt"/>
              </a:rPr>
              <a:t>Turquie</a:t>
            </a:r>
            <a:r>
              <a:rPr lang="en-US" sz="1200" i="0" u="none" strike="noStrike" kern="1200" dirty="0">
                <a:solidFill>
                  <a:schemeClr val="tx1"/>
                </a:solidFill>
                <a:effectLst/>
                <a:latin typeface="+mn-lt"/>
              </a:rPr>
              <a:t>		</a:t>
            </a:r>
            <a:r>
              <a:rPr lang="fr-FR" sz="1200" b="1" i="0" u="none" strike="noStrike" kern="1200" dirty="0">
                <a:solidFill>
                  <a:schemeClr val="tx1"/>
                </a:solidFill>
                <a:effectLst/>
                <a:latin typeface="+mn-lt"/>
              </a:rPr>
              <a:t>50%</a:t>
            </a:r>
          </a:p>
          <a:p>
            <a:pPr fontAlgn="ctr"/>
            <a:r>
              <a:rPr lang="fr-FR" dirty="0"/>
              <a:t>Kirghizstan</a:t>
            </a:r>
            <a:r>
              <a:rPr lang="en-US" dirty="0"/>
              <a:t>		</a:t>
            </a:r>
            <a:r>
              <a:rPr lang="fr-FR" b="1" dirty="0"/>
              <a:t>56%</a:t>
            </a:r>
            <a:r>
              <a:rPr lang="en-US" b="1" dirty="0"/>
              <a:t>	</a:t>
            </a:r>
            <a:r>
              <a:rPr lang="fr-FR" dirty="0"/>
              <a:t>Ukraine</a:t>
            </a:r>
            <a:r>
              <a:rPr lang="en-US" dirty="0"/>
              <a:t>		</a:t>
            </a:r>
            <a:r>
              <a:rPr lang="fr-FR" b="1" dirty="0"/>
              <a:t>51%</a:t>
            </a:r>
            <a:endParaRPr lang="fr-FR" sz="1200" i="0" u="none" strike="noStrike" kern="1200" dirty="0">
              <a:solidFill>
                <a:schemeClr val="tx1"/>
              </a:solidFill>
              <a:effectLst/>
              <a:latin typeface="+mn-lt"/>
              <a:ea typeface="+mn-ea"/>
              <a:cs typeface="+mn-cs"/>
            </a:endParaRPr>
          </a:p>
          <a:p>
            <a:pPr marL="0" lvl="1"/>
            <a:endParaRPr lang="fr-FR" sz="1000" dirty="0"/>
          </a:p>
          <a:p>
            <a:pPr>
              <a:defRPr/>
            </a:pPr>
            <a:r>
              <a:rPr lang="fr-FR" dirty="0"/>
              <a:t>Source : ECDC/WHO (2015) HIV/AIDS Surveillance in Europe 2014</a:t>
            </a:r>
          </a:p>
          <a:p>
            <a:pPr eaLnBrk="1" hangingPunct="1"/>
            <a:endParaRPr lang="fr-FR" dirty="0"/>
          </a:p>
        </p:txBody>
      </p:sp>
    </p:spTree>
    <p:extLst>
      <p:ext uri="{BB962C8B-B14F-4D97-AF65-F5344CB8AC3E}">
        <p14:creationId xmlns:p14="http://schemas.microsoft.com/office/powerpoint/2010/main" val="400558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Présentation tardive</a:t>
            </a:r>
            <a:endParaRPr lang="da-DK" sz="16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Présentation tardive avec maladie à un stade avancé</a:t>
            </a:r>
            <a:endParaRPr lang="da-DK" sz="16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SIDA</a:t>
            </a:r>
            <a:endParaRPr lang="da-DK" sz="16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CD4</a:t>
            </a:r>
            <a:endParaRPr lang="da-DK" sz="16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Pourcentage</a:t>
            </a:r>
            <a:endParaRPr lang="da-DK" sz="16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Taux médian de CD4 et diagnostic du VIH</a:t>
            </a:r>
            <a:endParaRPr lang="da-DK" sz="16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Année de diagnostic</a:t>
            </a:r>
            <a:endParaRPr lang="da-DK" sz="1600" kern="1200" dirty="0" smtClean="0">
              <a:solidFill>
                <a:schemeClr val="tx1"/>
              </a:solidFill>
              <a:effectLst/>
              <a:latin typeface="+mn-lt"/>
              <a:ea typeface="+mn-ea"/>
              <a:cs typeface="+mn-cs"/>
            </a:endParaRPr>
          </a:p>
          <a:p>
            <a:pPr marL="0" lvl="1" defTabSz="914400">
              <a:defRPr/>
            </a:pPr>
            <a:endParaRPr lang="fr-FR" sz="1100" dirty="0" smtClean="0"/>
          </a:p>
          <a:p>
            <a:pPr marL="0" lvl="1" defTabSz="914400">
              <a:defRPr/>
            </a:pPr>
            <a:r>
              <a:rPr lang="fr-FR" sz="1100" dirty="0" smtClean="0"/>
              <a:t>Narration</a:t>
            </a:r>
            <a:endParaRPr lang="fr-FR" sz="1100" dirty="0"/>
          </a:p>
          <a:p>
            <a:pPr marL="0" lvl="1" defTabSz="914400">
              <a:defRPr/>
            </a:pPr>
            <a:r>
              <a:rPr lang="fr-FR" sz="1100" dirty="0"/>
              <a:t>Ceci présente des données issues de la cohorte COHERE correspondant à la proportion de personnes s'étant </a:t>
            </a:r>
            <a:r>
              <a:rPr lang="fr-FR" sz="1100" dirty="0" smtClean="0"/>
              <a:t>présentées </a:t>
            </a:r>
            <a:r>
              <a:rPr lang="fr-FR" sz="1100" dirty="0"/>
              <a:t>tardivement entre 2000 et 2011. Bien qu'il y ait eu une légère tendance à la baisse au fil des années, les données montrent que les choses ont peu changé en termes de réduction du diagnostic tardif</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100" dirty="0">
              <a:solidFill>
                <a:schemeClr val="bg1">
                  <a:lumMod val="50000"/>
                </a:schemeClr>
              </a:solidFill>
            </a:endParaRPr>
          </a:p>
          <a:p>
            <a:pPr marL="0" lvl="1" defTabSz="914400">
              <a:defRPr/>
            </a:pPr>
            <a:r>
              <a:rPr lang="fr-FR" sz="1100" dirty="0"/>
              <a:t>Source : Mocroft A </a:t>
            </a:r>
            <a:r>
              <a:rPr lang="fr-FR" sz="1100" i="0" dirty="0"/>
              <a:t>et al., </a:t>
            </a:r>
            <a:r>
              <a:rPr lang="fr-FR" sz="1100" dirty="0"/>
              <a:t>Risk Factors and Outcomes for Late Presentation for HIV-Positive Persons in Europe: Results from the Collaboration of Observational HIV Epidemiological Research Europe Study (COHERE). </a:t>
            </a:r>
            <a:r>
              <a:rPr lang="fr-FR" sz="1100" i="1" dirty="0"/>
              <a:t>PLoS Med</a:t>
            </a:r>
            <a:r>
              <a:rPr lang="fr-FR" sz="1100" dirty="0"/>
              <a:t>, 2013</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943741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 name="Text Box 10"/>
          <p:cNvSpPr txBox="1">
            <a:spLocks noGrp="1" noChangeArrowheads="1"/>
          </p:cNvSpPr>
          <p:nvPr>
            <p:ph type="body" idx="1"/>
          </p:nvPr>
        </p:nvSpPr>
        <p:spPr bwMode="auto">
          <a:xfrm>
            <a:off x="679450" y="4716463"/>
            <a:ext cx="5438775" cy="1838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r>
              <a:rPr lang="fr-FR" sz="3200" kern="1200" dirty="0" smtClean="0">
                <a:solidFill>
                  <a:srgbClr val="000000"/>
                </a:solidFill>
                <a:effectLst/>
                <a:latin typeface="Osaka" charset="0"/>
                <a:ea typeface="New MingLiu" charset="0"/>
                <a:cs typeface="New MingLiu" charset="0"/>
              </a:rPr>
              <a:t>Pour 34%</a:t>
            </a:r>
            <a:endParaRPr lang="da-DK" sz="3200" kern="1200" dirty="0" smtClean="0">
              <a:solidFill>
                <a:srgbClr val="000000"/>
              </a:solidFill>
              <a:effectLst/>
              <a:latin typeface="Osaka" charset="0"/>
              <a:ea typeface="New MingLiu" charset="0"/>
              <a:cs typeface="New MingLiu" charset="0"/>
            </a:endParaRPr>
          </a:p>
          <a:p>
            <a:r>
              <a:rPr lang="fr-FR" sz="3200" kern="1200" dirty="0" smtClean="0">
                <a:solidFill>
                  <a:srgbClr val="000000"/>
                </a:solidFill>
                <a:effectLst/>
                <a:latin typeface="Osaka" charset="0"/>
                <a:ea typeface="New MingLiu" charset="0"/>
                <a:cs typeface="New MingLiu" charset="0"/>
              </a:rPr>
              <a:t>des personnes chez qui on a diagnostiqué le VIH, on ne dispose pas d'une détermination du taux de CD4 au moment du diagnostic</a:t>
            </a:r>
            <a:endParaRPr lang="da-DK" sz="3200" kern="1200" dirty="0" smtClean="0">
              <a:solidFill>
                <a:srgbClr val="000000"/>
              </a:solidFill>
              <a:effectLst/>
              <a:latin typeface="Osaka" charset="0"/>
              <a:ea typeface="New MingLiu" charset="0"/>
              <a:cs typeface="New MingLiu" charset="0"/>
            </a:endParaRPr>
          </a:p>
          <a:p>
            <a:r>
              <a:rPr lang="fr-FR" sz="3200" kern="1200" dirty="0" smtClean="0">
                <a:solidFill>
                  <a:srgbClr val="000000"/>
                </a:solidFill>
                <a:effectLst/>
                <a:latin typeface="Osaka" charset="0"/>
                <a:ea typeface="New MingLiu" charset="0"/>
                <a:cs typeface="New MingLiu" charset="0"/>
              </a:rPr>
              <a:t>Pour 66%</a:t>
            </a:r>
            <a:endParaRPr lang="da-DK" sz="3200" kern="1200" dirty="0" smtClean="0">
              <a:solidFill>
                <a:srgbClr val="000000"/>
              </a:solidFill>
              <a:effectLst/>
              <a:latin typeface="Osaka" charset="0"/>
              <a:ea typeface="New MingLiu" charset="0"/>
              <a:cs typeface="New MingLiu" charset="0"/>
            </a:endParaRPr>
          </a:p>
          <a:p>
            <a:r>
              <a:rPr lang="fr-FR" sz="3200" kern="1200" dirty="0" smtClean="0">
                <a:solidFill>
                  <a:srgbClr val="000000"/>
                </a:solidFill>
                <a:effectLst/>
                <a:latin typeface="Osaka" charset="0"/>
                <a:ea typeface="New MingLiu" charset="0"/>
                <a:cs typeface="New MingLiu" charset="0"/>
              </a:rPr>
              <a:t>des nouvelles infections à VIH, une détermination du taux de CD4 est effectuée au moment du diagnostic</a:t>
            </a:r>
            <a:endParaRPr lang="da-DK" sz="3200" kern="1200" dirty="0" smtClean="0">
              <a:solidFill>
                <a:srgbClr val="000000"/>
              </a:solidFill>
              <a:effectLst/>
              <a:latin typeface="Osaka" charset="0"/>
              <a:ea typeface="New MingLiu" charset="0"/>
              <a:cs typeface="New MingLiu" charset="0"/>
            </a:endParaRPr>
          </a:p>
          <a:p>
            <a:r>
              <a:rPr lang="fr-FR" sz="3200" kern="1200" dirty="0" smtClean="0">
                <a:solidFill>
                  <a:srgbClr val="000000"/>
                </a:solidFill>
                <a:effectLst/>
                <a:latin typeface="Osaka" charset="0"/>
                <a:ea typeface="New MingLiu" charset="0"/>
                <a:cs typeface="New MingLiu" charset="0"/>
              </a:rPr>
              <a:t>49%</a:t>
            </a:r>
            <a:endParaRPr lang="da-DK" sz="3200" kern="1200" dirty="0" smtClean="0">
              <a:solidFill>
                <a:srgbClr val="000000"/>
              </a:solidFill>
              <a:effectLst/>
              <a:latin typeface="Osaka" charset="0"/>
              <a:ea typeface="New MingLiu" charset="0"/>
              <a:cs typeface="New MingLiu" charset="0"/>
            </a:endParaRPr>
          </a:p>
          <a:p>
            <a:r>
              <a:rPr lang="fr-FR" sz="3200" kern="1200" dirty="0" smtClean="0">
                <a:solidFill>
                  <a:srgbClr val="000000"/>
                </a:solidFill>
                <a:effectLst/>
                <a:latin typeface="Osaka" charset="0"/>
                <a:ea typeface="New MingLiu" charset="0"/>
                <a:cs typeface="New MingLiu" charset="0"/>
              </a:rPr>
              <a:t>des personnes pour lesquelles on dispose du taux de CD4 sont diagnostiquées tardivement</a:t>
            </a:r>
            <a:endParaRPr lang="da-DK" sz="3200" kern="1200" dirty="0" smtClean="0">
              <a:solidFill>
                <a:srgbClr val="000000"/>
              </a:solidFill>
              <a:effectLst/>
              <a:latin typeface="Osaka" charset="0"/>
              <a:ea typeface="New MingLiu" charset="0"/>
              <a:cs typeface="New MingLiu" charset="0"/>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endParaRPr lang="fr-FR" altLang="en-US" sz="1200" dirty="0" smtClean="0">
              <a:latin typeface="+mn-lt"/>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fr-FR" altLang="en-US" sz="1200" dirty="0" smtClean="0">
                <a:latin typeface="+mn-lt"/>
              </a:rPr>
              <a:t>Narration</a:t>
            </a:r>
            <a:endParaRPr lang="fr-FR" altLang="en-US" sz="1200" dirty="0">
              <a:latin typeface="+mn-lt"/>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fr-FR" altLang="en-US" sz="1200" dirty="0">
                <a:latin typeface="+mn-lt"/>
              </a:rPr>
              <a:t>Pour une proportion significative d'individus chez qui on a diagnostiqué le VIH en </a:t>
            </a:r>
            <a:r>
              <a:rPr lang="fr-FR" altLang="en-US" sz="1200" dirty="0" smtClean="0">
                <a:latin typeface="+mn-lt"/>
              </a:rPr>
              <a:t>Europe, </a:t>
            </a:r>
            <a:r>
              <a:rPr lang="fr-FR" altLang="en-US" sz="1200" dirty="0">
                <a:latin typeface="+mn-lt"/>
              </a:rPr>
              <a:t>il manque la détermination du taux de CD4 lors du diagnostic. Parmi les individus pour lesquelles le taux est disponible, près de la moitié (49%) avaient été diagnostiqués tardivement, c.-à-d. que leur taux de CD4 était inférieur à 350 cellules/µL</a:t>
            </a:r>
            <a:r>
              <a:rPr lang="fr-FR" dirty="0"/>
              <a:t> </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endParaRPr lang="fr-FR" altLang="en-US" sz="1200" dirty="0" smtClean="0">
              <a:latin typeface="+mn-lt"/>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fr-FR" altLang="en-US" sz="1200" dirty="0" smtClean="0">
                <a:latin typeface="+mn-lt"/>
              </a:rPr>
              <a:t>Source: ECDC, 2014</a:t>
            </a:r>
            <a:endParaRPr lang="fr-FR" altLang="en-US" sz="1200"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body" idx="1"/>
          </p:nvPr>
        </p:nvSpPr>
        <p:spPr/>
        <p:txBody>
          <a:bodyPr/>
          <a:lstStyle/>
          <a:p>
            <a:r>
              <a:rPr lang="fr-FR" sz="1200" kern="1200" dirty="0" smtClean="0">
                <a:solidFill>
                  <a:schemeClr val="tx1"/>
                </a:solidFill>
                <a:effectLst/>
                <a:latin typeface="+mn-lt"/>
                <a:ea typeface="+mn-ea"/>
                <a:cs typeface="+mn-cs"/>
              </a:rPr>
              <a:t>Mode de transmission</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Rapport sexuel entre hommes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Rapport hétérosexuel</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Utilisation de drogues par injection</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Pourcentage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&lt; 200 cellules/mm³</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200 à &lt;350 cellules/mm³</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350 à &lt;500 cellules/mm³</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≥500 cellules/mm³</a:t>
            </a:r>
            <a:endParaRPr lang="da-DK" sz="1200" kern="1200" dirty="0" smtClean="0">
              <a:solidFill>
                <a:schemeClr val="tx1"/>
              </a:solidFill>
              <a:effectLst/>
              <a:latin typeface="+mn-lt"/>
              <a:ea typeface="+mn-ea"/>
              <a:cs typeface="+mn-cs"/>
            </a:endParaRPr>
          </a:p>
          <a:p>
            <a:endParaRPr lang="fr-FR" dirty="0" smtClean="0"/>
          </a:p>
          <a:p>
            <a:r>
              <a:rPr lang="fr-FR" dirty="0" smtClean="0"/>
              <a:t>Narration</a:t>
            </a:r>
            <a:endParaRPr lang="fr-FR" dirty="0"/>
          </a:p>
          <a:p>
            <a:r>
              <a:rPr lang="fr-FR" dirty="0"/>
              <a:t>Comme vous pouvez le voir sur la diapo, la présentation </a:t>
            </a:r>
            <a:r>
              <a:rPr lang="fr-FR" dirty="0" smtClean="0"/>
              <a:t>tardive </a:t>
            </a:r>
            <a:r>
              <a:rPr lang="fr-FR" u="none" dirty="0" smtClean="0"/>
              <a:t>aux soins </a:t>
            </a:r>
            <a:r>
              <a:rPr lang="fr-FR" dirty="0"/>
              <a:t>affecte certains groupes plus que d'autres, les </a:t>
            </a:r>
            <a:r>
              <a:rPr lang="fr-FR" dirty="0" smtClean="0"/>
              <a:t>usagers </a:t>
            </a:r>
            <a:r>
              <a:rPr lang="fr-FR" dirty="0"/>
              <a:t>de drogues injectables et les hétérosexuels se présentant à un </a:t>
            </a:r>
            <a:r>
              <a:rPr lang="fr-FR" u="none" dirty="0" smtClean="0"/>
              <a:t>plus</a:t>
            </a:r>
            <a:r>
              <a:rPr lang="fr-FR" dirty="0" smtClean="0"/>
              <a:t> stade </a:t>
            </a:r>
            <a:r>
              <a:rPr lang="fr-FR" dirty="0"/>
              <a:t>tardif, comparativement aux HSH.</a:t>
            </a:r>
          </a:p>
          <a:p>
            <a:endParaRPr lang="fr-FR" dirty="0"/>
          </a:p>
          <a:p>
            <a:pPr>
              <a:defRPr/>
            </a:pPr>
            <a:r>
              <a:rPr lang="fr-FR" dirty="0"/>
              <a:t>Source : ECDC/WHO (2015) HIV/AIDS Surveillance in Europe 2014</a:t>
            </a:r>
          </a:p>
        </p:txBody>
      </p:sp>
    </p:spTree>
    <p:extLst>
      <p:ext uri="{BB962C8B-B14F-4D97-AF65-F5344CB8AC3E}">
        <p14:creationId xmlns:p14="http://schemas.microsoft.com/office/powerpoint/2010/main" val="153195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Narration</a:t>
            </a:r>
          </a:p>
          <a:p>
            <a:r>
              <a:rPr lang="fr-FR" dirty="0" smtClean="0"/>
              <a:t>En </a:t>
            </a:r>
            <a:r>
              <a:rPr lang="fr-FR" dirty="0"/>
              <a:t>2014, la proportion de diagnostics tardifs reste haut, 45% des nouveaux diagnostics. 25% des personnes découvrant leur séropositivité sont diagnostiquées à un stade avancé de la maladie; Il a été estimé qu’elles ont 13 fois plus de risque de mourir dans les 6 mois qui suivent leur accès aux soins que les autres et ce sur-risque de décès perdure jusqu’à 4 ans. (</a:t>
            </a:r>
            <a:r>
              <a:rPr lang="fr-FR" dirty="0" err="1"/>
              <a:t>Montaluc</a:t>
            </a:r>
            <a:r>
              <a:rPr lang="fr-FR" dirty="0"/>
              <a:t> et al 2014)</a:t>
            </a:r>
          </a:p>
          <a:p>
            <a:endParaRPr lang="fr-FR" dirty="0" smtClean="0"/>
          </a:p>
          <a:p>
            <a:r>
              <a:rPr lang="fr-FR" dirty="0" smtClean="0"/>
              <a:t>Translation:</a:t>
            </a:r>
          </a:p>
          <a:p>
            <a:r>
              <a:rPr lang="fr-FR" dirty="0" err="1" smtClean="0"/>
              <a:t>Title</a:t>
            </a:r>
            <a:r>
              <a:rPr lang="fr-FR" dirty="0" smtClean="0"/>
              <a:t>: HIV-infection</a:t>
            </a:r>
            <a:r>
              <a:rPr lang="fr-FR" baseline="0" dirty="0" smtClean="0"/>
              <a:t> stage at time of </a:t>
            </a:r>
            <a:r>
              <a:rPr lang="fr-FR" baseline="0" dirty="0" err="1" smtClean="0"/>
              <a:t>diagnosis</a:t>
            </a:r>
            <a:r>
              <a:rPr lang="fr-FR" baseline="0" dirty="0" smtClean="0"/>
              <a:t> </a:t>
            </a:r>
            <a:r>
              <a:rPr lang="fr-FR" baseline="0" dirty="0" err="1" smtClean="0"/>
              <a:t>according</a:t>
            </a:r>
            <a:r>
              <a:rPr lang="fr-FR" baseline="0" dirty="0" smtClean="0"/>
              <a:t> to CD4 count (2003-2014, France)</a:t>
            </a:r>
          </a:p>
          <a:p>
            <a:r>
              <a:rPr lang="fr-FR" baseline="0" dirty="0" smtClean="0"/>
              <a:t>Narration: In 2014, the proportion of </a:t>
            </a:r>
            <a:r>
              <a:rPr lang="fr-FR" baseline="0" dirty="0" err="1" smtClean="0"/>
              <a:t>late</a:t>
            </a:r>
            <a:r>
              <a:rPr lang="fr-FR" baseline="0" dirty="0" smtClean="0"/>
              <a:t> </a:t>
            </a:r>
            <a:r>
              <a:rPr lang="fr-FR" baseline="0" dirty="0" err="1" smtClean="0"/>
              <a:t>diagnosis</a:t>
            </a:r>
            <a:r>
              <a:rPr lang="fr-FR" baseline="0" dirty="0" smtClean="0"/>
              <a:t> </a:t>
            </a:r>
            <a:r>
              <a:rPr lang="fr-FR" baseline="0" dirty="0" err="1" smtClean="0"/>
              <a:t>remains</a:t>
            </a:r>
            <a:r>
              <a:rPr lang="fr-FR" baseline="0" dirty="0" smtClean="0"/>
              <a:t> high at 45% of the new </a:t>
            </a:r>
            <a:r>
              <a:rPr lang="fr-FR" baseline="0" dirty="0" err="1" smtClean="0"/>
              <a:t>diagnosis</a:t>
            </a:r>
            <a:r>
              <a:rPr lang="fr-FR" baseline="0" dirty="0" smtClean="0"/>
              <a:t>. 25% are </a:t>
            </a:r>
            <a:r>
              <a:rPr lang="fr-FR" baseline="0" dirty="0" err="1" smtClean="0"/>
              <a:t>diagnosed</a:t>
            </a:r>
            <a:r>
              <a:rPr lang="fr-FR" baseline="0" dirty="0" smtClean="0"/>
              <a:t> </a:t>
            </a:r>
            <a:r>
              <a:rPr lang="fr-FR" baseline="0" dirty="0" err="1" smtClean="0"/>
              <a:t>at</a:t>
            </a:r>
            <a:r>
              <a:rPr lang="fr-FR" baseline="0" dirty="0" smtClean="0"/>
              <a:t> an </a:t>
            </a:r>
            <a:r>
              <a:rPr lang="fr-FR" baseline="0" dirty="0" err="1" smtClean="0"/>
              <a:t>advanced</a:t>
            </a:r>
            <a:r>
              <a:rPr lang="fr-FR" baseline="0" dirty="0" smtClean="0"/>
              <a:t> stage of the </a:t>
            </a:r>
            <a:r>
              <a:rPr lang="fr-FR" baseline="0" dirty="0" err="1" smtClean="0"/>
              <a:t>disease</a:t>
            </a:r>
            <a:r>
              <a:rPr lang="fr-FR" baseline="0" dirty="0" smtClean="0"/>
              <a:t> . </a:t>
            </a:r>
            <a:r>
              <a:rPr lang="fr-FR" baseline="0" dirty="0" err="1" smtClean="0"/>
              <a:t>They</a:t>
            </a:r>
            <a:r>
              <a:rPr lang="fr-FR" baseline="0" dirty="0" smtClean="0"/>
              <a:t> are 13 times more </a:t>
            </a:r>
            <a:r>
              <a:rPr lang="fr-FR" baseline="0" dirty="0" err="1" smtClean="0"/>
              <a:t>likely</a:t>
            </a:r>
            <a:r>
              <a:rPr lang="fr-FR" baseline="0" dirty="0" smtClean="0"/>
              <a:t> to die in the 6 </a:t>
            </a:r>
            <a:r>
              <a:rPr lang="fr-FR" baseline="0" dirty="0" err="1" smtClean="0"/>
              <a:t>months</a:t>
            </a:r>
            <a:r>
              <a:rPr lang="fr-FR" baseline="0" dirty="0" smtClean="0"/>
              <a:t> </a:t>
            </a:r>
            <a:r>
              <a:rPr lang="fr-FR" baseline="0" dirty="0" err="1" smtClean="0"/>
              <a:t>after</a:t>
            </a:r>
            <a:r>
              <a:rPr lang="fr-FR" baseline="0" dirty="0" smtClean="0"/>
              <a:t> </a:t>
            </a:r>
            <a:r>
              <a:rPr lang="fr-FR" baseline="0" dirty="0" err="1" smtClean="0"/>
              <a:t>accessing</a:t>
            </a:r>
            <a:r>
              <a:rPr lang="fr-FR" baseline="0" dirty="0" smtClean="0"/>
              <a:t> care </a:t>
            </a:r>
            <a:r>
              <a:rPr lang="fr-FR" baseline="0" dirty="0" err="1" smtClean="0"/>
              <a:t>than</a:t>
            </a:r>
            <a:r>
              <a:rPr lang="fr-FR" baseline="0" dirty="0" smtClean="0"/>
              <a:t> the </a:t>
            </a:r>
            <a:r>
              <a:rPr lang="fr-FR" baseline="0" dirty="0" err="1" smtClean="0"/>
              <a:t>others</a:t>
            </a:r>
            <a:r>
              <a:rPr lang="fr-FR" baseline="0" dirty="0" smtClean="0"/>
              <a:t>, and this </a:t>
            </a:r>
            <a:r>
              <a:rPr lang="fr-FR" baseline="0" dirty="0" err="1" smtClean="0"/>
              <a:t>increased</a:t>
            </a:r>
            <a:r>
              <a:rPr lang="fr-FR" baseline="0" dirty="0" smtClean="0"/>
              <a:t> risk of </a:t>
            </a:r>
            <a:r>
              <a:rPr lang="fr-FR" baseline="0" dirty="0" err="1" smtClean="0"/>
              <a:t>death</a:t>
            </a:r>
            <a:r>
              <a:rPr lang="fr-FR" baseline="0" dirty="0" smtClean="0"/>
              <a:t> </a:t>
            </a:r>
            <a:r>
              <a:rPr lang="fr-FR" baseline="0" dirty="0" err="1" smtClean="0"/>
              <a:t>will</a:t>
            </a:r>
            <a:r>
              <a:rPr lang="fr-FR" baseline="0" dirty="0" smtClean="0"/>
              <a:t> </a:t>
            </a:r>
            <a:r>
              <a:rPr lang="fr-FR" baseline="0" dirty="0" err="1" smtClean="0"/>
              <a:t>remain</a:t>
            </a:r>
            <a:r>
              <a:rPr lang="fr-FR" baseline="0" dirty="0" smtClean="0"/>
              <a:t> </a:t>
            </a:r>
            <a:r>
              <a:rPr lang="fr-FR" baseline="0" dirty="0" err="1" smtClean="0"/>
              <a:t>until</a:t>
            </a:r>
            <a:r>
              <a:rPr lang="fr-FR" baseline="0" dirty="0" smtClean="0"/>
              <a:t> 4 </a:t>
            </a:r>
            <a:r>
              <a:rPr lang="fr-FR" baseline="0" dirty="0" err="1" smtClean="0"/>
              <a:t>years</a:t>
            </a:r>
            <a:r>
              <a:rPr lang="fr-FR" baseline="0" dirty="0" smtClean="0"/>
              <a:t> (</a:t>
            </a:r>
            <a:r>
              <a:rPr lang="fr-FR" baseline="0" dirty="0" err="1" smtClean="0"/>
              <a:t>Montaluc</a:t>
            </a:r>
            <a:r>
              <a:rPr lang="fr-FR" baseline="0" dirty="0" smtClean="0"/>
              <a:t> et al 2013)</a:t>
            </a:r>
          </a:p>
          <a:p>
            <a:endParaRPr lang="fr-FR" baseline="0" dirty="0" smtClean="0"/>
          </a:p>
          <a:p>
            <a:r>
              <a:rPr lang="fr-FR" dirty="0" smtClean="0"/>
              <a:t>Source: InVS, données DO VIH au 31/12/2014 corrigées pour les délais, la sous déclaration et</a:t>
            </a:r>
            <a:r>
              <a:rPr lang="fr-FR" baseline="0" dirty="0" smtClean="0"/>
              <a:t> les valeurs manquantes.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Narration</a:t>
            </a:r>
          </a:p>
          <a:p>
            <a:r>
              <a:rPr lang="fr-FR"/>
              <a:t>Mon intervention aujourd'hui couvrira un ensemble de sujets ayant pour vocation de démontrer le besoin urgent d'augmenter le dépistage du VIH et la façon la plus efficace d'atteindre ceci, en mettant particulièrement l'accent sur le dépistage ciblé sur les pathologies indicatrices.</a:t>
            </a:r>
          </a:p>
        </p:txBody>
      </p:sp>
    </p:spTree>
    <p:extLst>
      <p:ext uri="{BB962C8B-B14F-4D97-AF65-F5344CB8AC3E}">
        <p14:creationId xmlns:p14="http://schemas.microsoft.com/office/powerpoint/2010/main" val="798148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Narration</a:t>
            </a:r>
          </a:p>
          <a:p>
            <a:endParaRPr lang="fr-FR" dirty="0"/>
          </a:p>
          <a:p>
            <a:r>
              <a:rPr lang="fr-FR" dirty="0" err="1" smtClean="0"/>
              <a:t>Explanation</a:t>
            </a:r>
            <a:endParaRPr lang="fr-FR" dirty="0" smtClean="0"/>
          </a:p>
          <a:p>
            <a:r>
              <a:rPr lang="fr-FR" baseline="0" dirty="0" smtClean="0"/>
              <a:t>The proportions of </a:t>
            </a:r>
            <a:r>
              <a:rPr lang="fr-FR" baseline="0" dirty="0" err="1" smtClean="0"/>
              <a:t>early</a:t>
            </a:r>
            <a:r>
              <a:rPr lang="fr-FR" baseline="0" dirty="0" smtClean="0"/>
              <a:t>, medium and </a:t>
            </a:r>
            <a:r>
              <a:rPr lang="fr-FR" baseline="0" dirty="0" err="1" smtClean="0"/>
              <a:t>very</a:t>
            </a:r>
            <a:r>
              <a:rPr lang="fr-FR" baseline="0" dirty="0" smtClean="0"/>
              <a:t> </a:t>
            </a:r>
            <a:r>
              <a:rPr lang="fr-FR" baseline="0" dirty="0" err="1" smtClean="0"/>
              <a:t>late</a:t>
            </a:r>
            <a:r>
              <a:rPr lang="fr-FR" baseline="0" dirty="0" smtClean="0"/>
              <a:t> </a:t>
            </a:r>
            <a:r>
              <a:rPr lang="fr-FR" baseline="0" dirty="0" err="1" smtClean="0"/>
              <a:t>diagnosis</a:t>
            </a:r>
            <a:r>
              <a:rPr lang="fr-FR" baseline="0" dirty="0" smtClean="0"/>
              <a:t> (</a:t>
            </a:r>
            <a:r>
              <a:rPr lang="fr-FR" baseline="0" dirty="0" err="1" smtClean="0"/>
              <a:t>defined</a:t>
            </a:r>
            <a:r>
              <a:rPr lang="fr-FR" baseline="0" dirty="0" smtClean="0"/>
              <a:t> by </a:t>
            </a:r>
            <a:r>
              <a:rPr lang="fr-FR" baseline="0" dirty="0" err="1" smtClean="0"/>
              <a:t>combining</a:t>
            </a:r>
            <a:r>
              <a:rPr lang="fr-FR" baseline="0" dirty="0" smtClean="0"/>
              <a:t> </a:t>
            </a:r>
            <a:r>
              <a:rPr lang="fr-FR" baseline="0" dirty="0" err="1" smtClean="0"/>
              <a:t>clinical</a:t>
            </a:r>
            <a:r>
              <a:rPr lang="fr-FR" baseline="0" dirty="0" smtClean="0"/>
              <a:t> stage and CD4 </a:t>
            </a:r>
            <a:r>
              <a:rPr lang="fr-FR" baseline="0" dirty="0" err="1" smtClean="0"/>
              <a:t>at</a:t>
            </a:r>
            <a:r>
              <a:rPr lang="fr-FR" baseline="0" dirty="0" smtClean="0"/>
              <a:t> </a:t>
            </a:r>
            <a:r>
              <a:rPr lang="fr-FR" baseline="0" dirty="0" err="1" smtClean="0"/>
              <a:t>diagnosis</a:t>
            </a:r>
            <a:r>
              <a:rPr lang="fr-FR" baseline="0" dirty="0" smtClean="0"/>
              <a:t>) </a:t>
            </a:r>
            <a:r>
              <a:rPr lang="fr-FR" baseline="0" dirty="0" err="1" smtClean="0"/>
              <a:t>according</a:t>
            </a:r>
            <a:r>
              <a:rPr lang="fr-FR" baseline="0" dirty="0" smtClean="0"/>
              <a:t> to transmission route.</a:t>
            </a:r>
          </a:p>
          <a:p>
            <a:r>
              <a:rPr lang="fr-FR" baseline="0" dirty="0" smtClean="0"/>
              <a:t>In 2014, the proportion of </a:t>
            </a:r>
            <a:r>
              <a:rPr lang="fr-FR" baseline="0" dirty="0" err="1" smtClean="0"/>
              <a:t>early</a:t>
            </a:r>
            <a:r>
              <a:rPr lang="fr-FR" baseline="0" dirty="0" smtClean="0"/>
              <a:t> </a:t>
            </a:r>
            <a:r>
              <a:rPr lang="fr-FR" baseline="0" dirty="0" err="1" smtClean="0"/>
              <a:t>diagnosis</a:t>
            </a:r>
            <a:r>
              <a:rPr lang="fr-FR" baseline="0" dirty="0" smtClean="0"/>
              <a:t> </a:t>
            </a:r>
            <a:r>
              <a:rPr lang="fr-FR" baseline="0" dirty="0" err="1" smtClean="0"/>
              <a:t>increases</a:t>
            </a:r>
            <a:r>
              <a:rPr lang="fr-FR" baseline="0" dirty="0" smtClean="0"/>
              <a:t> </a:t>
            </a:r>
            <a:r>
              <a:rPr lang="fr-FR" baseline="0" dirty="0" err="1" smtClean="0"/>
              <a:t>only</a:t>
            </a:r>
            <a:r>
              <a:rPr lang="fr-FR" baseline="0" dirty="0" smtClean="0"/>
              <a:t> in </a:t>
            </a:r>
            <a:r>
              <a:rPr lang="fr-FR" baseline="0" dirty="0" err="1" smtClean="0"/>
              <a:t>heterosexual</a:t>
            </a:r>
            <a:r>
              <a:rPr lang="fr-FR" baseline="0" dirty="0" smtClean="0"/>
              <a:t> men.</a:t>
            </a:r>
          </a:p>
          <a:p>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***Cette diapo peut être adaptée en utilisant les données au niveau de votre pays si nécessaire***</a:t>
            </a:r>
          </a:p>
          <a:p>
            <a:endParaRPr lang="fr-FR" dirty="0"/>
          </a:p>
          <a:p>
            <a:r>
              <a:rPr lang="fr-FR"/>
              <a:t>Instructions :</a:t>
            </a:r>
          </a:p>
          <a:p>
            <a:pPr marL="228600" indent="-228600">
              <a:buAutoNum type="arabicPeriod"/>
            </a:pPr>
            <a:r>
              <a:rPr lang="fr-FR"/>
              <a:t>Remplacer &lt;PAYS&gt;, &lt;ANNÉE&gt; par les mentions correspondantes </a:t>
            </a:r>
          </a:p>
          <a:p>
            <a:pPr marL="228600" indent="-228600">
              <a:buAutoNum type="arabicPeriod"/>
            </a:pPr>
            <a:r>
              <a:rPr lang="fr-FR"/>
              <a:t>Cliquer sur les zones de texte comportant les pourcentages (sur la droite) et modifier les données pour faire correspondre les observations pour votre pays.</a:t>
            </a:r>
          </a:p>
          <a:p>
            <a:r>
              <a:rPr lang="fr-FR"/>
              <a:t>3. Pour modifier les couleurs du graphique afin de faire correspondre les pourcentages, faire un clic droit sur chacun des chiffres et sélectionner </a:t>
            </a:r>
            <a:r>
              <a:rPr lang="fr-FR" b="1" baseline="0" dirty="0"/>
              <a:t>Format de l'image</a:t>
            </a:r>
            <a:r>
              <a:rPr lang="fr-FR" b="0" baseline="0" dirty="0"/>
              <a:t>. Ensuite, modifier le </a:t>
            </a:r>
            <a:r>
              <a:rPr lang="fr-FR" b="1" baseline="0" dirty="0"/>
              <a:t>Remplissage</a:t>
            </a:r>
            <a:r>
              <a:rPr lang="fr-FR" b="0" baseline="0" dirty="0"/>
              <a:t> avec la couleur souhaitée.</a:t>
            </a:r>
            <a:endParaRPr lang="fr-FR" dirty="0"/>
          </a:p>
          <a:p>
            <a:r>
              <a:rPr lang="fr-FR"/>
              <a:t>4. Pour déplacer la ligne rouge, cliquer sur la ligne jaune et la faire glisser vers l'emplacement souhaité.</a:t>
            </a:r>
          </a:p>
          <a:p>
            <a:r>
              <a:rPr lang="fr-FR"/>
              <a:t>5. Supprimer la zone de texte ombragée dans le coin supérieur droit</a:t>
            </a:r>
          </a:p>
        </p:txBody>
      </p:sp>
      <p:sp>
        <p:nvSpPr>
          <p:cNvPr id="4" name="Slide Number Placeholder 3"/>
          <p:cNvSpPr>
            <a:spLocks noGrp="1"/>
          </p:cNvSpPr>
          <p:nvPr>
            <p:ph type="sldNum" sz="quarter" idx="10"/>
          </p:nvPr>
        </p:nvSpPr>
        <p:spPr/>
        <p:txBody>
          <a:bodyPr/>
          <a:lstStyle/>
          <a:p>
            <a:fld id="{E19BBA69-F71B-400F-8057-BFFCF0B37730}" type="slidenum">
              <a:rPr lang="en-GB" smtClean="0"/>
              <a:t>31</a:t>
            </a:fld>
            <a:endParaRPr lang="fr-FR" dirty="0"/>
          </a:p>
        </p:txBody>
      </p:sp>
    </p:spTree>
    <p:extLst>
      <p:ext uri="{BB962C8B-B14F-4D97-AF65-F5344CB8AC3E}">
        <p14:creationId xmlns:p14="http://schemas.microsoft.com/office/powerpoint/2010/main" val="2038776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Remplacer le </a:t>
            </a:r>
            <a:r>
              <a:rPr lang="fr-FR" i="1" dirty="0"/>
              <a:t>&lt;texte en italique&gt; </a:t>
            </a:r>
            <a:r>
              <a:rPr lang="fr-FR" dirty="0"/>
              <a:t>avec les informations et les données correctes, supprimer les texte en italique et la zone de texte ombragée</a:t>
            </a:r>
          </a:p>
          <a:p>
            <a:pPr defTabSz="914400">
              <a:defRPr/>
            </a:pPr>
            <a:endParaRPr lang="fr-FR" dirty="0"/>
          </a:p>
          <a:p>
            <a:pPr defTabSz="914400">
              <a:defRPr/>
            </a:pPr>
            <a:r>
              <a:rPr lang="fr-FR" dirty="0"/>
              <a:t>Les données sur les infections par le VIH à diagnostic tardif et sur les personnes chez qui un diagnostic de maladie tardive est établi sont données dans le lien ci-dessous lorsqu'elles sont disponibles. Utiliser ces données pour remplacer le X et le Y ci-dessus</a:t>
            </a:r>
          </a:p>
          <a:p>
            <a:pPr defTabSz="914400">
              <a:defRPr/>
            </a:pPr>
            <a:endParaRPr lang="fr-FR" i="1" dirty="0">
              <a:latin typeface="Calibri" pitchFamily="34" charset="0"/>
              <a:cs typeface="Calibri" pitchFamily="34" charset="0"/>
            </a:endParaRPr>
          </a:p>
          <a:p>
            <a:pPr defTabSz="914400">
              <a:defRPr/>
            </a:pPr>
            <a:r>
              <a:rPr lang="fr-FR" i="1" dirty="0">
                <a:latin typeface="Calibri" pitchFamily="34" charset="0"/>
              </a:rPr>
              <a:t>http://ecdc.europa.eu/en/publications/Publications/hiv-aids-surveillance-in-Europe-2014.pdf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Narration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En &lt;</a:t>
            </a:r>
            <a:r>
              <a:rPr lang="fr-FR" i="1" dirty="0"/>
              <a:t>pays</a:t>
            </a:r>
            <a:r>
              <a:rPr lang="fr-FR" dirty="0"/>
              <a:t>&gt; en &lt;</a:t>
            </a:r>
            <a:r>
              <a:rPr lang="fr-FR" i="1" dirty="0"/>
              <a:t>année</a:t>
            </a:r>
            <a:r>
              <a:rPr lang="fr-FR" dirty="0"/>
              <a:t>&gt; X% des personnes avaient un taux de CD4 </a:t>
            </a:r>
            <a:r>
              <a:rPr lang="fr-FR" dirty="0" smtClean="0"/>
              <a:t> </a:t>
            </a:r>
            <a:r>
              <a:rPr lang="fr-FR" u="none" dirty="0" smtClean="0"/>
              <a:t>lors de l’accès aux soins </a:t>
            </a:r>
            <a:r>
              <a:rPr lang="fr-FR" dirty="0" smtClean="0"/>
              <a:t>inférieur </a:t>
            </a:r>
            <a:r>
              <a:rPr lang="fr-FR" dirty="0"/>
              <a:t>à 350, ce qui correspond à une maladie à un stade avancé. Y% ont eu une présentation très tardive avec une taux de CD4 inférieur à 200 </a:t>
            </a:r>
            <a:r>
              <a:rPr lang="fr-FR" dirty="0" smtClean="0"/>
              <a:t>(cellules).</a:t>
            </a:r>
            <a:endParaRPr lang="fr-FR" dirty="0"/>
          </a:p>
        </p:txBody>
      </p:sp>
    </p:spTree>
    <p:extLst>
      <p:ext uri="{BB962C8B-B14F-4D97-AF65-F5344CB8AC3E}">
        <p14:creationId xmlns:p14="http://schemas.microsoft.com/office/powerpoint/2010/main" val="3230796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Le diagnostic tardif du VIH se traduit par un certain nombre de conséquences graves</a:t>
            </a:r>
          </a:p>
        </p:txBody>
      </p:sp>
    </p:spTree>
    <p:extLst>
      <p:ext uri="{BB962C8B-B14F-4D97-AF65-F5344CB8AC3E}">
        <p14:creationId xmlns:p14="http://schemas.microsoft.com/office/powerpoint/2010/main" val="843939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Narration</a:t>
            </a:r>
          </a:p>
          <a:p>
            <a:r>
              <a:rPr lang="fr-FR"/>
              <a:t>Le diagnostic tardif du VIH se traduit par un certain nombre de conséquences graves</a:t>
            </a:r>
          </a:p>
        </p:txBody>
      </p:sp>
    </p:spTree>
    <p:extLst>
      <p:ext uri="{BB962C8B-B14F-4D97-AF65-F5344CB8AC3E}">
        <p14:creationId xmlns:p14="http://schemas.microsoft.com/office/powerpoint/2010/main" val="843939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Narration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Les trois conséquences majeures lorsque l'on est diagnostiqué avec un taux de CD4 inférieur à 350 (c.-à-d. à un stade « tardif ») sont une morbidité et une mortalité augmentées, plus de transmissions </a:t>
            </a:r>
            <a:r>
              <a:rPr lang="fr-FR" u="none" dirty="0" smtClean="0"/>
              <a:t>secondaires</a:t>
            </a:r>
            <a:r>
              <a:rPr lang="fr-FR" dirty="0" smtClean="0"/>
              <a:t> et </a:t>
            </a:r>
            <a:r>
              <a:rPr lang="fr-FR" dirty="0"/>
              <a:t>davantage de dépenses de santé</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a:t>
            </a:r>
          </a:p>
        </p:txBody>
      </p:sp>
    </p:spTree>
    <p:extLst>
      <p:ext uri="{BB962C8B-B14F-4D97-AF65-F5344CB8AC3E}">
        <p14:creationId xmlns:p14="http://schemas.microsoft.com/office/powerpoint/2010/main" val="381881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62533" y="4748089"/>
            <a:ext cx="5438140" cy="4467701"/>
          </a:xfrm>
        </p:spPr>
        <p:txBody>
          <a:bodyPr/>
          <a:lstStyle/>
          <a:p>
            <a:pPr algn="l"/>
            <a:r>
              <a:rPr lang="fr-FR" sz="1200" dirty="0"/>
              <a:t>Narration</a:t>
            </a:r>
            <a:endParaRPr lang="fr-FR" dirty="0">
              <a:cs typeface="Calibri" pitchFamily="34" charset="0"/>
            </a:endParaRPr>
          </a:p>
          <a:p>
            <a:pPr>
              <a:defRPr/>
            </a:pPr>
            <a:r>
              <a:rPr lang="fr-FR" dirty="0"/>
              <a:t>On estime que jusqu'à un tiers des décès liés au VIH sont la conséquence d'un diagnostic tardif, c.-à-d. que le diagnostic est fait trop tardivement chez les patients pour que le traitement du VIH soit efficace.</a:t>
            </a:r>
          </a:p>
          <a:p>
            <a:pPr algn="l"/>
            <a:endParaRPr lang="fr-FR" dirty="0">
              <a:cs typeface="Arial" charset="0"/>
            </a:endParaRPr>
          </a:p>
          <a:p>
            <a:r>
              <a:rPr lang="fr-FR" dirty="0"/>
              <a:t>Source : Adler A, Mounier-Jack S &amp; </a:t>
            </a:r>
            <a:r>
              <a:rPr lang="fr-FR" dirty="0" err="1"/>
              <a:t>Coker</a:t>
            </a:r>
            <a:r>
              <a:rPr lang="fr-FR" dirty="0"/>
              <a:t> J. </a:t>
            </a:r>
            <a:r>
              <a:rPr lang="fr-FR" dirty="0" err="1"/>
              <a:t>Late</a:t>
            </a:r>
            <a:r>
              <a:rPr lang="fr-FR" dirty="0"/>
              <a:t> </a:t>
            </a:r>
            <a:r>
              <a:rPr lang="fr-FR" dirty="0" err="1"/>
              <a:t>diagnosis</a:t>
            </a:r>
            <a:r>
              <a:rPr lang="fr-FR" dirty="0"/>
              <a:t> of HIV in Europe: </a:t>
            </a:r>
            <a:r>
              <a:rPr lang="fr-FR" dirty="0" err="1"/>
              <a:t>definitional</a:t>
            </a:r>
            <a:r>
              <a:rPr lang="fr-FR" dirty="0"/>
              <a:t> and public </a:t>
            </a:r>
            <a:r>
              <a:rPr lang="fr-FR" dirty="0" err="1"/>
              <a:t>health</a:t>
            </a:r>
            <a:r>
              <a:rPr lang="fr-FR" dirty="0"/>
              <a:t> challenges AIDS Care 21, 03 (2009) 284-293. </a:t>
            </a:r>
          </a:p>
          <a:p>
            <a:endParaRPr lang="fr-FR" dirty="0">
              <a:cs typeface="Arial" charset="0"/>
            </a:endParaRPr>
          </a:p>
          <a:p>
            <a:endParaRPr lang="fr-FR" dirty="0">
              <a:solidFill>
                <a:srgbClr val="7F7F7F"/>
              </a:solidFill>
              <a:cs typeface="Arial" charset="0"/>
            </a:endParaRPr>
          </a:p>
        </p:txBody>
      </p:sp>
      <p:sp>
        <p:nvSpPr>
          <p:cNvPr id="4" name="Slide Number Placeholder 3"/>
          <p:cNvSpPr>
            <a:spLocks noGrp="1"/>
          </p:cNvSpPr>
          <p:nvPr>
            <p:ph type="sldNum" sz="quarter" idx="10"/>
          </p:nvPr>
        </p:nvSpPr>
        <p:spPr/>
        <p:txBody>
          <a:bodyPr/>
          <a:lstStyle/>
          <a:p>
            <a:fld id="{27496504-27CE-4204-ADC2-8044511427AE}" type="slidenum">
              <a:rPr lang="en-GB" smtClean="0">
                <a:solidFill>
                  <a:prstClr val="black"/>
                </a:solidFill>
              </a:rPr>
              <a:pPr/>
              <a:t>36</a:t>
            </a:fld>
            <a:endParaRPr lang="fr-FR" dirty="0">
              <a:solidFill>
                <a:prstClr val="black"/>
              </a:solidFill>
            </a:endParaRPr>
          </a:p>
        </p:txBody>
      </p:sp>
    </p:spTree>
    <p:extLst>
      <p:ext uri="{BB962C8B-B14F-4D97-AF65-F5344CB8AC3E}">
        <p14:creationId xmlns:p14="http://schemas.microsoft.com/office/powerpoint/2010/main" val="301375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Laps de temps depuis l'infection par le VIH (années)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Taux au diagnostic faible (taux médian de CD4 au moment du diagnostic : 140 cellules/mm³)</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Taux au diagnostic moyen (taux médian de CD4 au moment du diagnostic : 351 cellules/mm³)</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Taux au diagnostic élevé (taux médian de CD4 au moment du diagnostic : 432 cellules/mm³)</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Taux au diagnostic très élevé (taux médian de CD4 au moment du diagnostic : 509 cellules/mm³)</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Homme sans infection par le VIH</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fr-FR" dirty="0" smtClean="0"/>
              <a:t>Narration</a:t>
            </a: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Ce graphique met en évidence la relation entre la mortalité et le stade du VIH au moment du diagnostic. La ligne rouge correspond aux personnes ayant un taux de CD4 extrêmement faible. Elle peut servir de comparaison pour les taux de CD4 croissants qui chutent vers la ligne de base qui correspond aux hommes </a:t>
            </a:r>
            <a:r>
              <a:rPr lang="fr-FR" dirty="0" smtClean="0"/>
              <a:t>séronégatifs</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a:t>
            </a:r>
            <a:r>
              <a:rPr lang="fr-FR" sz="1200" dirty="0"/>
              <a:t>Nakawaga F et al. Projected life expectancy of people with HIV according to timing of diagnosis. AIDS 2011, 25.</a:t>
            </a:r>
          </a:p>
          <a:p>
            <a:endParaRPr lang="fr-FR" dirty="0"/>
          </a:p>
        </p:txBody>
      </p:sp>
    </p:spTree>
    <p:extLst>
      <p:ext uri="{BB962C8B-B14F-4D97-AF65-F5344CB8AC3E}">
        <p14:creationId xmlns:p14="http://schemas.microsoft.com/office/powerpoint/2010/main" val="286392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fr-FR" dirty="0"/>
              <a:t>Narration</a:t>
            </a:r>
          </a:p>
          <a:p>
            <a:pPr algn="l">
              <a:defRPr/>
            </a:pPr>
            <a:r>
              <a:rPr lang="fr-FR" dirty="0"/>
              <a:t>Ces personnes qui sont diagnostiquées à un stade tardif de la maladie sont pendant une période plus longue dans l'ignorance de leur statut vis-à-vis du VIH et par conséquent elles ont un risque plus élevé de transmettre le </a:t>
            </a:r>
            <a:r>
              <a:rPr lang="fr-FR" dirty="0" smtClean="0"/>
              <a:t>VIH </a:t>
            </a:r>
            <a:r>
              <a:rPr lang="fr-FR" dirty="0"/>
              <a:t>à d'autres partenaires.</a:t>
            </a:r>
          </a:p>
          <a:p>
            <a:pPr algn="l">
              <a:defRPr/>
            </a:pPr>
            <a:r>
              <a:rPr lang="fr-FR" dirty="0"/>
              <a:t>Nous savons que quand on diagnostique le VIH chez une personne, celle-ci prend des mesures pour réduire le risque de transmissions </a:t>
            </a:r>
            <a:r>
              <a:rPr lang="fr-FR" u="sng" dirty="0" smtClean="0"/>
              <a:t>secondaires</a:t>
            </a:r>
            <a:r>
              <a:rPr lang="fr-FR" dirty="0" smtClean="0"/>
              <a:t> en </a:t>
            </a:r>
            <a:r>
              <a:rPr lang="fr-FR" dirty="0"/>
              <a:t>réduisant </a:t>
            </a:r>
            <a:r>
              <a:rPr lang="fr-FR" dirty="0" smtClean="0"/>
              <a:t>le </a:t>
            </a:r>
            <a:r>
              <a:rPr lang="fr-FR" dirty="0"/>
              <a:t>nombre </a:t>
            </a:r>
            <a:r>
              <a:rPr lang="fr-FR" dirty="0" smtClean="0"/>
              <a:t>de </a:t>
            </a:r>
            <a:r>
              <a:rPr lang="fr-FR" u="sng" dirty="0" smtClean="0"/>
              <a:t>ses</a:t>
            </a:r>
            <a:r>
              <a:rPr lang="fr-FR" dirty="0" smtClean="0"/>
              <a:t> </a:t>
            </a:r>
            <a:r>
              <a:rPr lang="fr-FR" dirty="0"/>
              <a:t>partenaires sexuels et en utilisant </a:t>
            </a:r>
            <a:r>
              <a:rPr lang="fr-FR" u="sng" dirty="0" smtClean="0"/>
              <a:t>davantage</a:t>
            </a:r>
            <a:r>
              <a:rPr lang="fr-FR" dirty="0" smtClean="0"/>
              <a:t> des </a:t>
            </a:r>
            <a:r>
              <a:rPr lang="fr-FR" dirty="0"/>
              <a:t>préservatifs. </a:t>
            </a:r>
          </a:p>
          <a:p>
            <a:pPr algn="l">
              <a:defRPr/>
            </a:pPr>
            <a:r>
              <a:rPr lang="fr-FR" dirty="0"/>
              <a:t>Lorsque les personnes infectées par le VIH prennent un traitement efficace, c'est-à-dire une thérapie antirétrovirale qui réduit leur charge virale sanguine, la probabilité qu'elles transmettent le VIH est très faible</a:t>
            </a:r>
          </a:p>
          <a:p>
            <a:pPr algn="l">
              <a:defRPr/>
            </a:pPr>
            <a:r>
              <a:rPr lang="fr-FR" dirty="0"/>
              <a:t>Les personnes qui n'ont pas été diagnostiquées ne peuvent tout simplement pas bénéficier de ces </a:t>
            </a:r>
            <a:r>
              <a:rPr lang="fr-FR" u="sng" dirty="0" smtClean="0"/>
              <a:t>moyens</a:t>
            </a:r>
            <a:r>
              <a:rPr lang="fr-FR" u="sng" baseline="0" dirty="0" smtClean="0"/>
              <a:t> de </a:t>
            </a:r>
            <a:r>
              <a:rPr lang="fr-FR" dirty="0" smtClean="0"/>
              <a:t>prévention </a:t>
            </a:r>
            <a:endParaRPr lang="fr-FR" dirty="0"/>
          </a:p>
          <a:p>
            <a:pPr algn="l">
              <a:defRPr/>
            </a:pPr>
            <a:endParaRPr lang="fr-FR" dirty="0"/>
          </a:p>
          <a:p>
            <a:pPr algn="l">
              <a:defRPr/>
            </a:pPr>
            <a:r>
              <a:rPr lang="fr-FR" dirty="0"/>
              <a:t>Sources : </a:t>
            </a:r>
            <a:r>
              <a:rPr lang="fr-FR" sz="1200" dirty="0"/>
              <a:t>Moreno S, Mocroft A &amp; Monfonte A Review: Medical and Societal consequences of late presentation Antiviral Therapy, 2010, 15, suppl 1; 9-15.</a:t>
            </a:r>
            <a:endParaRPr lang="fr-FR" sz="1200" dirty="0">
              <a:cs typeface="Arial" pitchFamily="34" charset="0"/>
            </a:endParaRPr>
          </a:p>
          <a:p>
            <a:pPr algn="l">
              <a:defRPr/>
            </a:pPr>
            <a:r>
              <a:rPr lang="fr-FR" sz="1200" dirty="0"/>
              <a:t>Marks G, Crepaz N and Janssen RS, Estimating sexual transmission of HIV from persons aware and unaware that they are infected with the virus in the US. AIDS 2006, 20:1447–1450.</a:t>
            </a:r>
          </a:p>
          <a:p>
            <a:pPr algn="l">
              <a:defRPr/>
            </a:pPr>
            <a:r>
              <a:rPr lang="fr-FR" sz="1200" dirty="0"/>
              <a:t>Hall HI et al. HIV Transmission Rates from persons living with HIV who are aware and unaware of their infection, United States AIDS 2012.</a:t>
            </a:r>
          </a:p>
          <a:p>
            <a:pPr algn="l">
              <a:defRPr/>
            </a:pPr>
            <a:r>
              <a:rPr lang="fr-FR" sz="1200" dirty="0"/>
              <a:t>Cohen MS, Chen YQ, McCauley M, Gamble T, Hosseinipour MC, Kumarasamy N, et al. Prevention of HIV-1 infection with early antiretroviral therapy. N Engl J Med. 2011;365:493–505.</a:t>
            </a:r>
          </a:p>
          <a:p>
            <a:pPr algn="l">
              <a:defRPr/>
            </a:pPr>
            <a:endParaRPr lang="fr-FR"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2265129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679768" y="4715908"/>
            <a:ext cx="5438140" cy="4928725"/>
          </a:xfrm>
          <a:noFill/>
        </p:spPr>
        <p:txBody>
          <a:bodyPr wrap="square" numCol="1" anchor="t" anchorCtr="0" compatLnSpc="1">
            <a:prstTxWarp prst="textNoShape">
              <a:avLst/>
            </a:prstTxWarp>
          </a:bodyPr>
          <a:lstStyle/>
          <a:p>
            <a:r>
              <a:rPr lang="fr-FR" dirty="0"/>
              <a:t>Narration</a:t>
            </a:r>
          </a:p>
          <a:p>
            <a:r>
              <a:rPr lang="fr-FR" dirty="0"/>
              <a:t>On estime qu'aux États-Unis, 25% des personnes qui vivent avec le VIH ne connaissent pas leur statut sérologique. Des données de modélisation indiquent que cette proportion de 25% de personnes ayant une infection au VIH non diagnostiquée (</a:t>
            </a:r>
            <a:r>
              <a:rPr lang="fr-FR" dirty="0" smtClean="0"/>
              <a:t>représentée </a:t>
            </a:r>
            <a:r>
              <a:rPr lang="fr-FR" dirty="0"/>
              <a:t>dans la colonne en rouge sur la gauche) comptent pour 54% des nouvelles transmissions, comme on le voit dans la colonne en rouge sur la droite. Ce taux de transmission est trois fois et demie plus élevé que celui des personnes qui connaissent leur statut sérologique VIH.</a:t>
            </a:r>
          </a:p>
          <a:p>
            <a:endParaRPr lang="fr-FR" dirty="0" smtClean="0"/>
          </a:p>
          <a:p>
            <a:r>
              <a:rPr lang="fr-FR" dirty="0" smtClean="0"/>
              <a:t>Informations </a:t>
            </a:r>
            <a:r>
              <a:rPr lang="fr-FR" dirty="0"/>
              <a:t>supplémentaires</a:t>
            </a:r>
          </a:p>
          <a:p>
            <a:r>
              <a:rPr lang="fr-FR" dirty="0"/>
              <a:t>Les estimations sont basées sur les informations suivantes :</a:t>
            </a:r>
          </a:p>
          <a:p>
            <a:r>
              <a:rPr lang="fr-FR" dirty="0"/>
              <a:t>1) Le fait que 33% des personnes du groupe connaissant son statut sérologique présentent un risque faible de transmettre le VIH en raison de la charge virale faible/indétectable ; 2) Il existe une réduction relative de 57% de la prévalence des rapports anaux ou vaginaux non protégés avec des partenaires à risques chez les personnes qui savent qu'elles sont porteuses du VIH (comparativement à celles qui ne le savent pas)</a:t>
            </a:r>
          </a:p>
          <a:p>
            <a:r>
              <a:rPr lang="fr-FR" dirty="0"/>
              <a:t>3) Les différences estimées entre le nombre moyen de partenaires à </a:t>
            </a:r>
            <a:r>
              <a:rPr lang="fr-FR" dirty="0" smtClean="0"/>
              <a:t>risque </a:t>
            </a:r>
            <a:r>
              <a:rPr lang="fr-FR" dirty="0"/>
              <a:t>pour les rapports anaux ou vaginaux non protégés dans chaque groupe de connaissance de statut (allant d'un nombre égal à un doublement dans le groupe des personnes ne connaissant pas son statut).</a:t>
            </a:r>
          </a:p>
          <a:p>
            <a:r>
              <a:rPr lang="fr-FR" dirty="0"/>
              <a:t>La fourchette estimée est basée sur des hypothèses concernant les partenaires</a:t>
            </a:r>
          </a:p>
          <a:p>
            <a:r>
              <a:rPr lang="fr-FR" dirty="0"/>
              <a:t>54% en supposant l'absence de différence entre les groupes au niveau du nombre moyen de partenaires à </a:t>
            </a:r>
            <a:r>
              <a:rPr lang="fr-FR" dirty="0" smtClean="0"/>
              <a:t>risque </a:t>
            </a:r>
            <a:r>
              <a:rPr lang="fr-FR" dirty="0"/>
              <a:t>pour les rapports anaux ou vaginaux non protégés </a:t>
            </a:r>
          </a:p>
          <a:p>
            <a:r>
              <a:rPr lang="fr-FR" dirty="0"/>
              <a:t>70% en supposant deux fois plus de partenaires à </a:t>
            </a:r>
            <a:r>
              <a:rPr lang="fr-FR" dirty="0" smtClean="0"/>
              <a:t>risque </a:t>
            </a:r>
            <a:r>
              <a:rPr lang="fr-FR" dirty="0"/>
              <a:t>pour les rapports anaux ou vaginaux non protégés dans le groupe des personnes qui connaissent leur statut</a:t>
            </a:r>
          </a:p>
          <a:p>
            <a:r>
              <a:rPr lang="fr-FR" dirty="0"/>
              <a:t>Ces résultats montrent que l'épidémie de VIH/SIDA peut être atténuée substantiellement en augmentant le nombre de personnes séropositives au VIH qui connaissent leur statut.</a:t>
            </a:r>
          </a:p>
          <a:p>
            <a:endParaRPr lang="fr-FR" altLang="en-US" dirty="0"/>
          </a:p>
          <a:p>
            <a:r>
              <a:rPr lang="fr-FR" dirty="0"/>
              <a:t>Sources : Marks G, </a:t>
            </a:r>
            <a:r>
              <a:rPr lang="fr-FR" dirty="0" err="1"/>
              <a:t>Crepaz</a:t>
            </a:r>
            <a:r>
              <a:rPr lang="fr-FR" dirty="0"/>
              <a:t> N, Janssen RS (2006) </a:t>
            </a:r>
            <a:r>
              <a:rPr lang="fr-FR" dirty="0" err="1"/>
              <a:t>Estimating</a:t>
            </a:r>
            <a:r>
              <a:rPr lang="fr-FR" dirty="0"/>
              <a:t> </a:t>
            </a:r>
            <a:r>
              <a:rPr lang="fr-FR" dirty="0" err="1"/>
              <a:t>sexual</a:t>
            </a:r>
            <a:r>
              <a:rPr lang="fr-FR" dirty="0"/>
              <a:t> transmission of HIV </a:t>
            </a:r>
            <a:r>
              <a:rPr lang="fr-FR" dirty="0" err="1"/>
              <a:t>from</a:t>
            </a:r>
            <a:r>
              <a:rPr lang="fr-FR" dirty="0"/>
              <a:t> </a:t>
            </a:r>
            <a:r>
              <a:rPr lang="fr-FR" dirty="0" err="1"/>
              <a:t>persons</a:t>
            </a:r>
            <a:r>
              <a:rPr lang="fr-FR" dirty="0"/>
              <a:t> </a:t>
            </a:r>
            <a:r>
              <a:rPr lang="fr-FR" dirty="0" err="1"/>
              <a:t>aware</a:t>
            </a:r>
            <a:r>
              <a:rPr lang="fr-FR" dirty="0"/>
              <a:t> and </a:t>
            </a:r>
            <a:r>
              <a:rPr lang="fr-FR" dirty="0" err="1"/>
              <a:t>unaware</a:t>
            </a:r>
            <a:r>
              <a:rPr lang="fr-FR" dirty="0"/>
              <a:t> </a:t>
            </a:r>
            <a:r>
              <a:rPr lang="fr-FR" dirty="0" err="1"/>
              <a:t>that</a:t>
            </a:r>
            <a:r>
              <a:rPr lang="fr-FR" dirty="0"/>
              <a:t> </a:t>
            </a:r>
            <a:r>
              <a:rPr lang="fr-FR" dirty="0" err="1"/>
              <a:t>they</a:t>
            </a:r>
            <a:r>
              <a:rPr lang="fr-FR" dirty="0"/>
              <a:t> are </a:t>
            </a:r>
            <a:r>
              <a:rPr lang="fr-FR" dirty="0" err="1"/>
              <a:t>infected</a:t>
            </a:r>
            <a:r>
              <a:rPr lang="fr-FR" dirty="0"/>
              <a:t> </a:t>
            </a:r>
            <a:r>
              <a:rPr lang="fr-FR" dirty="0" err="1"/>
              <a:t>with</a:t>
            </a:r>
            <a:r>
              <a:rPr lang="fr-FR" dirty="0"/>
              <a:t> the virus in the USA. </a:t>
            </a:r>
            <a:r>
              <a:rPr lang="fr-FR" altLang="en-US" i="1" dirty="0"/>
              <a:t>AIDS</a:t>
            </a:r>
            <a:r>
              <a:rPr lang="fr-FR" dirty="0"/>
              <a:t> 20:1447-1450</a:t>
            </a:r>
          </a:p>
          <a:p>
            <a:pPr fontAlgn="auto">
              <a:spcBef>
                <a:spcPts val="0"/>
              </a:spcBef>
              <a:spcAft>
                <a:spcPts val="0"/>
              </a:spcAft>
              <a:defRPr/>
            </a:pPr>
            <a:r>
              <a:rPr lang="fr-FR" dirty="0" err="1"/>
              <a:t>Campsmith</a:t>
            </a:r>
            <a:r>
              <a:rPr lang="fr-FR" dirty="0"/>
              <a:t> ML, Rhodes PH, Hall HI, Green TA. </a:t>
            </a:r>
            <a:r>
              <a:rPr lang="fr-FR" dirty="0" err="1"/>
              <a:t>Undiagnosed</a:t>
            </a:r>
            <a:r>
              <a:rPr lang="fr-FR" dirty="0"/>
              <a:t> HIV </a:t>
            </a:r>
            <a:r>
              <a:rPr lang="fr-FR" dirty="0" err="1"/>
              <a:t>prevalence</a:t>
            </a:r>
            <a:r>
              <a:rPr lang="fr-FR" dirty="0"/>
              <a:t> </a:t>
            </a:r>
            <a:r>
              <a:rPr lang="fr-FR" dirty="0" err="1"/>
              <a:t>among</a:t>
            </a:r>
            <a:r>
              <a:rPr lang="fr-FR" dirty="0"/>
              <a:t> </a:t>
            </a:r>
            <a:r>
              <a:rPr lang="fr-FR" dirty="0" err="1"/>
              <a:t>adults</a:t>
            </a:r>
            <a:r>
              <a:rPr lang="fr-FR" dirty="0"/>
              <a:t> and adolescents in the United States at the end of 2006. J </a:t>
            </a:r>
            <a:r>
              <a:rPr lang="fr-FR" dirty="0" err="1"/>
              <a:t>Acquir</a:t>
            </a:r>
            <a:r>
              <a:rPr lang="fr-FR" dirty="0"/>
              <a:t> Immune </a:t>
            </a:r>
            <a:r>
              <a:rPr lang="fr-FR" dirty="0" err="1"/>
              <a:t>Defic</a:t>
            </a:r>
            <a:r>
              <a:rPr lang="fr-FR" dirty="0"/>
              <a:t> </a:t>
            </a:r>
            <a:r>
              <a:rPr lang="fr-FR" dirty="0" err="1"/>
              <a:t>Syndr</a:t>
            </a:r>
            <a:r>
              <a:rPr lang="fr-FR" dirty="0"/>
              <a:t>. 2010;53:619-624</a:t>
            </a:r>
            <a:r>
              <a:rPr lang="fr-FR" dirty="0">
                <a:solidFill>
                  <a:schemeClr val="tx1">
                    <a:lumMod val="50000"/>
                    <a:lumOff val="50000"/>
                  </a:schemeClr>
                </a:solidFill>
                <a:latin typeface="Arial" pitchFamily="34" charset="0"/>
              </a:rPr>
              <a:t>. </a:t>
            </a:r>
          </a:p>
        </p:txBody>
      </p:sp>
      <p:sp>
        <p:nvSpPr>
          <p:cNvPr id="3" name="Slide Number Placeholder 2"/>
          <p:cNvSpPr>
            <a:spLocks noGrp="1"/>
          </p:cNvSpPr>
          <p:nvPr>
            <p:ph type="sldNum" sz="quarter" idx="10"/>
          </p:nvPr>
        </p:nvSpPr>
        <p:spPr/>
        <p:txBody>
          <a:bodyPr/>
          <a:lstStyle/>
          <a:p>
            <a:fld id="{E19BBA69-F71B-400F-8057-BFFCF0B37730}" type="slidenum">
              <a:rPr lang="en-GB" smtClean="0"/>
              <a:t>39</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diapo peut être utilisée si vous souhaitez fournir le contexte global.</a:t>
            </a:r>
          </a:p>
          <a:p>
            <a:endParaRPr lang="fr-FR" dirty="0"/>
          </a:p>
          <a:p>
            <a:r>
              <a:rPr lang="fr-FR" dirty="0"/>
              <a:t>Narration</a:t>
            </a:r>
          </a:p>
          <a:p>
            <a:r>
              <a:rPr lang="fr-FR" dirty="0"/>
              <a:t>Le nombre de cas de VIH continue de croître dans le monde, et environ 40 millions de personnes vivaient </a:t>
            </a:r>
            <a:r>
              <a:rPr lang="fr-FR" u="none" dirty="0" smtClean="0">
                <a:solidFill>
                  <a:srgbClr val="FF0000"/>
                </a:solidFill>
              </a:rPr>
              <a:t>avec le VIH</a:t>
            </a:r>
            <a:r>
              <a:rPr lang="fr-FR" u="none" baseline="0" dirty="0" smtClean="0">
                <a:solidFill>
                  <a:srgbClr val="FF0000"/>
                </a:solidFill>
              </a:rPr>
              <a:t> </a:t>
            </a:r>
            <a:r>
              <a:rPr lang="fr-FR" u="none" dirty="0" smtClean="0"/>
              <a:t>en </a:t>
            </a:r>
            <a:r>
              <a:rPr lang="fr-FR" u="none" dirty="0"/>
              <a:t>2014 </a:t>
            </a:r>
            <a:r>
              <a:rPr lang="fr-FR" u="none" dirty="0" smtClean="0"/>
              <a:t>en connaissant leur statut sérologique</a:t>
            </a:r>
            <a:endParaRPr lang="fr-FR" u="none" dirty="0"/>
          </a:p>
          <a:p>
            <a:r>
              <a:rPr lang="fr-FR" dirty="0"/>
              <a:t>Source : UNAIDS</a:t>
            </a:r>
          </a:p>
          <a:p>
            <a:endParaRPr lang="fr-FR" dirty="0"/>
          </a:p>
        </p:txBody>
      </p:sp>
    </p:spTree>
    <p:extLst>
      <p:ext uri="{BB962C8B-B14F-4D97-AF65-F5344CB8AC3E}">
        <p14:creationId xmlns:p14="http://schemas.microsoft.com/office/powerpoint/2010/main" val="3735926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US" sz="1200" dirty="0" smtClean="0">
                <a:cs typeface="Arial" pitchFamily="34" charset="0"/>
              </a:rPr>
              <a:t>Il a </a:t>
            </a:r>
            <a:r>
              <a:rPr lang="en-US" sz="1200" dirty="0" err="1" smtClean="0">
                <a:cs typeface="Arial" pitchFamily="34" charset="0"/>
              </a:rPr>
              <a:t>été</a:t>
            </a:r>
            <a:r>
              <a:rPr lang="en-US" sz="1200" dirty="0" smtClean="0">
                <a:cs typeface="Arial" pitchFamily="34" charset="0"/>
              </a:rPr>
              <a:t> </a:t>
            </a:r>
            <a:r>
              <a:rPr lang="en-US" sz="1200" dirty="0" err="1" smtClean="0">
                <a:cs typeface="Arial" pitchFamily="34" charset="0"/>
              </a:rPr>
              <a:t>estimé</a:t>
            </a:r>
            <a:r>
              <a:rPr lang="en-US" sz="1200" dirty="0" smtClean="0">
                <a:cs typeface="Arial" pitchFamily="34" charset="0"/>
              </a:rPr>
              <a:t> que les 19% de </a:t>
            </a:r>
            <a:r>
              <a:rPr lang="en-US" sz="1200" dirty="0" err="1" smtClean="0">
                <a:cs typeface="Arial" pitchFamily="34" charset="0"/>
              </a:rPr>
              <a:t>personnes</a:t>
            </a:r>
            <a:r>
              <a:rPr lang="en-US" sz="1200" dirty="0" smtClean="0">
                <a:cs typeface="Arial" pitchFamily="34" charset="0"/>
              </a:rPr>
              <a:t> </a:t>
            </a:r>
            <a:r>
              <a:rPr lang="en-US" sz="1200" dirty="0" err="1" smtClean="0">
                <a:cs typeface="Arial" pitchFamily="34" charset="0"/>
              </a:rPr>
              <a:t>infectées</a:t>
            </a:r>
            <a:r>
              <a:rPr lang="en-US" sz="1200" dirty="0" smtClean="0">
                <a:cs typeface="Arial" pitchFamily="34" charset="0"/>
              </a:rPr>
              <a:t> par le VIH </a:t>
            </a:r>
            <a:r>
              <a:rPr lang="en-US" sz="1200" dirty="0" err="1" smtClean="0">
                <a:cs typeface="Arial" pitchFamily="34" charset="0"/>
              </a:rPr>
              <a:t>mais</a:t>
            </a:r>
            <a:r>
              <a:rPr lang="en-US" sz="1200" dirty="0" smtClean="0">
                <a:cs typeface="Arial" pitchFamily="34" charset="0"/>
              </a:rPr>
              <a:t> qui ne le </a:t>
            </a:r>
            <a:r>
              <a:rPr lang="en-US" sz="1200" dirty="0" err="1" smtClean="0">
                <a:cs typeface="Arial" pitchFamily="34" charset="0"/>
              </a:rPr>
              <a:t>savent</a:t>
            </a:r>
            <a:r>
              <a:rPr lang="en-US" sz="1200" dirty="0" smtClean="0">
                <a:cs typeface="Arial" pitchFamily="34" charset="0"/>
              </a:rPr>
              <a:t> pas, </a:t>
            </a:r>
            <a:r>
              <a:rPr lang="en-US" sz="1200" dirty="0" err="1" smtClean="0">
                <a:cs typeface="Arial" pitchFamily="34" charset="0"/>
              </a:rPr>
              <a:t>sont</a:t>
            </a:r>
            <a:r>
              <a:rPr lang="en-US" sz="1200" dirty="0" smtClean="0">
                <a:cs typeface="Arial" pitchFamily="34" charset="0"/>
              </a:rPr>
              <a:t> à </a:t>
            </a:r>
            <a:r>
              <a:rPr lang="en-US" sz="1200" dirty="0" err="1" smtClean="0">
                <a:cs typeface="Arial" pitchFamily="34" charset="0"/>
              </a:rPr>
              <a:t>l’origine</a:t>
            </a:r>
            <a:r>
              <a:rPr lang="en-US" sz="1200" dirty="0" smtClean="0">
                <a:cs typeface="Arial" pitchFamily="34" charset="0"/>
              </a:rPr>
              <a:t> </a:t>
            </a:r>
            <a:r>
              <a:rPr lang="en-US" sz="1200" dirty="0" err="1" smtClean="0">
                <a:cs typeface="Arial" pitchFamily="34" charset="0"/>
              </a:rPr>
              <a:t>d’au</a:t>
            </a:r>
            <a:r>
              <a:rPr lang="en-US" sz="1200" dirty="0" smtClean="0">
                <a:cs typeface="Arial" pitchFamily="34" charset="0"/>
              </a:rPr>
              <a:t> </a:t>
            </a:r>
            <a:r>
              <a:rPr lang="en-US" sz="1200" dirty="0" err="1" smtClean="0">
                <a:cs typeface="Arial" pitchFamily="34" charset="0"/>
              </a:rPr>
              <a:t>moins</a:t>
            </a:r>
            <a:r>
              <a:rPr lang="en-US" sz="1200" dirty="0" smtClean="0">
                <a:cs typeface="Arial" pitchFamily="34" charset="0"/>
              </a:rPr>
              <a:t> 43% des 7 500 </a:t>
            </a:r>
            <a:r>
              <a:rPr lang="en-US" sz="1200" dirty="0" err="1" smtClean="0">
                <a:cs typeface="Arial" pitchFamily="34" charset="0"/>
              </a:rPr>
              <a:t>nouvelles</a:t>
            </a:r>
            <a:r>
              <a:rPr lang="en-US" sz="1200" dirty="0" smtClean="0">
                <a:cs typeface="Arial" pitchFamily="34" charset="0"/>
              </a:rPr>
              <a:t> infections </a:t>
            </a:r>
            <a:r>
              <a:rPr lang="en-US" sz="1200" dirty="0" err="1" smtClean="0">
                <a:cs typeface="Arial" pitchFamily="34" charset="0"/>
              </a:rPr>
              <a:t>annuelles</a:t>
            </a:r>
            <a:r>
              <a:rPr lang="en-US" sz="1200" dirty="0" smtClean="0">
                <a:cs typeface="Arial" pitchFamily="34" charset="0"/>
              </a:rPr>
              <a:t>. Ce </a:t>
            </a:r>
            <a:r>
              <a:rPr lang="en-US" sz="1200" dirty="0" err="1" smtClean="0">
                <a:cs typeface="Arial" pitchFamily="34" charset="0"/>
              </a:rPr>
              <a:t>n’est</a:t>
            </a:r>
            <a:r>
              <a:rPr lang="en-US" sz="1200" dirty="0" smtClean="0">
                <a:cs typeface="Arial" pitchFamily="34" charset="0"/>
              </a:rPr>
              <a:t> pas </a:t>
            </a:r>
            <a:r>
              <a:rPr lang="en-US" sz="1200" dirty="0" err="1" smtClean="0">
                <a:cs typeface="Arial" pitchFamily="34" charset="0"/>
              </a:rPr>
              <a:t>indiqué</a:t>
            </a:r>
            <a:r>
              <a:rPr lang="en-US" sz="1200" dirty="0" smtClean="0">
                <a:cs typeface="Arial" pitchFamily="34" charset="0"/>
              </a:rPr>
              <a:t> sur la </a:t>
            </a:r>
            <a:r>
              <a:rPr lang="en-US" sz="1200" dirty="0" err="1" smtClean="0">
                <a:cs typeface="Arial" pitchFamily="34" charset="0"/>
              </a:rPr>
              <a:t>diapositive</a:t>
            </a:r>
            <a:r>
              <a:rPr lang="en-US" sz="1200" dirty="0" smtClean="0">
                <a:cs typeface="Arial" pitchFamily="34" charset="0"/>
              </a:rPr>
              <a:t>:</a:t>
            </a:r>
            <a:r>
              <a:rPr lang="en-US" sz="1200" baseline="0" dirty="0" smtClean="0">
                <a:cs typeface="Arial" pitchFamily="34" charset="0"/>
              </a:rPr>
              <a:t> </a:t>
            </a:r>
            <a:r>
              <a:rPr lang="en-US" sz="1200" baseline="0" dirty="0" err="1" smtClean="0">
                <a:cs typeface="Arial" pitchFamily="34" charset="0"/>
              </a:rPr>
              <a:t>si</a:t>
            </a:r>
            <a:r>
              <a:rPr lang="en-US" sz="1200" baseline="0" dirty="0" smtClean="0">
                <a:cs typeface="Arial" pitchFamily="34" charset="0"/>
              </a:rPr>
              <a:t> on </a:t>
            </a:r>
            <a:r>
              <a:rPr lang="en-US" sz="1200" baseline="0" dirty="0" err="1" smtClean="0">
                <a:cs typeface="Arial" pitchFamily="34" charset="0"/>
              </a:rPr>
              <a:t>admet</a:t>
            </a:r>
            <a:r>
              <a:rPr lang="en-US" sz="1200" baseline="0" dirty="0" smtClean="0">
                <a:cs typeface="Arial" pitchFamily="34" charset="0"/>
              </a:rPr>
              <a:t> </a:t>
            </a:r>
            <a:r>
              <a:rPr lang="en-US" sz="1200" baseline="0" dirty="0" err="1" smtClean="0">
                <a:cs typeface="Arial" pitchFamily="34" charset="0"/>
              </a:rPr>
              <a:t>l’hypothèse</a:t>
            </a:r>
            <a:r>
              <a:rPr lang="en-US" sz="1200" baseline="0" dirty="0" smtClean="0">
                <a:cs typeface="Arial" pitchFamily="34" charset="0"/>
              </a:rPr>
              <a:t> que les </a:t>
            </a:r>
            <a:r>
              <a:rPr lang="en-US" sz="1200" baseline="0" dirty="0" err="1" smtClean="0">
                <a:cs typeface="Arial" pitchFamily="34" charset="0"/>
              </a:rPr>
              <a:t>personnes</a:t>
            </a:r>
            <a:r>
              <a:rPr lang="en-US" sz="1200" baseline="0" dirty="0" smtClean="0">
                <a:cs typeface="Arial" pitchFamily="34" charset="0"/>
              </a:rPr>
              <a:t> qui </a:t>
            </a:r>
            <a:r>
              <a:rPr lang="en-US" sz="1200" baseline="0" dirty="0" err="1" smtClean="0">
                <a:cs typeface="Arial" pitchFamily="34" charset="0"/>
              </a:rPr>
              <a:t>connaissent</a:t>
            </a:r>
            <a:r>
              <a:rPr lang="en-US" sz="1200" baseline="0" dirty="0" smtClean="0">
                <a:cs typeface="Arial" pitchFamily="34" charset="0"/>
              </a:rPr>
              <a:t> </a:t>
            </a:r>
            <a:r>
              <a:rPr lang="en-US" sz="1200" baseline="0" dirty="0" err="1" smtClean="0">
                <a:cs typeface="Arial" pitchFamily="34" charset="0"/>
              </a:rPr>
              <a:t>leur</a:t>
            </a:r>
            <a:r>
              <a:rPr lang="en-US" sz="1200" baseline="0" dirty="0" smtClean="0">
                <a:cs typeface="Arial" pitchFamily="34" charset="0"/>
              </a:rPr>
              <a:t> </a:t>
            </a:r>
            <a:r>
              <a:rPr lang="en-US" sz="1200" baseline="0" dirty="0" err="1" smtClean="0">
                <a:cs typeface="Arial" pitchFamily="34" charset="0"/>
              </a:rPr>
              <a:t>séropositivité</a:t>
            </a:r>
            <a:r>
              <a:rPr lang="en-US" sz="1200" baseline="0" dirty="0" smtClean="0">
                <a:cs typeface="Arial" pitchFamily="34" charset="0"/>
              </a:rPr>
              <a:t> </a:t>
            </a:r>
            <a:r>
              <a:rPr lang="en-US" sz="1200" baseline="0" dirty="0" err="1" smtClean="0">
                <a:cs typeface="Arial" pitchFamily="34" charset="0"/>
              </a:rPr>
              <a:t>adaptent</a:t>
            </a:r>
            <a:r>
              <a:rPr lang="en-US" sz="1200" baseline="0" dirty="0" smtClean="0">
                <a:cs typeface="Arial" pitchFamily="34" charset="0"/>
              </a:rPr>
              <a:t> </a:t>
            </a:r>
            <a:r>
              <a:rPr lang="en-US" sz="1200" baseline="0" dirty="0" err="1" smtClean="0">
                <a:cs typeface="Arial" pitchFamily="34" charset="0"/>
              </a:rPr>
              <a:t>spontanément</a:t>
            </a:r>
            <a:r>
              <a:rPr lang="en-US" sz="1200" baseline="0" dirty="0" smtClean="0">
                <a:cs typeface="Arial" pitchFamily="34" charset="0"/>
              </a:rPr>
              <a:t> </a:t>
            </a:r>
            <a:r>
              <a:rPr lang="en-US" sz="1200" baseline="0" dirty="0" err="1" smtClean="0">
                <a:cs typeface="Arial" pitchFamily="34" charset="0"/>
              </a:rPr>
              <a:t>leur</a:t>
            </a:r>
            <a:r>
              <a:rPr lang="en-US" sz="1200" baseline="0" dirty="0" smtClean="0">
                <a:cs typeface="Arial" pitchFamily="34" charset="0"/>
              </a:rPr>
              <a:t> </a:t>
            </a:r>
            <a:r>
              <a:rPr lang="en-US" sz="1200" baseline="0" dirty="0" err="1" smtClean="0">
                <a:cs typeface="Arial" pitchFamily="34" charset="0"/>
              </a:rPr>
              <a:t>comportement</a:t>
            </a:r>
            <a:r>
              <a:rPr lang="en-US" sz="1200" baseline="0" dirty="0" smtClean="0">
                <a:cs typeface="Arial" pitchFamily="34" charset="0"/>
              </a:rPr>
              <a:t> pour ne pas </a:t>
            </a:r>
            <a:r>
              <a:rPr lang="en-US" sz="1200" baseline="0" dirty="0" err="1" smtClean="0">
                <a:cs typeface="Arial" pitchFamily="34" charset="0"/>
              </a:rPr>
              <a:t>transmettre</a:t>
            </a:r>
            <a:r>
              <a:rPr lang="en-US" sz="1200" baseline="0" dirty="0" smtClean="0">
                <a:cs typeface="Arial" pitchFamily="34" charset="0"/>
              </a:rPr>
              <a:t> le VIH (</a:t>
            </a:r>
            <a:r>
              <a:rPr lang="en-US" sz="1200" baseline="0" dirty="0" err="1" smtClean="0">
                <a:cs typeface="Arial" pitchFamily="34" charset="0"/>
              </a:rPr>
              <a:t>Crepaz</a:t>
            </a:r>
            <a:r>
              <a:rPr lang="en-US" sz="1200" baseline="0" dirty="0" smtClean="0">
                <a:cs typeface="Arial" pitchFamily="34" charset="0"/>
              </a:rPr>
              <a:t> et al.), au </a:t>
            </a:r>
            <a:r>
              <a:rPr lang="en-US" sz="1200" baseline="0" dirty="0" err="1" smtClean="0">
                <a:cs typeface="Arial" pitchFamily="34" charset="0"/>
              </a:rPr>
              <a:t>moins</a:t>
            </a:r>
            <a:r>
              <a:rPr lang="en-US" sz="1200" baseline="0" dirty="0" smtClean="0">
                <a:cs typeface="Arial" pitchFamily="34" charset="0"/>
              </a:rPr>
              <a:t> 56% des </a:t>
            </a:r>
            <a:r>
              <a:rPr lang="en-US" sz="1200" baseline="0" dirty="0" err="1" smtClean="0">
                <a:cs typeface="Arial" pitchFamily="34" charset="0"/>
              </a:rPr>
              <a:t>nouvelles</a:t>
            </a:r>
            <a:r>
              <a:rPr lang="en-US" sz="1200" baseline="0" dirty="0" smtClean="0">
                <a:cs typeface="Arial" pitchFamily="34" charset="0"/>
              </a:rPr>
              <a:t> infections </a:t>
            </a:r>
            <a:r>
              <a:rPr lang="en-US" sz="1200" baseline="0" dirty="0" err="1" smtClean="0">
                <a:cs typeface="Arial" pitchFamily="34" charset="0"/>
              </a:rPr>
              <a:t>sont</a:t>
            </a:r>
            <a:r>
              <a:rPr lang="en-US" sz="1200" baseline="0" dirty="0" smtClean="0">
                <a:cs typeface="Arial" pitchFamily="34" charset="0"/>
              </a:rPr>
              <a:t> dues aux </a:t>
            </a:r>
            <a:r>
              <a:rPr lang="en-US" sz="1200" baseline="0" dirty="0" err="1" smtClean="0">
                <a:cs typeface="Arial" pitchFamily="34" charset="0"/>
              </a:rPr>
              <a:t>personnes</a:t>
            </a:r>
            <a:r>
              <a:rPr lang="en-US" sz="1200" baseline="0" dirty="0" smtClean="0">
                <a:cs typeface="Arial" pitchFamily="34" charset="0"/>
              </a:rPr>
              <a:t> qui </a:t>
            </a:r>
            <a:r>
              <a:rPr lang="en-US" sz="1200" baseline="0" dirty="0" err="1" smtClean="0">
                <a:cs typeface="Arial" pitchFamily="34" charset="0"/>
              </a:rPr>
              <a:t>ignorent</a:t>
            </a:r>
            <a:r>
              <a:rPr lang="en-US" sz="1200" baseline="0" dirty="0" smtClean="0">
                <a:cs typeface="Arial" pitchFamily="34" charset="0"/>
              </a:rPr>
              <a:t> </a:t>
            </a:r>
            <a:r>
              <a:rPr lang="en-US" sz="1200" baseline="0" dirty="0" err="1" smtClean="0">
                <a:cs typeface="Arial" pitchFamily="34" charset="0"/>
              </a:rPr>
              <a:t>leur</a:t>
            </a:r>
            <a:r>
              <a:rPr lang="en-US" sz="1200" baseline="0" dirty="0" smtClean="0">
                <a:cs typeface="Arial" pitchFamily="34" charset="0"/>
              </a:rPr>
              <a:t> </a:t>
            </a:r>
            <a:r>
              <a:rPr lang="en-US" sz="1200" baseline="0" dirty="0" err="1" smtClean="0">
                <a:cs typeface="Arial" pitchFamily="34" charset="0"/>
              </a:rPr>
              <a:t>séropositivité</a:t>
            </a:r>
            <a:r>
              <a:rPr lang="en-US" sz="1200" baseline="0" dirty="0" smtClean="0">
                <a:cs typeface="Arial" pitchFamily="34" charset="0"/>
              </a:rPr>
              <a:t>.</a:t>
            </a:r>
            <a:endParaRPr lang="en-US" sz="1200" dirty="0" smtClean="0">
              <a:cs typeface="Arial" pitchFamily="34" charset="0"/>
            </a:endParaRPr>
          </a:p>
          <a:p>
            <a:pPr>
              <a:defRPr/>
            </a:pPr>
            <a:endParaRPr lang="fr-FR" dirty="0" smtClean="0">
              <a:cs typeface="Arial" pitchFamily="34" charset="0"/>
            </a:endParaRPr>
          </a:p>
          <a:p>
            <a:pPr>
              <a:defRPr/>
            </a:pPr>
            <a:r>
              <a:rPr lang="fr-FR" dirty="0" smtClean="0">
                <a:cs typeface="Arial" pitchFamily="34" charset="0"/>
              </a:rPr>
              <a:t>Translation:</a:t>
            </a:r>
          </a:p>
          <a:p>
            <a:pPr>
              <a:defRPr/>
            </a:pPr>
            <a:r>
              <a:rPr lang="fr-FR" dirty="0" err="1" smtClean="0">
                <a:cs typeface="Arial" pitchFamily="34" charset="0"/>
              </a:rPr>
              <a:t>Title</a:t>
            </a:r>
            <a:r>
              <a:rPr lang="fr-FR" dirty="0" smtClean="0">
                <a:cs typeface="Arial" pitchFamily="34" charset="0"/>
              </a:rPr>
              <a:t>: </a:t>
            </a:r>
            <a:r>
              <a:rPr lang="en-US" altLang="en-US" dirty="0" smtClean="0">
                <a:latin typeface="Calibri" panose="020F0502020204030204" pitchFamily="34" charset="0"/>
                <a:cs typeface="Calibri" panose="020F0502020204030204" pitchFamily="34" charset="0"/>
              </a:rPr>
              <a:t>Undiagnosed </a:t>
            </a:r>
            <a:r>
              <a:rPr lang="en-US" altLang="en-US" dirty="0">
                <a:latin typeface="Calibri" panose="020F0502020204030204" pitchFamily="34" charset="0"/>
                <a:cs typeface="Calibri" panose="020F0502020204030204" pitchFamily="34" charset="0"/>
              </a:rPr>
              <a:t>HIV and onward transmission: France, </a:t>
            </a:r>
            <a:r>
              <a:rPr lang="en-US" altLang="en-US" dirty="0" smtClean="0">
                <a:latin typeface="Calibri" panose="020F0502020204030204" pitchFamily="34" charset="0"/>
                <a:cs typeface="Calibri" panose="020F0502020204030204" pitchFamily="34" charset="0"/>
              </a:rPr>
              <a:t>2010</a:t>
            </a:r>
          </a:p>
          <a:p>
            <a:pPr>
              <a:defRPr/>
            </a:pPr>
            <a:endParaRPr lang="fr-FR" dirty="0" smtClean="0">
              <a:cs typeface="Arial" pitchFamily="34" charset="0"/>
            </a:endParaRPr>
          </a:p>
          <a:p>
            <a:pPr>
              <a:defRPr/>
            </a:pPr>
            <a:r>
              <a:rPr lang="fr-FR" dirty="0" smtClean="0">
                <a:cs typeface="Arial" pitchFamily="34" charset="0"/>
              </a:rPr>
              <a:t>Source: </a:t>
            </a:r>
            <a:r>
              <a:rPr lang="fr-FR" dirty="0" err="1" smtClean="0">
                <a:cs typeface="Arial" pitchFamily="34" charset="0"/>
              </a:rPr>
              <a:t>Supervie</a:t>
            </a:r>
            <a:r>
              <a:rPr lang="fr-FR" dirty="0" smtClean="0">
                <a:cs typeface="Arial" pitchFamily="34" charset="0"/>
              </a:rPr>
              <a:t> </a:t>
            </a:r>
            <a:r>
              <a:rPr lang="fr-FR" dirty="0">
                <a:cs typeface="Arial" pitchFamily="34" charset="0"/>
              </a:rPr>
              <a:t>et al. HIV in Europe 2012, </a:t>
            </a:r>
            <a:r>
              <a:rPr lang="en-US" dirty="0">
                <a:cs typeface="Arial" pitchFamily="34" charset="0"/>
              </a:rPr>
              <a:t>Copenhagen </a:t>
            </a:r>
            <a:r>
              <a:rPr lang="fr-FR" dirty="0">
                <a:cs typeface="Arial" pitchFamily="34" charset="0"/>
              </a:rPr>
              <a:t>(</a:t>
            </a:r>
            <a:r>
              <a:rPr lang="fr-FR" dirty="0" err="1">
                <a:cs typeface="Arial" pitchFamily="34" charset="0"/>
              </a:rPr>
              <a:t>Adapted</a:t>
            </a:r>
            <a:r>
              <a:rPr lang="fr-FR" dirty="0">
                <a:cs typeface="Arial" pitchFamily="34" charset="0"/>
              </a:rPr>
              <a:t> </a:t>
            </a:r>
            <a:r>
              <a:rPr lang="fr-FR" dirty="0" err="1">
                <a:cs typeface="Arial" pitchFamily="34" charset="0"/>
              </a:rPr>
              <a:t>from</a:t>
            </a:r>
            <a:r>
              <a:rPr lang="fr-FR" dirty="0">
                <a:cs typeface="Arial" pitchFamily="34" charset="0"/>
              </a:rPr>
              <a:t> Marks et al. AIDS 2006, </a:t>
            </a:r>
            <a:r>
              <a:rPr lang="fr-FR" dirty="0" err="1">
                <a:cs typeface="Arial" pitchFamily="34" charset="0"/>
              </a:rPr>
              <a:t>with</a:t>
            </a:r>
            <a:r>
              <a:rPr lang="fr-FR" dirty="0">
                <a:cs typeface="Arial" pitchFamily="34" charset="0"/>
              </a:rPr>
              <a:t> French </a:t>
            </a:r>
            <a:r>
              <a:rPr lang="fr-FR" dirty="0" err="1">
                <a:cs typeface="Arial" pitchFamily="34" charset="0"/>
              </a:rPr>
              <a:t>estimated</a:t>
            </a:r>
            <a:r>
              <a:rPr lang="fr-FR" dirty="0">
                <a:cs typeface="Arial" pitchFamily="34" charset="0"/>
              </a:rPr>
              <a:t> data)</a:t>
            </a:r>
          </a:p>
          <a:p>
            <a:pPr>
              <a:defRPr/>
            </a:pPr>
            <a:endParaRPr lang="en-US" altLang="en-US"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1800111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r>
              <a:rPr lang="fr-FR" dirty="0"/>
              <a:t>Narration</a:t>
            </a:r>
          </a:p>
          <a:p>
            <a:pPr>
              <a:defRPr/>
            </a:pPr>
            <a:r>
              <a:rPr lang="fr-FR" dirty="0"/>
              <a:t>Le diagnostic tardif a également un impact significatif sur les dépenses de santé. Ceci est dû en grande partie à la morbidité associée au VIH non diagnostiqué qui a pour effet de contraindre de nombreuses personnes à avoir recours au système de santé pour la prise en charge de maladies liées au VIH, mais non reconnues en tant que telles.</a:t>
            </a:r>
          </a:p>
          <a:p>
            <a:pPr>
              <a:defRPr/>
            </a:pPr>
            <a:r>
              <a:rPr lang="fr-FR" dirty="0"/>
              <a:t>Ces dépenses sont presque quatre fois supérieures que les dépenses de santé des personnes diagnostiquées et traitées en temps opportuns.</a:t>
            </a:r>
          </a:p>
          <a:p>
            <a:pPr>
              <a:defRPr/>
            </a:pPr>
            <a:r>
              <a:rPr lang="fr-FR" dirty="0"/>
              <a:t>Cette disparité se prolonge sur une longue période, ce qui montre bien la relation avec la réponse aux traitements du VIH moins bonne pour une maladie à un stade </a:t>
            </a:r>
            <a:r>
              <a:rPr lang="fr-FR" dirty="0" smtClean="0"/>
              <a:t>avancé, </a:t>
            </a:r>
            <a:r>
              <a:rPr lang="fr-FR" dirty="0"/>
              <a:t>et aussi dans certains </a:t>
            </a:r>
            <a:r>
              <a:rPr lang="fr-FR" dirty="0" smtClean="0"/>
              <a:t>cas, </a:t>
            </a:r>
            <a:r>
              <a:rPr lang="fr-FR" dirty="0"/>
              <a:t>avec les conséquences des pathologies associées.</a:t>
            </a:r>
          </a:p>
          <a:p>
            <a:pPr>
              <a:defRPr/>
            </a:pPr>
            <a:r>
              <a:rPr lang="fr-FR" dirty="0"/>
              <a:t>On considère à l'heure actuelle qu'un programme de dépistage du VIH restera avantageux économiquement tant que la prévalence du VIH non diagnostiqué est d'au moins 0,1% ou 1 pour mille. </a:t>
            </a:r>
          </a:p>
          <a:p>
            <a:pPr>
              <a:defRPr/>
            </a:pPr>
            <a:r>
              <a:rPr lang="fr-FR" dirty="0"/>
              <a:t> </a:t>
            </a:r>
          </a:p>
          <a:p>
            <a:pPr>
              <a:defRPr/>
            </a:pPr>
            <a:r>
              <a:rPr lang="fr-FR" dirty="0"/>
              <a:t>Sources : </a:t>
            </a:r>
            <a:r>
              <a:rPr lang="fr-FR" sz="1200" dirty="0"/>
              <a:t>Krentz, HB &amp; Gill MJ. Cost of medical care for HIV-infected patients within a regional population from 1997 to 2006. HIV Medicine (2008), 9, 721–730.</a:t>
            </a:r>
          </a:p>
          <a:p>
            <a:pPr>
              <a:defRPr/>
            </a:pPr>
            <a:r>
              <a:rPr lang="fr-FR" sz="1200" dirty="0"/>
              <a:t>Fleishman JA, Yehia BR, Moore RD, Gebo KA&amp; HIV Research Network . The Economic Burden of Late Entry Into Medical Care for Patients With HIV Infection. Med Care. 2010 December ; 48(12): 1071-1079.</a:t>
            </a:r>
          </a:p>
          <a:p>
            <a:endParaRPr lang="fr-FR" dirty="0"/>
          </a:p>
        </p:txBody>
      </p:sp>
    </p:spTree>
    <p:extLst>
      <p:ext uri="{BB962C8B-B14F-4D97-AF65-F5344CB8AC3E}">
        <p14:creationId xmlns:p14="http://schemas.microsoft.com/office/powerpoint/2010/main" val="1985590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Coûts de la présentation tardive au Canada</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Basé sur des données portant sur 24 patients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Surcoûts estimés de la présentation tardive, après ajustement selon les caractéristiques du patient 9 273 CAD</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différence de coûts totaux est en majeure partie attribuable à la différence de coûts hospitaliers engendrés par la prise en charge du VIH (15 fois plus élevés dans le cas d'une présentation tardive)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Coûts annuels moyens, année après le diagnostic (CAD)</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Personnes avec une présentation tardive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Personnes sans présentation tardive</a:t>
            </a:r>
            <a:endParaRPr lang="da-DK" sz="1200" kern="1200" dirty="0" smtClean="0">
              <a:solidFill>
                <a:schemeClr val="tx1"/>
              </a:solidFill>
              <a:effectLst/>
              <a:latin typeface="+mn-lt"/>
              <a:ea typeface="+mn-ea"/>
              <a:cs typeface="+mn-cs"/>
            </a:endParaRPr>
          </a:p>
          <a:p>
            <a:endParaRPr lang="fr-FR" dirty="0" smtClean="0"/>
          </a:p>
          <a:p>
            <a:r>
              <a:rPr lang="fr-FR" dirty="0" smtClean="0"/>
              <a:t>Narration</a:t>
            </a:r>
            <a:endParaRPr lang="fr-FR" dirty="0"/>
          </a:p>
          <a:p>
            <a:r>
              <a:rPr lang="fr-FR" dirty="0"/>
              <a:t>Cette diapo montre les dépenses de santé moyennes pour le VIH dans l'année qui suit le diagnostic, au Canada. Elle met en évidence que les </a:t>
            </a:r>
            <a:r>
              <a:rPr lang="fr-FR" altLang="en-US" sz="1200" dirty="0"/>
              <a:t>coûts directs au cours de la première année de prise en charge pour les personnes diagnostiquées tardivement sont le double de celles pour une </a:t>
            </a:r>
            <a:r>
              <a:rPr lang="fr-FR" altLang="en-US" sz="1200" dirty="0" smtClean="0"/>
              <a:t>personne diagnostiquée </a:t>
            </a:r>
            <a:r>
              <a:rPr lang="fr-FR" altLang="en-US" sz="1200" dirty="0"/>
              <a:t>en temps opportuns</a:t>
            </a:r>
            <a:r>
              <a:rPr lang="fr-FR" dirty="0"/>
              <a:t> </a:t>
            </a:r>
          </a:p>
          <a:p>
            <a:endParaRPr lang="fr-FR" dirty="0"/>
          </a:p>
          <a:p>
            <a:r>
              <a:rPr lang="fr-FR" dirty="0"/>
              <a:t>Source : </a:t>
            </a:r>
            <a:r>
              <a:rPr lang="fr-FR" dirty="0" err="1"/>
              <a:t>Krentz</a:t>
            </a:r>
            <a:r>
              <a:rPr lang="fr-FR" dirty="0"/>
              <a:t> HB, </a:t>
            </a:r>
            <a:r>
              <a:rPr lang="fr-FR" dirty="0" err="1"/>
              <a:t>Auld</a:t>
            </a:r>
            <a:r>
              <a:rPr lang="fr-FR" dirty="0"/>
              <a:t> MC, Gill MJ. The high </a:t>
            </a:r>
            <a:r>
              <a:rPr lang="fr-FR" dirty="0" err="1"/>
              <a:t>cost</a:t>
            </a:r>
            <a:r>
              <a:rPr lang="fr-FR" dirty="0"/>
              <a:t> of </a:t>
            </a:r>
            <a:r>
              <a:rPr lang="fr-FR" dirty="0" err="1"/>
              <a:t>medical</a:t>
            </a:r>
            <a:r>
              <a:rPr lang="fr-FR" dirty="0"/>
              <a:t> care for patients </a:t>
            </a:r>
            <a:r>
              <a:rPr lang="fr-FR" dirty="0" err="1"/>
              <a:t>who</a:t>
            </a:r>
            <a:r>
              <a:rPr lang="fr-FR" dirty="0"/>
              <a:t> </a:t>
            </a:r>
            <a:r>
              <a:rPr lang="fr-FR" dirty="0" err="1"/>
              <a:t>present</a:t>
            </a:r>
            <a:r>
              <a:rPr lang="fr-FR" dirty="0"/>
              <a:t> </a:t>
            </a:r>
            <a:r>
              <a:rPr lang="fr-FR" dirty="0" err="1"/>
              <a:t>late</a:t>
            </a:r>
            <a:r>
              <a:rPr lang="fr-FR" dirty="0"/>
              <a:t> (CD4 &lt;200 </a:t>
            </a:r>
            <a:r>
              <a:rPr lang="fr-FR" dirty="0" err="1"/>
              <a:t>cells</a:t>
            </a:r>
            <a:r>
              <a:rPr lang="fr-FR" dirty="0"/>
              <a:t>/</a:t>
            </a:r>
            <a:r>
              <a:rPr lang="fr-FR" dirty="0" err="1"/>
              <a:t>microL</a:t>
            </a:r>
            <a:r>
              <a:rPr lang="fr-FR" dirty="0"/>
              <a:t>) </a:t>
            </a:r>
            <a:r>
              <a:rPr lang="fr-FR" dirty="0" err="1"/>
              <a:t>with</a:t>
            </a:r>
            <a:r>
              <a:rPr lang="fr-FR" dirty="0"/>
              <a:t> HIV infection. HIV Med 2004; 5:93-8</a:t>
            </a:r>
          </a:p>
          <a:p>
            <a:endParaRPr lang="fr-FR" dirty="0"/>
          </a:p>
        </p:txBody>
      </p:sp>
    </p:spTree>
    <p:extLst>
      <p:ext uri="{BB962C8B-B14F-4D97-AF65-F5344CB8AC3E}">
        <p14:creationId xmlns:p14="http://schemas.microsoft.com/office/powerpoint/2010/main" val="660742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604072"/>
            <a:ext cx="5472608" cy="5184576"/>
          </a:xfrm>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fr-FR" dirty="0"/>
              <a:t>Le graphique montre une estimation du cout annuel de la prise en charge de 1000 patients VIH durant 20 ans. En gris clair, c’est l’évolution du cout des patients qui arrivent très tardivement aux soins (sida et/ou CD4&lt;200). On observe qu’il est bien plus élevé les premières années que le cout de l’analyse initiale ou que celui des patients qui accèdent tôt aux soins. Il diminue la 1ère année en raison des nombreux décès puis se stabilise. Bien que plus de patients décèdent, ce cout reste supérieur aux autres groupes jusqu’à 12 ans après le diagnostic.</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Translation: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Title: </a:t>
            </a:r>
            <a:r>
              <a:rPr lang="en-GB" sz="1200" dirty="0" smtClean="0"/>
              <a:t>Annual cost of support 1,000 HIV patients in France during the first 20 years</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a:t>
            </a:r>
            <a:r>
              <a:rPr lang="fr-FR" altLang="en-US" sz="1200" dirty="0" smtClean="0"/>
              <a:t>Sloan et al. AIDS 2012. </a:t>
            </a:r>
          </a:p>
          <a:p>
            <a:r>
              <a:rPr lang="en-US" dirty="0" smtClean="0"/>
              <a:t>Explanation of </a:t>
            </a:r>
            <a:r>
              <a:rPr lang="en-US" sz="1200" b="0" i="0" u="none" strike="noStrike" kern="1200" baseline="0" dirty="0" smtClean="0">
                <a:solidFill>
                  <a:schemeClr val="tx1"/>
                </a:solidFill>
              </a:rPr>
              <a:t>Fig. 2. Distribution of annual undiscounted cost to the health system of providing care to a cohort of 7,360 persons recently diagnosed with HIV, by disease stage. This figure shows results for three cohorts of simulated patients: (a) Presentation with advanced disease: patients presenting to care with advanced disease, defined as CD4 counts &lt;200/ml or AIDS-defining disease (mean CD4 count, 97/ml); lifetime cost; lifetime cost was s513,200 (s322,500 discounted). (b) Base case: patients presenting to care with base case characteristics, similar to those of patients presenting to care in France in 2005 (mean CD4 count, 372/ml); lifetime cost was s535,000 (s320,700 discounted). (c) Early presentation: patients presenting to care early (mean CD4 count, 510/ml); lifetime cost was s534,800 (s313,000 discounted). Simulated patients in each of these cohorts initiated antiretroviral therapy (ART) at CD4 counts &lt;350/ml or severe AIDS-defining disease. Undiscounted lifetime costs are similar in the base case and early disease groups, but discounted costs are s7,700 higher in the base case group. This substantial difference may be explained by the earlier deaths and thus decreased discounting of expensive end-of-life costs in the base case.</a:t>
            </a:r>
            <a:endParaRPr lang="fr-FR" altLang="en-US" sz="1200"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560931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da-DK" dirty="0" smtClean="0"/>
              <a:t>Narration</a:t>
            </a:r>
          </a:p>
          <a:p>
            <a:r>
              <a:rPr lang="fr-FR" dirty="0"/>
              <a:t>Cette diapo présente, en fonction du taux de CD4, la répartition du cout de prise en charge des patients VIH selon les postes de dépenses. On peut voir que, quelle que soit la classe de CD4, plus de 50% du cout est lié aux antirétroviraux, jusqu’à 81% chez les patients avec &gt;500 CD4. Plus le taux de CD4 baisse, plus le cout total augmente, cette augmentation est principalement liée aux hospitalisations, plus fréquentes et plus longues.</a:t>
            </a:r>
          </a:p>
          <a:p>
            <a:endParaRPr lang="da-DK" dirty="0" smtClean="0"/>
          </a:p>
          <a:p>
            <a:endParaRPr lang="da-DK" dirty="0" smtClean="0"/>
          </a:p>
          <a:p>
            <a:r>
              <a:rPr lang="da-DK" dirty="0" smtClean="0"/>
              <a:t>Translation:</a:t>
            </a:r>
          </a:p>
          <a:p>
            <a:r>
              <a:rPr lang="da-DK" dirty="0" err="1" smtClean="0"/>
              <a:t>Caption</a:t>
            </a:r>
            <a:r>
              <a:rPr lang="da-DK" dirty="0" smtClean="0"/>
              <a:t>: </a:t>
            </a:r>
            <a:r>
              <a:rPr lang="da-DK" b="0" i="0" dirty="0" smtClean="0"/>
              <a:t>C</a:t>
            </a:r>
            <a:r>
              <a:rPr lang="en-GB" b="0" i="0" dirty="0" err="1"/>
              <a:t>omponents</a:t>
            </a:r>
            <a:r>
              <a:rPr lang="en-GB" b="0" i="0" dirty="0"/>
              <a:t> of annual cost of HIV care by CD4 cell count. </a:t>
            </a:r>
            <a:r>
              <a:rPr lang="en-GB" dirty="0"/>
              <a:t>Les </a:t>
            </a:r>
            <a:r>
              <a:rPr lang="en-GB" dirty="0" err="1"/>
              <a:t>couts</a:t>
            </a:r>
            <a:r>
              <a:rPr lang="en-GB" dirty="0"/>
              <a:t> </a:t>
            </a:r>
            <a:r>
              <a:rPr lang="en-GB" dirty="0" err="1"/>
              <a:t>annuels</a:t>
            </a:r>
            <a:r>
              <a:rPr lang="en-GB" dirty="0"/>
              <a:t> </a:t>
            </a:r>
            <a:r>
              <a:rPr lang="en-GB" dirty="0" err="1"/>
              <a:t>sont</a:t>
            </a:r>
            <a:r>
              <a:rPr lang="en-GB" dirty="0"/>
              <a:t> plus </a:t>
            </a:r>
            <a:r>
              <a:rPr lang="en-GB" dirty="0" err="1"/>
              <a:t>élevés</a:t>
            </a:r>
            <a:r>
              <a:rPr lang="en-GB" dirty="0"/>
              <a:t> </a:t>
            </a:r>
            <a:r>
              <a:rPr lang="en-GB" dirty="0" err="1"/>
              <a:t>quand</a:t>
            </a:r>
            <a:r>
              <a:rPr lang="en-GB" dirty="0"/>
              <a:t> les patients </a:t>
            </a:r>
            <a:r>
              <a:rPr lang="en-GB" dirty="0" err="1"/>
              <a:t>ont</a:t>
            </a:r>
            <a:r>
              <a:rPr lang="en-GB" dirty="0"/>
              <a:t> un </a:t>
            </a:r>
            <a:r>
              <a:rPr lang="en-GB" dirty="0" err="1"/>
              <a:t>taux</a:t>
            </a:r>
            <a:r>
              <a:rPr lang="en-GB" dirty="0"/>
              <a:t> de CD4 &gt;500 que </a:t>
            </a:r>
            <a:r>
              <a:rPr lang="en-GB" dirty="0" err="1"/>
              <a:t>lorsqu’ils</a:t>
            </a:r>
            <a:r>
              <a:rPr lang="en-GB" dirty="0"/>
              <a:t> </a:t>
            </a:r>
            <a:r>
              <a:rPr lang="en-GB" dirty="0" err="1"/>
              <a:t>ont</a:t>
            </a:r>
            <a:r>
              <a:rPr lang="en-GB" dirty="0"/>
              <a:t> des CD4 entre 351 et 500, car la </a:t>
            </a:r>
            <a:r>
              <a:rPr lang="en-GB" dirty="0" err="1"/>
              <a:t>majorité</a:t>
            </a:r>
            <a:r>
              <a:rPr lang="en-GB" dirty="0"/>
              <a:t> des patients avec des CD4&gt;500 </a:t>
            </a:r>
            <a:r>
              <a:rPr lang="en-GB" dirty="0" err="1"/>
              <a:t>sont</a:t>
            </a:r>
            <a:r>
              <a:rPr lang="en-GB" dirty="0"/>
              <a:t> sous </a:t>
            </a:r>
            <a:r>
              <a:rPr lang="en-GB" dirty="0" err="1"/>
              <a:t>traitement</a:t>
            </a:r>
            <a:r>
              <a:rPr lang="en-GB" dirty="0"/>
              <a:t> </a:t>
            </a:r>
            <a:r>
              <a:rPr lang="en-GB" dirty="0" err="1"/>
              <a:t>antirétroviral</a:t>
            </a:r>
            <a:r>
              <a:rPr lang="en-GB" dirty="0"/>
              <a:t>.</a:t>
            </a:r>
          </a:p>
          <a:p>
            <a:endParaRPr lang="da-DK" dirty="0" smtClean="0"/>
          </a:p>
          <a:p>
            <a:r>
              <a:rPr lang="da-DK" dirty="0" smtClean="0"/>
              <a:t>Source:</a:t>
            </a:r>
            <a:r>
              <a:rPr lang="da-DK" baseline="0" dirty="0" smtClean="0"/>
              <a:t> Sloan et al. AIDS 2012</a:t>
            </a:r>
          </a:p>
          <a:p>
            <a:pPr marL="0" marR="0" indent="0" algn="l" defTabSz="91237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smtClean="0"/>
          </a:p>
          <a:p>
            <a:endParaRPr lang="da-DK" dirty="0"/>
          </a:p>
        </p:txBody>
      </p:sp>
    </p:spTree>
    <p:extLst>
      <p:ext uri="{BB962C8B-B14F-4D97-AF65-F5344CB8AC3E}">
        <p14:creationId xmlns:p14="http://schemas.microsoft.com/office/powerpoint/2010/main" val="1432788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Narration</a:t>
            </a:r>
          </a:p>
          <a:p>
            <a:r>
              <a:rPr lang="fr-FR" dirty="0"/>
              <a:t>La courbe représente l’évolution du ratio cout-efficacité du dépistage du VIH au moins une fois dans la vie en fonction de la prévalence des infections VIH non diagnostiquées. Le ratio est très élevé lorsque la prévalence est très faible et devient acceptable dès une prévalence de 0,1% (environ la prévalence dans la population générale en France). Si on ne considère que les hétérosexuels nés en France, la prévalence non diagnostiquée est très faible et le ratio trop élevé (croix rouge); Par contre, pour les Guyanais (carré bleu), les HSH (croix bleue) ou encore les usagers de drogues (triangle vert) chez qui la prévalence est plus élevée, le rapport cout–efficacité est acceptable voire très acceptable.</a:t>
            </a:r>
          </a:p>
          <a:p>
            <a:endParaRPr lang="en-GB" dirty="0"/>
          </a:p>
          <a:p>
            <a:r>
              <a:rPr lang="en-GB" dirty="0" smtClean="0"/>
              <a:t>Translation:</a:t>
            </a:r>
          </a:p>
          <a:p>
            <a:r>
              <a:rPr lang="en-GB" dirty="0" smtClean="0"/>
              <a:t>Title: </a:t>
            </a:r>
            <a:r>
              <a:rPr lang="en-GB" dirty="0">
                <a:latin typeface="Calibri" pitchFamily="34" charset="0"/>
                <a:cs typeface="Calibri" pitchFamily="34" charset="0"/>
              </a:rPr>
              <a:t>Cost-effectiveness of HIV testing depending on the undiagnosed prevalence of the French population.</a:t>
            </a:r>
          </a:p>
          <a:p>
            <a:endParaRPr lang="en-GB" dirty="0" smtClean="0"/>
          </a:p>
          <a:p>
            <a:r>
              <a:rPr lang="en-GB" dirty="0" smtClean="0"/>
              <a:t>Source: </a:t>
            </a:r>
            <a:r>
              <a:rPr lang="en-US" sz="1200" dirty="0" err="1" smtClean="0"/>
              <a:t>Yazdanpanah</a:t>
            </a:r>
            <a:r>
              <a:rPr lang="en-US" sz="1200" dirty="0" smtClean="0"/>
              <a:t> Y et al. (2010) Routine HIV Screening in France: Clinical Impact and Cost-Effectiveness. PLoS ONE 5(10): e13132. doi:10.1371/journal.pone.0013132</a:t>
            </a:r>
          </a:p>
          <a:p>
            <a:r>
              <a:rPr lang="en-US" sz="1200" dirty="0" smtClean="0">
                <a:solidFill>
                  <a:srgbClr val="7F7F7F"/>
                </a:solidFill>
                <a:hlinkClick r:id="rId3"/>
              </a:rPr>
              <a:t>http://www.plosone.org/article/info:doi/10.1371/journal.pone.0013132</a:t>
            </a:r>
            <a:endParaRPr lang="en-US" sz="1200" dirty="0" smtClean="0">
              <a:solidFill>
                <a:srgbClr val="7F7F7F"/>
              </a:solidFill>
            </a:endParaRPr>
          </a:p>
          <a:p>
            <a:endParaRPr lang="en-US"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endParaRPr lang="en-GB" dirty="0" smtClean="0"/>
          </a:p>
        </p:txBody>
      </p:sp>
    </p:spTree>
    <p:extLst>
      <p:ext uri="{BB962C8B-B14F-4D97-AF65-F5344CB8AC3E}">
        <p14:creationId xmlns:p14="http://schemas.microsoft.com/office/powerpoint/2010/main" val="1310022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1" indent="0" algn="l" defTabSz="912370" rtl="0" eaLnBrk="1" fontAlgn="auto" latinLnBrk="0" hangingPunct="1">
              <a:lnSpc>
                <a:spcPct val="100000"/>
              </a:lnSpc>
              <a:spcBef>
                <a:spcPts val="0"/>
              </a:spcBef>
              <a:spcAft>
                <a:spcPts val="0"/>
              </a:spcAft>
              <a:buClrTx/>
              <a:buSzTx/>
              <a:buFontTx/>
              <a:buNone/>
              <a:tabLst/>
              <a:defRPr/>
            </a:pPr>
            <a:r>
              <a:rPr lang="fr-FR" dirty="0"/>
              <a:t>Narration</a:t>
            </a:r>
          </a:p>
          <a:p>
            <a:pPr marL="0" marR="0" lvl="1" indent="0" algn="l" defTabSz="912370" rtl="0" eaLnBrk="1" fontAlgn="auto" latinLnBrk="0" hangingPunct="1">
              <a:lnSpc>
                <a:spcPct val="100000"/>
              </a:lnSpc>
              <a:spcBef>
                <a:spcPts val="0"/>
              </a:spcBef>
              <a:spcAft>
                <a:spcPts val="0"/>
              </a:spcAft>
              <a:buClrTx/>
              <a:buSzTx/>
              <a:buFontTx/>
              <a:buNone/>
              <a:tabLst/>
              <a:defRPr/>
            </a:pPr>
            <a:r>
              <a:rPr lang="fr-FR" dirty="0"/>
              <a:t>L'avantage premier du diagnostic précoce est l'accès en temps opportuns à la prise en charge et aux traitements. Ceci offre l'occasion </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fr-FR" dirty="0"/>
              <a:t>D</a:t>
            </a:r>
            <a:r>
              <a:rPr lang="fr-FR" dirty="0" smtClean="0"/>
              <a:t>'augmenter </a:t>
            </a:r>
            <a:r>
              <a:rPr lang="fr-FR" dirty="0"/>
              <a:t>la réponse thérapeutique qui est liée au taux de CD4 lors de l'initiation du traitement</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fr-FR" dirty="0" smtClean="0"/>
              <a:t>De</a:t>
            </a:r>
            <a:r>
              <a:rPr lang="fr-FR" baseline="0" dirty="0" smtClean="0"/>
              <a:t> </a:t>
            </a:r>
            <a:r>
              <a:rPr lang="fr-FR" u="none" baseline="0" dirty="0" smtClean="0"/>
              <a:t>diminuer la </a:t>
            </a:r>
            <a:r>
              <a:rPr lang="fr-FR" u="none" dirty="0" smtClean="0"/>
              <a:t>morbidité </a:t>
            </a:r>
            <a:r>
              <a:rPr lang="fr-FR" u="none" dirty="0"/>
              <a:t>et </a:t>
            </a:r>
            <a:r>
              <a:rPr lang="fr-FR" u="none" dirty="0" smtClean="0"/>
              <a:t>la mortalité, </a:t>
            </a:r>
            <a:r>
              <a:rPr lang="fr-FR" u="none" dirty="0"/>
              <a:t>évitant les infections et les </a:t>
            </a:r>
            <a:r>
              <a:rPr lang="fr-FR" u="none" dirty="0" smtClean="0"/>
              <a:t>cancers liés </a:t>
            </a:r>
            <a:r>
              <a:rPr lang="fr-FR" u="none" dirty="0"/>
              <a:t>au VIH</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fr-FR" u="none" dirty="0" smtClean="0"/>
              <a:t>De limiter les transmissions grâce </a:t>
            </a:r>
            <a:r>
              <a:rPr lang="fr-FR" u="none" dirty="0"/>
              <a:t>à un traitement utilisé en prévention (TasP) qui entraîne une charge virale </a:t>
            </a:r>
            <a:r>
              <a:rPr lang="fr-FR" u="none" dirty="0" smtClean="0"/>
              <a:t>indétectable et </a:t>
            </a:r>
            <a:r>
              <a:rPr lang="fr-FR" u="none" strike="sngStrike" dirty="0"/>
              <a:t>ce qui </a:t>
            </a:r>
            <a:r>
              <a:rPr lang="fr-FR" u="none" dirty="0"/>
              <a:t>par conséquent réduit l'</a:t>
            </a:r>
            <a:r>
              <a:rPr lang="fr-FR" u="none" dirty="0" err="1"/>
              <a:t>infectiosité</a:t>
            </a:r>
            <a:endParaRPr lang="fr-FR" u="none" dirty="0"/>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fr-FR" u="none" dirty="0"/>
              <a:t>D</a:t>
            </a:r>
            <a:r>
              <a:rPr lang="fr-FR" u="none" dirty="0" smtClean="0"/>
              <a:t>e réduire les dépenses </a:t>
            </a:r>
            <a:r>
              <a:rPr lang="fr-FR" u="none" dirty="0"/>
              <a:t>de santé </a:t>
            </a:r>
            <a:r>
              <a:rPr lang="fr-FR" u="none" strike="sngStrike" dirty="0" smtClean="0"/>
              <a:t>de</a:t>
            </a:r>
            <a:r>
              <a:rPr lang="fr-FR" u="none" dirty="0" smtClean="0"/>
              <a:t> en évitant</a:t>
            </a:r>
            <a:r>
              <a:rPr lang="fr-FR" u="none" baseline="0" dirty="0" smtClean="0"/>
              <a:t> </a:t>
            </a:r>
            <a:r>
              <a:rPr lang="fr-FR" u="none" dirty="0" smtClean="0"/>
              <a:t>la </a:t>
            </a:r>
            <a:r>
              <a:rPr lang="fr-FR" u="none" dirty="0"/>
              <a:t>morbidité associée au VIH</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fr-FR" u="none" dirty="0" smtClean="0"/>
              <a:t>Et de réduire les coûts </a:t>
            </a:r>
            <a:r>
              <a:rPr lang="fr-FR" u="none" dirty="0"/>
              <a:t>sociétaux induits par réduction de l'aide étatique et par un potentiel productif amélioré</a:t>
            </a:r>
          </a:p>
          <a:p>
            <a:pPr marL="171450" marR="0" lvl="1" indent="-171450" algn="l" defTabSz="912370" rtl="0" eaLnBrk="1" fontAlgn="auto" latinLnBrk="0" hangingPunct="1">
              <a:lnSpc>
                <a:spcPct val="100000"/>
              </a:lnSpc>
              <a:spcBef>
                <a:spcPts val="0"/>
              </a:spcBef>
              <a:spcAft>
                <a:spcPts val="0"/>
              </a:spcAft>
              <a:buClrTx/>
              <a:buSzTx/>
              <a:buFontTx/>
              <a:buChar char="-"/>
              <a:tabLst/>
              <a:defRPr/>
            </a:pPr>
            <a:endParaRPr lang="fr-FR" dirty="0">
              <a:cs typeface="Arial" pitchFamily="34" charset="0"/>
            </a:endParaRPr>
          </a:p>
          <a:p>
            <a:pPr marL="0" marR="0" lvl="1" algn="l" defTabSz="912370" rtl="0" eaLnBrk="1" fontAlgn="auto" latinLnBrk="0" hangingPunct="1">
              <a:lnSpc>
                <a:spcPct val="100000"/>
              </a:lnSpc>
              <a:spcBef>
                <a:spcPts val="0"/>
              </a:spcBef>
              <a:spcAft>
                <a:spcPts val="0"/>
              </a:spcAft>
              <a:buClrTx/>
              <a:buSzTx/>
              <a:tabLst/>
              <a:defRPr/>
            </a:pPr>
            <a:r>
              <a:rPr lang="fr-FR" dirty="0"/>
              <a:t>Nous savons que le diagnostic en temps opportuns du VIH est le facteur clé pour une espérance de vie améliorée et nous savons que les personnes infectées par le VIH peuvent approcher de l'espérance de vie attendue normale lorsque le diagnostic et l'accès à la prise en charge et aux traitements se font en temps opportuns.       </a:t>
            </a:r>
          </a:p>
          <a:p>
            <a:pPr marL="0" marR="0" lvl="1" indent="0" algn="l" defTabSz="912370" rtl="0" eaLnBrk="1" fontAlgn="auto" latinLnBrk="0" hangingPunct="1">
              <a:lnSpc>
                <a:spcPct val="100000"/>
              </a:lnSpc>
              <a:spcBef>
                <a:spcPts val="0"/>
              </a:spcBef>
              <a:spcAft>
                <a:spcPts val="0"/>
              </a:spcAft>
              <a:buClrTx/>
              <a:buSzTx/>
              <a:buFontTx/>
              <a:buNone/>
              <a:tabLst/>
              <a:defRPr/>
            </a:pPr>
            <a:endParaRPr lang="fr-FR"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endParaRPr lang="fr-FR"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r>
              <a:rPr lang="fr-FR" dirty="0"/>
              <a:t>Source : </a:t>
            </a:r>
          </a:p>
          <a:p>
            <a:pPr marL="0" marR="0" lvl="1" indent="0" algn="l" defTabSz="912370" rtl="0" eaLnBrk="1" fontAlgn="auto" latinLnBrk="0" hangingPunct="1">
              <a:lnSpc>
                <a:spcPct val="100000"/>
              </a:lnSpc>
              <a:spcBef>
                <a:spcPts val="0"/>
              </a:spcBef>
              <a:spcAft>
                <a:spcPts val="0"/>
              </a:spcAft>
              <a:buClrTx/>
              <a:buSzTx/>
              <a:buFontTx/>
              <a:buNone/>
              <a:tabLst/>
              <a:defRPr/>
            </a:pPr>
            <a:r>
              <a:rPr lang="fr-FR" dirty="0" err="1" smtClean="0"/>
              <a:t>Nakagawa</a:t>
            </a:r>
            <a:r>
              <a:rPr lang="fr-FR" dirty="0" smtClean="0"/>
              <a:t> </a:t>
            </a:r>
            <a:r>
              <a:rPr lang="fr-FR" dirty="0"/>
              <a:t>F, May M, Phillips A. Life </a:t>
            </a:r>
            <a:r>
              <a:rPr lang="fr-FR" dirty="0" err="1"/>
              <a:t>expectancy</a:t>
            </a:r>
            <a:r>
              <a:rPr lang="fr-FR" dirty="0"/>
              <a:t> living </a:t>
            </a:r>
            <a:r>
              <a:rPr lang="fr-FR" dirty="0" err="1"/>
              <a:t>with</a:t>
            </a:r>
            <a:r>
              <a:rPr lang="fr-FR" dirty="0"/>
              <a:t> HIV: </a:t>
            </a:r>
            <a:r>
              <a:rPr lang="fr-FR" dirty="0" err="1"/>
              <a:t>recent</a:t>
            </a:r>
            <a:r>
              <a:rPr lang="fr-FR" dirty="0"/>
              <a:t> </a:t>
            </a:r>
            <a:r>
              <a:rPr lang="fr-FR" dirty="0" err="1"/>
              <a:t>estimates</a:t>
            </a:r>
            <a:r>
              <a:rPr lang="fr-FR" dirty="0"/>
              <a:t> and future implications. </a:t>
            </a:r>
            <a:r>
              <a:rPr lang="fr-FR" dirty="0" err="1"/>
              <a:t>Curr</a:t>
            </a:r>
            <a:r>
              <a:rPr lang="fr-FR" dirty="0"/>
              <a:t> </a:t>
            </a:r>
            <a:r>
              <a:rPr lang="fr-FR" dirty="0" err="1"/>
              <a:t>Opin</a:t>
            </a:r>
            <a:r>
              <a:rPr lang="fr-FR" dirty="0"/>
              <a:t> Infect Dis. 2013 Feb;26(1):17-25. </a:t>
            </a:r>
            <a:r>
              <a:rPr lang="fr-FR" dirty="0" err="1"/>
              <a:t>doi</a:t>
            </a:r>
            <a:r>
              <a:rPr lang="fr-FR" dirty="0"/>
              <a:t>: 10.1097/QCO.0b013e32835ba6b1.</a:t>
            </a:r>
          </a:p>
        </p:txBody>
      </p:sp>
    </p:spTree>
    <p:extLst>
      <p:ext uri="{BB962C8B-B14F-4D97-AF65-F5344CB8AC3E}">
        <p14:creationId xmlns:p14="http://schemas.microsoft.com/office/powerpoint/2010/main" val="1432788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fr-FR" sz="1200" kern="1200" dirty="0" smtClean="0">
                <a:solidFill>
                  <a:schemeClr val="tx1"/>
                </a:solidFill>
                <a:effectLst/>
                <a:latin typeface="+mn-lt"/>
                <a:ea typeface="+mn-ea"/>
                <a:cs typeface="+mn-cs"/>
              </a:rPr>
              <a:t>Taux de cellules CD4 (cellules/mm³)</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Semaines depuis l'initiation des TAHA</a:t>
            </a:r>
            <a:endParaRPr lang="da-DK" sz="1200" kern="1200" dirty="0" smtClean="0">
              <a:solidFill>
                <a:schemeClr val="tx1"/>
              </a:solidFill>
              <a:effectLst/>
              <a:latin typeface="+mn-lt"/>
              <a:ea typeface="+mn-ea"/>
              <a:cs typeface="+mn-cs"/>
            </a:endParaRPr>
          </a:p>
          <a:p>
            <a:endParaRPr lang="fr-FR" dirty="0" smtClean="0"/>
          </a:p>
          <a:p>
            <a:r>
              <a:rPr lang="fr-FR" dirty="0" smtClean="0"/>
              <a:t>Narration</a:t>
            </a:r>
            <a:endParaRPr lang="fr-FR" dirty="0"/>
          </a:p>
          <a:p>
            <a:r>
              <a:rPr lang="fr-FR" dirty="0"/>
              <a:t>Les patients ayant les taux les plus élevés de CD4 lors du démarrage d'un traitement antirétroviral ont le plus de chance de voir leur taux de CD4 se normaliser ou atteindre un niveau quasi normal. La ligne supérieure représente les personnes commençant un traitement antirétroviral avec un taux de CD4 au-dessus de 500, la ligne inférieure correspond aux personnes dont le taux est inférieur à 50. Un taux de CD4 supérieur à 350 à la quatrième année est associé à une survie significativement supérieure. Les lignes directrices actuelles de l'OMS (et de nombreuses lignes directrices nationales) recommandent à présent l'initiation du traitement chez tous les individus, indépendamment du taux de CD4. (ajouter ici la politique appliquée en &lt;PAYS&gt;)    </a:t>
            </a:r>
          </a:p>
          <a:p>
            <a:endParaRPr lang="fr-FR" dirty="0"/>
          </a:p>
          <a:p>
            <a:r>
              <a:rPr lang="fr-FR" dirty="0"/>
              <a:t>Sources : </a:t>
            </a:r>
          </a:p>
          <a:p>
            <a:r>
              <a:rPr lang="fr-FR" dirty="0"/>
              <a:t>Gras L, Kesselring AM, Griffin JT, van </a:t>
            </a:r>
            <a:r>
              <a:rPr lang="fr-FR" dirty="0" err="1"/>
              <a:t>Sighem</a:t>
            </a:r>
            <a:r>
              <a:rPr lang="fr-FR" dirty="0"/>
              <a:t> AI et al., CD4 </a:t>
            </a:r>
            <a:r>
              <a:rPr lang="fr-FR" dirty="0" err="1"/>
              <a:t>cell</a:t>
            </a:r>
            <a:r>
              <a:rPr lang="fr-FR" dirty="0"/>
              <a:t> </a:t>
            </a:r>
            <a:r>
              <a:rPr lang="fr-FR" dirty="0" err="1"/>
              <a:t>counts</a:t>
            </a:r>
            <a:r>
              <a:rPr lang="fr-FR" dirty="0"/>
              <a:t> of 800 </a:t>
            </a:r>
            <a:r>
              <a:rPr lang="fr-FR" dirty="0" err="1"/>
              <a:t>cells</a:t>
            </a:r>
            <a:r>
              <a:rPr lang="fr-FR" dirty="0"/>
              <a:t>/mm3 or </a:t>
            </a:r>
            <a:r>
              <a:rPr lang="fr-FR" dirty="0" err="1"/>
              <a:t>greater</a:t>
            </a:r>
            <a:r>
              <a:rPr lang="fr-FR" dirty="0"/>
              <a:t> </a:t>
            </a:r>
            <a:r>
              <a:rPr lang="fr-FR" dirty="0" err="1"/>
              <a:t>after</a:t>
            </a:r>
            <a:r>
              <a:rPr lang="fr-FR" dirty="0"/>
              <a:t> 7 </a:t>
            </a:r>
            <a:r>
              <a:rPr lang="fr-FR" dirty="0" err="1"/>
              <a:t>years</a:t>
            </a:r>
            <a:r>
              <a:rPr lang="fr-FR" dirty="0"/>
              <a:t> of </a:t>
            </a:r>
            <a:r>
              <a:rPr lang="fr-FR" dirty="0" err="1"/>
              <a:t>highly</a:t>
            </a:r>
            <a:r>
              <a:rPr lang="fr-FR" dirty="0"/>
              <a:t> active </a:t>
            </a:r>
            <a:r>
              <a:rPr lang="fr-FR" dirty="0" err="1"/>
              <a:t>antiretroviral</a:t>
            </a:r>
            <a:r>
              <a:rPr lang="fr-FR" dirty="0"/>
              <a:t> </a:t>
            </a:r>
            <a:r>
              <a:rPr lang="fr-FR" dirty="0" err="1"/>
              <a:t>therapy</a:t>
            </a:r>
            <a:r>
              <a:rPr lang="fr-FR" dirty="0"/>
              <a:t> are </a:t>
            </a:r>
            <a:r>
              <a:rPr lang="fr-FR" dirty="0" err="1"/>
              <a:t>feasible</a:t>
            </a:r>
            <a:r>
              <a:rPr lang="fr-FR" dirty="0"/>
              <a:t> in </a:t>
            </a:r>
            <a:r>
              <a:rPr lang="fr-FR" dirty="0" err="1"/>
              <a:t>most</a:t>
            </a:r>
            <a:r>
              <a:rPr lang="fr-FR" dirty="0"/>
              <a:t> patients </a:t>
            </a:r>
            <a:r>
              <a:rPr lang="fr-FR" dirty="0" err="1"/>
              <a:t>starting</a:t>
            </a:r>
            <a:r>
              <a:rPr lang="fr-FR" dirty="0"/>
              <a:t> </a:t>
            </a:r>
            <a:r>
              <a:rPr lang="fr-FR" dirty="0" err="1"/>
              <a:t>with</a:t>
            </a:r>
            <a:r>
              <a:rPr lang="fr-FR" dirty="0"/>
              <a:t> 350 </a:t>
            </a:r>
            <a:r>
              <a:rPr lang="fr-FR" dirty="0" err="1"/>
              <a:t>cells</a:t>
            </a:r>
            <a:r>
              <a:rPr lang="fr-FR" dirty="0"/>
              <a:t>/mm3 or </a:t>
            </a:r>
            <a:r>
              <a:rPr lang="fr-FR" dirty="0" err="1"/>
              <a:t>greater</a:t>
            </a:r>
            <a:r>
              <a:rPr lang="fr-FR" dirty="0"/>
              <a:t>. J </a:t>
            </a:r>
            <a:r>
              <a:rPr lang="fr-FR" dirty="0" err="1"/>
              <a:t>Acquir</a:t>
            </a:r>
            <a:r>
              <a:rPr lang="fr-FR" dirty="0"/>
              <a:t> Immune </a:t>
            </a:r>
            <a:r>
              <a:rPr lang="fr-FR" dirty="0" err="1"/>
              <a:t>Defic</a:t>
            </a:r>
            <a:r>
              <a:rPr lang="fr-FR" dirty="0"/>
              <a:t> </a:t>
            </a:r>
            <a:r>
              <a:rPr lang="fr-FR" dirty="0" err="1"/>
              <a:t>Syndr</a:t>
            </a:r>
            <a:r>
              <a:rPr lang="fr-FR" dirty="0"/>
              <a:t> 2007 Jun 1;45(2):183-92.</a:t>
            </a:r>
          </a:p>
          <a:p>
            <a:endParaRPr lang="fr-FR" dirty="0"/>
          </a:p>
          <a:p>
            <a:r>
              <a:rPr lang="fr-FR" dirty="0" err="1"/>
              <a:t>Palella</a:t>
            </a:r>
            <a:r>
              <a:rPr lang="fr-FR" dirty="0"/>
              <a:t> FJ, Armon C, </a:t>
            </a:r>
            <a:r>
              <a:rPr lang="fr-FR" dirty="0" err="1"/>
              <a:t>Buchacz</a:t>
            </a:r>
            <a:r>
              <a:rPr lang="fr-FR" dirty="0"/>
              <a:t> K, et al. CD4 at HAART initiation </a:t>
            </a:r>
            <a:r>
              <a:rPr lang="fr-FR" dirty="0" err="1"/>
              <a:t>predicts</a:t>
            </a:r>
            <a:r>
              <a:rPr lang="fr-FR" dirty="0"/>
              <a:t> long </a:t>
            </a:r>
            <a:r>
              <a:rPr lang="fr-FR" dirty="0" err="1"/>
              <a:t>term</a:t>
            </a:r>
            <a:r>
              <a:rPr lang="fr-FR" dirty="0"/>
              <a:t> CD4 </a:t>
            </a:r>
            <a:r>
              <a:rPr lang="fr-FR" dirty="0" err="1"/>
              <a:t>responses</a:t>
            </a:r>
            <a:r>
              <a:rPr lang="fr-FR" dirty="0"/>
              <a:t> and </a:t>
            </a:r>
            <a:r>
              <a:rPr lang="fr-FR" dirty="0" err="1"/>
              <a:t>mortality</a:t>
            </a:r>
            <a:r>
              <a:rPr lang="fr-FR" dirty="0"/>
              <a:t> </a:t>
            </a:r>
            <a:r>
              <a:rPr lang="fr-FR" dirty="0" err="1"/>
              <a:t>from</a:t>
            </a:r>
            <a:r>
              <a:rPr lang="fr-FR" dirty="0"/>
              <a:t> AIDS and non-AIDS causes in the HIV </a:t>
            </a:r>
            <a:r>
              <a:rPr lang="fr-FR" dirty="0" err="1"/>
              <a:t>Outpatient</a:t>
            </a:r>
            <a:r>
              <a:rPr lang="fr-FR" dirty="0"/>
              <a:t> </a:t>
            </a:r>
            <a:r>
              <a:rPr lang="fr-FR" dirty="0" err="1"/>
              <a:t>Study</a:t>
            </a:r>
            <a:r>
              <a:rPr lang="fr-FR" dirty="0"/>
              <a:t> (HOPS). 17th </a:t>
            </a:r>
            <a:r>
              <a:rPr lang="fr-FR" dirty="0" err="1"/>
              <a:t>Conference</a:t>
            </a:r>
            <a:r>
              <a:rPr lang="fr-FR" dirty="0"/>
              <a:t> on </a:t>
            </a:r>
            <a:r>
              <a:rPr lang="fr-FR" dirty="0" err="1"/>
              <a:t>Retroviruses</a:t>
            </a:r>
            <a:r>
              <a:rPr lang="fr-FR" dirty="0"/>
              <a:t> and </a:t>
            </a:r>
            <a:r>
              <a:rPr lang="fr-FR" dirty="0" err="1"/>
              <a:t>Opportunistic</a:t>
            </a:r>
            <a:r>
              <a:rPr lang="fr-FR" dirty="0"/>
              <a:t> Infections, San Francisco, CA, </a:t>
            </a:r>
            <a:r>
              <a:rPr lang="fr-FR" dirty="0" err="1"/>
              <a:t>February</a:t>
            </a:r>
            <a:r>
              <a:rPr lang="fr-FR" dirty="0"/>
              <a:t> 16-19, 2010. Abstract 983. (http://www.natap.org/2010/CROI/croi_85.htm)</a:t>
            </a:r>
          </a:p>
          <a:p>
            <a:endParaRPr lang="fr-FR" dirty="0"/>
          </a:p>
        </p:txBody>
      </p:sp>
    </p:spTree>
    <p:extLst>
      <p:ext uri="{BB962C8B-B14F-4D97-AF65-F5344CB8AC3E}">
        <p14:creationId xmlns:p14="http://schemas.microsoft.com/office/powerpoint/2010/main" val="3932825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Cette diapo expose le déclin du risque relatif de développer des maladies opportunistes définissant le stade SIDA ou du risque de décès depuis que les </a:t>
            </a:r>
            <a:r>
              <a:rPr lang="fr-FR" u="sng" dirty="0" smtClean="0"/>
              <a:t>HAART (ou trithérapies)</a:t>
            </a:r>
            <a:r>
              <a:rPr lang="fr-FR" dirty="0" smtClean="0"/>
              <a:t> </a:t>
            </a:r>
            <a:r>
              <a:rPr lang="fr-FR" dirty="0"/>
              <a:t>sont disponibles (traitements antirétroviraux hautement actifs) en Europe. Le taux de mortalité en Europe a baissé rapidement et dans les deux ans qui ont suivi la disponibilité à large échelle des </a:t>
            </a:r>
            <a:r>
              <a:rPr lang="fr-FR" dirty="0" smtClean="0"/>
              <a:t>HAART, </a:t>
            </a:r>
            <a:r>
              <a:rPr lang="fr-FR" dirty="0"/>
              <a:t>le nombre de </a:t>
            </a:r>
            <a:r>
              <a:rPr lang="fr-FR" dirty="0" smtClean="0"/>
              <a:t>décès </a:t>
            </a:r>
            <a:r>
              <a:rPr lang="fr-FR" u="sng" dirty="0" smtClean="0"/>
              <a:t>a été divisé par 5 depuis l’apparition des HAART</a:t>
            </a:r>
          </a:p>
          <a:p>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a:t>
            </a:r>
            <a:r>
              <a:rPr lang="fr-FR" sz="1200" dirty="0"/>
              <a:t>Mocroft A. et al. Decline in the AIDS and death rates in the EuroSIDA study: an observational study (2003) ,The Lancet 362:22-29. </a:t>
            </a:r>
          </a:p>
          <a:p>
            <a:endParaRPr lang="fr-FR" dirty="0"/>
          </a:p>
        </p:txBody>
      </p:sp>
      <p:sp>
        <p:nvSpPr>
          <p:cNvPr id="4" name="Slide Number Placeholder 3"/>
          <p:cNvSpPr>
            <a:spLocks noGrp="1"/>
          </p:cNvSpPr>
          <p:nvPr>
            <p:ph type="sldNum" sz="quarter" idx="10"/>
          </p:nvPr>
        </p:nvSpPr>
        <p:spPr/>
        <p:txBody>
          <a:bodyPr/>
          <a:lstStyle/>
          <a:p>
            <a:fld id="{E19BBA69-F71B-400F-8057-BFFCF0B37730}" type="slidenum">
              <a:rPr lang="en-GB" smtClean="0"/>
              <a:t>48</a:t>
            </a:fld>
            <a:endParaRPr lang="fr-FR" dirty="0"/>
          </a:p>
        </p:txBody>
      </p:sp>
    </p:spTree>
    <p:extLst>
      <p:ext uri="{BB962C8B-B14F-4D97-AF65-F5344CB8AC3E}">
        <p14:creationId xmlns:p14="http://schemas.microsoft.com/office/powerpoint/2010/main" val="435402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p:spPr>
        <p:txBody>
          <a:bodyPr/>
          <a:lstStyle/>
          <a:p>
            <a:r>
              <a:rPr lang="fr-FR" dirty="0"/>
              <a:t>Narration</a:t>
            </a:r>
          </a:p>
          <a:p>
            <a:r>
              <a:rPr lang="fr-FR" dirty="0"/>
              <a:t>Il y a un nombre de plus en plus important </a:t>
            </a:r>
            <a:r>
              <a:rPr lang="fr-FR" dirty="0" smtClean="0"/>
              <a:t>de </a:t>
            </a:r>
            <a:r>
              <a:rPr lang="fr-FR" dirty="0"/>
              <a:t>médicaments antirétroviraux disponibles dans chacune des 5 </a:t>
            </a:r>
            <a:r>
              <a:rPr lang="fr-FR" dirty="0" smtClean="0"/>
              <a:t>classes. </a:t>
            </a:r>
            <a:r>
              <a:rPr lang="fr-FR" dirty="0"/>
              <a:t>Ceci offre </a:t>
            </a:r>
            <a:r>
              <a:rPr lang="fr-FR" dirty="0" smtClean="0"/>
              <a:t>aux </a:t>
            </a:r>
            <a:r>
              <a:rPr lang="fr-FR" dirty="0"/>
              <a:t>praticiens un choix élargi qui permet de tenir compte des effets secondaires, de la résistance virale et des préférences du patient afin de maximiser les chances d'obtenir le résultat visé de suppression virale durable. Certains médicaments anciens sont à présent rarement (voire plus </a:t>
            </a:r>
            <a:r>
              <a:rPr lang="fr-FR" dirty="0" smtClean="0"/>
              <a:t>du </a:t>
            </a:r>
            <a:r>
              <a:rPr lang="fr-FR" dirty="0"/>
              <a:t>tout) utilisés en pratique clinique.  </a:t>
            </a:r>
          </a:p>
          <a:p>
            <a:r>
              <a:rPr lang="fr-FR" dirty="0"/>
              <a:t>   </a:t>
            </a:r>
          </a:p>
          <a:p>
            <a:r>
              <a:rPr lang="fr-FR" dirty="0"/>
              <a:t>Source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sz="1200" kern="1200" dirty="0" smtClean="0">
                <a:solidFill>
                  <a:schemeClr val="tx1"/>
                </a:solidFill>
                <a:effectLst/>
                <a:latin typeface="+mn-lt"/>
                <a:ea typeface="+mn-ea"/>
                <a:cs typeface="+mn-cs"/>
              </a:rPr>
              <a:t>Carte 1 : Nouveaux diagnostics du VIH dans une population de 100 000 individus, 2014</a:t>
            </a:r>
          </a:p>
          <a:p>
            <a:pPr>
              <a:defRPr/>
            </a:pPr>
            <a:r>
              <a:rPr lang="fr-FR" sz="1200" kern="1200" dirty="0" smtClean="0">
                <a:solidFill>
                  <a:schemeClr val="tx1"/>
                </a:solidFill>
                <a:effectLst/>
                <a:latin typeface="+mn-lt"/>
                <a:ea typeface="+mn-ea"/>
                <a:cs typeface="+mn-cs"/>
              </a:rPr>
              <a:t>Données manquantes ou rejetées</a:t>
            </a:r>
            <a:endParaRPr lang="fr-FR" dirty="0" smtClean="0"/>
          </a:p>
          <a:p>
            <a:pPr>
              <a:defRPr/>
            </a:pPr>
            <a:endParaRPr lang="fr-FR" dirty="0" smtClean="0"/>
          </a:p>
          <a:p>
            <a:pPr>
              <a:defRPr/>
            </a:pPr>
            <a:r>
              <a:rPr lang="fr-FR" dirty="0" smtClean="0"/>
              <a:t>Narration</a:t>
            </a:r>
            <a:endParaRPr lang="fr-FR" dirty="0"/>
          </a:p>
          <a:p>
            <a:pPr>
              <a:defRPr/>
            </a:pPr>
            <a:r>
              <a:rPr lang="fr-FR" dirty="0"/>
              <a:t>Dans le Région européenne de l'OMS, on estime qu'environ 2,5 millions de personnes vivent avec le VIH, dont 1,5 million vivent en Europe de l'Est et en Asie centrale. Cette diapo </a:t>
            </a:r>
            <a:r>
              <a:rPr lang="fr-FR" dirty="0" smtClean="0"/>
              <a:t>montre </a:t>
            </a:r>
            <a:r>
              <a:rPr lang="fr-FR" u="none" dirty="0" smtClean="0"/>
              <a:t>les écarts entre</a:t>
            </a:r>
            <a:r>
              <a:rPr lang="fr-FR" u="none" baseline="0" dirty="0" smtClean="0"/>
              <a:t> les</a:t>
            </a:r>
            <a:r>
              <a:rPr lang="fr-FR" u="none" dirty="0" smtClean="0"/>
              <a:t> </a:t>
            </a:r>
            <a:r>
              <a:rPr lang="fr-FR" dirty="0" smtClean="0"/>
              <a:t>taux </a:t>
            </a:r>
            <a:r>
              <a:rPr lang="fr-FR" dirty="0"/>
              <a:t>de nouveaux diagnostics du VIH dans cette région. </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ECDC/WHO (2015) HIV/AIDS Surveillance in Europe 2014</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12117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Nous savons que pour beaucoup de personnes ayant une infection au VIH non diagnostiquée et pour celles qui ont une présentation tardive, de nombreuses occasions de diagnostic se sont présentées, mais aucun test du VIH ne leur a été proposé. </a:t>
            </a:r>
          </a:p>
          <a:p>
            <a:endParaRPr lang="fr-FR" dirty="0"/>
          </a:p>
        </p:txBody>
      </p:sp>
    </p:spTree>
    <p:extLst>
      <p:ext uri="{BB962C8B-B14F-4D97-AF65-F5344CB8AC3E}">
        <p14:creationId xmlns:p14="http://schemas.microsoft.com/office/powerpoint/2010/main" val="10143318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Contact avec le système de santé et occasions manquées, données obtenues à partir des résultats du test VIH rapide de l'étude DRIVE 01</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Contact avec le système de santé (N 5329)</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Global</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Négatif</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Positif</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Tout contact avec le système de santé au cours des deux dernières années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Oui (%)</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service d'urgence hospitalier</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Oui (%)</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Centre de soins primaires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Oui (%)</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Médecin spécialiste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Oui (%)</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Médecin de rééducation</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Oui (%)</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Nombre de contacts avec le système de santé</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Moyenne±ET</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Avant le dépistage du VIH</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Oui (%)</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 : 3,4, IC 95% : 1,5-8,02.</a:t>
            </a:r>
            <a:endParaRPr lang="da-DK" sz="1200" kern="1200" dirty="0" smtClean="0">
              <a:solidFill>
                <a:schemeClr val="tx1"/>
              </a:solidFill>
              <a:effectLst/>
              <a:latin typeface="+mn-lt"/>
              <a:ea typeface="+mn-ea"/>
              <a:cs typeface="+mn-cs"/>
            </a:endParaRPr>
          </a:p>
          <a:p>
            <a:endParaRPr lang="fr-FR" dirty="0" smtClean="0"/>
          </a:p>
          <a:p>
            <a:r>
              <a:rPr lang="fr-FR" dirty="0" smtClean="0"/>
              <a:t>Narration</a:t>
            </a:r>
            <a:r>
              <a:rPr lang="fr-FR" dirty="0"/>
              <a:t> : Cette étude a été menée parmi des patients âgés de 18 à 60 ans pris en charge dans une unité de soins d'un service d'urgences d'un hôpital de Madrid. Les contacts des patients avec les professionnels de santé étaient fréquents au cours des deux dernières années de l'étude, sans différences entre les personnes infectées par le VIH et les personnes non infectées. </a:t>
            </a:r>
          </a:p>
          <a:p>
            <a:pPr marL="0" marR="0" indent="0" algn="l" defTabSz="91237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rPr>
              <a:t>Lorsque l'on a étudié uniquement les infections par le VIH confirmées récemment, on a montré dans l'étude que 91% des nouveaux cas diagnostiqués infectés par le VIH avaient eu au moins un contact avec le système de santé dans les deux années précédant </a:t>
            </a:r>
            <a:r>
              <a:rPr lang="fr-FR" sz="1200" b="0" kern="1200" dirty="0" err="1" smtClean="0">
                <a:solidFill>
                  <a:schemeClr val="tx1"/>
                </a:solidFill>
                <a:effectLst/>
                <a:latin typeface="+mn-lt"/>
              </a:rPr>
              <a:t>leurdiagnostic</a:t>
            </a:r>
            <a:r>
              <a:rPr lang="fr-FR" sz="1200" b="0" kern="1200" dirty="0" smtClean="0">
                <a:solidFill>
                  <a:schemeClr val="tx1"/>
                </a:solidFill>
                <a:effectLst/>
                <a:latin typeface="+mn-lt"/>
              </a:rPr>
              <a:t> </a:t>
            </a:r>
            <a:r>
              <a:rPr lang="fr-FR" sz="1200" b="0" kern="1200" dirty="0">
                <a:solidFill>
                  <a:schemeClr val="tx1"/>
                </a:solidFill>
                <a:effectLst/>
                <a:latin typeface="+mn-lt"/>
              </a:rPr>
              <a:t>de VIH. Au cours de cette période, les mêmes patients ont signalé que 59% d'entre eux avaient eu un test du VIH précédemment. L'étude a ainsi permis d'estimer qu'au moins 32% des patients infectés par le VIH ont eu des occasions manquées de diagnostic du VIH.</a:t>
            </a:r>
            <a:endParaRPr lang="fr-FR" sz="1200" b="0" kern="1200" dirty="0">
              <a:solidFill>
                <a:schemeClr val="tx1"/>
              </a:solidFill>
              <a:effectLst/>
              <a:latin typeface="+mn-lt"/>
              <a:ea typeface="+mn-ea"/>
              <a:cs typeface="+mn-cs"/>
            </a:endParaRPr>
          </a:p>
          <a:p>
            <a:r>
              <a:rPr lang="fr-FR" dirty="0"/>
              <a:t> </a:t>
            </a:r>
          </a:p>
          <a:p>
            <a:endParaRPr lang="fr-FR" sz="1200" b="1" u="sng" kern="1200" dirty="0">
              <a:solidFill>
                <a:schemeClr val="tx1"/>
              </a:solidFill>
              <a:effectLst/>
              <a:latin typeface="+mn-lt"/>
              <a:ea typeface="+mn-ea"/>
              <a:cs typeface="+mn-cs"/>
            </a:endParaRPr>
          </a:p>
          <a:p>
            <a:r>
              <a:rPr lang="fr-FR" sz="1200" b="0" u="sng" kern="1200" dirty="0">
                <a:solidFill>
                  <a:schemeClr val="tx1"/>
                </a:solidFill>
                <a:effectLst/>
                <a:latin typeface="+mn-lt"/>
              </a:rPr>
              <a:t>Informations supplémentaires sur l'étude DRIVE - Occasions manquées</a:t>
            </a:r>
          </a:p>
          <a:p>
            <a:r>
              <a:rPr lang="fr-FR" sz="1200" b="0" u="none" kern="1200" dirty="0">
                <a:solidFill>
                  <a:schemeClr val="tx1"/>
                </a:solidFill>
                <a:effectLst/>
                <a:latin typeface="+mn-lt"/>
              </a:rPr>
              <a:t>Au cours de l'étude</a:t>
            </a:r>
            <a:r>
              <a:rPr lang="fr-FR" sz="1200" kern="1200" dirty="0">
                <a:solidFill>
                  <a:schemeClr val="tx1"/>
                </a:solidFill>
                <a:effectLst/>
                <a:latin typeface="+mn-lt"/>
              </a:rPr>
              <a:t> DRIVE on a effectué 5 329 questionnaires afin d'examiner le risque de VIH et les conditions cliniques On a demandé aux participants s'ils avaient eu un contact avec un professionnel de santé et si un test du VIH avait été </a:t>
            </a:r>
            <a:r>
              <a:rPr lang="fr-FR" sz="1200" kern="1200" dirty="0" smtClean="0">
                <a:solidFill>
                  <a:schemeClr val="tx1"/>
                </a:solidFill>
                <a:effectLst/>
                <a:latin typeface="+mn-lt"/>
              </a:rPr>
              <a:t>effectué</a:t>
            </a:r>
            <a:r>
              <a:rPr lang="fr-FR" dirty="0" smtClean="0"/>
              <a:t> </a:t>
            </a:r>
            <a:r>
              <a:rPr lang="fr-FR" sz="1200" kern="1200" dirty="0">
                <a:solidFill>
                  <a:schemeClr val="tx1"/>
                </a:solidFill>
                <a:effectLst/>
                <a:latin typeface="+mn-lt"/>
              </a:rPr>
              <a:t>au cours des deux dernières années écoulées.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rPr>
              <a:t>Les résultats de l'étude ont montré que les patients infectés par le VIH</a:t>
            </a:r>
            <a:r>
              <a:rPr lang="fr-FR" dirty="0"/>
              <a:t> </a:t>
            </a:r>
            <a:r>
              <a:rPr lang="fr-FR" sz="1200" kern="1200" dirty="0">
                <a:solidFill>
                  <a:schemeClr val="tx1"/>
                </a:solidFill>
                <a:effectLst/>
                <a:latin typeface="+mn-lt"/>
              </a:rPr>
              <a:t>avaient moins fréquemment de contacts avec le système de soins primaires, mais avaient eu plus de dépistages du VIH antérieurement (59,1% contre 29,7%) ; (OU : 3,4, IC 95% : 1,5-8,02), p=0,003 </a:t>
            </a:r>
            <a:r>
              <a:rPr lang="fr-FR" dirty="0"/>
              <a:t> </a:t>
            </a:r>
          </a:p>
          <a:p>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rPr>
              <a:t>Source : Pérez Elías MJ, Gómez Ayerbe C, Muriel A, Martínez M, Hernández B. Gutiérrez C, Pérez Elías P, Díaz A, Navas E  Quereda C, Hermida JM,  Moreno A,  Dronda F, Casado JL, Moreno S. DRIVE Study</a:t>
            </a:r>
            <a:r>
              <a:rPr lang="fr-FR" dirty="0"/>
              <a:t> </a:t>
            </a:r>
            <a:r>
              <a:rPr lang="fr-FR" sz="1200" kern="1200" dirty="0">
                <a:solidFill>
                  <a:schemeClr val="tx1"/>
                </a:solidFill>
                <a:effectLst/>
                <a:latin typeface="+mn-lt"/>
              </a:rPr>
              <a:t>Group. Prevalence of Hidden HIV Infection and Prior Sanitary Contact in DRIVE Study of Voluntary Routine HIV Diagnosis14th European AIDS Conference. Brussels 15-19 October. 2013. PS8/3</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rPr>
              <a:t>Oral communication </a:t>
            </a:r>
            <a:endParaRPr lang="fr-FR" sz="1200" kern="1200" dirty="0">
              <a:solidFill>
                <a:schemeClr val="tx1"/>
              </a:solidFill>
              <a:effectLst/>
              <a:latin typeface="+mn-lt"/>
              <a:ea typeface="+mn-ea"/>
              <a:cs typeface="+mn-cs"/>
            </a:endParaRPr>
          </a:p>
          <a:p>
            <a:endParaRPr lang="fr-FR" dirty="0"/>
          </a:p>
          <a:p>
            <a:endParaRPr lang="fr-FR" dirty="0"/>
          </a:p>
        </p:txBody>
      </p:sp>
    </p:spTree>
    <p:extLst>
      <p:ext uri="{BB962C8B-B14F-4D97-AF65-F5344CB8AC3E}">
        <p14:creationId xmlns:p14="http://schemas.microsoft.com/office/powerpoint/2010/main" val="1933916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r>
              <a:rPr lang="en-GB" dirty="0" smtClean="0">
                <a:latin typeface="Calibri" panose="020F0502020204030204" pitchFamily="34" charset="0"/>
                <a:cs typeface="Calibri" panose="020F0502020204030204" pitchFamily="34" charset="0"/>
              </a:rPr>
              <a:t>Narration</a:t>
            </a:r>
            <a:endParaRPr lang="en-GB" dirty="0"/>
          </a:p>
          <a:p>
            <a:pPr>
              <a:defRPr/>
            </a:pPr>
            <a:r>
              <a:rPr lang="en-GB" dirty="0"/>
              <a:t>En France, en 2010 les </a:t>
            </a:r>
            <a:r>
              <a:rPr lang="en-GB" dirty="0" err="1"/>
              <a:t>opportunités</a:t>
            </a:r>
            <a:r>
              <a:rPr lang="en-GB" dirty="0"/>
              <a:t> </a:t>
            </a:r>
            <a:r>
              <a:rPr lang="en-GB" dirty="0" err="1"/>
              <a:t>manquées</a:t>
            </a:r>
            <a:r>
              <a:rPr lang="en-GB" dirty="0"/>
              <a:t> de </a:t>
            </a:r>
            <a:r>
              <a:rPr lang="en-GB" dirty="0" err="1"/>
              <a:t>dépistage</a:t>
            </a:r>
            <a:r>
              <a:rPr lang="en-GB" dirty="0"/>
              <a:t> du VIH </a:t>
            </a:r>
            <a:r>
              <a:rPr lang="en-GB" dirty="0" err="1"/>
              <a:t>ont</a:t>
            </a:r>
            <a:r>
              <a:rPr lang="en-GB" dirty="0"/>
              <a:t> </a:t>
            </a:r>
            <a:r>
              <a:rPr lang="en-GB" dirty="0" err="1"/>
              <a:t>été</a:t>
            </a:r>
            <a:r>
              <a:rPr lang="en-GB" dirty="0"/>
              <a:t> </a:t>
            </a:r>
            <a:r>
              <a:rPr lang="en-GB" dirty="0" err="1"/>
              <a:t>étudiées</a:t>
            </a:r>
            <a:r>
              <a:rPr lang="en-GB" dirty="0"/>
              <a:t> </a:t>
            </a:r>
            <a:r>
              <a:rPr lang="en-GB" dirty="0" err="1"/>
              <a:t>dans</a:t>
            </a:r>
            <a:r>
              <a:rPr lang="en-GB" dirty="0"/>
              <a:t> </a:t>
            </a:r>
            <a:r>
              <a:rPr lang="en-GB" dirty="0" err="1"/>
              <a:t>une</a:t>
            </a:r>
            <a:r>
              <a:rPr lang="en-GB" dirty="0"/>
              <a:t> </a:t>
            </a:r>
            <a:r>
              <a:rPr lang="en-GB" dirty="0" err="1"/>
              <a:t>étude</a:t>
            </a:r>
            <a:r>
              <a:rPr lang="en-GB" dirty="0"/>
              <a:t> </a:t>
            </a:r>
            <a:r>
              <a:rPr lang="en-GB" dirty="0" err="1"/>
              <a:t>réalisée</a:t>
            </a:r>
            <a:r>
              <a:rPr lang="en-GB" dirty="0"/>
              <a:t> </a:t>
            </a:r>
            <a:r>
              <a:rPr lang="en-GB" dirty="0" err="1"/>
              <a:t>sur</a:t>
            </a:r>
            <a:r>
              <a:rPr lang="en-GB" dirty="0"/>
              <a:t> plus de 1000 patients </a:t>
            </a:r>
            <a:r>
              <a:rPr lang="en-GB" dirty="0" err="1"/>
              <a:t>nouvellement</a:t>
            </a:r>
            <a:r>
              <a:rPr lang="en-GB" dirty="0"/>
              <a:t> </a:t>
            </a:r>
            <a:r>
              <a:rPr lang="en-GB" dirty="0" err="1"/>
              <a:t>diagnostiqués</a:t>
            </a:r>
            <a:r>
              <a:rPr lang="en-GB" dirty="0"/>
              <a:t> pour le VIH. Ce tableau </a:t>
            </a:r>
            <a:r>
              <a:rPr lang="en-GB" dirty="0" err="1"/>
              <a:t>montre</a:t>
            </a:r>
            <a:r>
              <a:rPr lang="en-GB" dirty="0"/>
              <a:t> la proportion </a:t>
            </a:r>
            <a:r>
              <a:rPr lang="en-GB" dirty="0" err="1"/>
              <a:t>d’opportunités</a:t>
            </a:r>
            <a:r>
              <a:rPr lang="en-GB" dirty="0"/>
              <a:t> non </a:t>
            </a:r>
            <a:r>
              <a:rPr lang="en-GB" dirty="0" err="1"/>
              <a:t>manquées</a:t>
            </a:r>
            <a:r>
              <a:rPr lang="en-GB" dirty="0"/>
              <a:t> (</a:t>
            </a:r>
            <a:r>
              <a:rPr lang="en-GB" dirty="0" err="1"/>
              <a:t>donc</a:t>
            </a:r>
            <a:r>
              <a:rPr lang="en-GB" dirty="0"/>
              <a:t> </a:t>
            </a:r>
            <a:r>
              <a:rPr lang="en-GB" dirty="0" err="1"/>
              <a:t>réussies</a:t>
            </a:r>
            <a:r>
              <a:rPr lang="en-GB" dirty="0"/>
              <a:t>) en </a:t>
            </a:r>
            <a:r>
              <a:rPr lang="en-GB" dirty="0" err="1"/>
              <a:t>fonction</a:t>
            </a:r>
            <a:r>
              <a:rPr lang="en-GB" dirty="0"/>
              <a:t> des maladies </a:t>
            </a:r>
            <a:r>
              <a:rPr lang="en-GB" dirty="0" err="1"/>
              <a:t>ou</a:t>
            </a:r>
            <a:r>
              <a:rPr lang="en-GB" dirty="0"/>
              <a:t> </a:t>
            </a:r>
            <a:r>
              <a:rPr lang="en-GB" dirty="0" err="1"/>
              <a:t>symptômes</a:t>
            </a:r>
            <a:r>
              <a:rPr lang="en-GB" dirty="0"/>
              <a:t> </a:t>
            </a:r>
            <a:r>
              <a:rPr lang="en-GB" dirty="0" err="1"/>
              <a:t>devant</a:t>
            </a:r>
            <a:r>
              <a:rPr lang="en-GB" dirty="0"/>
              <a:t> </a:t>
            </a:r>
            <a:r>
              <a:rPr lang="en-GB" dirty="0" err="1"/>
              <a:t>évoquer</a:t>
            </a:r>
            <a:r>
              <a:rPr lang="en-GB" dirty="0"/>
              <a:t> un test VIH. </a:t>
            </a:r>
            <a:r>
              <a:rPr lang="en-GB" dirty="0" err="1"/>
              <a:t>Seulement</a:t>
            </a:r>
            <a:r>
              <a:rPr lang="en-GB" dirty="0"/>
              <a:t> 2% des patients </a:t>
            </a:r>
            <a:r>
              <a:rPr lang="en-GB" dirty="0" err="1"/>
              <a:t>présentant</a:t>
            </a:r>
            <a:r>
              <a:rPr lang="en-GB" dirty="0"/>
              <a:t> des infections </a:t>
            </a:r>
            <a:r>
              <a:rPr lang="en-GB" dirty="0" err="1"/>
              <a:t>bactériennes</a:t>
            </a:r>
            <a:r>
              <a:rPr lang="en-GB" dirty="0"/>
              <a:t> </a:t>
            </a:r>
            <a:r>
              <a:rPr lang="en-GB" dirty="0" err="1"/>
              <a:t>récidivantes</a:t>
            </a:r>
            <a:r>
              <a:rPr lang="en-GB" dirty="0"/>
              <a:t> </a:t>
            </a:r>
            <a:r>
              <a:rPr lang="en-GB" dirty="0" err="1"/>
              <a:t>ont</a:t>
            </a:r>
            <a:r>
              <a:rPr lang="en-GB" dirty="0"/>
              <a:t> </a:t>
            </a:r>
            <a:r>
              <a:rPr lang="en-GB" dirty="0" err="1"/>
              <a:t>été</a:t>
            </a:r>
            <a:r>
              <a:rPr lang="en-GB" dirty="0"/>
              <a:t> </a:t>
            </a:r>
            <a:r>
              <a:rPr lang="en-GB" dirty="0" err="1"/>
              <a:t>testés</a:t>
            </a:r>
            <a:r>
              <a:rPr lang="en-GB" dirty="0"/>
              <a:t> pour le VIH, 16% des patients avec </a:t>
            </a:r>
            <a:r>
              <a:rPr lang="en-GB" dirty="0" err="1"/>
              <a:t>une</a:t>
            </a:r>
            <a:r>
              <a:rPr lang="en-GB" dirty="0"/>
              <a:t> forte </a:t>
            </a:r>
            <a:r>
              <a:rPr lang="en-GB" dirty="0" err="1"/>
              <a:t>perte</a:t>
            </a:r>
            <a:r>
              <a:rPr lang="en-GB" dirty="0"/>
              <a:t> de </a:t>
            </a:r>
            <a:r>
              <a:rPr lang="en-GB" dirty="0" err="1"/>
              <a:t>poids</a:t>
            </a:r>
            <a:r>
              <a:rPr lang="en-GB" dirty="0"/>
              <a:t> </a:t>
            </a:r>
            <a:r>
              <a:rPr lang="en-GB" dirty="0" err="1"/>
              <a:t>inexpliquée</a:t>
            </a:r>
            <a:r>
              <a:rPr lang="en-GB" dirty="0"/>
              <a:t> et </a:t>
            </a:r>
            <a:r>
              <a:rPr lang="en-GB" dirty="0" err="1"/>
              <a:t>seulement</a:t>
            </a:r>
            <a:r>
              <a:rPr lang="en-GB" dirty="0"/>
              <a:t> un patient </a:t>
            </a:r>
            <a:r>
              <a:rPr lang="en-GB" dirty="0" err="1"/>
              <a:t>sur</a:t>
            </a:r>
            <a:r>
              <a:rPr lang="en-GB" dirty="0"/>
              <a:t> 2 </a:t>
            </a:r>
            <a:r>
              <a:rPr lang="en-GB" dirty="0" err="1"/>
              <a:t>présentant</a:t>
            </a:r>
            <a:r>
              <a:rPr lang="en-GB" dirty="0"/>
              <a:t> </a:t>
            </a:r>
            <a:r>
              <a:rPr lang="en-GB" dirty="0" err="1"/>
              <a:t>une</a:t>
            </a:r>
            <a:r>
              <a:rPr lang="en-GB" dirty="0"/>
              <a:t> IST a </a:t>
            </a:r>
            <a:r>
              <a:rPr lang="en-GB" dirty="0" err="1"/>
              <a:t>été</a:t>
            </a:r>
            <a:r>
              <a:rPr lang="en-GB" dirty="0"/>
              <a:t> </a:t>
            </a:r>
            <a:r>
              <a:rPr lang="en-GB" dirty="0" err="1"/>
              <a:t>testé</a:t>
            </a:r>
            <a:r>
              <a:rPr lang="en-GB" dirty="0"/>
              <a:t> pour le VIH </a:t>
            </a:r>
            <a:r>
              <a:rPr lang="en-GB" dirty="0" err="1"/>
              <a:t>alors</a:t>
            </a:r>
            <a:r>
              <a:rPr lang="en-GB" dirty="0"/>
              <a:t> </a:t>
            </a:r>
            <a:r>
              <a:rPr lang="en-GB" dirty="0" err="1"/>
              <a:t>que</a:t>
            </a:r>
            <a:r>
              <a:rPr lang="en-GB" dirty="0"/>
              <a:t> </a:t>
            </a:r>
            <a:r>
              <a:rPr lang="en-GB" dirty="0" err="1"/>
              <a:t>c’est</a:t>
            </a:r>
            <a:r>
              <a:rPr lang="en-GB" dirty="0"/>
              <a:t> </a:t>
            </a:r>
            <a:r>
              <a:rPr lang="en-GB" dirty="0" err="1"/>
              <a:t>une</a:t>
            </a:r>
            <a:r>
              <a:rPr lang="en-GB" dirty="0"/>
              <a:t> recommendation de </a:t>
            </a:r>
            <a:r>
              <a:rPr lang="en-GB" dirty="0" err="1"/>
              <a:t>dépistage</a:t>
            </a:r>
            <a:endParaRPr lang="en-GB" dirty="0"/>
          </a:p>
          <a:p>
            <a:endParaRPr lang="en-GB" baseline="0" dirty="0" smtClean="0">
              <a:latin typeface="Calibri" panose="020F0502020204030204" pitchFamily="34" charset="0"/>
              <a:cs typeface="Calibri" panose="020F0502020204030204" pitchFamily="34" charset="0"/>
            </a:endParaRP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Translation:</a:t>
            </a:r>
          </a:p>
          <a:p>
            <a:pPr marL="0" marR="0" indent="0" algn="l" defTabSz="912370" rtl="0" eaLnBrk="1" fontAlgn="auto" latinLnBrk="0" hangingPunct="1">
              <a:lnSpc>
                <a:spcPct val="100000"/>
              </a:lnSpc>
              <a:spcBef>
                <a:spcPts val="0"/>
              </a:spcBef>
              <a:spcAft>
                <a:spcPts val="0"/>
              </a:spcAft>
              <a:buClrTx/>
              <a:buSzTx/>
              <a:buFontTx/>
              <a:buNone/>
              <a:tabLst/>
              <a:defRPr/>
            </a:pPr>
            <a:r>
              <a:rPr lang="en-GB" baseline="0" dirty="0" smtClean="0"/>
              <a:t>Title: Proportion of non-missed opportunities for HIV diagnosis</a:t>
            </a:r>
          </a:p>
          <a:p>
            <a:endParaRPr lang="en-GB" dirty="0" smtClean="0">
              <a:latin typeface="Calibri" panose="020F0502020204030204" pitchFamily="34" charset="0"/>
              <a:cs typeface="Calibri" panose="020F0502020204030204" pitchFamily="34" charset="0"/>
            </a:endParaRPr>
          </a:p>
          <a:p>
            <a:pPr>
              <a:defRPr/>
            </a:pPr>
            <a:r>
              <a:rPr lang="en-GB" baseline="0" dirty="0" smtClean="0"/>
              <a:t>Source: </a:t>
            </a:r>
            <a:r>
              <a:rPr lang="en-GB" baseline="0" dirty="0" err="1" smtClean="0"/>
              <a:t>Champenois</a:t>
            </a:r>
            <a:r>
              <a:rPr lang="en-GB" baseline="0" dirty="0" smtClean="0"/>
              <a:t> K et al. Missed opportunities for HIV testing in newly-HIV-diagnosed patients, a cross sectional study. </a:t>
            </a:r>
            <a:r>
              <a:rPr lang="en-GB" i="1" baseline="0" dirty="0" smtClean="0"/>
              <a:t>BMC Infectious Diseases</a:t>
            </a:r>
            <a:r>
              <a:rPr lang="en-GB" i="0" baseline="0" dirty="0" smtClean="0"/>
              <a:t>, 2013: 12(200).</a:t>
            </a:r>
            <a:endParaRPr lang="en-GB" baseline="0" dirty="0" smtClean="0"/>
          </a:p>
          <a:p>
            <a:endParaRPr lang="en-GB" dirty="0" smtClean="0">
              <a:latin typeface="Calibri" panose="020F0502020204030204" pitchFamily="34" charset="0"/>
              <a:cs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2"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3" name="Rectangle 2"/>
          <p:cNvSpPr txBox="1">
            <a:spLocks noGrp="1" noChangeArrowheads="1"/>
          </p:cNvSpPr>
          <p:nvPr>
            <p:ph type="body" idx="1"/>
          </p:nvPr>
        </p:nvSpPr>
        <p:spPr>
          <a:xfrm>
            <a:off x="590525" y="4820096"/>
            <a:ext cx="5616624" cy="381642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r>
              <a:rPr lang="en-GB" dirty="0" smtClean="0"/>
              <a:t>Narration</a:t>
            </a:r>
          </a:p>
          <a:p>
            <a:pPr>
              <a:defRPr/>
            </a:pPr>
            <a:r>
              <a:rPr lang="en-GB" dirty="0" err="1" smtClean="0"/>
              <a:t>L’hypothèse</a:t>
            </a:r>
            <a:r>
              <a:rPr lang="en-GB" dirty="0" smtClean="0"/>
              <a:t> </a:t>
            </a:r>
            <a:r>
              <a:rPr lang="en-GB" dirty="0" err="1"/>
              <a:t>que</a:t>
            </a:r>
            <a:r>
              <a:rPr lang="en-GB" dirty="0"/>
              <a:t> les </a:t>
            </a:r>
            <a:r>
              <a:rPr lang="en-GB" dirty="0" err="1"/>
              <a:t>personnes</a:t>
            </a:r>
            <a:r>
              <a:rPr lang="en-GB" dirty="0"/>
              <a:t> ne </a:t>
            </a:r>
            <a:r>
              <a:rPr lang="en-GB" dirty="0" err="1"/>
              <a:t>sont</a:t>
            </a:r>
            <a:r>
              <a:rPr lang="en-GB" dirty="0"/>
              <a:t> pas </a:t>
            </a:r>
            <a:r>
              <a:rPr lang="en-GB" dirty="0" err="1"/>
              <a:t>testées</a:t>
            </a:r>
            <a:r>
              <a:rPr lang="en-GB" dirty="0"/>
              <a:t> car </a:t>
            </a:r>
            <a:r>
              <a:rPr lang="en-GB" dirty="0" err="1"/>
              <a:t>elles</a:t>
            </a:r>
            <a:r>
              <a:rPr lang="en-GB" dirty="0"/>
              <a:t> ne </a:t>
            </a:r>
            <a:r>
              <a:rPr lang="en-GB" dirty="0" err="1"/>
              <a:t>recourent</a:t>
            </a:r>
            <a:r>
              <a:rPr lang="en-GB" dirty="0"/>
              <a:t> pas aux </a:t>
            </a:r>
            <a:r>
              <a:rPr lang="en-GB" dirty="0" err="1" smtClean="0"/>
              <a:t>soins</a:t>
            </a:r>
            <a:endParaRPr lang="en-GB" dirty="0" smtClean="0"/>
          </a:p>
          <a:p>
            <a:pPr>
              <a:defRPr/>
            </a:pPr>
            <a:r>
              <a:rPr lang="en-GB" dirty="0" smtClean="0"/>
              <a:t> </a:t>
            </a:r>
            <a:r>
              <a:rPr lang="en-GB" dirty="0" err="1" smtClean="0"/>
              <a:t>n’est</a:t>
            </a:r>
            <a:r>
              <a:rPr lang="en-GB" dirty="0" smtClean="0"/>
              <a:t> </a:t>
            </a:r>
            <a:r>
              <a:rPr lang="en-GB" dirty="0"/>
              <a:t>pas </a:t>
            </a:r>
            <a:r>
              <a:rPr lang="en-GB" dirty="0" err="1"/>
              <a:t>validée</a:t>
            </a:r>
            <a:r>
              <a:rPr lang="en-GB" dirty="0" smtClean="0"/>
              <a:t>. </a:t>
            </a:r>
            <a:r>
              <a:rPr lang="en-GB" dirty="0" err="1" smtClean="0"/>
              <a:t>Dans</a:t>
            </a:r>
            <a:r>
              <a:rPr lang="en-GB" dirty="0" smtClean="0"/>
              <a:t> </a:t>
            </a:r>
            <a:r>
              <a:rPr lang="en-GB" dirty="0"/>
              <a:t>la </a:t>
            </a:r>
            <a:r>
              <a:rPr lang="en-GB" dirty="0" err="1"/>
              <a:t>même</a:t>
            </a:r>
            <a:r>
              <a:rPr lang="en-GB" dirty="0"/>
              <a:t> </a:t>
            </a:r>
            <a:r>
              <a:rPr lang="en-GB" dirty="0" err="1"/>
              <a:t>étude</a:t>
            </a:r>
            <a:r>
              <a:rPr lang="en-GB" dirty="0"/>
              <a:t>, on </a:t>
            </a:r>
            <a:r>
              <a:rPr lang="en-GB" dirty="0" err="1"/>
              <a:t>peut</a:t>
            </a:r>
            <a:r>
              <a:rPr lang="en-GB" dirty="0"/>
              <a:t> </a:t>
            </a:r>
            <a:r>
              <a:rPr lang="en-GB" dirty="0" err="1"/>
              <a:t>voir</a:t>
            </a:r>
            <a:r>
              <a:rPr lang="en-GB" dirty="0"/>
              <a:t> </a:t>
            </a:r>
            <a:r>
              <a:rPr lang="en-GB" dirty="0" err="1"/>
              <a:t>que</a:t>
            </a:r>
            <a:r>
              <a:rPr lang="en-GB" dirty="0"/>
              <a:t> les </a:t>
            </a:r>
            <a:r>
              <a:rPr lang="en-GB" dirty="0" err="1"/>
              <a:t>personnes</a:t>
            </a:r>
            <a:r>
              <a:rPr lang="en-GB" dirty="0"/>
              <a:t> ne </a:t>
            </a:r>
            <a:r>
              <a:rPr lang="en-GB" dirty="0" err="1"/>
              <a:t>sont</a:t>
            </a:r>
            <a:r>
              <a:rPr lang="en-GB" dirty="0"/>
              <a:t> </a:t>
            </a:r>
            <a:r>
              <a:rPr lang="en-GB" dirty="0" smtClean="0"/>
              <a:t>pas</a:t>
            </a:r>
          </a:p>
          <a:p>
            <a:pPr>
              <a:defRPr/>
            </a:pPr>
            <a:r>
              <a:rPr lang="en-GB" dirty="0" smtClean="0"/>
              <a:t> </a:t>
            </a:r>
            <a:r>
              <a:rPr lang="en-GB" dirty="0" err="1" smtClean="0"/>
              <a:t>éloignées</a:t>
            </a:r>
            <a:r>
              <a:rPr lang="en-GB" dirty="0" smtClean="0"/>
              <a:t> </a:t>
            </a:r>
            <a:r>
              <a:rPr lang="en-GB" dirty="0"/>
              <a:t>du </a:t>
            </a:r>
            <a:r>
              <a:rPr lang="en-GB" dirty="0" err="1"/>
              <a:t>soin</a:t>
            </a:r>
            <a:r>
              <a:rPr lang="en-GB" dirty="0" smtClean="0"/>
              <a:t>. </a:t>
            </a:r>
            <a:r>
              <a:rPr lang="en-GB" dirty="0" err="1" smtClean="0"/>
              <a:t>Dans</a:t>
            </a:r>
            <a:r>
              <a:rPr lang="en-GB" dirty="0" smtClean="0"/>
              <a:t> </a:t>
            </a:r>
            <a:r>
              <a:rPr lang="en-GB" dirty="0"/>
              <a:t>les 3 </a:t>
            </a:r>
            <a:r>
              <a:rPr lang="en-GB" dirty="0" err="1"/>
              <a:t>années</a:t>
            </a:r>
            <a:r>
              <a:rPr lang="en-GB" dirty="0"/>
              <a:t> </a:t>
            </a:r>
            <a:r>
              <a:rPr lang="en-GB" dirty="0" err="1"/>
              <a:t>précédant</a:t>
            </a:r>
            <a:r>
              <a:rPr lang="en-GB" dirty="0"/>
              <a:t> le diagnostic de VIH, 99% des </a:t>
            </a:r>
            <a:r>
              <a:rPr lang="en-GB" dirty="0" smtClean="0"/>
              <a:t>patients</a:t>
            </a:r>
          </a:p>
          <a:p>
            <a:pPr>
              <a:defRPr/>
            </a:pPr>
            <a:r>
              <a:rPr lang="en-GB" dirty="0" smtClean="0"/>
              <a:t> </a:t>
            </a:r>
            <a:r>
              <a:rPr lang="en-GB" dirty="0" err="1" smtClean="0"/>
              <a:t>ont</a:t>
            </a:r>
            <a:r>
              <a:rPr lang="en-GB" dirty="0" smtClean="0"/>
              <a:t> </a:t>
            </a:r>
            <a:r>
              <a:rPr lang="en-GB" dirty="0" err="1"/>
              <a:t>eu</a:t>
            </a:r>
            <a:r>
              <a:rPr lang="en-GB" dirty="0"/>
              <a:t> </a:t>
            </a:r>
            <a:r>
              <a:rPr lang="en-GB" dirty="0" err="1"/>
              <a:t>recours</a:t>
            </a:r>
            <a:r>
              <a:rPr lang="en-GB" dirty="0"/>
              <a:t> aux </a:t>
            </a:r>
            <a:r>
              <a:rPr lang="en-GB" dirty="0" err="1" smtClean="0"/>
              <a:t>soins</a:t>
            </a:r>
            <a:r>
              <a:rPr lang="en-GB" dirty="0" smtClean="0"/>
              <a:t>, </a:t>
            </a:r>
            <a:r>
              <a:rPr lang="en-GB" dirty="0" err="1" smtClean="0"/>
              <a:t>quelle</a:t>
            </a:r>
            <a:r>
              <a:rPr lang="en-GB" dirty="0" smtClean="0"/>
              <a:t> </a:t>
            </a:r>
            <a:r>
              <a:rPr lang="en-GB" dirty="0" err="1"/>
              <a:t>que</a:t>
            </a:r>
            <a:r>
              <a:rPr lang="en-GB" dirty="0"/>
              <a:t> </a:t>
            </a:r>
            <a:r>
              <a:rPr lang="en-GB" dirty="0" err="1"/>
              <a:t>soit</a:t>
            </a:r>
            <a:r>
              <a:rPr lang="en-GB" dirty="0"/>
              <a:t> la structure et 89% </a:t>
            </a:r>
            <a:r>
              <a:rPr lang="en-GB" dirty="0" err="1"/>
              <a:t>déclarent</a:t>
            </a:r>
            <a:r>
              <a:rPr lang="en-GB" dirty="0"/>
              <a:t> consulter </a:t>
            </a:r>
            <a:r>
              <a:rPr lang="en-GB" dirty="0" err="1" smtClean="0"/>
              <a:t>leur</a:t>
            </a:r>
            <a:r>
              <a:rPr lang="en-GB" dirty="0" smtClean="0"/>
              <a:t> </a:t>
            </a:r>
          </a:p>
          <a:p>
            <a:pPr>
              <a:defRPr/>
            </a:pPr>
            <a:r>
              <a:rPr lang="en-GB" dirty="0" err="1" smtClean="0"/>
              <a:t>médecin</a:t>
            </a:r>
            <a:r>
              <a:rPr lang="en-GB" dirty="0" smtClean="0"/>
              <a:t> </a:t>
            </a:r>
            <a:r>
              <a:rPr lang="en-GB" dirty="0" err="1"/>
              <a:t>généraliste</a:t>
            </a:r>
            <a:r>
              <a:rPr lang="en-GB" dirty="0"/>
              <a:t> au </a:t>
            </a:r>
            <a:r>
              <a:rPr lang="en-GB" dirty="0" err="1"/>
              <a:t>moins</a:t>
            </a:r>
            <a:r>
              <a:rPr lang="en-GB" dirty="0"/>
              <a:t> </a:t>
            </a:r>
            <a:r>
              <a:rPr lang="en-GB" dirty="0" err="1"/>
              <a:t>une</a:t>
            </a:r>
            <a:r>
              <a:rPr lang="en-GB" dirty="0"/>
              <a:t> </a:t>
            </a:r>
            <a:r>
              <a:rPr lang="en-GB" dirty="0" err="1"/>
              <a:t>fois</a:t>
            </a:r>
            <a:r>
              <a:rPr lang="en-GB" dirty="0"/>
              <a:t> par </a:t>
            </a:r>
            <a:r>
              <a:rPr lang="en-GB" dirty="0" smtClean="0"/>
              <a:t>an </a:t>
            </a:r>
          </a:p>
          <a:p>
            <a:pPr>
              <a:defRPr/>
            </a:pPr>
            <a:endParaRPr lang="en-GB" baseline="0" dirty="0"/>
          </a:p>
          <a:p>
            <a:pPr>
              <a:defRPr/>
            </a:pPr>
            <a:r>
              <a:rPr lang="en-GB" dirty="0" smtClean="0"/>
              <a:t>Translation:</a:t>
            </a:r>
          </a:p>
          <a:p>
            <a:pPr>
              <a:defRPr/>
            </a:pPr>
            <a:r>
              <a:rPr lang="en-GB" baseline="0" dirty="0" smtClean="0"/>
              <a:t>Title: Are the patients not tested for HIV because they don’t seek care?</a:t>
            </a:r>
          </a:p>
          <a:p>
            <a:pPr>
              <a:defRPr/>
            </a:pPr>
            <a:r>
              <a:rPr lang="en-GB" dirty="0" smtClean="0"/>
              <a:t>ANRS-</a:t>
            </a:r>
            <a:r>
              <a:rPr lang="en-GB" dirty="0" err="1" smtClean="0"/>
              <a:t>Opportunités</a:t>
            </a:r>
            <a:r>
              <a:rPr lang="en-GB" dirty="0" smtClean="0"/>
              <a:t> </a:t>
            </a:r>
            <a:r>
              <a:rPr lang="en-GB" dirty="0"/>
              <a:t>study, 2010, France</a:t>
            </a:r>
          </a:p>
          <a:p>
            <a:pPr>
              <a:defRPr/>
            </a:pPr>
            <a:endParaRPr lang="en-GB" dirty="0"/>
          </a:p>
          <a:p>
            <a:pPr>
              <a:defRPr/>
            </a:pPr>
            <a:r>
              <a:rPr lang="en-GB" baseline="0" dirty="0" smtClean="0"/>
              <a:t>Source: </a:t>
            </a:r>
            <a:r>
              <a:rPr lang="en-GB" baseline="0" dirty="0" err="1" smtClean="0"/>
              <a:t>Champenois</a:t>
            </a:r>
            <a:r>
              <a:rPr lang="en-GB" baseline="0" dirty="0" smtClean="0"/>
              <a:t> K et al. Missed opportunities for HIV testing in newly-HIV-diagnosed patients, a cross sectional study. </a:t>
            </a:r>
            <a:r>
              <a:rPr lang="en-GB" i="1" baseline="0" dirty="0" smtClean="0"/>
              <a:t>BMC Infectious Diseases</a:t>
            </a:r>
            <a:r>
              <a:rPr lang="en-GB" i="0" baseline="0" dirty="0" smtClean="0"/>
              <a:t>, 2013: 12(200).</a:t>
            </a:r>
            <a:endParaRPr lang="en-GB" baseline="0" dirty="0" smtClean="0"/>
          </a:p>
          <a:p>
            <a:pPr>
              <a:defRPr/>
            </a:pPr>
            <a:endParaRPr lang="en-GB" dirty="0"/>
          </a:p>
          <a:p>
            <a:pPr>
              <a:defRPr/>
            </a:pPr>
            <a:endParaRPr lang="en-GB" baseline="0" dirty="0" smtClean="0"/>
          </a:p>
          <a:p>
            <a:pPr>
              <a:defRPr/>
            </a:pPr>
            <a:endParaRPr lang="en-GB" dirty="0"/>
          </a:p>
          <a:p>
            <a:pPr>
              <a:defRPr/>
            </a:pPr>
            <a:endParaRPr lang="en-GB" baseline="0" dirty="0" smtClean="0"/>
          </a:p>
          <a:p>
            <a:pPr>
              <a:defRPr/>
            </a:pPr>
            <a:endParaRPr lang="en-GB" baseline="0"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En tenant compte de toutes les preuves étudiées jusqu'à présent, en particulier en ce qui concerne les </a:t>
            </a:r>
            <a:r>
              <a:rPr lang="fr-FR" dirty="0" smtClean="0"/>
              <a:t>opportunités manquées</a:t>
            </a:r>
            <a:r>
              <a:rPr lang="fr-FR" dirty="0"/>
              <a:t>, il est difficile d'expliquer pourquoi il continue </a:t>
            </a:r>
            <a:r>
              <a:rPr lang="fr-FR" dirty="0" smtClean="0"/>
              <a:t>à </a:t>
            </a:r>
            <a:r>
              <a:rPr lang="fr-FR" dirty="0"/>
              <a:t>y avoir des taux si élevés de patients non diagnostiqués et de présentations </a:t>
            </a:r>
            <a:r>
              <a:rPr lang="fr-FR" dirty="0" smtClean="0"/>
              <a:t>tardives. </a:t>
            </a:r>
            <a:r>
              <a:rPr lang="fr-FR" u="sng" dirty="0" smtClean="0"/>
              <a:t>Cela pourrait être facilement résolu </a:t>
            </a:r>
            <a:r>
              <a:rPr lang="fr-FR" dirty="0"/>
              <a:t>par un accès accru au dépistage du VIH. Cependant un certain nombre de barrières potentielles pour l'extension du dépistage du VIH sont souvent évoquées comme </a:t>
            </a:r>
            <a:r>
              <a:rPr lang="fr-FR" dirty="0" smtClean="0"/>
              <a:t>des difficultés </a:t>
            </a:r>
            <a:r>
              <a:rPr lang="fr-FR" dirty="0"/>
              <a:t>lors de discussions sur le développement du dépistage du VIH. </a:t>
            </a:r>
          </a:p>
        </p:txBody>
      </p:sp>
    </p:spTree>
    <p:extLst>
      <p:ext uri="{BB962C8B-B14F-4D97-AF65-F5344CB8AC3E}">
        <p14:creationId xmlns:p14="http://schemas.microsoft.com/office/powerpoint/2010/main" val="1684742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Ces difficultés ou ces barrières potentielles peuvent être réparties en trois grandes catégories et se rencontrent au niveau du patient, d'un service et, à un niveau supérieur, </a:t>
            </a:r>
            <a:r>
              <a:rPr lang="fr-FR" dirty="0" smtClean="0"/>
              <a:t>d'une </a:t>
            </a:r>
            <a:r>
              <a:rPr lang="fr-FR" dirty="0"/>
              <a:t>institution ou elles peuvent être le résultat de politiques spécifiques (nationales aussi bien que régionales).</a:t>
            </a:r>
          </a:p>
        </p:txBody>
      </p:sp>
    </p:spTree>
    <p:extLst>
      <p:ext uri="{BB962C8B-B14F-4D97-AF65-F5344CB8AC3E}">
        <p14:creationId xmlns:p14="http://schemas.microsoft.com/office/powerpoint/2010/main" val="25513078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Les barrières et les difficultés rencontrées par une personne varient dans une certaine mesure d'un pays à l'autre, cependant il y en a qui sont susceptibles d'être universelles. Il s'agit notamment des facteurs liés à la stigmatisation du VIH, la perception du risque individuel et l'accès à des services accueillants (en particulier pour les populations migrantes et pour d'autres groupes à risque). La peur de la divulgation peut être </a:t>
            </a:r>
            <a:r>
              <a:rPr lang="fr-FR"/>
              <a:t>liée </a:t>
            </a:r>
            <a:r>
              <a:rPr lang="fr-FR" smtClean="0"/>
              <a:t>á la situation de dépistage ainsi </a:t>
            </a:r>
            <a:r>
              <a:rPr lang="fr-FR"/>
              <a:t>qu'aux </a:t>
            </a:r>
            <a:r>
              <a:rPr lang="fr-FR" smtClean="0"/>
              <a:t>personnes avec un test </a:t>
            </a:r>
            <a:r>
              <a:rPr lang="fr-FR" dirty="0"/>
              <a:t>positif</a:t>
            </a:r>
            <a:r>
              <a:rPr lang="fr-FR" dirty="0" smtClean="0">
                <a:solidFill>
                  <a:srgbClr val="FF33CC"/>
                </a:solidFill>
              </a:rPr>
              <a:t>. </a:t>
            </a:r>
            <a:r>
              <a:rPr lang="fr-FR" dirty="0" smtClean="0"/>
              <a:t>Il </a:t>
            </a:r>
            <a:r>
              <a:rPr lang="fr-FR" dirty="0"/>
              <a:t>existe fréquemment une peur liée au rejet anticipé par les proches et aux </a:t>
            </a:r>
            <a:r>
              <a:rPr lang="fr-FR" dirty="0" smtClean="0"/>
              <a:t>répercussions </a:t>
            </a:r>
            <a:r>
              <a:rPr lang="fr-FR" dirty="0"/>
              <a:t>sur l'emploi à l'avenir, même en présence d'un législation protectrice.  </a:t>
            </a:r>
          </a:p>
          <a:p>
            <a:endParaRPr lang="fr-FR" dirty="0">
              <a:cs typeface="Arial" pitchFamily="34" charset="0"/>
            </a:endParaRPr>
          </a:p>
          <a:p>
            <a:r>
              <a:rPr lang="fr-FR" dirty="0"/>
              <a:t>Source : Deblonde J et al. </a:t>
            </a:r>
            <a:r>
              <a:rPr lang="fr-FR" dirty="0" err="1"/>
              <a:t>Barriers</a:t>
            </a:r>
            <a:r>
              <a:rPr lang="fr-FR" dirty="0"/>
              <a:t> to HIV </a:t>
            </a:r>
            <a:r>
              <a:rPr lang="fr-FR" dirty="0" err="1"/>
              <a:t>testing</a:t>
            </a:r>
            <a:r>
              <a:rPr lang="fr-FR" dirty="0"/>
              <a:t> in Europe: a </a:t>
            </a:r>
            <a:r>
              <a:rPr lang="fr-FR" dirty="0" err="1"/>
              <a:t>systematic</a:t>
            </a:r>
            <a:r>
              <a:rPr lang="fr-FR" dirty="0"/>
              <a:t> </a:t>
            </a:r>
            <a:r>
              <a:rPr lang="fr-FR" dirty="0" err="1"/>
              <a:t>review</a:t>
            </a:r>
            <a:r>
              <a:rPr lang="fr-FR" dirty="0"/>
              <a:t>. </a:t>
            </a:r>
            <a:r>
              <a:rPr lang="fr-FR" dirty="0" err="1"/>
              <a:t>European</a:t>
            </a:r>
            <a:r>
              <a:rPr lang="fr-FR" dirty="0"/>
              <a:t> Journal of Public </a:t>
            </a:r>
            <a:r>
              <a:rPr lang="fr-FR" dirty="0" err="1"/>
              <a:t>Health</a:t>
            </a:r>
            <a:r>
              <a:rPr lang="fr-FR" dirty="0"/>
              <a:t>, 2010, Vol. 20, No. 4, 422–432.</a:t>
            </a:r>
          </a:p>
          <a:p>
            <a:endParaRPr lang="fr-FR" dirty="0">
              <a:cs typeface="Arial" pitchFamily="34" charset="0"/>
            </a:endParaRPr>
          </a:p>
          <a:p>
            <a:endParaRPr lang="fr-FR" dirty="0">
              <a:solidFill>
                <a:schemeClr val="tx1">
                  <a:lumMod val="50000"/>
                  <a:lumOff val="50000"/>
                </a:schemeClr>
              </a:solidFill>
              <a:latin typeface="Arial" pitchFamily="34" charset="0"/>
              <a:cs typeface="Arial" pitchFamily="34" charset="0"/>
            </a:endParaRPr>
          </a:p>
          <a:p>
            <a:endParaRPr lang="fr-FR" dirty="0">
              <a:solidFill>
                <a:schemeClr val="tx1">
                  <a:lumMod val="50000"/>
                  <a:lumOff val="50000"/>
                </a:schemeClr>
              </a:solidFill>
              <a:latin typeface="Arial" pitchFamily="34" charset="0"/>
              <a:cs typeface="Arial" pitchFamily="34" charset="0"/>
            </a:endParaRPr>
          </a:p>
          <a:p>
            <a:endParaRPr lang="fr-FR" dirty="0"/>
          </a:p>
        </p:txBody>
      </p:sp>
    </p:spTree>
    <p:extLst>
      <p:ext uri="{BB962C8B-B14F-4D97-AF65-F5344CB8AC3E}">
        <p14:creationId xmlns:p14="http://schemas.microsoft.com/office/powerpoint/2010/main" val="2585588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fr-FR" dirty="0"/>
              <a:t>Narration</a:t>
            </a:r>
          </a:p>
          <a:p>
            <a:pPr algn="l">
              <a:defRPr/>
            </a:pPr>
            <a:r>
              <a:rPr lang="fr-FR" dirty="0"/>
              <a:t>Des barrières existent également au niveau du professionnel de santé. Elles se répartissent dans différentes catégories : inquiétudes quant aux capacités et au temps </a:t>
            </a:r>
            <a:r>
              <a:rPr lang="fr-FR" dirty="0" smtClean="0"/>
              <a:t>perçu </a:t>
            </a:r>
            <a:r>
              <a:rPr lang="fr-FR" dirty="0"/>
              <a:t>comme requis pour effectuer le dépistage ; inquiétudes du personnel quant à leur niveau de connaissance et à leur compétence ; attitude du personnel et </a:t>
            </a:r>
            <a:r>
              <a:rPr lang="fr-FR" dirty="0" smtClean="0"/>
              <a:t>mauvaise perception </a:t>
            </a:r>
            <a:r>
              <a:rPr lang="fr-FR" u="sng" dirty="0" smtClean="0"/>
              <a:t>du risque ou de l’acceptabilité du test</a:t>
            </a:r>
            <a:r>
              <a:rPr lang="fr-FR" u="sng" baseline="0" dirty="0" smtClean="0"/>
              <a:t> par le</a:t>
            </a:r>
            <a:r>
              <a:rPr lang="fr-FR" dirty="0" smtClean="0"/>
              <a:t>; </a:t>
            </a:r>
            <a:r>
              <a:rPr lang="fr-FR" dirty="0"/>
              <a:t>considérations financières</a:t>
            </a:r>
            <a:r>
              <a:rPr lang="fr-FR" dirty="0" smtClean="0"/>
              <a:t>.</a:t>
            </a:r>
          </a:p>
          <a:p>
            <a:pPr algn="l">
              <a:defRPr/>
            </a:pPr>
            <a:endParaRPr lang="fr-FR" b="1" dirty="0"/>
          </a:p>
          <a:p>
            <a:pPr algn="l">
              <a:defRPr/>
            </a:pPr>
            <a:r>
              <a:rPr lang="fr-FR" b="1" dirty="0"/>
              <a:t>Beaucoup de ces barrières peuvent être levées par une formation et une éducation simples, cependant il y en a de nombreuses qui </a:t>
            </a:r>
            <a:r>
              <a:rPr lang="fr-FR" dirty="0"/>
              <a:t>sont plus systématiques et plus difficiles à </a:t>
            </a:r>
            <a:r>
              <a:rPr lang="fr-FR" dirty="0" smtClean="0"/>
              <a:t>éliminer. </a:t>
            </a:r>
            <a:r>
              <a:rPr lang="fr-FR" dirty="0"/>
              <a:t>Par exemple, le coût d'un programme lié au VIH et son exécution peuvent être contrôlés par une partie prenante qui est différente de celle voyant les avantages financiers d'un diagnostic en temps opportuns.    </a:t>
            </a:r>
          </a:p>
          <a:p>
            <a:pPr algn="l">
              <a:defRPr/>
            </a:pPr>
            <a:endParaRPr lang="fr-FR" dirty="0"/>
          </a:p>
          <a:p>
            <a:pPr algn="l">
              <a:defRPr/>
            </a:pPr>
            <a:r>
              <a:rPr lang="fr-FR" dirty="0" smtClean="0"/>
              <a:t>Source: </a:t>
            </a:r>
            <a:r>
              <a:rPr lang="fr-FR" sz="1200" dirty="0"/>
              <a:t>Mounier-Jack Set al. HIV testing strategies across European countries. HIV Medicine (2008), 9 (Suppl. 2), 13–19. Sullivan AK, Raben D, Reekie J, Rayment M, Mocroft A, et al. (2013) Feasibility and effectiveness of indicator condition-guided testing for HIV: results from HIDES I (HIV Indicator Diseases across Europe Study). PLoS One 8: e52845. doi:10.1371/journal.pone.0052845</a:t>
            </a:r>
            <a:r>
              <a:rPr lang="fr-FR" sz="1200" dirty="0" smtClean="0"/>
              <a:t>.</a:t>
            </a:r>
          </a:p>
          <a:p>
            <a:pPr algn="l">
              <a:defRPr/>
            </a:pPr>
            <a:endParaRPr lang="fr-FR" sz="1200" dirty="0">
              <a:cs typeface="Arial" pitchFamily="34" charset="0"/>
            </a:endParaRPr>
          </a:p>
          <a:p>
            <a:pPr algn="l">
              <a:defRPr/>
            </a:pPr>
            <a:r>
              <a:rPr lang="fr-FR" sz="1200" dirty="0"/>
              <a:t>Partridge DG et al. HIV testing: the boundaries. A survey of HIV testing practices and barriers to more widespread testing in a British teaching hospital International Journal of STD &amp; AIDS 2009; 20: 427-428.</a:t>
            </a:r>
          </a:p>
          <a:p>
            <a:pPr>
              <a:spcBef>
                <a:spcPct val="0"/>
              </a:spcBef>
            </a:pPr>
            <a:endParaRPr lang="fr-FR" dirty="0"/>
          </a:p>
          <a:p>
            <a:pPr algn="l" eaLnBrk="1" hangingPunct="1">
              <a:spcBef>
                <a:spcPct val="0"/>
              </a:spcBef>
            </a:pPr>
            <a:endParaRPr lang="fr-FR" dirty="0"/>
          </a:p>
        </p:txBody>
      </p:sp>
      <p:sp>
        <p:nvSpPr>
          <p:cNvPr id="5" name="Footer Placeholder 4"/>
          <p:cNvSpPr>
            <a:spLocks noGrp="1"/>
          </p:cNvSpPr>
          <p:nvPr>
            <p:ph type="ftr" sz="quarter" idx="11"/>
          </p:nvPr>
        </p:nvSpPr>
        <p:spPr/>
        <p:txBody>
          <a:bodyPr/>
          <a:lstStyle/>
          <a:p>
            <a:r>
              <a:rPr lang="fr-FR" dirty="0">
                <a:solidFill>
                  <a:prstClr val="black"/>
                </a:solidFill>
              </a:rPr>
              <a:t>OUTIL UN OptTEST - ÉBAUCHE FINALE 18JAN 2016 (cf à l'email daté du 18 jan 2016)</a:t>
            </a:r>
          </a:p>
        </p:txBody>
      </p:sp>
    </p:spTree>
    <p:extLst>
      <p:ext uri="{BB962C8B-B14F-4D97-AF65-F5344CB8AC3E}">
        <p14:creationId xmlns:p14="http://schemas.microsoft.com/office/powerpoint/2010/main" val="8352038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Narration:</a:t>
            </a:r>
          </a:p>
          <a:p>
            <a:r>
              <a:rPr lang="fr-FR" baseline="0" dirty="0" smtClean="0"/>
              <a:t>This </a:t>
            </a:r>
            <a:r>
              <a:rPr lang="fr-FR" baseline="0" dirty="0" err="1" smtClean="0"/>
              <a:t>is</a:t>
            </a:r>
            <a:r>
              <a:rPr lang="fr-FR" baseline="0" dirty="0" smtClean="0"/>
              <a:t> a national </a:t>
            </a:r>
            <a:r>
              <a:rPr lang="fr-FR" baseline="0" dirty="0" err="1" smtClean="0"/>
              <a:t>survey</a:t>
            </a:r>
            <a:r>
              <a:rPr lang="fr-FR" baseline="0" dirty="0" smtClean="0"/>
              <a:t> on a </a:t>
            </a:r>
            <a:r>
              <a:rPr lang="fr-FR" baseline="0" dirty="0" err="1" smtClean="0"/>
              <a:t>representative</a:t>
            </a:r>
            <a:r>
              <a:rPr lang="fr-FR" baseline="0" dirty="0" smtClean="0"/>
              <a:t> </a:t>
            </a:r>
            <a:r>
              <a:rPr lang="fr-FR" baseline="0" dirty="0" err="1" smtClean="0"/>
              <a:t>sample</a:t>
            </a:r>
            <a:r>
              <a:rPr lang="fr-FR" baseline="0" dirty="0" smtClean="0"/>
              <a:t> of </a:t>
            </a:r>
            <a:r>
              <a:rPr lang="fr-FR" baseline="0" dirty="0" err="1" smtClean="0"/>
              <a:t>general</a:t>
            </a:r>
            <a:r>
              <a:rPr lang="fr-FR" baseline="0" dirty="0" smtClean="0"/>
              <a:t> </a:t>
            </a:r>
            <a:r>
              <a:rPr lang="fr-FR" baseline="0" dirty="0" err="1" smtClean="0"/>
              <a:t>practitioners</a:t>
            </a:r>
            <a:r>
              <a:rPr lang="fr-FR" baseline="0" dirty="0" smtClean="0"/>
              <a:t> in France in 2009. A part of questions </a:t>
            </a:r>
            <a:r>
              <a:rPr lang="fr-FR" baseline="0" dirty="0" err="1" smtClean="0"/>
              <a:t>were</a:t>
            </a:r>
            <a:r>
              <a:rPr lang="fr-FR" baseline="0" dirty="0" smtClean="0"/>
              <a:t> about HIV </a:t>
            </a:r>
            <a:r>
              <a:rPr lang="fr-FR" baseline="0" dirty="0" err="1" smtClean="0"/>
              <a:t>testing</a:t>
            </a:r>
            <a:r>
              <a:rPr lang="fr-FR" baseline="0" dirty="0" smtClean="0"/>
              <a:t>. More </a:t>
            </a:r>
            <a:r>
              <a:rPr lang="fr-FR" baseline="0" dirty="0" err="1" smtClean="0"/>
              <a:t>than</a:t>
            </a:r>
            <a:r>
              <a:rPr lang="fr-FR" baseline="0" dirty="0" smtClean="0"/>
              <a:t> 90% of </a:t>
            </a:r>
            <a:r>
              <a:rPr lang="fr-FR" baseline="0" dirty="0" err="1" smtClean="0"/>
              <a:t>GPs</a:t>
            </a:r>
            <a:r>
              <a:rPr lang="fr-FR" baseline="0" dirty="0" smtClean="0"/>
              <a:t> </a:t>
            </a:r>
            <a:r>
              <a:rPr lang="fr-FR" baseline="0" dirty="0" err="1" smtClean="0"/>
              <a:t>said</a:t>
            </a:r>
            <a:r>
              <a:rPr lang="fr-FR" baseline="0" dirty="0" smtClean="0"/>
              <a:t> </a:t>
            </a:r>
            <a:r>
              <a:rPr lang="fr-FR" baseline="0" dirty="0" err="1" smtClean="0"/>
              <a:t>offer</a:t>
            </a:r>
            <a:r>
              <a:rPr lang="fr-FR" baseline="0" dirty="0" smtClean="0"/>
              <a:t> an HIV </a:t>
            </a:r>
            <a:r>
              <a:rPr lang="fr-FR" baseline="0" dirty="0" err="1" smtClean="0"/>
              <a:t>testing</a:t>
            </a:r>
            <a:r>
              <a:rPr lang="fr-FR" baseline="0" dirty="0" smtClean="0"/>
              <a:t> to patients </a:t>
            </a:r>
            <a:r>
              <a:rPr lang="fr-FR" baseline="0" dirty="0" err="1" smtClean="0"/>
              <a:t>with</a:t>
            </a:r>
            <a:r>
              <a:rPr lang="fr-FR" baseline="0" dirty="0" smtClean="0"/>
              <a:t> </a:t>
            </a:r>
            <a:r>
              <a:rPr lang="fr-FR" baseline="0" dirty="0" err="1" smtClean="0"/>
              <a:t>STIs</a:t>
            </a:r>
            <a:r>
              <a:rPr lang="fr-FR" baseline="0" dirty="0" smtClean="0"/>
              <a:t> and 65% to migrants </a:t>
            </a:r>
            <a:r>
              <a:rPr lang="fr-FR" baseline="0" dirty="0" err="1" smtClean="0"/>
              <a:t>from</a:t>
            </a:r>
            <a:r>
              <a:rPr lang="fr-FR" baseline="0" dirty="0" smtClean="0"/>
              <a:t> </a:t>
            </a:r>
            <a:r>
              <a:rPr lang="fr-FR" baseline="0" dirty="0" err="1" smtClean="0"/>
              <a:t>endemic</a:t>
            </a:r>
            <a:r>
              <a:rPr lang="fr-FR" baseline="0" dirty="0" smtClean="0"/>
              <a:t> countries.</a:t>
            </a:r>
          </a:p>
          <a:p>
            <a:endParaRPr lang="fr-FR" baseline="0" dirty="0" smtClean="0"/>
          </a:p>
          <a:p>
            <a:r>
              <a:rPr lang="fr-FR" baseline="0" dirty="0" err="1" smtClean="0"/>
              <a:t>However</a:t>
            </a:r>
            <a:r>
              <a:rPr lang="fr-FR" baseline="0" dirty="0" smtClean="0"/>
              <a:t>, 63% </a:t>
            </a:r>
            <a:r>
              <a:rPr lang="en-US" dirty="0" smtClean="0"/>
              <a:t>of the GPs do not agree to offer an HIV test to patients who have not been tested or not for a long time and regardless risk assessment.</a:t>
            </a:r>
            <a:endParaRPr lang="fr-FR" baseline="0" dirty="0" smtClean="0"/>
          </a:p>
          <a:p>
            <a:endParaRPr lang="fr-FR" dirty="0" smtClean="0"/>
          </a:p>
          <a:p>
            <a:r>
              <a:rPr lang="fr-FR" dirty="0" smtClean="0"/>
              <a:t>Translation:</a:t>
            </a:r>
            <a:endParaRPr lang="fr-FR" dirty="0"/>
          </a:p>
          <a:p>
            <a:r>
              <a:rPr lang="fr-FR" dirty="0" err="1" smtClean="0"/>
              <a:t>Title</a:t>
            </a:r>
            <a:r>
              <a:rPr lang="fr-FR" dirty="0"/>
              <a:t>: Attitudes and opinions of </a:t>
            </a:r>
            <a:r>
              <a:rPr lang="fr-FR" dirty="0" err="1"/>
              <a:t>general</a:t>
            </a:r>
            <a:r>
              <a:rPr lang="fr-FR" dirty="0"/>
              <a:t> </a:t>
            </a:r>
            <a:r>
              <a:rPr lang="fr-FR" dirty="0" err="1" smtClean="0"/>
              <a:t>practitioners</a:t>
            </a:r>
            <a:r>
              <a:rPr lang="fr-FR" dirty="0" smtClean="0"/>
              <a:t> </a:t>
            </a:r>
            <a:r>
              <a:rPr lang="fr-FR" dirty="0"/>
              <a:t>about HIV </a:t>
            </a:r>
            <a:r>
              <a:rPr lang="fr-FR" dirty="0" err="1"/>
              <a:t>testing</a:t>
            </a:r>
            <a:r>
              <a:rPr lang="fr-FR" dirty="0"/>
              <a:t> </a:t>
            </a:r>
            <a:r>
              <a:rPr lang="fr-FR" dirty="0" err="1"/>
              <a:t>proposal</a:t>
            </a:r>
            <a:r>
              <a:rPr lang="fr-FR" dirty="0"/>
              <a:t> to </a:t>
            </a:r>
            <a:r>
              <a:rPr lang="fr-FR" dirty="0" err="1"/>
              <a:t>their</a:t>
            </a:r>
            <a:r>
              <a:rPr lang="fr-FR" dirty="0"/>
              <a:t> patients (France, 2009)</a:t>
            </a:r>
          </a:p>
          <a:p>
            <a:endParaRPr lang="fr-FR" dirty="0" smtClean="0"/>
          </a:p>
          <a:p>
            <a:r>
              <a:rPr lang="fr-FR" dirty="0" smtClean="0"/>
              <a:t>Source: </a:t>
            </a:r>
            <a:r>
              <a:rPr lang="fr-FR" sz="1200" dirty="0" err="1" smtClean="0"/>
              <a:t>Lert</a:t>
            </a:r>
            <a:r>
              <a:rPr lang="fr-FR" sz="1200" dirty="0" smtClean="0"/>
              <a:t> et al. Les médecins généralistes face au dépistage du VIH: nouveaux enjeux, nouvelles pratiques? </a:t>
            </a:r>
            <a:r>
              <a:rPr lang="fr-FR" sz="1200" baseline="0" dirty="0" smtClean="0"/>
              <a:t> </a:t>
            </a:r>
            <a:r>
              <a:rPr lang="fr-FR" sz="1200" dirty="0" smtClean="0"/>
              <a:t>Baromètre santé, médecins généralistes 2009</a:t>
            </a:r>
          </a:p>
          <a:p>
            <a:endParaRPr lang="fr-F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none" dirty="0"/>
              <a:t>Narration</a:t>
            </a:r>
          </a:p>
          <a:p>
            <a:r>
              <a:rPr lang="fr-FR" u="none" dirty="0"/>
              <a:t>Les surcoûts sont souvent évoqués </a:t>
            </a:r>
            <a:r>
              <a:rPr lang="fr-FR" u="none" dirty="0" smtClean="0"/>
              <a:t>comme une </a:t>
            </a:r>
            <a:r>
              <a:rPr lang="fr-FR" u="none" dirty="0"/>
              <a:t>barrière majeure au développement du dépistage du VIH, </a:t>
            </a:r>
            <a:r>
              <a:rPr lang="fr-FR" u="none" dirty="0" smtClean="0"/>
              <a:t>notamment parce que dans </a:t>
            </a:r>
            <a:r>
              <a:rPr lang="fr-FR" u="none" dirty="0"/>
              <a:t>de nombreux </a:t>
            </a:r>
            <a:r>
              <a:rPr lang="fr-FR" u="none" dirty="0" smtClean="0"/>
              <a:t>cas, </a:t>
            </a:r>
            <a:r>
              <a:rPr lang="fr-FR" u="none" dirty="0"/>
              <a:t>le coût pour effectuer le dépistage est supporté par un service ou une institution différents de celui/celle tirant bénéfice du diagnostic précoce et </a:t>
            </a:r>
            <a:r>
              <a:rPr lang="fr-FR" u="none" dirty="0" smtClean="0"/>
              <a:t>du dépistage étendu.</a:t>
            </a:r>
          </a:p>
          <a:p>
            <a:endParaRPr lang="fr-FR" u="none" dirty="0" smtClean="0"/>
          </a:p>
          <a:p>
            <a:r>
              <a:rPr lang="fr-FR" u="none" dirty="0" smtClean="0"/>
              <a:t>Des données sur la rentabilité, provenant principalement des Etats-Unis et de France, suggèrent que si un programme de dépistage du VIH établit une positivité de 1 pour 1 000, c.-à-d. lorsque la prévalence du VIH non diagnostiqué est de 0,1%, on a atteint le seuil de rentabilité (cout-efficacité). Ceci peut être une information utile pour un service qui s'occupe à la fois du dépistage et de la prise en charge pour passer en revue les coûts supportés par l'institution à cause d'occasions qu'elle a manquées (ou que d'autres ont manqué) au sein de leur file active de patients porteurs du VIH.</a:t>
            </a:r>
          </a:p>
          <a:p>
            <a:endParaRPr lang="fr-FR" u="none" dirty="0" smtClean="0"/>
          </a:p>
          <a:p>
            <a:r>
              <a:rPr lang="fr-FR" u="none" dirty="0" smtClean="0"/>
              <a:t>Étant </a:t>
            </a:r>
            <a:r>
              <a:rPr lang="fr-FR" u="none" dirty="0"/>
              <a:t>donné que la </a:t>
            </a:r>
            <a:r>
              <a:rPr lang="fr-FR" u="none" dirty="0" smtClean="0"/>
              <a:t>file active de </a:t>
            </a:r>
            <a:r>
              <a:rPr lang="fr-FR" u="none" dirty="0"/>
              <a:t>patients porteurs du VIH a tendance à être relativement petite au sein d'une </a:t>
            </a:r>
            <a:r>
              <a:rPr lang="fr-FR" u="none" dirty="0" smtClean="0"/>
              <a:t>institution, </a:t>
            </a:r>
            <a:r>
              <a:rPr lang="fr-FR" u="none" dirty="0"/>
              <a:t>comparativement à d'autres pathologies spécifiques, il y a souvent une faible attente en termes de nouveaux diagnostics. Les données de l'étude HIDES, les audits et les revues des antécédents médicaux des patients porteurs du VIH </a:t>
            </a:r>
            <a:r>
              <a:rPr lang="fr-FR" u="none" dirty="0" smtClean="0"/>
              <a:t>peuvent </a:t>
            </a:r>
            <a:r>
              <a:rPr lang="fr-FR" u="none" dirty="0"/>
              <a:t>être une source d'informations pour pallier ces difficultés.</a:t>
            </a:r>
          </a:p>
          <a:p>
            <a:r>
              <a:rPr lang="fr-FR" u="none" dirty="0"/>
              <a:t>Les coûts potentiels liés aux occasions de dépistage peuvent facilement être atténués en les intégrant dans les procédures de soins courants, en simplifiant la procédure de consentement et en analysant la façon dont les informations sont fournies aux </a:t>
            </a:r>
            <a:r>
              <a:rPr lang="fr-FR" u="none" dirty="0" smtClean="0"/>
              <a:t>patients.</a:t>
            </a:r>
            <a:endParaRPr lang="fr-FR" u="none" dirty="0"/>
          </a:p>
          <a:p>
            <a:endParaRPr lang="fr-FR" dirty="0"/>
          </a:p>
          <a:p>
            <a:endParaRPr lang="fr-FR" dirty="0"/>
          </a:p>
        </p:txBody>
      </p:sp>
    </p:spTree>
    <p:extLst>
      <p:ext uri="{BB962C8B-B14F-4D97-AF65-F5344CB8AC3E}">
        <p14:creationId xmlns:p14="http://schemas.microsoft.com/office/powerpoint/2010/main" val="387575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523952"/>
            <a:ext cx="5438140" cy="4467701"/>
          </a:xfrm>
          <a:noFill/>
          <a:ln/>
        </p:spPr>
        <p:txBody>
          <a:bodyPr/>
          <a:lstStyle/>
          <a:p>
            <a:pPr>
              <a:defRPr/>
            </a:pPr>
            <a:r>
              <a:rPr lang="fr-FR" dirty="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Dans l'UE il y a eu environ 6 nouveaux diagnostics dans une population de 100 000 individus, soit environ 30 000 individus.</a:t>
            </a:r>
          </a:p>
          <a:p>
            <a:pPr marL="0" marR="0" indent="0" algn="l" defTabSz="912370" rtl="0" eaLnBrk="1" fontAlgn="auto" latinLnBrk="0" hangingPunct="1">
              <a:lnSpc>
                <a:spcPct val="100000"/>
              </a:lnSpc>
              <a:spcBef>
                <a:spcPts val="0"/>
              </a:spcBef>
              <a:spcAft>
                <a:spcPts val="0"/>
              </a:spcAft>
              <a:buClrTx/>
              <a:buSzTx/>
              <a:buFontTx/>
              <a:buNone/>
              <a:tabLst/>
              <a:defRPr/>
            </a:pPr>
            <a:endParaRPr lang="fr-FR" u="sng" dirty="0"/>
          </a:p>
          <a:p>
            <a:pPr marL="0" marR="0" indent="0" algn="l" defTabSz="912370" rtl="0" eaLnBrk="1" fontAlgn="auto" latinLnBrk="0" hangingPunct="1">
              <a:lnSpc>
                <a:spcPct val="100000"/>
              </a:lnSpc>
              <a:spcBef>
                <a:spcPts val="0"/>
              </a:spcBef>
              <a:spcAft>
                <a:spcPts val="0"/>
              </a:spcAft>
              <a:buClrTx/>
              <a:buSzTx/>
              <a:buFontTx/>
              <a:buNone/>
              <a:tabLst/>
              <a:defRPr/>
            </a:pPr>
            <a:r>
              <a:rPr lang="fr-FR" u="sng" dirty="0"/>
              <a:t>Informations supplémentaires </a:t>
            </a:r>
          </a:p>
          <a:p>
            <a:pPr fontAlgn="ctr"/>
            <a:r>
              <a:rPr lang="fr-FR" dirty="0"/>
              <a:t>Pays déclarants/Nombre de pays</a:t>
            </a:r>
            <a:r>
              <a:rPr lang="en-US" dirty="0"/>
              <a:t>		</a:t>
            </a:r>
            <a:r>
              <a:rPr lang="fr-FR" dirty="0"/>
              <a:t>31/31</a:t>
            </a:r>
          </a:p>
          <a:p>
            <a:pPr fontAlgn="ctr"/>
            <a:r>
              <a:rPr lang="fr-FR" dirty="0"/>
              <a:t>Nombre total de diagnostics de VIH </a:t>
            </a:r>
            <a:r>
              <a:rPr lang="en-US" dirty="0"/>
              <a:t>		</a:t>
            </a:r>
            <a:r>
              <a:rPr lang="fr-FR" dirty="0"/>
              <a:t>29 992</a:t>
            </a:r>
          </a:p>
          <a:p>
            <a:pPr fontAlgn="ctr"/>
            <a:r>
              <a:rPr lang="fr-FR" dirty="0"/>
              <a:t>Taux pour une population de 100 000 (taux ajusté)</a:t>
            </a:r>
            <a:r>
              <a:rPr lang="en-US" dirty="0"/>
              <a:t>	</a:t>
            </a:r>
            <a:r>
              <a:rPr lang="fr-FR" dirty="0" smtClean="0"/>
              <a:t>5,9 </a:t>
            </a:r>
            <a:r>
              <a:rPr lang="fr-FR" dirty="0"/>
              <a:t>(6,4)</a:t>
            </a:r>
          </a:p>
          <a:p>
            <a:pPr fontAlgn="ctr"/>
            <a:r>
              <a:rPr lang="fr-FR" dirty="0"/>
              <a:t>Ratio hommes/femmes</a:t>
            </a:r>
            <a:r>
              <a:rPr lang="en-US" dirty="0"/>
              <a:t>			</a:t>
            </a:r>
            <a:r>
              <a:rPr lang="fr-FR" dirty="0" smtClean="0"/>
              <a:t>3,3</a:t>
            </a:r>
            <a:endParaRPr lang="fr-FR" dirty="0"/>
          </a:p>
          <a:p>
            <a:pPr fontAlgn="ctr"/>
            <a:endParaRPr lang="fr-FR" dirty="0">
              <a:solidFill>
                <a:schemeClr val="bg1">
                  <a:lumMod val="50000"/>
                </a:schemeClr>
              </a:solidFill>
            </a:endParaRPr>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ECDC/WHO (2015) HIV/AIDS Surveillance in Europe 2014</a:t>
            </a:r>
          </a:p>
          <a:p>
            <a:pPr fontAlgn="ctr"/>
            <a:endParaRPr lang="fr-FR" dirty="0"/>
          </a:p>
          <a:p>
            <a:pPr fontAlgn="ctr"/>
            <a:endParaRPr lang="fr-FR" dirty="0"/>
          </a:p>
          <a:p>
            <a:pPr fontAlgn="ct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eaLnBrk="1" hangingPunct="1"/>
            <a:endParaRPr lang="fr-FR" dirty="0"/>
          </a:p>
        </p:txBody>
      </p:sp>
    </p:spTree>
    <p:extLst>
      <p:ext uri="{BB962C8B-B14F-4D97-AF65-F5344CB8AC3E}">
        <p14:creationId xmlns:p14="http://schemas.microsoft.com/office/powerpoint/2010/main" val="3277391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4865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Il est possible d'utiliser un certain nombre de stratégies différentes pour augmenter le dépistage du </a:t>
            </a:r>
            <a:r>
              <a:rPr lang="fr-FR" dirty="0" smtClean="0"/>
              <a:t>VIH. </a:t>
            </a:r>
            <a:r>
              <a:rPr lang="fr-FR" dirty="0"/>
              <a:t>Il est important de bien connaitre les caractéristiques de l'épidémie à votre niveau local afin de cibler l'information sur la meilleure des solutions ou sur une association de différentes stratégies.</a:t>
            </a:r>
          </a:p>
          <a:p>
            <a:endParaRPr lang="fr-FR" dirty="0"/>
          </a:p>
        </p:txBody>
      </p:sp>
    </p:spTree>
    <p:extLst>
      <p:ext uri="{BB962C8B-B14F-4D97-AF65-F5344CB8AC3E}">
        <p14:creationId xmlns:p14="http://schemas.microsoft.com/office/powerpoint/2010/main" val="3045302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Il est possible d'utiliser un certain nombre de stratégies différentes pour augmenter le dépistage du </a:t>
            </a:r>
            <a:r>
              <a:rPr lang="fr-FR" dirty="0" smtClean="0"/>
              <a:t>VIH. </a:t>
            </a:r>
            <a:r>
              <a:rPr lang="fr-FR" dirty="0"/>
              <a:t>Il est important de bien connaitre les caractéristiques de l'épidémie au niveau local afin de cibler l'information sur la meilleure des solutions ou sur une association de différentes stratégies.</a:t>
            </a:r>
          </a:p>
          <a:p>
            <a:endParaRPr lang="fr-FR" dirty="0"/>
          </a:p>
        </p:txBody>
      </p:sp>
    </p:spTree>
    <p:extLst>
      <p:ext uri="{BB962C8B-B14F-4D97-AF65-F5344CB8AC3E}">
        <p14:creationId xmlns:p14="http://schemas.microsoft.com/office/powerpoint/2010/main" val="3045302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fr-FR" dirty="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Ces stratégies peuvent être réparties dans quatre catégories principales</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Les programmes peuvent recommander de cibler le dépistage sur des personnes appartenant aux groupes à risque élevé tels que les HSH, les usagers de drogues injectables, la communauté noire et les autres minorités ethniques ainsi que les personnes migrantes.</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Il peuvent mettre l'accent sur la mise à disposition du dépistage dans </a:t>
            </a:r>
            <a:r>
              <a:rPr lang="fr-FR" dirty="0" smtClean="0"/>
              <a:t>des </a:t>
            </a:r>
            <a:r>
              <a:rPr lang="fr-FR" u="sng" dirty="0" smtClean="0"/>
              <a:t>services</a:t>
            </a:r>
            <a:r>
              <a:rPr lang="fr-FR" dirty="0" smtClean="0"/>
              <a:t> que </a:t>
            </a:r>
            <a:r>
              <a:rPr lang="fr-FR" dirty="0"/>
              <a:t>des personnes présentant un risque accru sont susceptibles de fréquenter tels que les dispensaires antivénériens, les centres d'interruption de grossesse, </a:t>
            </a:r>
            <a:r>
              <a:rPr lang="fr-FR" dirty="0" smtClean="0"/>
              <a:t>les </a:t>
            </a:r>
            <a:r>
              <a:rPr lang="fr-FR" dirty="0"/>
              <a:t>centres de prise en charge de la </a:t>
            </a:r>
            <a:r>
              <a:rPr lang="fr-FR" dirty="0" smtClean="0"/>
              <a:t>toxicomanie, </a:t>
            </a:r>
            <a:r>
              <a:rPr lang="fr-FR" u="sng" dirty="0" smtClean="0"/>
              <a:t>ou encore les consultations </a:t>
            </a:r>
            <a:r>
              <a:rPr lang="fr-FR" dirty="0" smtClean="0"/>
              <a:t>prénatales. </a:t>
            </a:r>
            <a:r>
              <a:rPr lang="fr-FR" dirty="0"/>
              <a:t>Des structures non médicales au sein des bassins de vie qui offrent des services aux personnes présentant le plus de risques, souvent gérées par des pairs ou par des travailleurs sociaux, ont récemment été approuvées et soutenues par l'OMS et il existe un certain nombre d'exemples de réussite tels que la structure Checkpoint à </a:t>
            </a:r>
            <a:r>
              <a:rPr lang="fr-FR" dirty="0" smtClean="0"/>
              <a:t>Barcelone </a:t>
            </a:r>
            <a:r>
              <a:rPr lang="fr-FR" u="sng" dirty="0" smtClean="0"/>
              <a:t>ou à Paris</a:t>
            </a:r>
            <a:r>
              <a:rPr lang="fr-FR" dirty="0" smtClean="0"/>
              <a:t>.</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Nous pouvons également mettre l'accent sur les locaux en fournissant un dépistage universel dans les services de santé dans les régions où le niveau de VIH non diagnostiqué est élevé. En utilisant la prévalence locale diagnostiquée et la proportion estimée de personnes non diagnostiquées, le taux attendu de positivité des tests peut être estimé. Cette stratégie est recommandée </a:t>
            </a:r>
            <a:r>
              <a:rPr lang="fr-FR" dirty="0" smtClean="0"/>
              <a:t>si </a:t>
            </a:r>
            <a:r>
              <a:rPr lang="fr-FR" dirty="0"/>
              <a:t>elle dépasse 1/1000 (ce qui équivaut à une prévalence de 0,1</a:t>
            </a:r>
            <a:r>
              <a:rPr lang="fr-FR" dirty="0" smtClean="0"/>
              <a:t>%, </a:t>
            </a:r>
            <a:r>
              <a:rPr lang="fr-FR" dirty="0"/>
              <a:t>soit le seuil de rentabilité économique) </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Enfin, il est possible de promouvoir le dépistage basé sur les pathologies indicatrices qui consiste à proposer un dépistage du VIH aux patients se présentant pour la prise en charge de certaines maladies lorsque </a:t>
            </a:r>
            <a:r>
              <a:rPr lang="fr-FR" dirty="0" smtClean="0"/>
              <a:t>la </a:t>
            </a:r>
            <a:r>
              <a:rPr lang="fr-FR" dirty="0"/>
              <a:t>séroprévalence dépasse 0,1%.</a:t>
            </a:r>
          </a:p>
          <a:p>
            <a:pPr marL="0" marR="0" indent="0" algn="l" defTabSz="912370" rtl="0" eaLnBrk="1" fontAlgn="auto" latinLnBrk="0" hangingPunct="1">
              <a:lnSpc>
                <a:spcPct val="100000"/>
              </a:lnSpc>
              <a:spcBef>
                <a:spcPts val="0"/>
              </a:spcBef>
              <a:spcAft>
                <a:spcPts val="0"/>
              </a:spcAft>
              <a:buClrTx/>
              <a:buSzTx/>
              <a:buFontTx/>
              <a:buNone/>
              <a:tabLst/>
              <a:defRPr/>
            </a:pPr>
            <a:r>
              <a:rPr lang="fr-FR" dirty="0"/>
              <a:t> </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3860942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Plusieurs organisations au niveau international, régional, national et spécialisé établissent des lignes directrices pour le dépistage du VIH</a:t>
            </a:r>
          </a:p>
          <a:p>
            <a:r>
              <a:rPr lang="fr-FR" dirty="0"/>
              <a:t>L'OMS a maintenant publié des lignes directrices consolidées pour les services de dépistage du VIH qui couvrent toutes les facettes </a:t>
            </a:r>
            <a:r>
              <a:rPr lang="fr-FR" u="none" dirty="0" smtClean="0"/>
              <a:t>de l’offre </a:t>
            </a:r>
            <a:r>
              <a:rPr lang="fr-FR" dirty="0" smtClean="0"/>
              <a:t>de </a:t>
            </a:r>
            <a:r>
              <a:rPr lang="fr-FR" dirty="0"/>
              <a:t>dépistage du VIH</a:t>
            </a:r>
          </a:p>
          <a:p>
            <a:endParaRPr lang="fr-FR" dirty="0"/>
          </a:p>
        </p:txBody>
      </p:sp>
    </p:spTree>
    <p:extLst>
      <p:ext uri="{BB962C8B-B14F-4D97-AF65-F5344CB8AC3E}">
        <p14:creationId xmlns:p14="http://schemas.microsoft.com/office/powerpoint/2010/main" val="13339784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fr-FR"/>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fr-FR"/>
              <a:t>Les recommandations de l'ECDC sur la façon de faire adopter le principe de l'augmentation du dépistage du VIH ont été publiées en 2010 et sont en cours d'évaluation et de mise à jour</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Tree>
    <p:extLst>
      <p:ext uri="{BB962C8B-B14F-4D97-AF65-F5344CB8AC3E}">
        <p14:creationId xmlns:p14="http://schemas.microsoft.com/office/powerpoint/2010/main" val="18895635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Narration</a:t>
            </a:r>
          </a:p>
          <a:p>
            <a:r>
              <a:rPr lang="fr-FR" dirty="0" err="1" smtClean="0"/>
              <a:t>Explanation</a:t>
            </a:r>
            <a:endParaRPr lang="fr-FR" dirty="0" smtClean="0"/>
          </a:p>
          <a:p>
            <a:r>
              <a:rPr lang="fr-FR" dirty="0" err="1" smtClean="0"/>
              <a:t>Implement</a:t>
            </a:r>
            <a:r>
              <a:rPr lang="fr-FR" dirty="0" smtClean="0"/>
              <a:t> </a:t>
            </a:r>
            <a:r>
              <a:rPr lang="fr-FR" dirty="0"/>
              <a:t>HIV </a:t>
            </a:r>
            <a:r>
              <a:rPr lang="fr-FR" dirty="0" err="1"/>
              <a:t>testing</a:t>
            </a:r>
            <a:r>
              <a:rPr lang="fr-FR" dirty="0"/>
              <a:t> in routine for all people </a:t>
            </a:r>
            <a:r>
              <a:rPr lang="fr-FR" dirty="0" err="1"/>
              <a:t>never</a:t>
            </a:r>
            <a:r>
              <a:rPr lang="fr-FR" dirty="0"/>
              <a:t> </a:t>
            </a:r>
            <a:r>
              <a:rPr lang="fr-FR" dirty="0" err="1"/>
              <a:t>tested</a:t>
            </a:r>
            <a:r>
              <a:rPr lang="fr-FR" dirty="0"/>
              <a:t> </a:t>
            </a:r>
            <a:r>
              <a:rPr lang="fr-FR" dirty="0" err="1"/>
              <a:t>before</a:t>
            </a:r>
            <a:r>
              <a:rPr lang="fr-FR" dirty="0"/>
              <a:t> in </a:t>
            </a:r>
            <a:r>
              <a:rPr lang="fr-FR" dirty="0" err="1"/>
              <a:t>primary</a:t>
            </a:r>
            <a:r>
              <a:rPr lang="fr-FR" dirty="0"/>
              <a:t> care setting and </a:t>
            </a:r>
            <a:r>
              <a:rPr lang="fr-FR" dirty="0" err="1"/>
              <a:t>particularly</a:t>
            </a:r>
            <a:r>
              <a:rPr lang="fr-FR" dirty="0"/>
              <a:t> in </a:t>
            </a:r>
            <a:r>
              <a:rPr lang="fr-FR" dirty="0" err="1"/>
              <a:t>GPs</a:t>
            </a:r>
            <a:endParaRPr lang="fr-FR" dirty="0"/>
          </a:p>
          <a:p>
            <a:r>
              <a:rPr lang="fr-FR" dirty="0" err="1"/>
              <a:t>Sustain</a:t>
            </a:r>
            <a:r>
              <a:rPr lang="fr-FR" dirty="0"/>
              <a:t> and </a:t>
            </a:r>
            <a:r>
              <a:rPr lang="fr-FR" dirty="0" err="1"/>
              <a:t>strengthen</a:t>
            </a:r>
            <a:r>
              <a:rPr lang="fr-FR" dirty="0"/>
              <a:t> </a:t>
            </a:r>
            <a:r>
              <a:rPr lang="fr-FR" dirty="0" err="1"/>
              <a:t>targeted</a:t>
            </a:r>
            <a:r>
              <a:rPr lang="fr-FR" dirty="0"/>
              <a:t> HIV </a:t>
            </a:r>
            <a:r>
              <a:rPr lang="fr-FR" dirty="0" err="1"/>
              <a:t>testing</a:t>
            </a:r>
            <a:r>
              <a:rPr lang="fr-FR" dirty="0"/>
              <a:t> for the </a:t>
            </a:r>
            <a:r>
              <a:rPr lang="fr-FR" dirty="0" err="1"/>
              <a:t>most</a:t>
            </a:r>
            <a:r>
              <a:rPr lang="fr-FR" dirty="0"/>
              <a:t> </a:t>
            </a:r>
            <a:r>
              <a:rPr lang="fr-FR" dirty="0" err="1"/>
              <a:t>at-risk</a:t>
            </a:r>
            <a:r>
              <a:rPr lang="fr-FR" dirty="0"/>
              <a:t> population </a:t>
            </a:r>
            <a:r>
              <a:rPr lang="fr-FR" dirty="0" err="1"/>
              <a:t>with</a:t>
            </a:r>
            <a:r>
              <a:rPr lang="fr-FR" dirty="0"/>
              <a:t> </a:t>
            </a:r>
            <a:r>
              <a:rPr lang="fr-FR" dirty="0" err="1"/>
              <a:t>yearly</a:t>
            </a:r>
            <a:r>
              <a:rPr lang="fr-FR" dirty="0"/>
              <a:t> </a:t>
            </a:r>
            <a:r>
              <a:rPr lang="fr-FR" dirty="0" err="1"/>
              <a:t>testing</a:t>
            </a:r>
            <a:r>
              <a:rPr lang="fr-FR" dirty="0"/>
              <a:t> for MSM, IDU and migrants </a:t>
            </a:r>
            <a:r>
              <a:rPr lang="fr-FR" dirty="0" err="1"/>
              <a:t>from</a:t>
            </a:r>
            <a:r>
              <a:rPr lang="fr-FR" dirty="0"/>
              <a:t> </a:t>
            </a:r>
            <a:r>
              <a:rPr lang="fr-FR" dirty="0" err="1"/>
              <a:t>Sub-saharan</a:t>
            </a:r>
            <a:r>
              <a:rPr lang="fr-FR" dirty="0"/>
              <a:t> </a:t>
            </a:r>
            <a:r>
              <a:rPr lang="fr-FR" dirty="0" err="1"/>
              <a:t>Africa</a:t>
            </a:r>
            <a:endParaRPr lang="fr-FR" dirty="0"/>
          </a:p>
          <a:p>
            <a:endParaRPr lang="fr-FR" dirty="0" smtClean="0"/>
          </a:p>
          <a:p>
            <a:r>
              <a:rPr lang="fr-FR" dirty="0" smtClean="0"/>
              <a:t>Translation:</a:t>
            </a:r>
          </a:p>
          <a:p>
            <a:r>
              <a:rPr lang="fr-FR" dirty="0" err="1" smtClean="0"/>
              <a:t>Title</a:t>
            </a:r>
            <a:r>
              <a:rPr lang="fr-FR" dirty="0" smtClean="0"/>
              <a:t>:</a:t>
            </a:r>
            <a:r>
              <a:rPr lang="fr-FR" baseline="0" dirty="0" smtClean="0"/>
              <a:t> HAS (Haute Autorité de Santé): French </a:t>
            </a:r>
            <a:r>
              <a:rPr lang="fr-FR" baseline="0" dirty="0" err="1" smtClean="0"/>
              <a:t>recommendations</a:t>
            </a:r>
            <a:r>
              <a:rPr lang="fr-FR" baseline="0" dirty="0" smtClean="0"/>
              <a:t> for HIV </a:t>
            </a:r>
            <a:r>
              <a:rPr lang="fr-FR" baseline="0" dirty="0" err="1" smtClean="0"/>
              <a:t>testing</a:t>
            </a:r>
            <a:r>
              <a:rPr lang="fr-FR" baseline="0" dirty="0" smtClean="0"/>
              <a:t> (2009)</a:t>
            </a:r>
          </a:p>
          <a:p>
            <a:endParaRPr lang="fr-FR" baseline="0"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Narration</a:t>
            </a:r>
          </a:p>
          <a:p>
            <a:r>
              <a:rPr lang="fr-FR"/>
              <a:t>HIV in Europe a collaboré avec un certain nombre de parties prenantes pour produire des lignes directrices européennes pour le dépistage du VIH en prenant compte des pathologies indicatrices. Cette initiative permet également la mise a disposition d'outils utiles de mise en place et d'évaluation.</a:t>
            </a:r>
          </a:p>
          <a:p>
            <a:endParaRPr lang="fr-FR" dirty="0"/>
          </a:p>
          <a:p>
            <a:endParaRPr lang="fr-FR" dirty="0"/>
          </a:p>
        </p:txBody>
      </p:sp>
    </p:spTree>
    <p:extLst>
      <p:ext uri="{BB962C8B-B14F-4D97-AF65-F5344CB8AC3E}">
        <p14:creationId xmlns:p14="http://schemas.microsoft.com/office/powerpoint/2010/main" val="9686579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Qu'entend-on exactement par dépistage du VIH guidé par les pathologies indicatrices ?</a:t>
            </a:r>
          </a:p>
          <a:p>
            <a:r>
              <a:rPr lang="fr-FR" dirty="0"/>
              <a:t>Les pathologies indicatrices sont associées à un risque augmenté d'infection par le VIH ; beaucoup de ces pathologies ont un taux d'apparition plus élevé chez les patients infectés par le VIH, soit parce qu'elles utilisent la même voie de transmission (p. ex. hépatite), ou à cause de la nature du déficit immunitaire sous-jacent.</a:t>
            </a:r>
          </a:p>
          <a:p>
            <a:r>
              <a:rPr lang="fr-FR" dirty="0"/>
              <a:t>Jusqu'à assez récemment, peu de preuves étaient disponibles pour la prévalence du VIH non diagnostiqué chez les individus présentant des pathologies indicatrices spécifiques, ce n'est cependant plus le cas et le socle de preuves pour cette stratégie ne fait que se consolider.</a:t>
            </a:r>
          </a:p>
          <a:p>
            <a:r>
              <a:rPr lang="fr-FR" dirty="0"/>
              <a:t>Comme indiqué précédemment, le dépistage du VIH est considéré comme économiquement avantageux à partir d'une prévalence du VIH non diagnostiqué de 0,1% et le principe du dépistage guidé par les pathologies </a:t>
            </a:r>
            <a:r>
              <a:rPr lang="fr-FR" dirty="0" smtClean="0"/>
              <a:t>indicatrices </a:t>
            </a:r>
            <a:r>
              <a:rPr lang="fr-FR" u="none" dirty="0" smtClean="0"/>
              <a:t>est </a:t>
            </a:r>
            <a:r>
              <a:rPr lang="fr-FR" u="none" dirty="0"/>
              <a:t>de </a:t>
            </a:r>
            <a:r>
              <a:rPr lang="fr-FR" u="none" dirty="0" smtClean="0"/>
              <a:t>plus en plus </a:t>
            </a:r>
            <a:r>
              <a:rPr lang="fr-FR" u="none" dirty="0"/>
              <a:t>retrouvé dans </a:t>
            </a:r>
            <a:r>
              <a:rPr lang="fr-FR" u="none" dirty="0" smtClean="0"/>
              <a:t>les différentes </a:t>
            </a:r>
            <a:r>
              <a:rPr lang="fr-FR" dirty="0"/>
              <a:t>lignes </a:t>
            </a:r>
            <a:r>
              <a:rPr lang="fr-FR" dirty="0" smtClean="0"/>
              <a:t>directrices. Cependant, </a:t>
            </a:r>
            <a:r>
              <a:rPr lang="fr-FR" dirty="0"/>
              <a:t>sa mise en œuvre peut prendre des formes très différentes.</a:t>
            </a:r>
          </a:p>
          <a:p>
            <a:r>
              <a:rPr lang="fr-FR" dirty="0"/>
              <a:t>L'étude HIDES a été menée afin de renforcer les preuves étayant cette stratégie.</a:t>
            </a:r>
          </a:p>
          <a:p>
            <a:endParaRPr lang="fr-FR" dirty="0"/>
          </a:p>
          <a:p>
            <a:r>
              <a:rPr lang="fr-FR" dirty="0"/>
              <a:t>    </a:t>
            </a:r>
          </a:p>
        </p:txBody>
      </p:sp>
    </p:spTree>
    <p:extLst>
      <p:ext uri="{BB962C8B-B14F-4D97-AF65-F5344CB8AC3E}">
        <p14:creationId xmlns:p14="http://schemas.microsoft.com/office/powerpoint/2010/main" val="227457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Figure 2.2 a : Taux de nouveaux diagnostics du VIH, par année de diagnostic, Région européenne de l'OMS*, 2005-2014 (y compris la Russie)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Cas dans une population de 100 000 individus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Année de diagnostic</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Ouest</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Centrale</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Est</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Région européenne de l'OMS</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Dans 50 pays (les données pour la Bosnie-Herzégovine, le Turkménistan et l'Ouzbékistan sont exclues à cause de déclarations contradictoires au cours de la période).</a:t>
            </a:r>
            <a:endParaRPr lang="da-DK" sz="1200" kern="1200" dirty="0" smtClean="0">
              <a:solidFill>
                <a:schemeClr val="tx1"/>
              </a:solidFill>
              <a:effectLst/>
              <a:latin typeface="+mn-lt"/>
              <a:ea typeface="+mn-ea"/>
              <a:cs typeface="+mn-cs"/>
            </a:endParaRPr>
          </a:p>
          <a:p>
            <a:pPr>
              <a:defRPr/>
            </a:pPr>
            <a:endParaRPr lang="fr-FR" dirty="0" smtClean="0"/>
          </a:p>
          <a:p>
            <a:pPr>
              <a:defRPr/>
            </a:pPr>
            <a:r>
              <a:rPr lang="fr-FR" dirty="0" smtClean="0"/>
              <a:t>Narration</a:t>
            </a:r>
            <a:endParaRPr lang="fr-FR" dirty="0"/>
          </a:p>
          <a:p>
            <a:pPr>
              <a:defRPr/>
            </a:pPr>
            <a:r>
              <a:rPr lang="fr-FR" dirty="0"/>
              <a:t>D'une manière générale, les données montrent que l'épidémie de VIH est stable en Europe Centrale et de l'Ouest comme le montrent les lignes vertes planes sur ce </a:t>
            </a:r>
            <a:r>
              <a:rPr lang="fr-FR" dirty="0" smtClean="0"/>
              <a:t>graphique. </a:t>
            </a:r>
            <a:r>
              <a:rPr lang="fr-FR" dirty="0"/>
              <a:t>A contrario, sur la même période, elle a progressé en Europe de l'Est et en Asie centrale, comme le montre la ligne en bleu plus foncé ; vous pouvez constater l'augmentation d'années en années depuis 2005.</a:t>
            </a:r>
          </a:p>
          <a:p>
            <a:pPr>
              <a:defRPr/>
            </a:pPr>
            <a:r>
              <a:rPr lang="fr-FR" dirty="0"/>
              <a:t>En Europe de l'Ouest, malgré un déclin général du nombre de nouvelles infections, il y a eu dans de nombreuses régions une augmentation de l'incidence de cas de VIH chez les hommes ayant des rapports sexuels avec des hommes (HSH). </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r>
              <a:rPr lang="fr-FR" dirty="0"/>
              <a:t>Source : WHO/ECDC HIV /AIDS Surveillance in Europe 2014 </a:t>
            </a:r>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a:p>
            <a:pPr marL="0" marR="0" indent="0" algn="l" defTabSz="91237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704931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fr-FR" sz="1200" dirty="0"/>
              <a:t>Narration </a:t>
            </a:r>
          </a:p>
          <a:p>
            <a:pPr marL="0" indent="0">
              <a:buNone/>
            </a:pPr>
            <a:r>
              <a:rPr lang="fr-FR" sz="1200" dirty="0"/>
              <a:t>Le dépistage guidé par les pathologies indicatrices, c'est quand on propose de manière systématique un test de dépistage du VIH à tous les patients se présentant pour la prise en charge d'une maladie spécifique;</a:t>
            </a:r>
          </a:p>
          <a:p>
            <a:pPr marL="0" indent="0">
              <a:buNone/>
            </a:pPr>
            <a:r>
              <a:rPr lang="fr-FR"/>
              <a:t>Une pathologie indicatrice se définit comme une maladie pour laquelle la séroprévalence non diagnostiquée du VIH associée est de 0,1% ce qui correspond au seuil de rentabilité économique</a:t>
            </a:r>
          </a:p>
          <a:p>
            <a:pPr marL="0" indent="0">
              <a:buNone/>
            </a:pPr>
            <a:r>
              <a:rPr lang="fr-FR" sz="1200" dirty="0"/>
              <a:t>En testant la maladie ou le problème présent, aucune évaluation des risques n'est requise pour déclencher la proposition de test, ce qui lève potentiellement de nombreuses barrières pour faire un test. </a:t>
            </a:r>
          </a:p>
          <a:p>
            <a:endParaRPr lang="fr-FR" sz="1200" dirty="0"/>
          </a:p>
          <a:p>
            <a:endParaRPr lang="fr-FR" dirty="0"/>
          </a:p>
          <a:p>
            <a:endParaRPr lang="fr-FR" sz="1200" dirty="0"/>
          </a:p>
          <a:p>
            <a:endParaRPr lang="fr-FR" sz="1200" dirty="0"/>
          </a:p>
        </p:txBody>
      </p:sp>
    </p:spTree>
    <p:extLst>
      <p:ext uri="{BB962C8B-B14F-4D97-AF65-F5344CB8AC3E}">
        <p14:creationId xmlns:p14="http://schemas.microsoft.com/office/powerpoint/2010/main" val="42847274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fr-FR" dirty="0"/>
              <a:t>Narration</a:t>
            </a:r>
          </a:p>
          <a:p>
            <a:pPr marL="0" indent="0">
              <a:buFont typeface="Arial" panose="020B0604020202020204" pitchFamily="34" charset="0"/>
              <a:buNone/>
            </a:pPr>
            <a:r>
              <a:rPr lang="fr-FR" sz="1200" baseline="0" dirty="0"/>
              <a:t>Il existe trois grandes catégories de </a:t>
            </a:r>
            <a:r>
              <a:rPr lang="fr-FR" dirty="0"/>
              <a:t>pathologies indicatrices. La première catégorie correspond aux pathologies qui définissent le stade SIDA, par exemple les pneumonies à </a:t>
            </a:r>
            <a:r>
              <a:rPr lang="fr-FR" dirty="0" err="1"/>
              <a:t>pneumocystis</a:t>
            </a:r>
            <a:r>
              <a:rPr lang="fr-FR" dirty="0"/>
              <a:t>, les lymphomes non hodgkiniens, la toxoplasmose cérébrale ; il existe </a:t>
            </a:r>
            <a:r>
              <a:rPr lang="fr-FR" u="none" dirty="0" smtClean="0"/>
              <a:t>environ 25 </a:t>
            </a:r>
            <a:r>
              <a:rPr lang="fr-FR" dirty="0" smtClean="0"/>
              <a:t>pathologies </a:t>
            </a:r>
            <a:r>
              <a:rPr lang="fr-FR" dirty="0"/>
              <a:t>au total. La seconde catégorie correspond aux pathologies pour lesquelles la prévalence prouvée ou supposée de VIH non diagnostiqué est supérieure à 0,1% ; c'est dans une large mesure le cas pour des pathologies dans la seconde </a:t>
            </a:r>
            <a:r>
              <a:rPr lang="fr-FR" dirty="0" err="1"/>
              <a:t>subcatégorie</a:t>
            </a:r>
            <a:r>
              <a:rPr lang="fr-FR" dirty="0"/>
              <a:t> </a:t>
            </a:r>
            <a:r>
              <a:rPr lang="fr-FR" dirty="0" smtClean="0"/>
              <a:t>2b </a:t>
            </a:r>
            <a:r>
              <a:rPr lang="fr-FR" dirty="0"/>
              <a:t>pour lesquelles des données ne sont pas encore disponibles. La dernière catégorie comprend les pathologies pour lesquelles l'absence d'identification de la présence d'une infection par le VIH peut poser un risque significatif pour la réussite de la prise en charge de la pathologie indicatrice, p. ex. par mise en place de traitements immunosuppresseurs.  </a:t>
            </a:r>
          </a:p>
          <a:p>
            <a:pPr marL="0" indent="0">
              <a:buFont typeface="Arial" panose="020B0604020202020204" pitchFamily="34" charset="0"/>
              <a:buNone/>
            </a:pPr>
            <a:r>
              <a:rPr lang="fr-FR" sz="1200" baseline="0" dirty="0"/>
              <a:t>Afin de définir</a:t>
            </a:r>
            <a:r>
              <a:rPr lang="fr-FR" sz="1200" dirty="0"/>
              <a:t> plus précisément quelles sont les pathologies pour lesquelles on peut attribuer le statut de pathologie indicatrice, une étude en trois phase à été menée à l'échelle européenne, l'étude HIDES.</a:t>
            </a:r>
          </a:p>
          <a:p>
            <a:pPr marL="0" indent="0">
              <a:buFont typeface="Arial" panose="020B0604020202020204" pitchFamily="34" charset="0"/>
              <a:buNone/>
            </a:pPr>
            <a:endParaRPr lang="fr-FR" baseline="0" dirty="0"/>
          </a:p>
          <a:p>
            <a:pPr marL="0" indent="0">
              <a:buFont typeface="Arial" panose="020B0604020202020204" pitchFamily="34" charset="0"/>
              <a:buNone/>
            </a:pPr>
            <a:endParaRPr lang="fr-FR" sz="1200" baseline="0" dirty="0"/>
          </a:p>
        </p:txBody>
      </p:sp>
    </p:spTree>
    <p:extLst>
      <p:ext uri="{BB962C8B-B14F-4D97-AF65-F5344CB8AC3E}">
        <p14:creationId xmlns:p14="http://schemas.microsoft.com/office/powerpoint/2010/main" val="6792547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Dans chacune des trois phases de l'étude </a:t>
            </a:r>
            <a:r>
              <a:rPr lang="fr-FR" dirty="0" smtClean="0"/>
              <a:t>HIDES, </a:t>
            </a:r>
            <a:r>
              <a:rPr lang="fr-FR" dirty="0"/>
              <a:t>il a été proposé un test VIH à tous les patients se présentant pour la prise en charge de pathologies spécifiques.</a:t>
            </a:r>
          </a:p>
          <a:p>
            <a:r>
              <a:rPr lang="fr-FR" dirty="0"/>
              <a:t>HIDES phase 1 était une étude de faisabilité qui a confirmé le statut de pathologie </a:t>
            </a:r>
            <a:r>
              <a:rPr lang="fr-FR" u="none" dirty="0" smtClean="0"/>
              <a:t>indicatrice</a:t>
            </a:r>
            <a:r>
              <a:rPr lang="fr-FR" dirty="0" smtClean="0"/>
              <a:t> d'un </a:t>
            </a:r>
            <a:r>
              <a:rPr lang="fr-FR" dirty="0"/>
              <a:t>certain nombre de ces pathologies clés. Deux des huit pathologies spécifiques initiales n'ont pas été reconduites dans la phase 2 à cause des données obtenues dans le cadre de l'étude HIDES 1. Il s'agissait des IST et du zona chez les patients de moins de 65 ans </a:t>
            </a:r>
          </a:p>
          <a:p>
            <a:r>
              <a:rPr lang="fr-FR" dirty="0"/>
              <a:t>Les pathologies de la phase 2 sont présentées sur cette diapo</a:t>
            </a:r>
          </a:p>
          <a:p>
            <a:r>
              <a:rPr lang="fr-FR" dirty="0"/>
              <a:t>Le critère de jugement principal était la prévalence du VIH</a:t>
            </a:r>
          </a:p>
          <a:p>
            <a:endParaRPr lang="fr-FR" dirty="0"/>
          </a:p>
          <a:p>
            <a:r>
              <a:rPr lang="fr-FR" dirty="0"/>
              <a:t>Informations supplémentaires</a:t>
            </a:r>
          </a:p>
          <a:p>
            <a:r>
              <a:rPr lang="fr-FR" dirty="0"/>
              <a:t>IST</a:t>
            </a:r>
            <a:r>
              <a:rPr lang="en-US" dirty="0"/>
              <a:t>		</a:t>
            </a:r>
            <a:r>
              <a:rPr lang="fr-FR" dirty="0"/>
              <a:t>4,06 (2,78-5,71)</a:t>
            </a:r>
          </a:p>
          <a:p>
            <a:r>
              <a:rPr lang="fr-FR" dirty="0"/>
              <a:t>Zone &lt;65 ans </a:t>
            </a:r>
            <a:r>
              <a:rPr lang="en-US" dirty="0"/>
              <a:t>	</a:t>
            </a:r>
            <a:r>
              <a:rPr lang="fr-FR" dirty="0"/>
              <a:t>2,89 (1,07-6,21) [prévalence(IC 95%)]</a:t>
            </a:r>
          </a:p>
          <a:p>
            <a:endParaRPr lang="fr-FR" dirty="0"/>
          </a:p>
          <a:p>
            <a:r>
              <a:rPr lang="fr-FR" dirty="0"/>
              <a:t>Source : Sullivan AK, </a:t>
            </a:r>
            <a:r>
              <a:rPr lang="fr-FR" dirty="0" err="1"/>
              <a:t>Raben</a:t>
            </a:r>
            <a:r>
              <a:rPr lang="fr-FR" dirty="0"/>
              <a:t> D, Reekie J, </a:t>
            </a:r>
            <a:r>
              <a:rPr lang="fr-FR" dirty="0" err="1"/>
              <a:t>Rayment</a:t>
            </a:r>
            <a:r>
              <a:rPr lang="fr-FR" dirty="0"/>
              <a:t> M, et al., </a:t>
            </a:r>
            <a:r>
              <a:rPr lang="fr-FR" dirty="0" err="1"/>
              <a:t>Feasibility</a:t>
            </a:r>
            <a:r>
              <a:rPr lang="fr-FR" dirty="0"/>
              <a:t> and </a:t>
            </a:r>
            <a:r>
              <a:rPr lang="fr-FR" dirty="0" err="1"/>
              <a:t>effectiveness</a:t>
            </a:r>
            <a:r>
              <a:rPr lang="fr-FR" dirty="0"/>
              <a:t> of </a:t>
            </a:r>
            <a:r>
              <a:rPr lang="fr-FR" dirty="0" err="1"/>
              <a:t>indicator</a:t>
            </a:r>
            <a:r>
              <a:rPr lang="fr-FR" dirty="0"/>
              <a:t> condition-</a:t>
            </a:r>
            <a:r>
              <a:rPr lang="fr-FR" dirty="0" err="1"/>
              <a:t>guided</a:t>
            </a:r>
            <a:r>
              <a:rPr lang="fr-FR" dirty="0"/>
              <a:t> </a:t>
            </a:r>
            <a:r>
              <a:rPr lang="fr-FR" dirty="0" err="1"/>
              <a:t>testing</a:t>
            </a:r>
            <a:r>
              <a:rPr lang="fr-FR" dirty="0"/>
              <a:t> for HIV: </a:t>
            </a:r>
            <a:r>
              <a:rPr lang="fr-FR" dirty="0" err="1"/>
              <a:t>results</a:t>
            </a:r>
            <a:r>
              <a:rPr lang="fr-FR" dirty="0"/>
              <a:t> </a:t>
            </a:r>
            <a:r>
              <a:rPr lang="fr-FR" dirty="0" err="1"/>
              <a:t>from</a:t>
            </a:r>
            <a:r>
              <a:rPr lang="fr-FR" dirty="0"/>
              <a:t> HIDES I (HIV </a:t>
            </a:r>
            <a:r>
              <a:rPr lang="fr-FR" dirty="0" err="1"/>
              <a:t>indicator</a:t>
            </a:r>
            <a:r>
              <a:rPr lang="fr-FR" dirty="0"/>
              <a:t> </a:t>
            </a:r>
            <a:r>
              <a:rPr lang="fr-FR" dirty="0" err="1"/>
              <a:t>diseases</a:t>
            </a:r>
            <a:r>
              <a:rPr lang="fr-FR" dirty="0"/>
              <a:t> </a:t>
            </a:r>
            <a:r>
              <a:rPr lang="fr-FR" dirty="0" err="1"/>
              <a:t>across</a:t>
            </a:r>
            <a:r>
              <a:rPr lang="fr-FR" dirty="0"/>
              <a:t> Europe </a:t>
            </a:r>
            <a:r>
              <a:rPr lang="fr-FR" dirty="0" err="1"/>
              <a:t>study</a:t>
            </a:r>
            <a:r>
              <a:rPr lang="fr-FR" dirty="0"/>
              <a:t>). </a:t>
            </a:r>
            <a:r>
              <a:rPr lang="fr-FR" dirty="0" err="1"/>
              <a:t>PLoS</a:t>
            </a:r>
            <a:r>
              <a:rPr lang="fr-FR" dirty="0"/>
              <a:t> One 2013;8(1):e52845. </a:t>
            </a:r>
            <a:r>
              <a:rPr lang="fr-FR" dirty="0" err="1"/>
              <a:t>doi</a:t>
            </a:r>
            <a:r>
              <a:rPr lang="fr-FR" dirty="0"/>
              <a:t>: 10.1371/journal.pone.0052845. </a:t>
            </a:r>
            <a:r>
              <a:rPr lang="fr-FR" dirty="0" err="1"/>
              <a:t>Epub</a:t>
            </a:r>
            <a:r>
              <a:rPr lang="fr-FR" dirty="0"/>
              <a:t> 2013 Jan 15.</a:t>
            </a:r>
          </a:p>
          <a:p>
            <a:endParaRPr lang="fr-FR" dirty="0"/>
          </a:p>
        </p:txBody>
      </p:sp>
    </p:spTree>
    <p:extLst>
      <p:ext uri="{BB962C8B-B14F-4D97-AF65-F5344CB8AC3E}">
        <p14:creationId xmlns:p14="http://schemas.microsoft.com/office/powerpoint/2010/main" val="22992597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latin typeface="Calibri" panose="020F0502020204030204" pitchFamily="34" charset="0"/>
              </a:rPr>
              <a:t>Narration</a:t>
            </a:r>
          </a:p>
          <a:p>
            <a:r>
              <a:rPr lang="fr-FR" dirty="0">
                <a:latin typeface="Calibri" panose="020F0502020204030204" pitchFamily="34" charset="0"/>
              </a:rPr>
              <a:t>150 enquêtes ont été effectuées dans 42 sites cliniques différents dans 20 pays de quatre régions européennes. Un total de 9 471 patients ont été inclus, la majorité provenaient d'Europe de l'Est, ensuite d'Europe du Nord. </a:t>
            </a:r>
          </a:p>
          <a:p>
            <a:endParaRPr lang="fr-FR" dirty="0"/>
          </a:p>
          <a:p>
            <a:r>
              <a:rPr lang="fr-FR" dirty="0"/>
              <a:t>Informations supplémentaires : les régions européennes correspondent à celles utilisées dans EUROSIDA, une grande étude de cohorte européenne sur le VIH.</a:t>
            </a:r>
          </a:p>
          <a:p>
            <a:endParaRPr lang="fr-FR" b="1" dirty="0" smtClean="0"/>
          </a:p>
          <a:p>
            <a:r>
              <a:rPr lang="fr-FR" b="0" dirty="0" smtClean="0"/>
              <a:t>LES </a:t>
            </a:r>
            <a:r>
              <a:rPr lang="fr-FR" b="0" dirty="0"/>
              <a:t>PAYS SELON LA RÉGION </a:t>
            </a:r>
            <a:r>
              <a:rPr lang="fr-FR" b="0" dirty="0" smtClean="0"/>
              <a:t>EUROSIDA:</a:t>
            </a:r>
            <a:r>
              <a:rPr lang="fr-FR" b="0" baseline="0" dirty="0" smtClean="0"/>
              <a:t> Argentine, Autriche, </a:t>
            </a:r>
            <a:r>
              <a:rPr lang="fr-FR" b="0" baseline="0" dirty="0" err="1" smtClean="0"/>
              <a:t>Bélarus</a:t>
            </a:r>
            <a:r>
              <a:rPr lang="fr-FR" b="0" baseline="0" dirty="0" smtClean="0"/>
              <a:t>, Belgique, Bosnie-Herzégovine, Croatie, République tchèque, Danemark, Estonie, Finlande, France, Allemagne, Géorgie, Grèce, Hongrie, Islande, Irlande, Israël, Italie, Lettonie, Lituanie, Luxembourg, Pays-Bas, Norvège , Pologne, Portugal, Roumanie, Russie, Serbie, Slovénie, Espagne, Suède, Suisse, Ukraine et Royaume-Uni.</a:t>
            </a:r>
            <a:endParaRPr lang="fr-FR" dirty="0"/>
          </a:p>
        </p:txBody>
      </p:sp>
    </p:spTree>
    <p:extLst>
      <p:ext uri="{BB962C8B-B14F-4D97-AF65-F5344CB8AC3E}">
        <p14:creationId xmlns:p14="http://schemas.microsoft.com/office/powerpoint/2010/main" val="4917289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Près de neuf mille cinq cent personnes ont participé, la majorité étaient des hommes, d'ethnicité blanche dont l'âge médian était de 37 ans.</a:t>
            </a:r>
          </a:p>
          <a:p>
            <a:r>
              <a:rPr lang="fr-FR" dirty="0"/>
              <a:t>Très peu avaient eu précédemment un test de dépistage du VIH</a:t>
            </a:r>
          </a:p>
          <a:p>
            <a:r>
              <a:rPr lang="fr-FR" dirty="0"/>
              <a:t>Environ la moitié avait été </a:t>
            </a:r>
            <a:r>
              <a:rPr lang="fr-FR" dirty="0" smtClean="0"/>
              <a:t>recrutée </a:t>
            </a:r>
            <a:r>
              <a:rPr lang="fr-FR" dirty="0"/>
              <a:t>par l'intermédiaire d'une consultation hospitalière externe</a:t>
            </a:r>
          </a:p>
          <a:p>
            <a:r>
              <a:rPr lang="fr-FR" dirty="0"/>
              <a:t>Un très faible pourcentage provenait de soins primaires et seul un petit nombre de centres de soins primaires était impliqué dans l'étude. HIDES phase 3 est une étude d'extension du bras présentant un syndrome </a:t>
            </a:r>
            <a:r>
              <a:rPr lang="fr-FR" dirty="0" err="1"/>
              <a:t>mononucléosidique</a:t>
            </a:r>
            <a:r>
              <a:rPr lang="fr-FR" dirty="0"/>
              <a:t> ; le nombre de centres de soins primaires impliqués dans le recrutement y est plus élevé. </a:t>
            </a:r>
          </a:p>
          <a:p>
            <a:endParaRPr lang="fr-FR" dirty="0"/>
          </a:p>
        </p:txBody>
      </p:sp>
    </p:spTree>
    <p:extLst>
      <p:ext uri="{BB962C8B-B14F-4D97-AF65-F5344CB8AC3E}">
        <p14:creationId xmlns:p14="http://schemas.microsoft.com/office/powerpoint/2010/main" val="3774768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235 personnes testées positives au VIH, ce qui donne une prévalence de 2,5% C'est 25 fois plus élevé que le niveau requis pour répondre à la définition de pathologie indicatrice. </a:t>
            </a:r>
          </a:p>
          <a:p>
            <a:endParaRPr lang="fr-FR" dirty="0"/>
          </a:p>
        </p:txBody>
      </p:sp>
    </p:spTree>
    <p:extLst>
      <p:ext uri="{BB962C8B-B14F-4D97-AF65-F5344CB8AC3E}">
        <p14:creationId xmlns:p14="http://schemas.microsoft.com/office/powerpoint/2010/main" val="13663615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fr-FR" dirty="0"/>
              <a:t>Narration</a:t>
            </a:r>
          </a:p>
          <a:p>
            <a:r>
              <a:rPr lang="fr-FR" dirty="0"/>
              <a:t>Après séparation de ces données en pathologies indicatrices distinctes, vous pouvez observer les pathologies à gauche de la ligne qui respectent la définition de pathologie indicatrice. Il y a eu un nombre limité de patients ainsi qu'un nombre limité d'événements pour les trois pathologies à droite, et davantage de données sont requises pour celles-ci</a:t>
            </a:r>
          </a:p>
          <a:p>
            <a:endParaRPr lang="fr-FR" dirty="0"/>
          </a:p>
        </p:txBody>
      </p:sp>
    </p:spTree>
    <p:extLst>
      <p:ext uri="{BB962C8B-B14F-4D97-AF65-F5344CB8AC3E}">
        <p14:creationId xmlns:p14="http://schemas.microsoft.com/office/powerpoint/2010/main" val="7977840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fr-FR" dirty="0"/>
              <a:t>Narration</a:t>
            </a:r>
          </a:p>
          <a:p>
            <a:r>
              <a:rPr lang="fr-FR" dirty="0"/>
              <a:t>Les facteurs augmentant la probabilité d'un test positif comprenaient le fait d'être un homme, d'ethnicité non blanche et de pays d'Europe de l'Est relativement à des pays plus centraux. La pathologie indicatrice était également un facteur prédictif indépendant, le syndrome </a:t>
            </a:r>
            <a:r>
              <a:rPr lang="fr-FR" dirty="0" err="1"/>
              <a:t>mononucléosique</a:t>
            </a:r>
            <a:r>
              <a:rPr lang="fr-FR" dirty="0"/>
              <a:t> </a:t>
            </a:r>
            <a:r>
              <a:rPr lang="fr-FR" dirty="0" smtClean="0"/>
              <a:t>et </a:t>
            </a:r>
            <a:r>
              <a:rPr lang="fr-FR" dirty="0"/>
              <a:t>les </a:t>
            </a:r>
            <a:r>
              <a:rPr lang="fr-FR" dirty="0" smtClean="0"/>
              <a:t>dysplasies </a:t>
            </a:r>
            <a:r>
              <a:rPr lang="fr-FR" dirty="0"/>
              <a:t>sanguines étant associés à une probabilité plus élevée de tests du VIH positifs. Ces données peuvent s'avérer très pratiques quand les programmes sont planifiés pour un déploiement rapide ou quand des ressources limitées doivent être ciblées sur les régions où les besoins sont les plus grands. </a:t>
            </a:r>
          </a:p>
          <a:p>
            <a:endParaRPr lang="fr-FR" dirty="0"/>
          </a:p>
          <a:p>
            <a:endParaRPr lang="fr-FR" dirty="0"/>
          </a:p>
        </p:txBody>
      </p:sp>
    </p:spTree>
    <p:extLst>
      <p:ext uri="{BB962C8B-B14F-4D97-AF65-F5344CB8AC3E}">
        <p14:creationId xmlns:p14="http://schemas.microsoft.com/office/powerpoint/2010/main" val="35483610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Narration</a:t>
            </a:r>
          </a:p>
          <a:p>
            <a:r>
              <a:rPr lang="fr-FR" dirty="0"/>
              <a:t>Pour les sujets nouvellement diagnostiqués de l'étude HIDES phase 2, il s'agissait pour la plupart d'un diagnostic tardif avec un taux de CD4 médian de seulement 200. Environ 30% ont déclaré avoir ressenti des symptômes liés au VIH avant leur diagnostic, ce qui représente des occasions manquées pour un diagnostic précoce</a:t>
            </a:r>
          </a:p>
        </p:txBody>
      </p:sp>
    </p:spTree>
    <p:extLst>
      <p:ext uri="{BB962C8B-B14F-4D97-AF65-F5344CB8AC3E}">
        <p14:creationId xmlns:p14="http://schemas.microsoft.com/office/powerpoint/2010/main" val="23682777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278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Ajusté pour tenir compte des délais de déclaration</a:t>
            </a:r>
            <a:endParaRPr lang="da-DK"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Déclaré</a:t>
            </a:r>
            <a:endParaRPr lang="da-DK" sz="1200" kern="1200" dirty="0" smtClean="0">
              <a:solidFill>
                <a:schemeClr val="tx1"/>
              </a:solidFill>
              <a:effectLst/>
              <a:latin typeface="+mn-lt"/>
              <a:ea typeface="+mn-ea"/>
              <a:cs typeface="+mn-cs"/>
            </a:endParaRPr>
          </a:p>
          <a:p>
            <a:endParaRPr lang="fr-FR" dirty="0" smtClean="0"/>
          </a:p>
          <a:p>
            <a:endParaRPr lang="fr-FR" dirty="0" smtClean="0"/>
          </a:p>
          <a:p>
            <a:r>
              <a:rPr lang="fr-FR" dirty="0" smtClean="0"/>
              <a:t>Cette </a:t>
            </a:r>
            <a:r>
              <a:rPr lang="fr-FR" dirty="0"/>
              <a:t>stabilisation récente de l'épidémie de VIH en Europe de l'Ouest se produit dans un contexte de plusieurs années de progression significative.</a:t>
            </a:r>
          </a:p>
          <a:p>
            <a:endParaRPr lang="fr-FR" dirty="0"/>
          </a:p>
          <a:p>
            <a:pPr>
              <a:defRPr/>
            </a:pPr>
            <a:r>
              <a:rPr lang="fr-FR" dirty="0"/>
              <a:t>Source : WHO/ECDC HIV /AIDS Surveillance in Europe 2014 </a:t>
            </a:r>
          </a:p>
          <a:p>
            <a:endParaRPr lang="fr-FR" dirty="0"/>
          </a:p>
          <a:p>
            <a:endParaRPr lang="fr-FR" dirty="0"/>
          </a:p>
          <a:p>
            <a:endParaRPr lang="fr-FR" dirty="0"/>
          </a:p>
          <a:p>
            <a:endParaRPr lang="fr-FR" dirty="0"/>
          </a:p>
          <a:p>
            <a:endParaRPr lang="fr-FR" dirty="0"/>
          </a:p>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Environ </a:t>
            </a:r>
            <a:r>
              <a:rPr lang="en-US" noProof="0" dirty="0" smtClean="0"/>
              <a:t>6 600 </a:t>
            </a:r>
            <a:r>
              <a:rPr lang="en-US" noProof="0" dirty="0" err="1" smtClean="0"/>
              <a:t>personnes</a:t>
            </a:r>
            <a:r>
              <a:rPr lang="en-US" noProof="0" dirty="0" smtClean="0"/>
              <a:t> </a:t>
            </a:r>
            <a:r>
              <a:rPr lang="en-US" noProof="0" dirty="0" err="1" smtClean="0"/>
              <a:t>ont</a:t>
            </a:r>
            <a:r>
              <a:rPr lang="en-US" noProof="0" dirty="0" smtClean="0"/>
              <a:t> </a:t>
            </a:r>
            <a:r>
              <a:rPr lang="en-US" noProof="0" dirty="0" err="1" smtClean="0"/>
              <a:t>découvert</a:t>
            </a:r>
            <a:r>
              <a:rPr lang="en-US" noProof="0" dirty="0" smtClean="0"/>
              <a:t> </a:t>
            </a:r>
            <a:r>
              <a:rPr lang="en-US" noProof="0" dirty="0" err="1" smtClean="0"/>
              <a:t>leur</a:t>
            </a:r>
            <a:r>
              <a:rPr lang="en-US" noProof="0" dirty="0" smtClean="0"/>
              <a:t> </a:t>
            </a:r>
            <a:r>
              <a:rPr lang="en-US" noProof="0" dirty="0" err="1" smtClean="0"/>
              <a:t>séropositivité</a:t>
            </a:r>
            <a:r>
              <a:rPr lang="en-US" baseline="0" noProof="0" dirty="0" smtClean="0"/>
              <a:t> pour le VIH </a:t>
            </a:r>
            <a:r>
              <a:rPr lang="en-US" baseline="0" noProof="0" dirty="0" err="1" smtClean="0"/>
              <a:t>en</a:t>
            </a:r>
            <a:r>
              <a:rPr lang="en-US" baseline="0" noProof="0" dirty="0" smtClean="0"/>
              <a:t> 2014. Le </a:t>
            </a:r>
            <a:r>
              <a:rPr lang="en-US" baseline="0" noProof="0" dirty="0" err="1" smtClean="0"/>
              <a:t>nombre</a:t>
            </a:r>
            <a:r>
              <a:rPr lang="en-US" baseline="0" noProof="0" dirty="0" smtClean="0"/>
              <a:t> de nouveaux diagnostics </a:t>
            </a:r>
            <a:r>
              <a:rPr lang="en-US" baseline="0" noProof="0" dirty="0" err="1" smtClean="0"/>
              <a:t>reste</a:t>
            </a:r>
            <a:r>
              <a:rPr lang="en-US" baseline="0" noProof="0" dirty="0" smtClean="0"/>
              <a:t> stable </a:t>
            </a:r>
            <a:r>
              <a:rPr lang="en-US" baseline="0" noProof="0" dirty="0" err="1" smtClean="0"/>
              <a:t>depuis</a:t>
            </a:r>
            <a:r>
              <a:rPr lang="en-US" baseline="0" noProof="0" dirty="0" smtClean="0"/>
              <a:t> 2007 (</a:t>
            </a:r>
            <a:r>
              <a:rPr lang="en-US" baseline="0" noProof="0" dirty="0" err="1" smtClean="0"/>
              <a:t>malgré</a:t>
            </a:r>
            <a:r>
              <a:rPr lang="en-US" baseline="0" noProof="0" dirty="0" smtClean="0"/>
              <a:t> les interventions </a:t>
            </a:r>
            <a:r>
              <a:rPr lang="en-US" baseline="0" noProof="0" dirty="0" err="1" smtClean="0"/>
              <a:t>visant</a:t>
            </a:r>
            <a:r>
              <a:rPr lang="en-US" baseline="0" noProof="0" dirty="0" smtClean="0"/>
              <a:t> à </a:t>
            </a:r>
            <a:r>
              <a:rPr lang="en-US" baseline="0" noProof="0" dirty="0" err="1" smtClean="0"/>
              <a:t>accroitre</a:t>
            </a:r>
            <a:r>
              <a:rPr lang="en-US" baseline="0" noProof="0" dirty="0" smtClean="0"/>
              <a:t> le </a:t>
            </a:r>
            <a:r>
              <a:rPr lang="en-US" baseline="0" noProof="0" dirty="0" err="1" smtClean="0"/>
              <a:t>dépistage</a:t>
            </a:r>
            <a:r>
              <a:rPr lang="en-US" baseline="0" noProof="0" dirty="0" smtClean="0"/>
              <a:t> du VIH)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34DE7-8332-4ADE-8394-2954FB918A18}"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4620812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725735-FBD4-433E-B783-7D8D514C87C9}"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16664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BEE44F-FE59-4455-8FE5-98A5A7177C06}" type="datetime1">
              <a:rPr lang="en-GB" smtClean="0">
                <a:solidFill>
                  <a:prstClr val="black">
                    <a:tint val="75000"/>
                  </a:prstClr>
                </a:solidFill>
              </a:rPr>
              <a:t>17/07/2017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9448657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0D9D00-6186-4EA5-A203-4DD7162D84AC}" type="datetime1">
              <a:rPr lang="en-GB" smtClean="0">
                <a:solidFill>
                  <a:prstClr val="black">
                    <a:tint val="75000"/>
                  </a:prstClr>
                </a:solidFill>
              </a:rPr>
              <a:t>17/07/2017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200255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6169D-E5DE-4420-8D74-991DF13A8283}" type="datetime1">
              <a:rPr lang="en-GB" smtClean="0">
                <a:solidFill>
                  <a:prstClr val="black">
                    <a:tint val="75000"/>
                  </a:prstClr>
                </a:solidFill>
              </a:rPr>
              <a:t>17/07/2017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402444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BE9C8-21AC-44B6-9FCF-3A90BB05B8B9}"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696190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50705-30EB-4543-A056-C49A55782870}"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954470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B2361-A632-4902-B1A3-2AB29E8EE594}"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4120182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0F58AC-7239-442B-9590-7B2D54F925A8}"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2919381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F4CA1C21-7E79-4545-81FA-C372CF05AAAA}" type="datetime1">
              <a:rPr lang="en-GB" altLang="en-US" smtClean="0">
                <a:solidFill>
                  <a:prstClr val="black">
                    <a:tint val="75000"/>
                  </a:prstClr>
                </a:solidFill>
              </a:rPr>
              <a:t>17/07/2017</a:t>
            </a:fld>
            <a:endParaRPr lang="en-US" altLang="en-US" dirty="0">
              <a:solidFill>
                <a:prstClr val="black">
                  <a:tint val="75000"/>
                </a:prstClr>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prstClr val="black">
                    <a:tint val="75000"/>
                  </a:prstClr>
                </a:solidFill>
              </a:rPr>
              <a:pPr>
                <a:defRPr/>
              </a:pPr>
              <a:t>‹nr.›</a:t>
            </a:fld>
            <a:endParaRPr lang="en-US" altLang="en-US" dirty="0">
              <a:solidFill>
                <a:prstClr val="black">
                  <a:tint val="75000"/>
                </a:prstClr>
              </a:solidFill>
            </a:endParaRPr>
          </a:p>
        </p:txBody>
      </p:sp>
    </p:spTree>
    <p:extLst>
      <p:ext uri="{BB962C8B-B14F-4D97-AF65-F5344CB8AC3E}">
        <p14:creationId xmlns:p14="http://schemas.microsoft.com/office/powerpoint/2010/main" val="363891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17/07/2017</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en-US"/>
              <a:t>Click to edit Master title style</a:t>
            </a:r>
            <a:endParaRPr lang="pl-PL"/>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p:spPr>
        <p:txBody>
          <a:bodyPr/>
          <a:lstStyle>
            <a:lvl1pPr>
              <a:defRPr/>
            </a:lvl1pPr>
          </a:lstStyle>
          <a:p>
            <a:fld id="{6732ACFD-EB96-4BC2-84C7-678D503CFE6E}" type="slidenum">
              <a:rPr lang="es-ES" altLang="pl-PL"/>
              <a:pPr/>
              <a:t>‹nr.›</a:t>
            </a:fld>
            <a:endParaRPr lang="es-ES" altLang="pl-PL" dirty="0"/>
          </a:p>
        </p:txBody>
      </p:sp>
    </p:spTree>
    <p:extLst>
      <p:ext uri="{BB962C8B-B14F-4D97-AF65-F5344CB8AC3E}">
        <p14:creationId xmlns:p14="http://schemas.microsoft.com/office/powerpoint/2010/main" val="23413425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733" y="2840744"/>
            <a:ext cx="9211868" cy="1959681"/>
          </a:xfrm>
        </p:spPr>
        <p:txBody>
          <a:bodyPr/>
          <a:lstStyle/>
          <a:p>
            <a:r>
              <a:rPr lang="en-US"/>
              <a:t>Click to edit Master title style</a:t>
            </a:r>
          </a:p>
        </p:txBody>
      </p:sp>
      <p:sp>
        <p:nvSpPr>
          <p:cNvPr id="3" name="Subtitle 2"/>
          <p:cNvSpPr>
            <a:spLocks noGrp="1"/>
          </p:cNvSpPr>
          <p:nvPr>
            <p:ph type="subTitle" idx="1"/>
          </p:nvPr>
        </p:nvSpPr>
        <p:spPr>
          <a:xfrm>
            <a:off x="1625466" y="5181443"/>
            <a:ext cx="7586402" cy="2337153"/>
          </a:xfrm>
        </p:spPr>
        <p:txBody>
          <a:bodyPr/>
          <a:lstStyle>
            <a:lvl1pPr marL="0" indent="0" algn="ctr">
              <a:buNone/>
              <a:defRPr/>
            </a:lvl1pPr>
            <a:lvl2pPr marL="109503" indent="0" algn="ctr">
              <a:buNone/>
              <a:defRPr/>
            </a:lvl2pPr>
            <a:lvl3pPr marL="219006" indent="0" algn="ctr">
              <a:buNone/>
              <a:defRPr/>
            </a:lvl3pPr>
            <a:lvl4pPr marL="328517" indent="0" algn="ctr">
              <a:buNone/>
              <a:defRPr/>
            </a:lvl4pPr>
            <a:lvl5pPr marL="438023" indent="0" algn="ctr">
              <a:buNone/>
              <a:defRPr/>
            </a:lvl5pPr>
            <a:lvl6pPr marL="547527" indent="0" algn="ctr">
              <a:buNone/>
              <a:defRPr/>
            </a:lvl6pPr>
            <a:lvl7pPr marL="657034" indent="0" algn="ctr">
              <a:buNone/>
              <a:defRPr/>
            </a:lvl7pPr>
            <a:lvl8pPr marL="766540" indent="0" algn="ctr">
              <a:buNone/>
              <a:defRPr/>
            </a:lvl8pPr>
            <a:lvl9pPr marL="87604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CDF043B3-7DC0-439A-8322-6FFA37F9B703}"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8DDFCB-0F69-47DE-9671-4326B36B3BAE}"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42035130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5F39A8B-E890-4D9E-ABAD-2D55EE0966B0}"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A926C0-8991-4734-860C-FE61A98C6800}"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7984084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4" y="5875957"/>
            <a:ext cx="9211868" cy="1815924"/>
          </a:xfrm>
        </p:spPr>
        <p:txBody>
          <a:bodyPr anchor="t"/>
          <a:lstStyle>
            <a:lvl1pPr algn="l">
              <a:defRPr sz="1000" b="1" cap="all"/>
            </a:lvl1pPr>
          </a:lstStyle>
          <a:p>
            <a:r>
              <a:rPr lang="en-US"/>
              <a:t>Click to edit Master title style</a:t>
            </a:r>
          </a:p>
        </p:txBody>
      </p:sp>
      <p:sp>
        <p:nvSpPr>
          <p:cNvPr id="3" name="Text Placeholder 2"/>
          <p:cNvSpPr>
            <a:spLocks noGrp="1"/>
          </p:cNvSpPr>
          <p:nvPr>
            <p:ph type="body" idx="1"/>
          </p:nvPr>
        </p:nvSpPr>
        <p:spPr>
          <a:xfrm>
            <a:off x="856074" y="3875706"/>
            <a:ext cx="9211868" cy="2000250"/>
          </a:xfrm>
        </p:spPr>
        <p:txBody>
          <a:bodyPr anchor="b"/>
          <a:lstStyle>
            <a:lvl1pPr marL="0" indent="0">
              <a:buNone/>
              <a:defRPr sz="500"/>
            </a:lvl1pPr>
            <a:lvl2pPr marL="109503" indent="0">
              <a:buNone/>
              <a:defRPr sz="400"/>
            </a:lvl2pPr>
            <a:lvl3pPr marL="219006" indent="0">
              <a:buNone/>
              <a:defRPr sz="400"/>
            </a:lvl3pPr>
            <a:lvl4pPr marL="328517" indent="0">
              <a:buNone/>
              <a:defRPr sz="300"/>
            </a:lvl4pPr>
            <a:lvl5pPr marL="438023" indent="0">
              <a:buNone/>
              <a:defRPr sz="300"/>
            </a:lvl5pPr>
            <a:lvl6pPr marL="547527" indent="0">
              <a:buNone/>
              <a:defRPr sz="300"/>
            </a:lvl6pPr>
            <a:lvl7pPr marL="657034" indent="0">
              <a:buNone/>
              <a:defRPr sz="300"/>
            </a:lvl7pPr>
            <a:lvl8pPr marL="766540" indent="0">
              <a:buNone/>
              <a:defRPr sz="300"/>
            </a:lvl8pPr>
            <a:lvl9pPr marL="876044" indent="0">
              <a:buNone/>
              <a:defRPr sz="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67482-5322-4E88-8C20-41FBDADDA5EC}"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46F0B0-8B43-4602-A7D3-0365E00C88FC}"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3876752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736"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4797"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68C8B07-ECA6-465A-B187-3FC57C41FA04}" type="datetime1">
              <a:rPr lang="en-GB" altLang="en-US" smtClean="0">
                <a:solidFill>
                  <a:srgbClr val="000000"/>
                </a:solidFill>
              </a:rPr>
              <a:t>17/07/2017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C7CF30-B416-4101-9732-A28F202EE249}"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1617141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6008"/>
            <a:ext cx="9753466"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934" y="2046994"/>
            <a:ext cx="478837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a:t>Click to edit Master text styles</a:t>
            </a:r>
          </a:p>
        </p:txBody>
      </p:sp>
      <p:sp>
        <p:nvSpPr>
          <p:cNvPr id="4" name="Content Placeholder 3"/>
          <p:cNvSpPr>
            <a:spLocks noGrp="1"/>
          </p:cNvSpPr>
          <p:nvPr>
            <p:ph sz="half" idx="2"/>
          </p:nvPr>
        </p:nvSpPr>
        <p:spPr>
          <a:xfrm>
            <a:off x="541934" y="2899835"/>
            <a:ext cx="478837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05350" y="2046994"/>
            <a:ext cx="479005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a:t>Click to edit Master text styles</a:t>
            </a:r>
          </a:p>
        </p:txBody>
      </p:sp>
      <p:sp>
        <p:nvSpPr>
          <p:cNvPr id="6" name="Content Placeholder 5"/>
          <p:cNvSpPr>
            <a:spLocks noGrp="1"/>
          </p:cNvSpPr>
          <p:nvPr>
            <p:ph sz="quarter" idx="4"/>
          </p:nvPr>
        </p:nvSpPr>
        <p:spPr>
          <a:xfrm>
            <a:off x="5505350" y="2899835"/>
            <a:ext cx="479005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926538F4-1ADB-4FC4-9759-4303978BC1C1}" type="datetime1">
              <a:rPr lang="en-GB" altLang="en-US" smtClean="0">
                <a:solidFill>
                  <a:srgbClr val="000000"/>
                </a:solidFill>
              </a:rPr>
              <a:t>17/07/2017</a:t>
            </a:fld>
            <a:endParaRPr lang="es-E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C45B54-F645-41D5-B715-A7B6C7290124}"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5911553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D87D8F1-B1CA-4FF1-A5FB-4578B64888D9}" type="datetime1">
              <a:rPr lang="en-GB" altLang="en-US" smtClean="0">
                <a:solidFill>
                  <a:srgbClr val="000000"/>
                </a:solidFill>
              </a:rPr>
              <a:t>17/07/2017</a:t>
            </a:fld>
            <a:endParaRPr lang="es-E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F2DEB58-566A-4AB2-8D88-783B81F1C6AE}"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405523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8750E5-A1BE-4833-A96B-05267696619B}" type="datetime1">
              <a:rPr lang="en-GB" altLang="en-US" smtClean="0">
                <a:solidFill>
                  <a:srgbClr val="000000"/>
                </a:solidFill>
              </a:rPr>
              <a:t>17/07/2017</a:t>
            </a:fld>
            <a:endParaRPr lang="es-ES" alt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s-E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10C63600-0F16-477E-A5D2-110840DA71C9}"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1540456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4248"/>
            <a:ext cx="3565408" cy="1549135"/>
          </a:xfrm>
        </p:spPr>
        <p:txBody>
          <a:bodyPr anchor="b"/>
          <a:lstStyle>
            <a:lvl1pPr algn="l">
              <a:defRPr sz="500" b="1"/>
            </a:lvl1pPr>
          </a:lstStyle>
          <a:p>
            <a:r>
              <a:rPr lang="en-US"/>
              <a:t>Click to edit Master title style</a:t>
            </a:r>
          </a:p>
        </p:txBody>
      </p:sp>
      <p:sp>
        <p:nvSpPr>
          <p:cNvPr id="3" name="Content Placeholder 2"/>
          <p:cNvSpPr>
            <a:spLocks noGrp="1"/>
          </p:cNvSpPr>
          <p:nvPr>
            <p:ph idx="1"/>
          </p:nvPr>
        </p:nvSpPr>
        <p:spPr>
          <a:xfrm>
            <a:off x="4237030" y="364263"/>
            <a:ext cx="6058370" cy="7803885"/>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934" y="1913379"/>
            <a:ext cx="3565408" cy="6254750"/>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C4B956-0AD1-4244-9F08-E20626CD53B8}" type="datetime1">
              <a:rPr lang="en-GB" altLang="en-US" smtClean="0">
                <a:solidFill>
                  <a:srgbClr val="000000"/>
                </a:solidFill>
              </a:rPr>
              <a:t>17/07/2017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748DA5-F5BD-4070-A92D-523A8A29C5DF}"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1182826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059" y="6400713"/>
            <a:ext cx="6502534" cy="755826"/>
          </a:xfrm>
        </p:spPr>
        <p:txBody>
          <a:bodyPr anchor="b"/>
          <a:lstStyle>
            <a:lvl1pPr algn="l">
              <a:defRPr sz="500" b="1"/>
            </a:lvl1pPr>
          </a:lstStyle>
          <a:p>
            <a:r>
              <a:rPr lang="en-US"/>
              <a:t>Click to edit Master title style</a:t>
            </a:r>
          </a:p>
        </p:txBody>
      </p:sp>
      <p:sp>
        <p:nvSpPr>
          <p:cNvPr id="3" name="Picture Placeholder 2"/>
          <p:cNvSpPr>
            <a:spLocks noGrp="1"/>
          </p:cNvSpPr>
          <p:nvPr>
            <p:ph type="pic" idx="1"/>
          </p:nvPr>
        </p:nvSpPr>
        <p:spPr>
          <a:xfrm>
            <a:off x="2124059" y="817122"/>
            <a:ext cx="6502534" cy="5486135"/>
          </a:xfrm>
        </p:spPr>
        <p:txBody>
          <a:bodyPr lIns="97616" tIns="48809" rIns="97616" bIns="48809"/>
          <a:lstStyle>
            <a:lvl1pPr marL="0" indent="0">
              <a:buNone/>
              <a:defRPr sz="800"/>
            </a:lvl1pPr>
            <a:lvl2pPr marL="109503" indent="0">
              <a:buNone/>
              <a:defRPr sz="700"/>
            </a:lvl2pPr>
            <a:lvl3pPr marL="219006" indent="0">
              <a:buNone/>
              <a:defRPr sz="600"/>
            </a:lvl3pPr>
            <a:lvl4pPr marL="328517" indent="0">
              <a:buNone/>
              <a:defRPr sz="500"/>
            </a:lvl4pPr>
            <a:lvl5pPr marL="438023" indent="0">
              <a:buNone/>
              <a:defRPr sz="500"/>
            </a:lvl5pPr>
            <a:lvl6pPr marL="547527" indent="0">
              <a:buNone/>
              <a:defRPr sz="500"/>
            </a:lvl6pPr>
            <a:lvl7pPr marL="657034" indent="0">
              <a:buNone/>
              <a:defRPr sz="500"/>
            </a:lvl7pPr>
            <a:lvl8pPr marL="766540" indent="0">
              <a:buNone/>
              <a:defRPr sz="500"/>
            </a:lvl8pPr>
            <a:lvl9pPr marL="876044" indent="0">
              <a:buNone/>
              <a:defRPr sz="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24059" y="7156540"/>
            <a:ext cx="6502534" cy="1072885"/>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E16C778-2A5A-4AC5-A45E-CB731219C404}" type="datetime1">
              <a:rPr lang="en-GB" altLang="en-US" smtClean="0">
                <a:solidFill>
                  <a:srgbClr val="000000"/>
                </a:solidFill>
              </a:rPr>
              <a:t>17/07/2017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8812A7-4C74-4AF9-BDBB-AD67658908CB}"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884917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75606E96-0E81-4D14-ADDB-A32F0DE39A7D}"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5A4A31-45A1-4B92-8B90-DBAAF99A056C}"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6358750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821" y="812713"/>
            <a:ext cx="2302799" cy="7315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752" y="812713"/>
            <a:ext cx="6876815" cy="7315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44CB9A8-F1CD-4998-9CEB-00B12A99187B}"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A3996E-D51A-4E2A-B2E5-B79518FFAFF4}"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0194066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B42ADF56-1CE2-46D5-8EE3-6EEAD822F953}" type="datetime1">
              <a:rPr lang="en-GB" altLang="en-US" smtClean="0">
                <a:solidFill>
                  <a:srgbClr val="000000"/>
                </a:solidFill>
              </a:rPr>
              <a:t>17/07/2017</a:t>
            </a:fld>
            <a:endParaRPr lang="en-US" altLang="en-US" dirty="0">
              <a:solidFill>
                <a:srgbClr val="000000"/>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srgbClr val="000000"/>
                </a:solidFill>
              </a:rPr>
              <a:pPr>
                <a:defRPr/>
              </a:pPr>
              <a:t>‹nr.›</a:t>
            </a:fld>
            <a:endParaRPr lang="en-US" altLang="en-US" dirty="0">
              <a:solidFill>
                <a:srgbClr val="000000"/>
              </a:solidFill>
            </a:endParaRPr>
          </a:p>
        </p:txBody>
      </p:sp>
    </p:spTree>
    <p:extLst>
      <p:ext uri="{BB962C8B-B14F-4D97-AF65-F5344CB8AC3E}">
        <p14:creationId xmlns:p14="http://schemas.microsoft.com/office/powerpoint/2010/main" val="16157392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a:t>Click to edit Master title style</a:t>
            </a:r>
            <a:endParaRPr lang="en-GB"/>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US"/>
              <a:t>Click to edit Master subtitle style</a:t>
            </a:r>
            <a:endParaRPr lang="en-GB"/>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68122C-94AA-4A6F-BCEC-C99851202EB9}"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872038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395536" y="6381328"/>
            <a:ext cx="2133600" cy="365125"/>
          </a:xfrm>
        </p:spPr>
        <p:txBody>
          <a:bodyPr/>
          <a:lstStyle/>
          <a:p>
            <a:fld id="{2F1B5D14-C2F7-4984-B084-0E64E1AC36C6}"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689151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548E1-A167-48E6-BC5E-D6DCC1CB9396}"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419834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FFCAC6-6FAB-4788-A6E5-E2E089CACA19}" type="datetime1">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2795833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3B375E-D7B2-4C43-89DA-03C98DF610E9}" type="datetime1">
              <a:rPr lang="en-GB" smtClean="0"/>
              <a:t>17/07/2017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392280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4B121D-7277-4FE4-8FAB-83E95F128BA3}" type="datetime1">
              <a:rPr lang="en-GB" smtClean="0"/>
              <a:t>17/07/2017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2257359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76E0-1A77-4B22-9C59-CA5BE156FB71}" type="datetime1">
              <a:rPr lang="en-GB" smtClean="0"/>
              <a:t>17/07/2017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3095361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55F7DC-F962-47BD-AAEB-33330809AE85}" type="datetime1">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3060458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0FBBA-A58A-4A64-B2D4-74B58880D1F1}" type="datetime1">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185457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E2A72-54F8-47C1-8B40-A2B222068F98}"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4254978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74E6E6-5612-4AE4-85C2-FD1CA5C12B4E}"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724600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r>
              <a:rPr lang="en-US" noProof="0"/>
              <a:t>Click icon to add chart</a:t>
            </a:r>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r>
              <a:rPr lang="en-US" noProof="0"/>
              <a:t>Click icon to add table</a:t>
            </a:r>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73AD23-18C8-4F34-99F8-D3125C266D12}"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11804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5EB4A2-0C26-4954-9C73-1CAEA076AB5A}"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180991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5B2A0-D3C6-402D-BF2F-E97D7E094B81}"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589314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6A5D1B-DE43-43D4-A250-2D142442F463}"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6729043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46E9AA-1F2B-4F9C-B577-502025B88DC3}" type="datetime1">
              <a:rPr lang="en-GB" smtClean="0">
                <a:solidFill>
                  <a:prstClr val="black">
                    <a:tint val="75000"/>
                  </a:prstClr>
                </a:solidFill>
              </a:rPr>
              <a:t>17/07/2017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466162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05C8A9-DA0A-45F4-862B-9B36A84D48DD}" type="datetime1">
              <a:rPr lang="en-GB" smtClean="0">
                <a:solidFill>
                  <a:prstClr val="black">
                    <a:tint val="75000"/>
                  </a:prstClr>
                </a:solidFill>
              </a:rPr>
              <a:t>17/07/2017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34925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6F1E-6256-4EE5-9696-69B40BDFFE8A}" type="datetime1">
              <a:rPr lang="en-GB" smtClean="0">
                <a:solidFill>
                  <a:prstClr val="black">
                    <a:tint val="75000"/>
                  </a:prstClr>
                </a:solidFill>
              </a:rPr>
              <a:t>17/07/2017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4104260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AF6FD-F44D-4C60-B8C4-6E636155B68D}"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89540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572FC1-8B0E-464A-B0C1-673C1A33EDBE}"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246504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F2326-7331-4997-8ABB-2FB0C49C8808}"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723135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061F69-8D71-41EE-AA12-8BDDFCD8CF5E}"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282811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4D42DF76-3791-4D85-93B8-9BE0CCCAA09C}" type="datetime1">
              <a:rPr lang="en-GB" smtClean="0"/>
              <a:t>17/07/2017</a:t>
            </a:fld>
            <a:endParaRPr lang="en-GB" dirty="0"/>
          </a:p>
        </p:txBody>
      </p:sp>
    </p:spTree>
    <p:extLst>
      <p:ext uri="{BB962C8B-B14F-4D97-AF65-F5344CB8AC3E}">
        <p14:creationId xmlns:p14="http://schemas.microsoft.com/office/powerpoint/2010/main" val="1651315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1530B3-EBD1-487F-9532-79F2725AB27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643272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8DCE7F-8C77-4A70-AE66-8377945E615E}"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60404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08BDC-4349-4122-A9AF-B16016E46996}"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49094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40A9EE-CE46-4D74-9163-86727657DC2D}"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71557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923D1D-3C83-4CD1-94BF-5214570D2D56}" type="datetime1">
              <a:rPr lang="en-GB" smtClean="0">
                <a:solidFill>
                  <a:prstClr val="black">
                    <a:tint val="75000"/>
                  </a:prstClr>
                </a:solidFill>
              </a:rPr>
              <a:t>17/07/2017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667242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F0A35C-3AEF-45F5-88E5-8D792FD33016}" type="datetime1">
              <a:rPr lang="en-GB" smtClean="0">
                <a:solidFill>
                  <a:prstClr val="black">
                    <a:tint val="75000"/>
                  </a:prstClr>
                </a:solidFill>
              </a:rPr>
              <a:t>17/07/2017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106849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A2250-745E-4310-B0BA-9E8601E5245D}" type="datetime1">
              <a:rPr lang="en-GB" smtClean="0">
                <a:solidFill>
                  <a:prstClr val="black">
                    <a:tint val="75000"/>
                  </a:prstClr>
                </a:solidFill>
              </a:rPr>
              <a:t>17/07/2017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7534233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0D627-7BCF-49E4-B2F6-4CBFA3634A28}"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102775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3E512-BEF7-472A-89B1-A3B25A3006D8}"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47535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152F16-5E5D-492F-9649-2AE7FA5D2058}"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04050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89ECAB-4FBE-4EEB-BC59-A6762C89A159}"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578159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D3C6E1-C238-41B8-9935-72BBBFFC9F1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738577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318985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40992-C391-4C20-B1F6-9A57F05AB39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72218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E6BC1C-2717-4D94-B3A5-A81F60D614C0}"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7573729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D989E6-37FE-4442-A530-0A60C20B4E2D}" type="datetime1">
              <a:rPr lang="en-GB" smtClean="0">
                <a:solidFill>
                  <a:prstClr val="black">
                    <a:tint val="75000"/>
                  </a:prstClr>
                </a:solidFill>
              </a:rPr>
              <a:t>17/07/2017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2392273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296255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5110-1EA5-4820-AFE8-EC5F029B88F0}" type="datetime1">
              <a:rPr lang="en-GB" smtClean="0">
                <a:solidFill>
                  <a:prstClr val="black">
                    <a:tint val="75000"/>
                  </a:prstClr>
                </a:solidFill>
              </a:rPr>
              <a:t>17/07/2017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310260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B4817-1D5F-489B-B0B5-0325277B5D8A}"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665689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A6E8FB-BC7E-47FE-AB48-D667F166A927}"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7718808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80DAE4-44A5-4A35-B6EC-C52107D8F34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872659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64EA6E-044B-40A5-9E62-CBD8D511D8A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861812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C624B8-B3E5-4EE4-BCF2-A6F777E734EF}"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96926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794B43-6EDB-44B8-98ED-0CD13012A353}"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68542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6" Type="http://schemas.openxmlformats.org/officeDocument/2006/relationships/image" Target="../media/image5.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4.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8.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7.jpeg"/><Relationship Id="rId5" Type="http://schemas.openxmlformats.org/officeDocument/2006/relationships/slideLayout" Target="../slideLayouts/slideLayout140.xml"/><Relationship Id="rId10" Type="http://schemas.openxmlformats.org/officeDocument/2006/relationships/image" Target="../media/image6.jpeg"/><Relationship Id="rId4" Type="http://schemas.openxmlformats.org/officeDocument/2006/relationships/slideLayout" Target="../slideLayouts/slideLayout139.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8.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jpeg"/><Relationship Id="rId5" Type="http://schemas.openxmlformats.org/officeDocument/2006/relationships/slideLayout" Target="../slideLayouts/slideLayout33.xml"/><Relationship Id="rId10" Type="http://schemas.openxmlformats.org/officeDocument/2006/relationships/image" Target="../media/image6.jpe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0.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e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2.jpe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9.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‹nr.›</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fr-FR" sz="1600" u="none" dirty="0"/>
              <a:t>Service VIH et IST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a:t>Click to edit Master title style</a:t>
            </a:r>
            <a:endParaRPr lang="en-GB" altLang="en-US"/>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fr-F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ransition/>
  <p:hf hdr="0" ftr="0" dt="0"/>
  <p:txStyles>
    <p:titleStyle>
      <a:lvl1pPr algn="ctr" defTabSz="760309" rtl="0" eaLnBrk="1" fontAlgn="base" hangingPunct="1">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1" fontAlgn="base" hangingPunct="1">
        <a:spcBef>
          <a:spcPct val="0"/>
        </a:spcBef>
        <a:spcAft>
          <a:spcPct val="0"/>
        </a:spcAft>
        <a:defRPr sz="3600" b="1">
          <a:solidFill>
            <a:schemeClr val="accent2"/>
          </a:solidFill>
          <a:latin typeface="Arial" charset="0"/>
        </a:defRPr>
      </a:lvl6pPr>
      <a:lvl7pPr marL="912370" algn="ctr" defTabSz="760309" rtl="0" eaLnBrk="1" fontAlgn="base" hangingPunct="1">
        <a:spcBef>
          <a:spcPct val="0"/>
        </a:spcBef>
        <a:spcAft>
          <a:spcPct val="0"/>
        </a:spcAft>
        <a:defRPr sz="3600" b="1">
          <a:solidFill>
            <a:schemeClr val="accent2"/>
          </a:solidFill>
          <a:latin typeface="Arial" charset="0"/>
        </a:defRPr>
      </a:lvl7pPr>
      <a:lvl8pPr marL="1368557" algn="ctr" defTabSz="760309" rtl="0" eaLnBrk="1" fontAlgn="base" hangingPunct="1">
        <a:spcBef>
          <a:spcPct val="0"/>
        </a:spcBef>
        <a:spcAft>
          <a:spcPct val="0"/>
        </a:spcAft>
        <a:defRPr sz="3600" b="1">
          <a:solidFill>
            <a:schemeClr val="accent2"/>
          </a:solidFill>
          <a:latin typeface="Arial" charset="0"/>
        </a:defRPr>
      </a:lvl8pPr>
      <a:lvl9pPr marL="1824741" algn="ctr" defTabSz="760309" rtl="0" eaLnBrk="1" fontAlgn="base" hangingPunct="1">
        <a:spcBef>
          <a:spcPct val="0"/>
        </a:spcBef>
        <a:spcAft>
          <a:spcPct val="0"/>
        </a:spcAft>
        <a:defRPr sz="3600" b="1">
          <a:solidFill>
            <a:schemeClr val="accent2"/>
          </a:solidFill>
          <a:latin typeface="Arial" charset="0"/>
        </a:defRPr>
      </a:lvl9pPr>
    </p:titleStyle>
    <p:bodyStyle>
      <a:lvl1pPr marL="342139" indent="-342139" algn="l" defTabSz="760309" rtl="0" eaLnBrk="1" fontAlgn="base" hangingPunct="1">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1" fontAlgn="base" hangingPunct="1">
        <a:spcBef>
          <a:spcPct val="20000"/>
        </a:spcBef>
        <a:spcAft>
          <a:spcPct val="0"/>
        </a:spcAft>
        <a:buChar char="•"/>
        <a:defRPr sz="2400">
          <a:solidFill>
            <a:schemeClr val="tx1"/>
          </a:solidFill>
          <a:latin typeface="+mn-lt"/>
          <a:ea typeface="ＭＳ Ｐゴシック" charset="0"/>
        </a:defRPr>
      </a:lvl2pPr>
      <a:lvl3pPr marL="1140463" indent="-228098" algn="l" defTabSz="760309" rtl="0" eaLnBrk="1" fontAlgn="base" hangingPunct="1">
        <a:spcBef>
          <a:spcPct val="20000"/>
        </a:spcBef>
        <a:spcAft>
          <a:spcPct val="0"/>
        </a:spcAft>
        <a:buChar char="–"/>
        <a:defRPr sz="2400">
          <a:solidFill>
            <a:schemeClr val="tx1"/>
          </a:solidFill>
          <a:latin typeface="+mn-lt"/>
          <a:ea typeface="ＭＳ Ｐゴシック" charset="0"/>
        </a:defRPr>
      </a:lvl3pPr>
      <a:lvl4pPr marL="1596650"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1" fontAlgn="base" hangingPunct="1">
        <a:spcBef>
          <a:spcPct val="20000"/>
        </a:spcBef>
        <a:spcAft>
          <a:spcPct val="0"/>
        </a:spcAft>
        <a:buBlip>
          <a:blip r:embed="rId16"/>
        </a:buBlip>
        <a:defRPr sz="2400">
          <a:solidFill>
            <a:schemeClr val="tx1"/>
          </a:solidFill>
          <a:latin typeface="+mn-lt"/>
        </a:defRPr>
      </a:lvl6pPr>
      <a:lvl7pPr marL="2965206" indent="-228098" algn="l" defTabSz="760309" rtl="0" eaLnBrk="1" fontAlgn="base" hangingPunct="1">
        <a:spcBef>
          <a:spcPct val="20000"/>
        </a:spcBef>
        <a:spcAft>
          <a:spcPct val="0"/>
        </a:spcAft>
        <a:buBlip>
          <a:blip r:embed="rId16"/>
        </a:buBlip>
        <a:defRPr sz="2400">
          <a:solidFill>
            <a:schemeClr val="tx1"/>
          </a:solidFill>
          <a:latin typeface="+mn-lt"/>
        </a:defRPr>
      </a:lvl7pPr>
      <a:lvl8pPr marL="3421391" indent="-228098" algn="l" defTabSz="760309" rtl="0" eaLnBrk="1" fontAlgn="base" hangingPunct="1">
        <a:spcBef>
          <a:spcPct val="20000"/>
        </a:spcBef>
        <a:spcAft>
          <a:spcPct val="0"/>
        </a:spcAft>
        <a:buBlip>
          <a:blip r:embed="rId16"/>
        </a:buBlip>
        <a:defRPr sz="2400">
          <a:solidFill>
            <a:schemeClr val="tx1"/>
          </a:solidFill>
          <a:latin typeface="+mn-lt"/>
        </a:defRPr>
      </a:lvl8pPr>
      <a:lvl9pPr marL="3877573" indent="-228098" algn="l" defTabSz="760309" rtl="0" eaLnBrk="1" fontAlgn="base" hangingPunct="1">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38" y="609466"/>
            <a:ext cx="77725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738" y="1981622"/>
            <a:ext cx="7772534" cy="411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733"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defRPr sz="1200">
                <a:latin typeface="Times New Roman" pitchFamily="18" charset="0"/>
              </a:defRPr>
            </a:lvl1pPr>
          </a:lstStyle>
          <a:p>
            <a:pPr fontAlgn="base">
              <a:spcBef>
                <a:spcPct val="0"/>
              </a:spcBef>
              <a:spcAft>
                <a:spcPct val="0"/>
              </a:spcAft>
            </a:pPr>
            <a:fld id="{E4BD5824-EF3C-4BA2-86D7-89FD85A2D390}" type="datetime1">
              <a:rPr lang="en-GB" altLang="en-US" smtClean="0">
                <a:solidFill>
                  <a:srgbClr val="000000"/>
                </a:solidFill>
                <a:ea typeface="ＭＳ Ｐゴシック" charset="-128"/>
              </a:rPr>
              <a:t>17/07/2017</a:t>
            </a:fld>
            <a:endParaRPr lang="es-ES" altLang="en-US" dirty="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72" y="6248554"/>
            <a:ext cx="2895466"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ctr">
              <a:defRPr sz="1200">
                <a:latin typeface="Times New Roman" pitchFamily="18" charset="0"/>
              </a:defRPr>
            </a:lvl1pPr>
          </a:lstStyle>
          <a:p>
            <a:pPr fontAlgn="base">
              <a:spcBef>
                <a:spcPct val="0"/>
              </a:spcBef>
              <a:spcAft>
                <a:spcPct val="0"/>
              </a:spcAft>
            </a:pPr>
            <a:endParaRPr lang="es-ES" altLang="en-US"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67"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r">
              <a:defRPr sz="1200">
                <a:latin typeface="Times New Roman" pitchFamily="18" charset="0"/>
              </a:defRPr>
            </a:lvl1pPr>
          </a:lstStyle>
          <a:p>
            <a:pPr fontAlgn="base">
              <a:spcBef>
                <a:spcPct val="0"/>
              </a:spcBef>
              <a:spcAft>
                <a:spcPct val="0"/>
              </a:spcAft>
            </a:pPr>
            <a:fld id="{EEE17D19-4C17-4445-A030-A431A300392A}" type="slidenum">
              <a:rPr lang="en-US" altLang="en-US" smtClean="0">
                <a:solidFill>
                  <a:srgbClr val="000000"/>
                </a:solidFill>
                <a:ea typeface="ＭＳ Ｐゴシック" charset="-128"/>
              </a:rPr>
              <a:pPr fontAlgn="base">
                <a:spcBef>
                  <a:spcPct val="0"/>
                </a:spcBef>
                <a:spcAft>
                  <a:spcPct val="0"/>
                </a:spcAft>
              </a:pPr>
              <a:t>‹nr.›</a:t>
            </a:fld>
            <a:endParaRPr lang="en-US" altLang="en-US" dirty="0">
              <a:solidFill>
                <a:srgbClr val="000000"/>
              </a:solidFill>
              <a:ea typeface="ＭＳ Ｐゴシック" charset="-128"/>
            </a:endParaRPr>
          </a:p>
        </p:txBody>
      </p:sp>
    </p:spTree>
    <p:extLst>
      <p:ext uri="{BB962C8B-B14F-4D97-AF65-F5344CB8AC3E}">
        <p14:creationId xmlns:p14="http://schemas.microsoft.com/office/powerpoint/2010/main" val="7040073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hf hdr="0" ftr="0" dt="0"/>
  <p:txStyles>
    <p:titleStyle>
      <a:lvl1pPr algn="ctr" defTabSz="781616" rtl="0" eaLnBrk="1" fontAlgn="base" hangingPunct="1">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eaLnBrk="1" fontAlgn="base" hangingPunct="1">
        <a:spcBef>
          <a:spcPct val="0"/>
        </a:spcBef>
        <a:spcAft>
          <a:spcPct val="0"/>
        </a:spcAft>
        <a:defRPr sz="4700">
          <a:solidFill>
            <a:schemeClr val="tx2"/>
          </a:solidFill>
          <a:latin typeface="Times New Roman" pitchFamily="-65" charset="0"/>
        </a:defRPr>
      </a:lvl6pPr>
      <a:lvl7pPr marL="219006" algn="ctr" defTabSz="976049" rtl="0" eaLnBrk="1" fontAlgn="base" hangingPunct="1">
        <a:spcBef>
          <a:spcPct val="0"/>
        </a:spcBef>
        <a:spcAft>
          <a:spcPct val="0"/>
        </a:spcAft>
        <a:defRPr sz="4700">
          <a:solidFill>
            <a:schemeClr val="tx2"/>
          </a:solidFill>
          <a:latin typeface="Times New Roman" pitchFamily="-65" charset="0"/>
        </a:defRPr>
      </a:lvl7pPr>
      <a:lvl8pPr marL="328517" algn="ctr" defTabSz="976049" rtl="0" eaLnBrk="1" fontAlgn="base" hangingPunct="1">
        <a:spcBef>
          <a:spcPct val="0"/>
        </a:spcBef>
        <a:spcAft>
          <a:spcPct val="0"/>
        </a:spcAft>
        <a:defRPr sz="4700">
          <a:solidFill>
            <a:schemeClr val="tx2"/>
          </a:solidFill>
          <a:latin typeface="Times New Roman" pitchFamily="-65" charset="0"/>
        </a:defRPr>
      </a:lvl8pPr>
      <a:lvl9pPr marL="438023" algn="ctr" defTabSz="976049" rtl="0" eaLnBrk="1" fontAlgn="base" hangingPunct="1">
        <a:spcBef>
          <a:spcPct val="0"/>
        </a:spcBef>
        <a:spcAft>
          <a:spcPct val="0"/>
        </a:spcAft>
        <a:defRPr sz="4700">
          <a:solidFill>
            <a:schemeClr val="tx2"/>
          </a:solidFill>
          <a:latin typeface="Times New Roman" pitchFamily="-65" charset="0"/>
        </a:defRPr>
      </a:lvl9pPr>
    </p:titleStyle>
    <p:bodyStyle>
      <a:lvl1pPr marL="292928" indent="-292928" algn="l" defTabSz="781616" rtl="0" eaLnBrk="1" fontAlgn="base" hangingPunct="1">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1" fontAlgn="base" hangingPunct="1">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1" fontAlgn="base" hangingPunct="1">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1" fontAlgn="base" hangingPunct="1">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1" fontAlgn="base" hangingPunct="1">
        <a:spcBef>
          <a:spcPct val="20000"/>
        </a:spcBef>
        <a:spcAft>
          <a:spcPct val="0"/>
        </a:spcAft>
        <a:buChar char="»"/>
        <a:defRPr sz="1700">
          <a:solidFill>
            <a:schemeClr val="tx1"/>
          </a:solidFill>
          <a:latin typeface="+mn-lt"/>
          <a:ea typeface="ＭＳ Ｐゴシック" charset="-128"/>
        </a:defRPr>
      </a:lvl5pPr>
      <a:lvl6pPr marL="2305704"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9pPr>
    </p:bodyStyle>
    <p:otherStyle>
      <a:defPPr>
        <a:defRPr lang="en-US"/>
      </a:defPPr>
      <a:lvl1pPr marL="0" algn="l" defTabSz="109503" rtl="0" eaLnBrk="1" latinLnBrk="0" hangingPunct="1">
        <a:defRPr sz="400" kern="1200">
          <a:solidFill>
            <a:schemeClr val="tx1"/>
          </a:solidFill>
          <a:latin typeface="+mn-lt"/>
          <a:ea typeface="+mn-ea"/>
          <a:cs typeface="+mn-cs"/>
        </a:defRPr>
      </a:lvl1pPr>
      <a:lvl2pPr marL="109503" algn="l" defTabSz="109503" rtl="0" eaLnBrk="1" latinLnBrk="0" hangingPunct="1">
        <a:defRPr sz="400" kern="1200">
          <a:solidFill>
            <a:schemeClr val="tx1"/>
          </a:solidFill>
          <a:latin typeface="+mn-lt"/>
          <a:ea typeface="+mn-ea"/>
          <a:cs typeface="+mn-cs"/>
        </a:defRPr>
      </a:lvl2pPr>
      <a:lvl3pPr marL="219006" algn="l" defTabSz="109503" rtl="0" eaLnBrk="1" latinLnBrk="0" hangingPunct="1">
        <a:defRPr sz="400" kern="1200">
          <a:solidFill>
            <a:schemeClr val="tx1"/>
          </a:solidFill>
          <a:latin typeface="+mn-lt"/>
          <a:ea typeface="+mn-ea"/>
          <a:cs typeface="+mn-cs"/>
        </a:defRPr>
      </a:lvl3pPr>
      <a:lvl4pPr marL="328517" algn="l" defTabSz="109503" rtl="0" eaLnBrk="1" latinLnBrk="0" hangingPunct="1">
        <a:defRPr sz="400" kern="1200">
          <a:solidFill>
            <a:schemeClr val="tx1"/>
          </a:solidFill>
          <a:latin typeface="+mn-lt"/>
          <a:ea typeface="+mn-ea"/>
          <a:cs typeface="+mn-cs"/>
        </a:defRPr>
      </a:lvl4pPr>
      <a:lvl5pPr marL="438023" algn="l" defTabSz="109503" rtl="0" eaLnBrk="1" latinLnBrk="0" hangingPunct="1">
        <a:defRPr sz="400" kern="1200">
          <a:solidFill>
            <a:schemeClr val="tx1"/>
          </a:solidFill>
          <a:latin typeface="+mn-lt"/>
          <a:ea typeface="+mn-ea"/>
          <a:cs typeface="+mn-cs"/>
        </a:defRPr>
      </a:lvl5pPr>
      <a:lvl6pPr marL="547527" algn="l" defTabSz="109503" rtl="0" eaLnBrk="1" latinLnBrk="0" hangingPunct="1">
        <a:defRPr sz="400" kern="1200">
          <a:solidFill>
            <a:schemeClr val="tx1"/>
          </a:solidFill>
          <a:latin typeface="+mn-lt"/>
          <a:ea typeface="+mn-ea"/>
          <a:cs typeface="+mn-cs"/>
        </a:defRPr>
      </a:lvl6pPr>
      <a:lvl7pPr marL="657034" algn="l" defTabSz="109503" rtl="0" eaLnBrk="1" latinLnBrk="0" hangingPunct="1">
        <a:defRPr sz="400" kern="1200">
          <a:solidFill>
            <a:schemeClr val="tx1"/>
          </a:solidFill>
          <a:latin typeface="+mn-lt"/>
          <a:ea typeface="+mn-ea"/>
          <a:cs typeface="+mn-cs"/>
        </a:defRPr>
      </a:lvl7pPr>
      <a:lvl8pPr marL="766540" algn="l" defTabSz="109503" rtl="0" eaLnBrk="1" latinLnBrk="0" hangingPunct="1">
        <a:defRPr sz="400" kern="1200">
          <a:solidFill>
            <a:schemeClr val="tx1"/>
          </a:solidFill>
          <a:latin typeface="+mn-lt"/>
          <a:ea typeface="+mn-ea"/>
          <a:cs typeface="+mn-cs"/>
        </a:defRPr>
      </a:lvl8pPr>
      <a:lvl9pPr marL="876044" algn="l" defTabSz="109503" rtl="0" eaLnBrk="1" latinLnBrk="0" hangingPunct="1">
        <a:defRPr sz="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‹nr.›</a:t>
            </a:fld>
            <a:endParaRPr lang="en-GB" dirty="0">
              <a:solidFill>
                <a:srgbClr val="FFFFFF"/>
              </a:solidFill>
            </a:endParaRPr>
          </a:p>
        </p:txBody>
      </p:sp>
      <p:grpSp>
        <p:nvGrpSpPr>
          <p:cNvPr id="10" name="Group 9"/>
          <p:cNvGrpSpPr/>
          <p:nvPr/>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hf hdr="0" ftr="0" dt="0"/>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fr-FR" sz="1600" u="none" dirty="0"/>
              <a:t>Service VIH et IST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a:t>Click to edit Master title style</a:t>
            </a:r>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a:p>
            <a:pPr lvl="0"/>
            <a:endParaRPr lang="en-GB" altLang="en-US"/>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fr-F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hf hdr="0" ftr="0" dt="0"/>
  <p:txStyles>
    <p:titleStyle>
      <a:lvl1pPr algn="ctr" defTabSz="760309" rtl="0" eaLnBrk="0" fontAlgn="base" hangingPunct="0">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0" fontAlgn="base" hangingPunct="0">
        <a:spcBef>
          <a:spcPct val="0"/>
        </a:spcBef>
        <a:spcAft>
          <a:spcPct val="0"/>
        </a:spcAft>
        <a:defRPr sz="3600" b="1">
          <a:solidFill>
            <a:schemeClr val="accent2"/>
          </a:solidFill>
          <a:latin typeface="Arial" charset="0"/>
        </a:defRPr>
      </a:lvl6pPr>
      <a:lvl7pPr marL="912370" algn="ctr" defTabSz="760309" rtl="0" eaLnBrk="0" fontAlgn="base" hangingPunct="0">
        <a:spcBef>
          <a:spcPct val="0"/>
        </a:spcBef>
        <a:spcAft>
          <a:spcPct val="0"/>
        </a:spcAft>
        <a:defRPr sz="3600" b="1">
          <a:solidFill>
            <a:schemeClr val="accent2"/>
          </a:solidFill>
          <a:latin typeface="Arial" charset="0"/>
        </a:defRPr>
      </a:lvl7pPr>
      <a:lvl8pPr marL="1368557" algn="ctr" defTabSz="760309" rtl="0" eaLnBrk="0" fontAlgn="base" hangingPunct="0">
        <a:spcBef>
          <a:spcPct val="0"/>
        </a:spcBef>
        <a:spcAft>
          <a:spcPct val="0"/>
        </a:spcAft>
        <a:defRPr sz="3600" b="1">
          <a:solidFill>
            <a:schemeClr val="accent2"/>
          </a:solidFill>
          <a:latin typeface="Arial" charset="0"/>
        </a:defRPr>
      </a:lvl8pPr>
      <a:lvl9pPr marL="1824741" algn="ctr" defTabSz="760309" rtl="0" eaLnBrk="0" fontAlgn="base" hangingPunct="0">
        <a:spcBef>
          <a:spcPct val="0"/>
        </a:spcBef>
        <a:spcAft>
          <a:spcPct val="0"/>
        </a:spcAft>
        <a:defRPr sz="3600" b="1">
          <a:solidFill>
            <a:schemeClr val="accent2"/>
          </a:solidFill>
          <a:latin typeface="Arial" charset="0"/>
        </a:defRPr>
      </a:lvl9pPr>
    </p:titleStyle>
    <p:bodyStyle>
      <a:lvl1pPr marL="342139" indent="-342139" algn="l" defTabSz="760309" rtl="0" eaLnBrk="0" fontAlgn="base" hangingPunct="0">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0" fontAlgn="base" hangingPunct="0">
        <a:spcBef>
          <a:spcPct val="20000"/>
        </a:spcBef>
        <a:spcAft>
          <a:spcPct val="0"/>
        </a:spcAft>
        <a:buChar char="•"/>
        <a:defRPr sz="2400">
          <a:solidFill>
            <a:schemeClr val="tx1"/>
          </a:solidFill>
          <a:latin typeface="+mn-lt"/>
          <a:ea typeface="ＭＳ Ｐゴシック" charset="0"/>
        </a:defRPr>
      </a:lvl2pPr>
      <a:lvl3pPr marL="1140463" indent="-228098" algn="l" defTabSz="760309" rtl="0" eaLnBrk="0" fontAlgn="base" hangingPunct="0">
        <a:spcBef>
          <a:spcPct val="20000"/>
        </a:spcBef>
        <a:spcAft>
          <a:spcPct val="0"/>
        </a:spcAft>
        <a:buChar char="–"/>
        <a:defRPr sz="2400">
          <a:solidFill>
            <a:schemeClr val="tx1"/>
          </a:solidFill>
          <a:latin typeface="+mn-lt"/>
          <a:ea typeface="ＭＳ Ｐゴシック" charset="0"/>
        </a:defRPr>
      </a:lvl3pPr>
      <a:lvl4pPr marL="1596650"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0" fontAlgn="base" hangingPunct="0">
        <a:spcBef>
          <a:spcPct val="20000"/>
        </a:spcBef>
        <a:spcAft>
          <a:spcPct val="0"/>
        </a:spcAft>
        <a:buBlip>
          <a:blip r:embed="rId16"/>
        </a:buBlip>
        <a:defRPr sz="2400">
          <a:solidFill>
            <a:schemeClr val="tx1"/>
          </a:solidFill>
          <a:latin typeface="+mn-lt"/>
        </a:defRPr>
      </a:lvl6pPr>
      <a:lvl7pPr marL="2965206" indent="-228098" algn="l" defTabSz="760309" rtl="0" eaLnBrk="0" fontAlgn="base" hangingPunct="0">
        <a:spcBef>
          <a:spcPct val="20000"/>
        </a:spcBef>
        <a:spcAft>
          <a:spcPct val="0"/>
        </a:spcAft>
        <a:buBlip>
          <a:blip r:embed="rId16"/>
        </a:buBlip>
        <a:defRPr sz="2400">
          <a:solidFill>
            <a:schemeClr val="tx1"/>
          </a:solidFill>
          <a:latin typeface="+mn-lt"/>
        </a:defRPr>
      </a:lvl7pPr>
      <a:lvl8pPr marL="3421391" indent="-228098" algn="l" defTabSz="760309" rtl="0" eaLnBrk="0" fontAlgn="base" hangingPunct="0">
        <a:spcBef>
          <a:spcPct val="20000"/>
        </a:spcBef>
        <a:spcAft>
          <a:spcPct val="0"/>
        </a:spcAft>
        <a:buBlip>
          <a:blip r:embed="rId16"/>
        </a:buBlip>
        <a:defRPr sz="2400">
          <a:solidFill>
            <a:schemeClr val="tx1"/>
          </a:solidFill>
          <a:latin typeface="+mn-lt"/>
        </a:defRPr>
      </a:lvl8pPr>
      <a:lvl9pPr marL="3877573" indent="-228098" algn="l" defTabSz="760309" rtl="0" eaLnBrk="0" fontAlgn="base" hangingPunct="0">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‹nr.›</a:t>
            </a:fld>
            <a:endParaRPr lang="en-GB" dirty="0">
              <a:solidFill>
                <a:srgbClr val="FFFFFF"/>
              </a:solidFill>
            </a:endParaRPr>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25"/>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65"/>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p>
        </p:txBody>
      </p:sp>
      <p:pic>
        <p:nvPicPr>
          <p:cNvPr id="7" name="Picture 3" descr="E:\Work\1___CPH_HIV\HiE\1. OptTEST start\text for optest\Logo\Optest full_croppe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504" y="6237312"/>
            <a:ext cx="1261876" cy="50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58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‹nr.›</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A10DE76A-08D5-4B62-93C9-8FE86DEDB30A}"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9062246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180AFD50-15C9-46B9-AC6C-FEF5FE0A2E49}"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4632291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F9346367-4657-4931-B2C1-83598E87840B}"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8527232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3AE9D183-7B13-4E01-8725-441712131FB3}"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4303225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42.xml"/><Relationship Id="rId5" Type="http://schemas.openxmlformats.org/officeDocument/2006/relationships/image" Target="../media/image13.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43.xml"/><Relationship Id="rId6" Type="http://schemas.openxmlformats.org/officeDocument/2006/relationships/image" Target="../media/image13.jpeg"/><Relationship Id="rId5" Type="http://schemas.openxmlformats.org/officeDocument/2006/relationships/image" Target="../media/image39.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42.xml"/><Relationship Id="rId5" Type="http://schemas.openxmlformats.org/officeDocument/2006/relationships/image" Target="../media/image13.jpe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3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jpeg"/><Relationship Id="rId7" Type="http://schemas.openxmlformats.org/officeDocument/2006/relationships/diagramQuickStyle" Target="../diagrams/quickStyle8.xml"/><Relationship Id="rId2" Type="http://schemas.openxmlformats.org/officeDocument/2006/relationships/notesSlide" Target="../notesSlides/notesSlide51.xml"/><Relationship Id="rId1" Type="http://schemas.openxmlformats.org/officeDocument/2006/relationships/slideLayout" Target="../slideLayouts/slideLayout4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1.png"/><Relationship Id="rId9" Type="http://schemas.microsoft.com/office/2007/relationships/diagramDrawing" Target="../diagrams/drawing8.xml"/></Relationships>
</file>

<file path=ppt/slides/_rels/slide5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2.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3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7.xml"/><Relationship Id="rId1" Type="http://schemas.openxmlformats.org/officeDocument/2006/relationships/slideLayout" Target="../slideLayouts/slideLayout3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1.xml"/><Relationship Id="rId1" Type="http://schemas.openxmlformats.org/officeDocument/2006/relationships/slideLayout" Target="../slideLayouts/slideLayout3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2.xml"/><Relationship Id="rId1" Type="http://schemas.openxmlformats.org/officeDocument/2006/relationships/slideLayout" Target="../slideLayouts/slideLayout3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3.xml"/><Relationship Id="rId1" Type="http://schemas.openxmlformats.org/officeDocument/2006/relationships/slideLayout" Target="../slideLayouts/slideLayout3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64.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5.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7.xml"/><Relationship Id="rId1" Type="http://schemas.openxmlformats.org/officeDocument/2006/relationships/slideLayout" Target="../slideLayouts/slideLayout37.xml"/><Relationship Id="rId4" Type="http://schemas.openxmlformats.org/officeDocument/2006/relationships/image" Target="../media/image13.jpeg"/></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8.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6.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59.png"/></Relationships>
</file>

<file path=ppt/slides/_rels/slide7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7.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59.png"/></Relationships>
</file>

<file path=ppt/slides/_rels/slide7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8.xml"/><Relationship Id="rId1" Type="http://schemas.openxmlformats.org/officeDocument/2006/relationships/slideLayout" Target="../slideLayouts/slideLayout3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3.jpeg"/></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lstStyle/>
          <a:p>
            <a:r>
              <a:rPr lang="fr-FR" b="1" dirty="0"/>
              <a:t>DÉPISTAGE DU VIH</a:t>
            </a:r>
          </a:p>
        </p:txBody>
      </p:sp>
      <p:sp>
        <p:nvSpPr>
          <p:cNvPr id="3" name="Subtitle 2"/>
          <p:cNvSpPr>
            <a:spLocks noGrp="1"/>
          </p:cNvSpPr>
          <p:nvPr>
            <p:ph type="subTitle" idx="1"/>
          </p:nvPr>
        </p:nvSpPr>
        <p:spPr>
          <a:xfrm>
            <a:off x="2195736" y="5517232"/>
            <a:ext cx="6440760" cy="766936"/>
          </a:xfrm>
        </p:spPr>
        <p:txBody>
          <a:bodyPr/>
          <a:lstStyle/>
          <a:p>
            <a:pPr algn="r"/>
            <a:r>
              <a:rPr lang="fr-FR"/>
              <a:t>&lt;Présentateur, date&gt;</a:t>
            </a:r>
          </a:p>
        </p:txBody>
      </p:sp>
      <p:sp>
        <p:nvSpPr>
          <p:cNvPr id="7" name="Pladsholder til sidefod 3"/>
          <p:cNvSpPr>
            <a:spLocks noGrp="1"/>
          </p:cNvSpPr>
          <p:nvPr>
            <p:ph type="ftr" sz="quarter" idx="11"/>
          </p:nvPr>
        </p:nvSpPr>
        <p:spPr>
          <a:xfrm>
            <a:off x="6876256" y="285676"/>
            <a:ext cx="2088232" cy="911075"/>
          </a:xfrm>
        </p:spPr>
        <p:txBody>
          <a:bodyPr/>
          <a:lstStyle/>
          <a:p>
            <a:pPr algn="l"/>
            <a:r>
              <a:rPr lang="fr-FR" b="1" dirty="0">
                <a:solidFill>
                  <a:schemeClr val="tx1"/>
                </a:solidFill>
                <a:latin typeface="Arial" panose="020B0604020202020204" pitchFamily="34" charset="0"/>
              </a:rPr>
              <a:t>Cofinancé par le 2e programme santé de l'Union européenne</a:t>
            </a:r>
          </a:p>
        </p:txBody>
      </p:sp>
      <p:pic>
        <p:nvPicPr>
          <p:cNvPr id="6"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954" y="332656"/>
            <a:ext cx="1305302" cy="864096"/>
          </a:xfrm>
          <a:prstGeom prst="rect">
            <a:avLst/>
          </a:prstGeom>
        </p:spPr>
      </p:pic>
      <p:pic>
        <p:nvPicPr>
          <p:cNvPr id="10" name="Picture 3" descr="E:\Work\1___CPH_HIV\HiE\1. OptTEST start\text for optest\Logo\Optest full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9" y="209549"/>
            <a:ext cx="2830936" cy="11261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9419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7488832" cy="980728"/>
          </a:xfrm>
        </p:spPr>
        <p:txBody>
          <a:bodyPr>
            <a:noAutofit/>
          </a:bodyPr>
          <a:lstStyle/>
          <a:p>
            <a:r>
              <a:rPr lang="fr-FR" sz="3600" b="1" dirty="0"/>
              <a:t>Prévalence du VIH, 2014, UE/EEE</a:t>
            </a:r>
          </a:p>
        </p:txBody>
      </p:sp>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98638" y="790575"/>
            <a:ext cx="7345362"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88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568952" cy="792088"/>
          </a:xfrm>
        </p:spPr>
        <p:txBody>
          <a:bodyPr anchor="t">
            <a:noAutofit/>
          </a:bodyPr>
          <a:lstStyle/>
          <a:p>
            <a:r>
              <a:rPr lang="fr-FR" sz="2400" b="1" dirty="0">
                <a:latin typeface="+mn-lt"/>
              </a:rPr>
              <a:t>Épidémiologie du </a:t>
            </a:r>
            <a:r>
              <a:rPr lang="fr-FR" sz="2400" b="1" dirty="0" smtClean="0">
                <a:latin typeface="+mn-lt"/>
              </a:rPr>
              <a:t>dépistage du VIH: France, 2013</a:t>
            </a:r>
            <a:endParaRPr lang="fr-FR" sz="2400" b="1" dirty="0">
              <a:latin typeface="+mn-lt"/>
            </a:endParaRPr>
          </a:p>
        </p:txBody>
      </p:sp>
      <p:sp>
        <p:nvSpPr>
          <p:cNvPr id="3" name="Espace réservé du contenu 2"/>
          <p:cNvSpPr>
            <a:spLocks noGrp="1"/>
          </p:cNvSpPr>
          <p:nvPr>
            <p:ph idx="1"/>
          </p:nvPr>
        </p:nvSpPr>
        <p:spPr>
          <a:xfrm>
            <a:off x="827584" y="3128322"/>
            <a:ext cx="3052715" cy="936104"/>
          </a:xfrm>
        </p:spPr>
        <p:txBody>
          <a:bodyPr/>
          <a:lstStyle/>
          <a:p>
            <a:pPr marL="0" indent="0" algn="ctr">
              <a:buNone/>
            </a:pPr>
            <a:r>
              <a:rPr lang="fr-FR" sz="1800" b="1" dirty="0" smtClean="0"/>
              <a:t>172 </a:t>
            </a:r>
            <a:r>
              <a:rPr lang="fr-FR" sz="1800" b="1" dirty="0"/>
              <a:t>sérologies positives par million d’habitants</a:t>
            </a:r>
          </a:p>
          <a:p>
            <a:pPr algn="ctr">
              <a:buFont typeface="Wingdings"/>
              <a:buChar char="à"/>
            </a:pPr>
            <a:endParaRPr lang="fr-FR" sz="1800" b="1" dirty="0"/>
          </a:p>
          <a:p>
            <a:pPr marL="0" indent="0" algn="ctr">
              <a:buNone/>
            </a:pPr>
            <a:endParaRPr lang="fr-FR" sz="1600" b="1" dirty="0"/>
          </a:p>
          <a:p>
            <a:pPr marL="0" indent="0" algn="ctr">
              <a:buNone/>
            </a:pPr>
            <a:endParaRPr lang="fr-FR" sz="1600" b="1" dirty="0"/>
          </a:p>
          <a:p>
            <a:pPr marL="0" indent="0" algn="ctr">
              <a:buNone/>
            </a:pPr>
            <a:endParaRPr lang="fr-FR" sz="1600" b="1" dirty="0" smtClean="0"/>
          </a:p>
          <a:p>
            <a:pPr marL="0" indent="0" algn="ctr">
              <a:buNone/>
            </a:pPr>
            <a:endParaRPr lang="fr-FR" sz="1600" b="1" dirty="0"/>
          </a:p>
          <a:p>
            <a:pPr marL="0" indent="0" algn="ctr">
              <a:buNone/>
            </a:pPr>
            <a:endParaRPr lang="fr-FR" sz="1600" b="1" dirty="0"/>
          </a:p>
        </p:txBody>
      </p:sp>
      <p:pic>
        <p:nvPicPr>
          <p:cNvPr id="100353" name="Picture 1"/>
          <p:cNvPicPr>
            <a:picLocks noChangeAspect="1" noChangeArrowheads="1"/>
          </p:cNvPicPr>
          <p:nvPr/>
        </p:nvPicPr>
        <p:blipFill>
          <a:blip r:embed="rId3" cstate="print"/>
          <a:srcRect/>
          <a:stretch>
            <a:fillRect/>
          </a:stretch>
        </p:blipFill>
        <p:spPr bwMode="auto">
          <a:xfrm>
            <a:off x="3635896" y="811420"/>
            <a:ext cx="4968552" cy="5569908"/>
          </a:xfrm>
          <a:prstGeom prst="rect">
            <a:avLst/>
          </a:prstGeom>
          <a:noFill/>
          <a:ln w="9525">
            <a:noFill/>
            <a:miter lim="800000"/>
            <a:headEnd/>
            <a:tailEnd/>
          </a:ln>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7424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400" b="1" dirty="0"/>
              <a:t>Diagnostics du VIH, par mode de transmission, </a:t>
            </a:r>
            <a:r>
              <a:rPr b="1" dirty="0"/>
              <a:t/>
            </a:r>
            <a:br>
              <a:rPr b="1" dirty="0"/>
            </a:br>
            <a:r>
              <a:rPr lang="fr-FR" sz="2400" b="1" dirty="0"/>
              <a:t>région européenne de l'OMS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7512"/>
            <a:ext cx="7664868" cy="390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21"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249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292868" y="260648"/>
            <a:ext cx="7785865" cy="822325"/>
          </a:xfrm>
        </p:spPr>
        <p:txBody>
          <a:bodyPr anchor="t">
            <a:noAutofit/>
          </a:bodyPr>
          <a:lstStyle/>
          <a:p>
            <a:r>
              <a:rPr lang="fr-FR" sz="2400" b="1" dirty="0"/>
              <a:t>Diagnostics du VIH, par mode de transmission, </a:t>
            </a:r>
            <a:r>
              <a:rPr b="1" dirty="0"/>
              <a:t/>
            </a:r>
            <a:br>
              <a:rPr b="1" dirty="0"/>
            </a:br>
            <a:r>
              <a:rPr lang="fr-FR" sz="2400" b="1" dirty="0"/>
              <a:t>2005-2014, </a:t>
            </a:r>
            <a:r>
              <a:rPr lang="fr-FR" sz="2400" b="1" dirty="0" smtClean="0"/>
              <a:t>UE/EEE</a:t>
            </a:r>
            <a:endParaRPr lang="fr-FR" sz="2400" b="1" dirty="0"/>
          </a:p>
        </p:txBody>
      </p:sp>
      <p:sp>
        <p:nvSpPr>
          <p:cNvPr id="4" name="TextBox 3"/>
          <p:cNvSpPr txBox="1"/>
          <p:nvPr/>
        </p:nvSpPr>
        <p:spPr>
          <a:xfrm>
            <a:off x="1741607" y="5809988"/>
            <a:ext cx="4868697" cy="707886"/>
          </a:xfrm>
          <a:prstGeom prst="rect">
            <a:avLst/>
          </a:prstGeom>
          <a:noFill/>
        </p:spPr>
        <p:txBody>
          <a:bodyPr wrap="square" rtlCol="0">
            <a:spAutoFit/>
          </a:bodyPr>
          <a:lstStyle/>
          <a:p>
            <a:r>
              <a:rPr lang="fr-FR" sz="1000" dirty="0">
                <a:latin typeface="Calibri" panose="020F0502020204030204" pitchFamily="34" charset="0"/>
              </a:rPr>
              <a:t>Les données sont ajustées pour tenir compte des délais de déclaration. Les cas issus d'Estonie et de Pologne sont exclus à cause de déclarations incomplètes ou d'un mode de transmission défaillant au cours de la période ; les cas issus d'Italie et d'Espagne sont exclus à cause de l'augmentation de la couverture nationale au cours de la période.</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fr-FR" sz="1050" dirty="0">
                <a:solidFill>
                  <a:schemeClr val="bg1"/>
                </a:solidFill>
                <a:latin typeface="Calibri" panose="020F0502020204030204" pitchFamily="34" charset="0"/>
              </a:rPr>
              <a:t>Source : ECDC/WHO (2015). HIV/AIDS Surveillance in Europe, 2014</a:t>
            </a:r>
          </a:p>
        </p:txBody>
      </p:sp>
      <p:pic>
        <p:nvPicPr>
          <p:cNvPr id="5" name="Picture 4"/>
          <p:cNvPicPr>
            <a:picLocks noChangeAspect="1"/>
          </p:cNvPicPr>
          <p:nvPr/>
        </p:nvPicPr>
        <p:blipFill>
          <a:blip r:embed="rId3"/>
          <a:stretch>
            <a:fillRect/>
          </a:stretch>
        </p:blipFill>
        <p:spPr>
          <a:xfrm>
            <a:off x="208242" y="1556791"/>
            <a:ext cx="7635773" cy="3893603"/>
          </a:xfrm>
          <a:prstGeom prst="rect">
            <a:avLst/>
          </a:prstGeom>
        </p:spPr>
      </p:pic>
      <p:grpSp>
        <p:nvGrpSpPr>
          <p:cNvPr id="7" name="Group 6"/>
          <p:cNvGrpSpPr/>
          <p:nvPr/>
        </p:nvGrpSpPr>
        <p:grpSpPr>
          <a:xfrm>
            <a:off x="7618211" y="1484783"/>
            <a:ext cx="1450561" cy="3066664"/>
            <a:chOff x="43258" y="4238574"/>
            <a:chExt cx="2155481" cy="932476"/>
          </a:xfrm>
        </p:grpSpPr>
        <p:sp>
          <p:nvSpPr>
            <p:cNvPr id="8" name="Rectangle 7"/>
            <p:cNvSpPr/>
            <p:nvPr/>
          </p:nvSpPr>
          <p:spPr bwMode="auto">
            <a:xfrm>
              <a:off x="57213" y="5026541"/>
              <a:ext cx="2140297" cy="14450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fr-FR" sz="1100" dirty="0">
                  <a:solidFill>
                    <a:schemeClr val="bg1"/>
                  </a:solidFill>
                  <a:latin typeface="Calibri" panose="020F0502020204030204" pitchFamily="34" charset="0"/>
                </a:rPr>
                <a:t>Utilisation de drogues par injection</a:t>
              </a:r>
              <a:endParaRPr kumimoji="0" lang="fr-FR" sz="1100" i="0" strike="noStrike" cap="none" normalizeH="0" baseline="0" dirty="0">
                <a:ln>
                  <a:noFill/>
                </a:ln>
                <a:solidFill>
                  <a:schemeClr val="bg1"/>
                </a:solidFill>
                <a:effectLst/>
                <a:latin typeface="Calibri" panose="020F0502020204030204" pitchFamily="34" charset="0"/>
              </a:endParaRPr>
            </a:p>
          </p:txBody>
        </p:sp>
        <p:sp>
          <p:nvSpPr>
            <p:cNvPr id="9" name="Rectangle 8"/>
            <p:cNvSpPr/>
            <p:nvPr/>
          </p:nvSpPr>
          <p:spPr bwMode="auto">
            <a:xfrm>
              <a:off x="58173" y="4436384"/>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1100" i="0" u="none" strike="noStrike" cap="none" normalizeH="0" baseline="0" dirty="0">
                  <a:ln>
                    <a:noFill/>
                  </a:ln>
                  <a:solidFill>
                    <a:schemeClr val="bg1"/>
                  </a:solidFill>
                  <a:effectLst/>
                  <a:latin typeface="Calibri" panose="020F0502020204030204" pitchFamily="34" charset="0"/>
                </a:rPr>
                <a:t>Rapport hétérosexuel (femmes)</a:t>
              </a:r>
            </a:p>
          </p:txBody>
        </p:sp>
        <p:sp>
          <p:nvSpPr>
            <p:cNvPr id="10" name="Rectangle 9"/>
            <p:cNvSpPr/>
            <p:nvPr/>
          </p:nvSpPr>
          <p:spPr bwMode="auto">
            <a:xfrm>
              <a:off x="58438" y="4651896"/>
              <a:ext cx="2140301"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1100" i="0" u="none" strike="noStrike" cap="none" normalizeH="0" baseline="0" dirty="0">
                  <a:ln>
                    <a:noFill/>
                  </a:ln>
                  <a:solidFill>
                    <a:schemeClr val="bg1"/>
                  </a:solidFill>
                  <a:effectLst/>
                  <a:latin typeface="Calibri" panose="020F0502020204030204" pitchFamily="34" charset="0"/>
                </a:rPr>
                <a:t>Rapport hétérosexuel (hommes)</a:t>
              </a:r>
            </a:p>
          </p:txBody>
        </p:sp>
        <p:sp>
          <p:nvSpPr>
            <p:cNvPr id="11" name="Rectangle 10"/>
            <p:cNvSpPr/>
            <p:nvPr/>
          </p:nvSpPr>
          <p:spPr bwMode="auto">
            <a:xfrm>
              <a:off x="43258" y="423857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fr-FR" sz="1100" dirty="0">
                  <a:solidFill>
                    <a:schemeClr val="bg1"/>
                  </a:solidFill>
                  <a:latin typeface="Calibri" panose="020F0502020204030204" pitchFamily="34" charset="0"/>
                  <a:sym typeface="Symbol"/>
                </a:rPr>
                <a:t>Rapport sexuel entre hommes</a:t>
              </a:r>
              <a:endParaRPr kumimoji="0" lang="fr-FR" sz="1100" i="0" u="none" strike="noStrike" cap="none" normalizeH="0" baseline="0" dirty="0">
                <a:ln>
                  <a:noFill/>
                </a:ln>
                <a:solidFill>
                  <a:schemeClr val="bg1"/>
                </a:solidFill>
                <a:effectLst/>
                <a:latin typeface="Calibri" panose="020F0502020204030204" pitchFamily="34" charset="0"/>
              </a:endParaRPr>
            </a:p>
          </p:txBody>
        </p:sp>
      </p:grpSp>
      <p:sp>
        <p:nvSpPr>
          <p:cNvPr id="14" name="Rectangle 13"/>
          <p:cNvSpPr/>
          <p:nvPr/>
        </p:nvSpPr>
        <p:spPr bwMode="auto">
          <a:xfrm>
            <a:off x="7638286" y="4636563"/>
            <a:ext cx="1430306"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1200" i="0" u="none" strike="noStrike" cap="none" normalizeH="0" baseline="0" dirty="0">
                <a:ln>
                  <a:noFill/>
                </a:ln>
                <a:solidFill>
                  <a:schemeClr val="bg1"/>
                </a:solidFill>
                <a:effectLst/>
                <a:latin typeface="Calibri" panose="020F0502020204030204" pitchFamily="34" charset="0"/>
              </a:rPr>
              <a:t>T</a:t>
            </a:r>
            <a:r>
              <a:rPr kumimoji="0" lang="fr-FR" sz="1100" i="0" u="none" strike="noStrike" cap="none" normalizeH="0" baseline="0" dirty="0">
                <a:ln>
                  <a:noFill/>
                </a:ln>
                <a:solidFill>
                  <a:schemeClr val="bg1"/>
                </a:solidFill>
                <a:effectLst/>
                <a:latin typeface="Calibri" panose="020F0502020204030204" pitchFamily="34" charset="0"/>
              </a:rPr>
              <a:t>ransmission</a:t>
            </a:r>
            <a:r>
              <a:rPr lang="fr-FR" sz="1100" dirty="0">
                <a:solidFill>
                  <a:schemeClr val="bg1"/>
                </a:solidFill>
              </a:rPr>
              <a:t> de la mère à l'enfant</a:t>
            </a:r>
            <a:endParaRPr kumimoji="0" lang="fr-FR" sz="1100" i="0" u="none" strike="noStrike" cap="none" normalizeH="0" baseline="0" dirty="0">
              <a:ln>
                <a:noFill/>
              </a:ln>
              <a:solidFill>
                <a:schemeClr val="bg1"/>
              </a:solidFill>
              <a:effectLst/>
              <a:latin typeface="Calibri" panose="020F0502020204030204" pitchFamily="34" charset="0"/>
            </a:endParaRPr>
          </a:p>
        </p:txBody>
      </p:sp>
      <p:sp>
        <p:nvSpPr>
          <p:cNvPr id="17" name="Rectangle 16"/>
          <p:cNvSpPr/>
          <p:nvPr/>
        </p:nvSpPr>
        <p:spPr bwMode="auto">
          <a:xfrm>
            <a:off x="7638286" y="3528154"/>
            <a:ext cx="1406827" cy="494674"/>
          </a:xfrm>
          <a:prstGeom prst="rect">
            <a:avLst/>
          </a:prstGeom>
          <a:solidFill>
            <a:srgbClr val="969696"/>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fr-FR" sz="1100" dirty="0">
                <a:solidFill>
                  <a:schemeClr val="bg1"/>
                </a:solidFill>
                <a:latin typeface="Calibri" panose="020F0502020204030204" pitchFamily="34" charset="0"/>
              </a:rPr>
              <a:t>Autre/</a:t>
            </a:r>
          </a:p>
          <a:p>
            <a:pPr algn="ctr"/>
            <a:r>
              <a:rPr lang="fr-FR" sz="1100" dirty="0">
                <a:solidFill>
                  <a:schemeClr val="bg1"/>
                </a:solidFill>
                <a:latin typeface="Calibri" panose="020F0502020204030204" pitchFamily="34" charset="0"/>
              </a:rPr>
              <a:t>inconnu</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204" y="5716324"/>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836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317174" y="332656"/>
            <a:ext cx="7782423" cy="7380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2400" b="1" dirty="0"/>
              <a:t>Pourcentage de diagnostics du VIH, par voie de transmission, </a:t>
            </a:r>
          </a:p>
          <a:p>
            <a:pPr algn="ctr"/>
            <a:r>
              <a:rPr lang="fr-FR" sz="2400" b="1" dirty="0"/>
              <a:t>2014, UE/EEE </a:t>
            </a:r>
          </a:p>
        </p:txBody>
      </p:sp>
      <p:sp>
        <p:nvSpPr>
          <p:cNvPr id="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fr-FR" sz="1050" dirty="0">
                <a:solidFill>
                  <a:schemeClr val="bg1"/>
                </a:solidFill>
                <a:latin typeface="Calibri" panose="020F0502020204030204" pitchFamily="34" charset="0"/>
              </a:rPr>
              <a:t>Source : ECDC/WHO (2015). HIV/AIDS Surveillance in Europe, 2014</a:t>
            </a:r>
          </a:p>
        </p:txBody>
      </p:sp>
      <p:pic>
        <p:nvPicPr>
          <p:cNvPr id="3" name="Picture 2"/>
          <p:cNvPicPr>
            <a:picLocks noChangeAspect="1"/>
          </p:cNvPicPr>
          <p:nvPr/>
        </p:nvPicPr>
        <p:blipFill>
          <a:blip r:embed="rId3"/>
          <a:stretch>
            <a:fillRect/>
          </a:stretch>
        </p:blipFill>
        <p:spPr>
          <a:xfrm>
            <a:off x="971600" y="1484784"/>
            <a:ext cx="7554095" cy="4094827"/>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819"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372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fr-FR" sz="2400" b="1" dirty="0"/>
              <a:t>Pourcentage de </a:t>
            </a:r>
            <a:r>
              <a:rPr lang="fr-FR" sz="2400" b="1" dirty="0" smtClean="0"/>
              <a:t>nouveaux </a:t>
            </a:r>
            <a:r>
              <a:rPr lang="fr-FR" sz="2400" b="1" dirty="0"/>
              <a:t>diagnostics de VIH </a:t>
            </a:r>
            <a:r>
              <a:rPr lang="fr-FR" sz="2400" b="1" dirty="0" smtClean="0"/>
              <a:t>par </a:t>
            </a:r>
            <a:r>
              <a:rPr lang="fr-FR" sz="2400" b="1" dirty="0"/>
              <a:t>voie de transmission et pays, UE/EEE, 2014 </a:t>
            </a:r>
            <a:r>
              <a:rPr lang="fr-FR" sz="2400" dirty="0" smtClean="0"/>
              <a:t/>
            </a:r>
            <a:br>
              <a:rPr lang="fr-FR" sz="2400" dirty="0" smtClean="0"/>
            </a:br>
            <a:r>
              <a:rPr lang="fr-FR" sz="2000" dirty="0" smtClean="0"/>
              <a:t>(n = 24,083 </a:t>
            </a:r>
            <a:r>
              <a:rPr lang="fr-FR" sz="2000" dirty="0"/>
              <a:t>nouveaux diagnostics de VIH avec mode de transmission connu)</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1377083"/>
            <a:ext cx="6508358" cy="395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267" y="5301208"/>
            <a:ext cx="6019850" cy="60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589060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577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p:cNvSpPr txBox="1"/>
          <p:nvPr/>
        </p:nvSpPr>
        <p:spPr>
          <a:xfrm>
            <a:off x="407412" y="412403"/>
            <a:ext cx="7848872" cy="830793"/>
          </a:xfrm>
          <a:prstGeom prst="rect">
            <a:avLst/>
          </a:prstGeom>
          <a:noFill/>
        </p:spPr>
        <p:txBody>
          <a:bodyPr wrap="square" lIns="91238" tIns="45619" rIns="91238" bIns="45619" rtlCol="0">
            <a:spAutoFit/>
          </a:bodyPr>
          <a:lstStyle/>
          <a:p>
            <a:pPr algn="ctr"/>
            <a:r>
              <a:rPr lang="en-GB" sz="2400" b="1" dirty="0" smtClean="0">
                <a:latin typeface="+mj-lt"/>
              </a:rPr>
              <a:t>Nouveaux diagnostics de VIH par </a:t>
            </a:r>
            <a:r>
              <a:rPr lang="en-GB" sz="2400" b="1" dirty="0" err="1" smtClean="0">
                <a:latin typeface="+mj-lt"/>
              </a:rPr>
              <a:t>groupe</a:t>
            </a:r>
            <a:r>
              <a:rPr lang="en-GB" sz="2400" b="1" dirty="0" smtClean="0">
                <a:latin typeface="+mj-lt"/>
              </a:rPr>
              <a:t> de transmission France, </a:t>
            </a:r>
            <a:r>
              <a:rPr lang="fr-FR" sz="2400" b="1" dirty="0" smtClean="0">
                <a:latin typeface="+mj-lt"/>
              </a:rPr>
              <a:t>2003-2013</a:t>
            </a:r>
            <a:endParaRPr lang="fr-FR" sz="2400" b="1" dirty="0">
              <a:latin typeface="+mj-lt"/>
            </a:endParaRPr>
          </a:p>
        </p:txBody>
      </p:sp>
      <p:pic>
        <p:nvPicPr>
          <p:cNvPr id="1027" name="Picture 3"/>
          <p:cNvPicPr>
            <a:picLocks noChangeAspect="1" noChangeArrowheads="1"/>
          </p:cNvPicPr>
          <p:nvPr/>
        </p:nvPicPr>
        <p:blipFill>
          <a:blip r:embed="rId3" cstate="print"/>
          <a:srcRect/>
          <a:stretch>
            <a:fillRect/>
          </a:stretch>
        </p:blipFill>
        <p:spPr bwMode="auto">
          <a:xfrm>
            <a:off x="755576" y="1628800"/>
            <a:ext cx="7841153" cy="4024397"/>
          </a:xfrm>
          <a:prstGeom prst="rect">
            <a:avLst/>
          </a:prstGeom>
          <a:noFill/>
          <a:ln w="9525">
            <a:noFill/>
            <a:miter lim="800000"/>
            <a:headEnd/>
            <a:tailEnd/>
          </a:ln>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4444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Découvertes de séropositivité VIH selon le mode de contamination et le sexe (France, 2003-2014)</a:t>
            </a:r>
            <a:endParaRPr lang="fr-FR" sz="2400" b="1" dirty="0"/>
          </a:p>
        </p:txBody>
      </p:sp>
      <p:pic>
        <p:nvPicPr>
          <p:cNvPr id="3074" name="Picture 2"/>
          <p:cNvPicPr>
            <a:picLocks noChangeAspect="1" noChangeArrowheads="1"/>
          </p:cNvPicPr>
          <p:nvPr/>
        </p:nvPicPr>
        <p:blipFill>
          <a:blip r:embed="rId3" cstate="print"/>
          <a:srcRect/>
          <a:stretch>
            <a:fillRect/>
          </a:stretch>
        </p:blipFill>
        <p:spPr bwMode="auto">
          <a:xfrm>
            <a:off x="827584" y="1556791"/>
            <a:ext cx="7560840" cy="4739917"/>
          </a:xfrm>
          <a:prstGeom prst="rect">
            <a:avLst/>
          </a:prstGeom>
          <a:noFill/>
          <a:ln w="9525">
            <a:noFill/>
            <a:miter lim="800000"/>
            <a:headEnd/>
            <a:tailEnd/>
          </a:ln>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9844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8576151"/>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4257027"/>
              </p:ext>
            </p:extLst>
          </p:nvPr>
        </p:nvGraphicFramePr>
        <p:xfrm>
          <a:off x="817849"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669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8352449"/>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611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25" y="332656"/>
            <a:ext cx="7327243" cy="648072"/>
          </a:xfrm>
        </p:spPr>
        <p:txBody>
          <a:bodyPr anchor="t"/>
          <a:lstStyle/>
          <a:p>
            <a:pPr algn="l"/>
            <a:r>
              <a:rPr lang="fr-FR" sz="2400" b="1" dirty="0">
                <a:solidFill>
                  <a:schemeClr val="tx1"/>
                </a:solidFill>
                <a:latin typeface="Calibri" panose="020F0502020204030204" pitchFamily="34" charset="0"/>
              </a:rPr>
              <a:t>Pourquoi dépister le VIH ?</a:t>
            </a:r>
          </a:p>
        </p:txBody>
      </p:sp>
      <p:sp>
        <p:nvSpPr>
          <p:cNvPr id="5" name="Content Placeholder 2"/>
          <p:cNvSpPr txBox="1">
            <a:spLocks/>
          </p:cNvSpPr>
          <p:nvPr/>
        </p:nvSpPr>
        <p:spPr bwMode="auto">
          <a:xfrm>
            <a:off x="3042952" y="4814114"/>
            <a:ext cx="6101048" cy="15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fr-FR" sz="1900" b="1" kern="0" dirty="0">
                <a:latin typeface="Calibri" panose="020F0502020204030204" pitchFamily="34" charset="0"/>
              </a:rPr>
              <a:t>Dépenses de santé réduites</a:t>
            </a:r>
          </a:p>
          <a:p>
            <a:pPr marL="438150" indent="-342900">
              <a:buFont typeface="Wingdings" panose="05000000000000000000" pitchFamily="2" charset="2"/>
              <a:buChar char="Ø"/>
            </a:pPr>
            <a:r>
              <a:rPr lang="fr-FR" sz="1900" kern="0" dirty="0">
                <a:latin typeface="Calibri" panose="020F0502020204030204" pitchFamily="34" charset="0"/>
              </a:rPr>
              <a:t>Éviter les complications associées au </a:t>
            </a:r>
            <a:r>
              <a:rPr lang="fr-FR" sz="1900" kern="0" dirty="0" smtClean="0">
                <a:latin typeface="Calibri" panose="020F0502020204030204" pitchFamily="34" charset="0"/>
              </a:rPr>
              <a:t>VIH </a:t>
            </a:r>
            <a:r>
              <a:rPr lang="fr-FR" sz="1900" kern="0" dirty="0">
                <a:latin typeface="Calibri" panose="020F0502020204030204" pitchFamily="34" charset="0"/>
              </a:rPr>
              <a:t>non traité et ainsi échapper aux dépenses de santé qui en découleraient </a:t>
            </a:r>
          </a:p>
        </p:txBody>
      </p:sp>
      <p:sp>
        <p:nvSpPr>
          <p:cNvPr id="6" name="Content Placeholder 2"/>
          <p:cNvSpPr txBox="1">
            <a:spLocks/>
          </p:cNvSpPr>
          <p:nvPr/>
        </p:nvSpPr>
        <p:spPr bwMode="auto">
          <a:xfrm>
            <a:off x="2843808" y="2702450"/>
            <a:ext cx="6300192"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fr-FR" sz="1900" b="1" kern="0" dirty="0">
                <a:latin typeface="Calibri" panose="020F0502020204030204" pitchFamily="34" charset="0"/>
              </a:rPr>
              <a:t>Réduction de la transmission </a:t>
            </a:r>
            <a:r>
              <a:rPr lang="fr-FR" sz="1900" b="1" kern="0" dirty="0" smtClean="0">
                <a:latin typeface="Calibri" panose="020F0502020204030204" pitchFamily="34" charset="0"/>
              </a:rPr>
              <a:t>secondaire </a:t>
            </a:r>
            <a:r>
              <a:rPr lang="fr-FR" sz="1900" b="1" kern="0" dirty="0">
                <a:latin typeface="Calibri" panose="020F0502020204030204" pitchFamily="34" charset="0"/>
              </a:rPr>
              <a:t>aux partenaires</a:t>
            </a:r>
          </a:p>
          <a:p>
            <a:pPr marL="438150" indent="-342900">
              <a:buFont typeface="Wingdings" panose="05000000000000000000" pitchFamily="2" charset="2"/>
              <a:buChar char="Ø"/>
            </a:pPr>
            <a:r>
              <a:rPr lang="fr-FR" sz="1900" kern="0" dirty="0">
                <a:latin typeface="Calibri" panose="020F0502020204030204" pitchFamily="34" charset="0"/>
              </a:rPr>
              <a:t>Modification du comportement face aux risques</a:t>
            </a:r>
          </a:p>
          <a:p>
            <a:pPr marL="438150" indent="-342900">
              <a:buFont typeface="Wingdings" panose="05000000000000000000" pitchFamily="2" charset="2"/>
              <a:buChar char="Ø"/>
            </a:pPr>
            <a:r>
              <a:rPr lang="fr-FR" sz="1900" kern="0" dirty="0" smtClean="0">
                <a:latin typeface="Calibri" panose="020F0502020204030204" pitchFamily="34" charset="0"/>
              </a:rPr>
              <a:t>Le traitement antirétroviral efficace pour atteindre une charge virale indétectable </a:t>
            </a:r>
            <a:r>
              <a:rPr lang="fr-FR" sz="1900" kern="0" dirty="0" smtClean="0">
                <a:latin typeface="Calibri" panose="020F0502020204030204" pitchFamily="34" charset="0"/>
                <a:sym typeface="Wingdings" panose="05000000000000000000" pitchFamily="2" charset="2"/>
              </a:rPr>
              <a:t> </a:t>
            </a:r>
            <a:r>
              <a:rPr lang="fr-FR" sz="1900" kern="0" dirty="0" smtClean="0">
                <a:latin typeface="Calibri" panose="020F0502020204030204" pitchFamily="34" charset="0"/>
              </a:rPr>
              <a:t>la </a:t>
            </a:r>
            <a:r>
              <a:rPr lang="fr-FR" sz="1900" kern="0" dirty="0">
                <a:latin typeface="Calibri" panose="020F0502020204030204" pitchFamily="34" charset="0"/>
              </a:rPr>
              <a:t>personne est considérée comme non contaminante vis-à-vis de ses partenaires sexuels </a:t>
            </a:r>
          </a:p>
          <a:p>
            <a:pPr marL="355600" indent="-260350"/>
            <a:endParaRPr lang="fr-FR" sz="2000" kern="0" dirty="0">
              <a:latin typeface="Calibri" panose="020F0502020204030204" pitchFamily="34" charset="0"/>
              <a:cs typeface="Calibri" panose="020F0502020204030204" pitchFamily="34" charset="0"/>
            </a:endParaRPr>
          </a:p>
        </p:txBody>
      </p:sp>
      <p:sp>
        <p:nvSpPr>
          <p:cNvPr id="11" name="Content Placeholder 2"/>
          <p:cNvSpPr txBox="1">
            <a:spLocks/>
          </p:cNvSpPr>
          <p:nvPr/>
        </p:nvSpPr>
        <p:spPr bwMode="auto">
          <a:xfrm>
            <a:off x="2627784" y="836712"/>
            <a:ext cx="648072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fr-FR" sz="1900" b="1" kern="0" dirty="0">
                <a:latin typeface="Calibri" panose="020F0502020204030204" pitchFamily="34" charset="0"/>
              </a:rPr>
              <a:t>Bénéfices de santé directs pour la personne lorsqu'elle peut avoir accès à une thérapie antirétrovirale efficace</a:t>
            </a:r>
          </a:p>
          <a:p>
            <a:pPr marL="438150" indent="-342900">
              <a:buFont typeface="Wingdings" panose="05000000000000000000" pitchFamily="2" charset="2"/>
              <a:buChar char="Ø"/>
            </a:pPr>
            <a:r>
              <a:rPr lang="fr-FR" sz="1900" kern="0" dirty="0" smtClean="0">
                <a:latin typeface="Calibri" panose="020F0502020204030204" pitchFamily="34" charset="0"/>
              </a:rPr>
              <a:t>Diminuer la morbidité</a:t>
            </a:r>
            <a:endParaRPr lang="fr-FR" sz="1900" kern="0" dirty="0">
              <a:latin typeface="Calibri" panose="020F0502020204030204" pitchFamily="34" charset="0"/>
            </a:endParaRPr>
          </a:p>
          <a:p>
            <a:pPr marL="438150" indent="-342900">
              <a:buFont typeface="Wingdings" panose="05000000000000000000" pitchFamily="2" charset="2"/>
              <a:buChar char="Ø"/>
            </a:pPr>
            <a:r>
              <a:rPr lang="fr-FR" sz="1900" kern="0" dirty="0" smtClean="0">
                <a:latin typeface="Calibri" panose="020F0502020204030204" pitchFamily="34" charset="0"/>
              </a:rPr>
              <a:t>Diminuer la mortalité</a:t>
            </a:r>
            <a:endParaRPr lang="fr-FR" sz="1900" kern="0" dirty="0">
              <a:latin typeface="Calibri" panose="020F0502020204030204" pitchFamily="34" charset="0"/>
            </a:endParaRPr>
          </a:p>
          <a:p>
            <a:pPr marL="0" indent="0">
              <a:buFontTx/>
              <a:buNone/>
            </a:pPr>
            <a:endParaRPr lang="fr-FR" sz="2000" kern="0" dirty="0">
              <a:latin typeface="Calibri" panose="020F0502020204030204" pitchFamily="34" charset="0"/>
              <a:cs typeface="Calibri" panose="020F0502020204030204" pitchFamily="34" charset="0"/>
            </a:endParaRPr>
          </a:p>
        </p:txBody>
      </p:sp>
      <p:sp>
        <p:nvSpPr>
          <p:cNvPr id="8" name="Hjerte 7"/>
          <p:cNvSpPr/>
          <p:nvPr/>
        </p:nvSpPr>
        <p:spPr>
          <a:xfrm>
            <a:off x="756159" y="284240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26" name="Picture 2" descr="C:\Users\annsn\Local Settings\Temporary Internet Files\Content.IE5\S5CLCKIE\un-eu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88" y="4814114"/>
            <a:ext cx="1179493" cy="11919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clker.com/cliparts/X/L/0/q/j/T/men-women-holding-hands-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62" y="3030251"/>
            <a:ext cx="2060943" cy="1550877"/>
          </a:xfrm>
          <a:prstGeom prst="rect">
            <a:avLst/>
          </a:prstGeom>
          <a:noFill/>
          <a:extLst>
            <a:ext uri="{909E8E84-426E-40DD-AFC4-6F175D3DCCD1}">
              <a14:hiddenFill xmlns:a14="http://schemas.microsoft.com/office/drawing/2010/main">
                <a:solidFill>
                  <a:srgbClr val="FFFFFF"/>
                </a:solidFill>
              </a14:hiddenFill>
            </a:ext>
          </a:extLst>
        </p:spPr>
      </p:pic>
      <p:sp>
        <p:nvSpPr>
          <p:cNvPr id="13" name="Hjerte 7"/>
          <p:cNvSpPr/>
          <p:nvPr/>
        </p:nvSpPr>
        <p:spPr>
          <a:xfrm>
            <a:off x="2002545" y="2814227"/>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Hjerte 7"/>
          <p:cNvSpPr/>
          <p:nvPr/>
        </p:nvSpPr>
        <p:spPr>
          <a:xfrm>
            <a:off x="1360409" y="342576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545" y="783467"/>
            <a:ext cx="1143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120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8"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342646" cy="803310"/>
          </a:xfrm>
        </p:spPr>
        <p:txBody>
          <a:bodyPr anchor="t">
            <a:normAutofit/>
          </a:bodyPr>
          <a:lstStyle/>
          <a:p>
            <a:pPr algn="l"/>
            <a:r>
              <a:rPr lang="fr-FR" sz="3200" b="1" dirty="0">
                <a:solidFill>
                  <a:schemeClr val="tx1"/>
                </a:solidFill>
              </a:rPr>
              <a:t>Pourquoi dépister le VIH ?</a:t>
            </a:r>
          </a:p>
        </p:txBody>
      </p:sp>
      <p:sp>
        <p:nvSpPr>
          <p:cNvPr id="3" name="Content Placeholder 2"/>
          <p:cNvSpPr>
            <a:spLocks noGrp="1"/>
          </p:cNvSpPr>
          <p:nvPr>
            <p:ph idx="1"/>
          </p:nvPr>
        </p:nvSpPr>
        <p:spPr>
          <a:xfrm>
            <a:off x="755576" y="1340769"/>
            <a:ext cx="7848872" cy="1224136"/>
          </a:xfrm>
        </p:spPr>
        <p:txBody>
          <a:bodyPr>
            <a:normAutofit/>
          </a:bodyPr>
          <a:lstStyle/>
          <a:p>
            <a:pPr marL="0" indent="0">
              <a:buNone/>
            </a:pPr>
            <a:r>
              <a:rPr lang="fr-FR" sz="2000" dirty="0" smtClean="0">
                <a:latin typeface="Calibri" panose="020F0502020204030204" pitchFamily="34" charset="0"/>
              </a:rPr>
              <a:t>L'augmentation du nombre de </a:t>
            </a:r>
            <a:r>
              <a:rPr lang="fr-FR" sz="2000" dirty="0">
                <a:latin typeface="Calibri" panose="020F0502020204030204" pitchFamily="34" charset="0"/>
              </a:rPr>
              <a:t>tests de dépistage du VIH doit entraîner une augmentation du nombre de diagnostics du VIH</a:t>
            </a:r>
            <a:r>
              <a:rPr lang="fr-FR" sz="2000" dirty="0" smtClean="0">
                <a:latin typeface="Calibri" panose="020F0502020204030204" pitchFamily="34" charset="0"/>
              </a:rPr>
              <a:t>.</a:t>
            </a:r>
            <a:endParaRPr lang="en-US" dirty="0"/>
          </a:p>
        </p:txBody>
      </p:sp>
      <p:sp>
        <p:nvSpPr>
          <p:cNvPr id="8" name="Content Placeholder 2"/>
          <p:cNvSpPr txBox="1">
            <a:spLocks/>
          </p:cNvSpPr>
          <p:nvPr/>
        </p:nvSpPr>
        <p:spPr bwMode="auto">
          <a:xfrm>
            <a:off x="765220" y="2276872"/>
            <a:ext cx="7821183"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0" indent="0">
              <a:buFontTx/>
              <a:buNone/>
            </a:pPr>
            <a:endParaRPr lang="fr-FR" sz="2000" kern="0" dirty="0">
              <a:latin typeface="Calibri" panose="020F0502020204030204" pitchFamily="34" charset="0"/>
              <a:cs typeface="Calibri" panose="020F0502020204030204" pitchFamily="34" charset="0"/>
            </a:endParaRPr>
          </a:p>
          <a:p>
            <a:pPr marL="0" indent="0">
              <a:buNone/>
            </a:pPr>
            <a:r>
              <a:rPr lang="fr-FR" sz="2000" dirty="0">
                <a:latin typeface="Calibri" panose="020F0502020204030204" pitchFamily="34" charset="0"/>
              </a:rPr>
              <a:t>Ceci doit à son tour avoir pour résultat la baisse du nombre de :</a:t>
            </a:r>
          </a:p>
          <a:p>
            <a:pPr marL="0" indent="0">
              <a:buNone/>
            </a:pPr>
            <a:endParaRPr lang="fr-FR" sz="20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fr-FR" sz="1800" dirty="0" smtClean="0">
                <a:latin typeface="Calibri" panose="020F0502020204030204" pitchFamily="34" charset="0"/>
              </a:rPr>
              <a:t>personnes </a:t>
            </a:r>
            <a:r>
              <a:rPr lang="fr-FR" sz="1800" dirty="0">
                <a:latin typeface="Calibri" panose="020F0502020204030204" pitchFamily="34" charset="0"/>
              </a:rPr>
              <a:t>vivant avec le VIH non diagnostiquées</a:t>
            </a:r>
          </a:p>
          <a:p>
            <a:pPr marL="0" indent="0">
              <a:buNone/>
            </a:pPr>
            <a:endParaRPr lang="fr-FR" sz="18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fr-FR" sz="1800" dirty="0" smtClean="0">
                <a:latin typeface="Calibri" panose="020F0502020204030204" pitchFamily="34" charset="0"/>
              </a:rPr>
              <a:t>personnes accédant aux soins avec une </a:t>
            </a:r>
            <a:r>
              <a:rPr lang="fr-FR" sz="1800" dirty="0">
                <a:latin typeface="Calibri" panose="020F0502020204030204" pitchFamily="34" charset="0"/>
              </a:rPr>
              <a:t>maladie à un stade avancé</a:t>
            </a:r>
            <a:r>
              <a:rPr lang="en-US" sz="1800" dirty="0"/>
              <a:t>	</a:t>
            </a:r>
          </a:p>
        </p:txBody>
      </p:sp>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180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534" cy="1143000"/>
          </a:xfrm>
        </p:spPr>
        <p:txBody>
          <a:bodyPr>
            <a:noAutofit/>
          </a:bodyPr>
          <a:lstStyle/>
          <a:p>
            <a:r>
              <a:rPr lang="fr-FR" sz="2800" b="1" dirty="0">
                <a:solidFill>
                  <a:schemeClr val="tx1"/>
                </a:solidFill>
                <a:latin typeface="Calibri" panose="020F0502020204030204" pitchFamily="34" charset="0"/>
              </a:rPr>
              <a:t>Réduire </a:t>
            </a:r>
            <a:r>
              <a:rPr lang="fr-FR" sz="2800" b="1" dirty="0" smtClean="0">
                <a:solidFill>
                  <a:schemeClr val="tx1"/>
                </a:solidFill>
                <a:latin typeface="Calibri" panose="020F0502020204030204" pitchFamily="34" charset="0"/>
              </a:rPr>
              <a:t>le </a:t>
            </a:r>
            <a:r>
              <a:rPr lang="fr-FR" sz="2800" b="1" dirty="0">
                <a:solidFill>
                  <a:schemeClr val="tx1"/>
                </a:solidFill>
                <a:latin typeface="Calibri" panose="020F0502020204030204" pitchFamily="34" charset="0"/>
              </a:rPr>
              <a:t>nombre de personnes vivant avec une infection au VIH non diagnostiquée</a:t>
            </a:r>
            <a:r>
              <a:rPr dirty="0"/>
              <a:t/>
            </a:r>
            <a:br>
              <a:rPr dirty="0"/>
            </a:br>
            <a:endParaRPr lang="fr-FR" sz="2800" b="1" dirty="0">
              <a:solidFill>
                <a:schemeClr val="tx1"/>
              </a:solidFill>
              <a:latin typeface="Calibri" panose="020F0502020204030204" pitchFamily="34" charset="0"/>
              <a:cs typeface="Calibri" panose="020F0502020204030204" pitchFamily="34" charset="0"/>
            </a:endParaRPr>
          </a:p>
        </p:txBody>
      </p:sp>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928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t> </a:t>
            </a:r>
          </a:p>
        </p:txBody>
      </p:sp>
      <p:sp>
        <p:nvSpPr>
          <p:cNvPr id="3" name="Content Placeholder 2"/>
          <p:cNvSpPr>
            <a:spLocks noGrp="1"/>
          </p:cNvSpPr>
          <p:nvPr>
            <p:ph idx="1"/>
          </p:nvPr>
        </p:nvSpPr>
        <p:spPr/>
        <p:txBody>
          <a:bodyPr>
            <a:normAutofit/>
          </a:bodyPr>
          <a:lstStyle/>
          <a:p>
            <a:pPr marL="0" indent="0" algn="ctr">
              <a:buNone/>
            </a:pPr>
            <a:endParaRPr lang="en-GB" sz="2000" dirty="0">
              <a:latin typeface="Calibri" panose="020F0502020204030204" pitchFamily="34" charset="0"/>
            </a:endParaRPr>
          </a:p>
          <a:p>
            <a:pPr marL="0" indent="0" algn="ctr">
              <a:buNone/>
            </a:pPr>
            <a:endParaRPr lang="en-GB" sz="2000" dirty="0">
              <a:latin typeface="Calibri" panose="020F0502020204030204" pitchFamily="34" charset="0"/>
            </a:endParaRPr>
          </a:p>
          <a:p>
            <a:pPr marL="0" indent="0" algn="ctr">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20688"/>
            <a:ext cx="7354331" cy="5661248"/>
          </a:xfrm>
          <a:prstGeom prst="rect">
            <a:avLst/>
          </a:prstGeom>
        </p:spPr>
      </p:pic>
    </p:spTree>
    <p:extLst>
      <p:ext uri="{BB962C8B-B14F-4D97-AF65-F5344CB8AC3E}">
        <p14:creationId xmlns:p14="http://schemas.microsoft.com/office/powerpoint/2010/main" val="369140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99592" y="1484784"/>
            <a:ext cx="6947896" cy="462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GB" dirty="0" smtClean="0"/>
              <a:t> </a:t>
            </a:r>
            <a:endParaRPr lang="en-GB" dirty="0"/>
          </a:p>
        </p:txBody>
      </p:sp>
      <p:sp>
        <p:nvSpPr>
          <p:cNvPr id="7" name="Rectangle 6"/>
          <p:cNvSpPr/>
          <p:nvPr/>
        </p:nvSpPr>
        <p:spPr>
          <a:xfrm>
            <a:off x="475692" y="188640"/>
            <a:ext cx="6896472" cy="461665"/>
          </a:xfrm>
          <a:prstGeom prst="rect">
            <a:avLst/>
          </a:prstGeom>
        </p:spPr>
        <p:txBody>
          <a:bodyPr wrap="square">
            <a:spAutoFit/>
          </a:bodyPr>
          <a:lstStyle/>
          <a:p>
            <a:r>
              <a:rPr lang="en-GB" sz="2400" b="1" dirty="0" err="1" smtClean="0">
                <a:latin typeface="Calibri" pitchFamily="34" charset="0"/>
                <a:cs typeface="Calibri" pitchFamily="34" charset="0"/>
              </a:rPr>
              <a:t>Epidémie</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cachée</a:t>
            </a:r>
            <a:r>
              <a:rPr lang="en-GB" sz="2400" b="1" dirty="0" smtClean="0">
                <a:latin typeface="Calibri" pitchFamily="34" charset="0"/>
                <a:cs typeface="Calibri" pitchFamily="34" charset="0"/>
              </a:rPr>
              <a:t> du VIH,  France, 2010</a:t>
            </a:r>
            <a:endParaRPr lang="en-GB" sz="2400" b="1" dirty="0">
              <a:latin typeface="Calibri" pitchFamily="34" charset="0"/>
              <a:cs typeface="Calibri" pitchFamily="34" charset="0"/>
            </a:endParaRPr>
          </a:p>
        </p:txBody>
      </p:sp>
      <p:grpSp>
        <p:nvGrpSpPr>
          <p:cNvPr id="6" name="Group 5"/>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002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0660" y="1655198"/>
            <a:ext cx="1957070" cy="2334159"/>
            <a:chOff x="602200" y="4333092"/>
            <a:chExt cx="2140301" cy="1936331"/>
          </a:xfrm>
        </p:grpSpPr>
        <p:sp>
          <p:nvSpPr>
            <p:cNvPr id="28" name="Rectangle 27"/>
            <p:cNvSpPr/>
            <p:nvPr/>
          </p:nvSpPr>
          <p:spPr bwMode="auto">
            <a:xfrm>
              <a:off x="602200" y="5460953"/>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2400" i="0" strike="noStrike" cap="none" normalizeH="0" baseline="0" dirty="0">
                  <a:ln>
                    <a:noFill/>
                  </a:ln>
                  <a:solidFill>
                    <a:schemeClr val="bg1"/>
                  </a:solidFill>
                  <a:effectLst/>
                  <a:latin typeface="Calibri" panose="020F0502020204030204" pitchFamily="34" charset="0"/>
                </a:rPr>
                <a:t>&gt;</a:t>
              </a:r>
              <a:r>
                <a:rPr kumimoji="0" lang="fr-FR" sz="2400" i="0" u="none" strike="noStrike" cap="none" normalizeH="0" baseline="0" dirty="0">
                  <a:ln>
                    <a:noFill/>
                  </a:ln>
                  <a:solidFill>
                    <a:schemeClr val="bg1"/>
                  </a:solidFill>
                  <a:effectLst/>
                  <a:latin typeface="Calibri" panose="020F0502020204030204" pitchFamily="34" charset="0"/>
                </a:rPr>
                <a:t> 50%   </a:t>
              </a:r>
            </a:p>
          </p:txBody>
        </p:sp>
        <p:sp>
          <p:nvSpPr>
            <p:cNvPr id="29" name="Rectangle 28"/>
            <p:cNvSpPr/>
            <p:nvPr/>
          </p:nvSpPr>
          <p:spPr bwMode="auto">
            <a:xfrm>
              <a:off x="602200" y="5094758"/>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2400" i="0" u="none" strike="noStrike" cap="none" normalizeH="0" baseline="0" dirty="0">
                  <a:ln>
                    <a:noFill/>
                  </a:ln>
                  <a:effectLst/>
                  <a:latin typeface="Calibri" panose="020F0502020204030204" pitchFamily="34" charset="0"/>
                </a:rPr>
                <a:t>40 à 50%</a:t>
              </a:r>
            </a:p>
          </p:txBody>
        </p:sp>
        <p:sp>
          <p:nvSpPr>
            <p:cNvPr id="30" name="Rectangle 29"/>
            <p:cNvSpPr/>
            <p:nvPr/>
          </p:nvSpPr>
          <p:spPr bwMode="auto">
            <a:xfrm>
              <a:off x="602200" y="4728561"/>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2400" i="0" u="none" strike="noStrike" cap="none" normalizeH="0" baseline="0" dirty="0">
                  <a:ln>
                    <a:noFill/>
                  </a:ln>
                  <a:effectLst/>
                  <a:latin typeface="Calibri" panose="020F0502020204030204" pitchFamily="34" charset="0"/>
                </a:rPr>
                <a:t>30 </a:t>
              </a:r>
              <a:r>
                <a:rPr lang="fr-FR" sz="2400" dirty="0">
                  <a:latin typeface="Calibri" panose="020F0502020204030204" pitchFamily="34" charset="0"/>
                </a:rPr>
                <a:t>à </a:t>
              </a:r>
              <a:r>
                <a:rPr kumimoji="0" lang="fr-FR" sz="2400" i="0" u="none" strike="noStrike" cap="none" normalizeH="0" baseline="0" dirty="0">
                  <a:ln>
                    <a:noFill/>
                  </a:ln>
                  <a:effectLst/>
                  <a:latin typeface="Calibri" panose="020F0502020204030204" pitchFamily="34" charset="0"/>
                </a:rPr>
                <a:t>&lt;40% </a:t>
              </a:r>
            </a:p>
          </p:txBody>
        </p:sp>
        <p:sp>
          <p:nvSpPr>
            <p:cNvPr id="31" name="Rectangle 30"/>
            <p:cNvSpPr/>
            <p:nvPr/>
          </p:nvSpPr>
          <p:spPr bwMode="auto">
            <a:xfrm>
              <a:off x="602200" y="4333092"/>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fr-FR" sz="2400" dirty="0">
                  <a:latin typeface="Calibri" panose="020F0502020204030204" pitchFamily="34" charset="0"/>
                  <a:sym typeface="Symbol"/>
                </a:rPr>
                <a:t>&lt;</a:t>
              </a:r>
              <a:r>
                <a:rPr kumimoji="0" lang="fr-FR" sz="2400" i="0" u="none" strike="noStrike" cap="none" normalizeH="0" baseline="0" dirty="0">
                  <a:ln>
                    <a:noFill/>
                  </a:ln>
                  <a:effectLst/>
                  <a:latin typeface="Calibri" panose="020F0502020204030204" pitchFamily="34" charset="0"/>
                </a:rPr>
                <a:t> 30%</a:t>
              </a:r>
            </a:p>
          </p:txBody>
        </p:sp>
        <p:sp>
          <p:nvSpPr>
            <p:cNvPr id="32" name="Rectangle 31"/>
            <p:cNvSpPr/>
            <p:nvPr/>
          </p:nvSpPr>
          <p:spPr bwMode="auto">
            <a:xfrm>
              <a:off x="602206" y="5804572"/>
              <a:ext cx="2140295"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fr-FR" sz="1600" b="0" i="0" u="none" strike="noStrike" cap="none" normalizeH="0" baseline="0" dirty="0">
                  <a:ln>
                    <a:noFill/>
                  </a:ln>
                  <a:effectLst/>
                  <a:latin typeface="Calibri" panose="020F0502020204030204" pitchFamily="34" charset="0"/>
                </a:rPr>
                <a:t>Non inclus ou </a:t>
              </a:r>
            </a:p>
            <a:p>
              <a:pPr marL="0" marR="0" indent="0" algn="ctr" defTabSz="914400" rtl="0" eaLnBrk="1" fontAlgn="base" latinLnBrk="0" hangingPunct="1">
                <a:lnSpc>
                  <a:spcPct val="90000"/>
                </a:lnSpc>
                <a:spcBef>
                  <a:spcPct val="0"/>
                </a:spcBef>
                <a:spcAft>
                  <a:spcPct val="0"/>
                </a:spcAft>
                <a:buClrTx/>
                <a:buSzTx/>
                <a:buFontTx/>
                <a:buNone/>
                <a:tabLst/>
              </a:pPr>
              <a:r>
                <a:rPr kumimoji="0" lang="fr-FR" sz="1600" b="0" i="0" u="none" strike="noStrike" cap="none" normalizeH="0" baseline="0" dirty="0">
                  <a:ln>
                    <a:noFill/>
                  </a:ln>
                  <a:effectLst/>
                  <a:latin typeface="Calibri" panose="020F0502020204030204" pitchFamily="34" charset="0"/>
                </a:rPr>
                <a:t>non déclarés</a:t>
              </a:r>
            </a:p>
          </p:txBody>
        </p:sp>
      </p:grpSp>
      <p:sp>
        <p:nvSpPr>
          <p:cNvPr id="25" name="Title 4"/>
          <p:cNvSpPr>
            <a:spLocks noGrp="1"/>
          </p:cNvSpPr>
          <p:nvPr>
            <p:ph type="title"/>
          </p:nvPr>
        </p:nvSpPr>
        <p:spPr>
          <a:xfrm>
            <a:off x="252121" y="174969"/>
            <a:ext cx="8639758" cy="822325"/>
          </a:xfrm>
        </p:spPr>
        <p:txBody>
          <a:bodyPr>
            <a:noAutofit/>
          </a:bodyPr>
          <a:lstStyle/>
          <a:p>
            <a:pPr algn="l"/>
            <a:r>
              <a:rPr lang="fr-FR" sz="2400" b="1" dirty="0">
                <a:latin typeface="Corbel" panose="020B0503020204020204" pitchFamily="34" charset="0"/>
              </a:rPr>
              <a:t>Proportion de cas de VIH diagnostiqués tardivement (CD4&lt;350 cellules/mm</a:t>
            </a:r>
            <a:r>
              <a:rPr lang="fr-FR" sz="2400" b="1" baseline="30000" dirty="0">
                <a:latin typeface="Corbel" panose="020B0503020204020204" pitchFamily="34" charset="0"/>
              </a:rPr>
              <a:t>3</a:t>
            </a:r>
            <a:r>
              <a:rPr lang="fr-FR" sz="2400" b="1" dirty="0">
                <a:latin typeface="Corbel" panose="020B0503020204020204" pitchFamily="34" charset="0"/>
              </a:rPr>
              <a:t>), 2014, UE/EEE</a:t>
            </a:r>
          </a:p>
        </p:txBody>
      </p:sp>
      <p:sp>
        <p:nvSpPr>
          <p:cNvPr id="5" name="TextBox 4"/>
          <p:cNvSpPr txBox="1"/>
          <p:nvPr/>
        </p:nvSpPr>
        <p:spPr>
          <a:xfrm>
            <a:off x="4438933" y="6479961"/>
            <a:ext cx="4707015" cy="307777"/>
          </a:xfrm>
          <a:prstGeom prst="rect">
            <a:avLst/>
          </a:prstGeom>
          <a:noFill/>
        </p:spPr>
        <p:txBody>
          <a:bodyPr wrap="square" rtlCol="0">
            <a:spAutoFit/>
          </a:bodyPr>
          <a:lstStyle/>
          <a:p>
            <a:r>
              <a:rPr lang="fr-FR" sz="1400" dirty="0">
                <a:solidFill>
                  <a:schemeClr val="bg1"/>
                </a:solidFill>
                <a:latin typeface="Calibri" panose="020F0502020204030204" pitchFamily="34" charset="0"/>
              </a:rPr>
              <a:t>*Parmi les cas déclarés disposant d'une numération des CD4 lors du diagnostic</a:t>
            </a:r>
          </a:p>
        </p:txBody>
      </p:sp>
      <p:pic>
        <p:nvPicPr>
          <p:cNvPr id="3" name="Picture 2"/>
          <p:cNvPicPr>
            <a:picLocks noChangeAspect="1"/>
          </p:cNvPicPr>
          <p:nvPr/>
        </p:nvPicPr>
        <p:blipFill>
          <a:blip r:embed="rId3"/>
          <a:stretch>
            <a:fillRect/>
          </a:stretch>
        </p:blipFill>
        <p:spPr>
          <a:xfrm>
            <a:off x="4211960" y="967844"/>
            <a:ext cx="4570108" cy="5482667"/>
          </a:xfrm>
          <a:prstGeom prst="rect">
            <a:avLst/>
          </a:prstGeom>
        </p:spPr>
      </p:pic>
      <p:sp>
        <p:nvSpPr>
          <p:cNvPr id="7" name="TextBox 6"/>
          <p:cNvSpPr txBox="1"/>
          <p:nvPr/>
        </p:nvSpPr>
        <p:spPr>
          <a:xfrm>
            <a:off x="4438933" y="5769260"/>
            <a:ext cx="1258192" cy="539812"/>
          </a:xfrm>
          <a:prstGeom prst="rect">
            <a:avLst/>
          </a:prstGeom>
          <a:solidFill>
            <a:schemeClr val="bg1"/>
          </a:solidFill>
        </p:spPr>
        <p:txBody>
          <a:bodyPr wrap="square" rtlCol="0">
            <a:spAutoFit/>
          </a:bodyPr>
          <a:lstStyle/>
          <a:p>
            <a:endParaRPr lang="en-GB" dirty="0"/>
          </a:p>
        </p:txBody>
      </p:sp>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65" y="5817649"/>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742552" y="4912432"/>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34" name="TextBox 33"/>
          <p:cNvSpPr txBox="1"/>
          <p:nvPr/>
        </p:nvSpPr>
        <p:spPr>
          <a:xfrm>
            <a:off x="1091509" y="4830830"/>
            <a:ext cx="1980220" cy="338554"/>
          </a:xfrm>
          <a:prstGeom prst="rect">
            <a:avLst/>
          </a:prstGeom>
          <a:noFill/>
        </p:spPr>
        <p:txBody>
          <a:bodyPr wrap="square" rtlCol="0">
            <a:spAutoFit/>
          </a:bodyPr>
          <a:lstStyle/>
          <a:p>
            <a:r>
              <a:rPr lang="fr-FR" sz="1600" dirty="0">
                <a:latin typeface="Calibri" panose="020F0502020204030204" pitchFamily="34" charset="0"/>
              </a:rPr>
              <a:t>Liechtenstein </a:t>
            </a:r>
          </a:p>
        </p:txBody>
      </p:sp>
      <p:sp>
        <p:nvSpPr>
          <p:cNvPr id="35" name="Rectangle 34"/>
          <p:cNvSpPr/>
          <p:nvPr/>
        </p:nvSpPr>
        <p:spPr>
          <a:xfrm>
            <a:off x="744835" y="5223325"/>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6" name="TextBox 35"/>
          <p:cNvSpPr txBox="1"/>
          <p:nvPr/>
        </p:nvSpPr>
        <p:spPr>
          <a:xfrm>
            <a:off x="1091509" y="5169384"/>
            <a:ext cx="1980220" cy="338554"/>
          </a:xfrm>
          <a:prstGeom prst="rect">
            <a:avLst/>
          </a:prstGeom>
          <a:noFill/>
        </p:spPr>
        <p:txBody>
          <a:bodyPr wrap="square" rtlCol="0">
            <a:spAutoFit/>
          </a:bodyPr>
          <a:lstStyle/>
          <a:p>
            <a:r>
              <a:rPr lang="fr-FR" sz="1600" dirty="0">
                <a:latin typeface="Calibri" panose="020F0502020204030204" pitchFamily="34" charset="0"/>
              </a:rPr>
              <a:t>Luxembourg </a:t>
            </a:r>
          </a:p>
        </p:txBody>
      </p:sp>
      <p:sp>
        <p:nvSpPr>
          <p:cNvPr id="37" name="TextBox 36"/>
          <p:cNvSpPr txBox="1"/>
          <p:nvPr/>
        </p:nvSpPr>
        <p:spPr>
          <a:xfrm>
            <a:off x="1108549" y="5483928"/>
            <a:ext cx="1980220" cy="338554"/>
          </a:xfrm>
          <a:prstGeom prst="rect">
            <a:avLst/>
          </a:prstGeom>
          <a:noFill/>
        </p:spPr>
        <p:txBody>
          <a:bodyPr wrap="square" rtlCol="0">
            <a:spAutoFit/>
          </a:bodyPr>
          <a:lstStyle/>
          <a:p>
            <a:r>
              <a:rPr lang="fr-FR" sz="1600" dirty="0">
                <a:latin typeface="Calibri" panose="020F0502020204030204" pitchFamily="34" charset="0"/>
              </a:rPr>
              <a:t>Malte</a:t>
            </a:r>
          </a:p>
        </p:txBody>
      </p:sp>
      <p:sp>
        <p:nvSpPr>
          <p:cNvPr id="38" name="Rectangle 37"/>
          <p:cNvSpPr/>
          <p:nvPr/>
        </p:nvSpPr>
        <p:spPr>
          <a:xfrm>
            <a:off x="745901" y="5544514"/>
            <a:ext cx="363714" cy="217383"/>
          </a:xfrm>
          <a:prstGeom prst="rect">
            <a:avLst/>
          </a:prstGeom>
          <a:solidFill>
            <a:schemeClr val="bg1">
              <a:lumMod val="85000"/>
            </a:schemeClr>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9" name="TextBox 38"/>
          <p:cNvSpPr txBox="1"/>
          <p:nvPr/>
        </p:nvSpPr>
        <p:spPr>
          <a:xfrm>
            <a:off x="581054" y="4548046"/>
            <a:ext cx="1795557" cy="307777"/>
          </a:xfrm>
          <a:prstGeom prst="rect">
            <a:avLst/>
          </a:prstGeom>
          <a:noFill/>
        </p:spPr>
        <p:txBody>
          <a:bodyPr wrap="square" rtlCol="0">
            <a:spAutoFit/>
          </a:bodyPr>
          <a:lstStyle/>
          <a:p>
            <a:r>
              <a:rPr lang="fr-FR" sz="1400" b="1" dirty="0">
                <a:latin typeface="Calibri" panose="020F0502020204030204" pitchFamily="34" charset="0"/>
              </a:rPr>
              <a:t>Pays non visibles</a:t>
            </a:r>
          </a:p>
        </p:txBody>
      </p:sp>
      <p:grpSp>
        <p:nvGrpSpPr>
          <p:cNvPr id="21" name="Group 20"/>
          <p:cNvGrpSpPr/>
          <p:nvPr/>
        </p:nvGrpSpPr>
        <p:grpSpPr>
          <a:xfrm>
            <a:off x="179512" y="6381328"/>
            <a:ext cx="8888434" cy="372932"/>
            <a:chOff x="179512" y="6381328"/>
            <a:chExt cx="8888434" cy="372932"/>
          </a:xfrm>
        </p:grpSpPr>
        <p:pic>
          <p:nvPicPr>
            <p:cNvPr id="22"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0167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21398" y="220631"/>
            <a:ext cx="8405883" cy="1080000"/>
          </a:xfrm>
        </p:spPr>
        <p:txBody>
          <a:bodyPr anchor="t">
            <a:normAutofit fontScale="90000"/>
          </a:bodyPr>
          <a:lstStyle/>
          <a:p>
            <a:r>
              <a:rPr lang="fr-FR" sz="2400" b="1" dirty="0">
                <a:latin typeface="+mn-lt"/>
              </a:rPr>
              <a:t>Diagnostic tardif en Europe : Présentation </a:t>
            </a:r>
            <a:r>
              <a:rPr lang="fr-FR" sz="2400" b="1" dirty="0" smtClean="0">
                <a:latin typeface="+mn-lt"/>
              </a:rPr>
              <a:t>tardive aux soins </a:t>
            </a:r>
            <a:r>
              <a:rPr lang="fr-FR" sz="2400" b="1" dirty="0">
                <a:latin typeface="+mn-lt"/>
              </a:rPr>
              <a:t>et taux de CD4 au moment du diagnostic du VIH 2000 – 2011 (COHERE) </a:t>
            </a:r>
          </a:p>
        </p:txBody>
      </p:sp>
      <p:sp>
        <p:nvSpPr>
          <p:cNvPr id="13" name="Content Placeholder 4"/>
          <p:cNvSpPr>
            <a:spLocks noGrp="1"/>
          </p:cNvSpPr>
          <p:nvPr>
            <p:ph idx="1"/>
          </p:nvPr>
        </p:nvSpPr>
        <p:spPr>
          <a:xfrm>
            <a:off x="611560" y="1052736"/>
            <a:ext cx="7776864" cy="4824000"/>
          </a:xfrm>
        </p:spPr>
        <p:txBody>
          <a:bodyPr>
            <a:normAutofit/>
          </a:bodyPr>
          <a:lstStyle/>
          <a:p>
            <a:pPr marL="0" indent="0">
              <a:buNone/>
            </a:pPr>
            <a:r>
              <a:rPr lang="fr-FR"/>
              <a:t> </a:t>
            </a:r>
          </a:p>
        </p:txBody>
      </p:sp>
      <p:pic>
        <p:nvPicPr>
          <p:cNvPr id="16" name="Picture 2" descr="Figure 1 Changes over time in late presentation and CD4 count at HIV diagnosis: COHERE 2000–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110740"/>
            <a:ext cx="4565560" cy="55228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1815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0" y="1052736"/>
            <a:ext cx="8901113" cy="5905283"/>
            <a:chOff x="0" y="628"/>
            <a:chExt cx="5861" cy="3755"/>
          </a:xfrm>
        </p:grpSpPr>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
              <a:ext cx="5775" cy="2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 y="628"/>
              <a:ext cx="3825" cy="33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Line 4"/>
            <p:cNvSpPr>
              <a:spLocks noChangeShapeType="1"/>
            </p:cNvSpPr>
            <p:nvPr/>
          </p:nvSpPr>
          <p:spPr bwMode="auto">
            <a:xfrm flipH="1">
              <a:off x="1888" y="3857"/>
              <a:ext cx="2665"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6" name="Line 5"/>
            <p:cNvSpPr>
              <a:spLocks noChangeShapeType="1"/>
            </p:cNvSpPr>
            <p:nvPr/>
          </p:nvSpPr>
          <p:spPr bwMode="auto">
            <a:xfrm flipV="1">
              <a:off x="1889" y="1906"/>
              <a:ext cx="0" cy="1951"/>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7" name="Line 6"/>
            <p:cNvSpPr>
              <a:spLocks noChangeShapeType="1"/>
            </p:cNvSpPr>
            <p:nvPr/>
          </p:nvSpPr>
          <p:spPr bwMode="auto">
            <a:xfrm flipH="1">
              <a:off x="1888" y="1907"/>
              <a:ext cx="1862"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8" name="Line 7"/>
            <p:cNvSpPr>
              <a:spLocks noChangeShapeType="1"/>
            </p:cNvSpPr>
            <p:nvPr/>
          </p:nvSpPr>
          <p:spPr bwMode="auto">
            <a:xfrm flipV="1">
              <a:off x="3750" y="1293"/>
              <a:ext cx="0" cy="614"/>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9" name="Line 8"/>
            <p:cNvSpPr>
              <a:spLocks noChangeShapeType="1"/>
            </p:cNvSpPr>
            <p:nvPr/>
          </p:nvSpPr>
          <p:spPr bwMode="auto">
            <a:xfrm flipH="1">
              <a:off x="3749" y="1295"/>
              <a:ext cx="804"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0" name="Line 9"/>
            <p:cNvSpPr>
              <a:spLocks noChangeShapeType="1"/>
            </p:cNvSpPr>
            <p:nvPr/>
          </p:nvSpPr>
          <p:spPr bwMode="auto">
            <a:xfrm flipV="1">
              <a:off x="4554" y="1294"/>
              <a:ext cx="0" cy="2563"/>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2" name="Text Box 11"/>
            <p:cNvSpPr txBox="1">
              <a:spLocks noChangeArrowheads="1"/>
            </p:cNvSpPr>
            <p:nvPr/>
          </p:nvSpPr>
          <p:spPr bwMode="auto">
            <a:xfrm>
              <a:off x="138" y="2073"/>
              <a:ext cx="1746"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eaLnBrk="1" hangingPunct="1">
                <a:lnSpc>
                  <a:spcPts val="1736"/>
                </a:lnSpc>
                <a:spcBef>
                  <a:spcPct val="0"/>
                </a:spcBef>
                <a:spcAft>
                  <a:spcPts val="1900"/>
                </a:spcAft>
              </a:pPr>
              <a:endParaRPr lang="en-GB" altLang="en-US" sz="1500" dirty="0">
                <a:latin typeface="Tahoma" pitchFamily="34" charset="0"/>
                <a:cs typeface="Tahoma" pitchFamily="34" charset="0"/>
              </a:endParaRPr>
            </a:p>
          </p:txBody>
        </p:sp>
        <p:sp>
          <p:nvSpPr>
            <p:cNvPr id="14353" name="Text Box 12"/>
            <p:cNvSpPr txBox="1">
              <a:spLocks noChangeArrowheads="1"/>
            </p:cNvSpPr>
            <p:nvPr/>
          </p:nvSpPr>
          <p:spPr bwMode="auto">
            <a:xfrm>
              <a:off x="5607" y="4150"/>
              <a:ext cx="254"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pPr>
              <a:r>
                <a:rPr lang="fr-FR" altLang="en-US" sz="1200" dirty="0">
                  <a:solidFill>
                    <a:srgbClr val="FFFFFF"/>
                  </a:solidFill>
                  <a:latin typeface="Tahoma" pitchFamily="34" charset="0"/>
                </a:rPr>
                <a:t>13   </a:t>
              </a:r>
            </a:p>
            <a:p>
              <a:pPr eaLnBrk="1" hangingPunct="1">
                <a:spcBef>
                  <a:spcPct val="0"/>
                </a:spcBef>
              </a:pPr>
              <a:endParaRPr lang="fr-FR" altLang="en-US" sz="1200" dirty="0">
                <a:solidFill>
                  <a:srgbClr val="FFFFFF"/>
                </a:solidFill>
                <a:latin typeface="Tahoma" pitchFamily="34" charset="0"/>
                <a:cs typeface="Tahoma" pitchFamily="34" charset="0"/>
              </a:endParaRPr>
            </a:p>
          </p:txBody>
        </p:sp>
      </p:grpSp>
      <p:sp>
        <p:nvSpPr>
          <p:cNvPr id="14340" name="Text Box 14"/>
          <p:cNvSpPr txBox="1">
            <a:spLocks noChangeArrowheads="1"/>
          </p:cNvSpPr>
          <p:nvPr/>
        </p:nvSpPr>
        <p:spPr bwMode="auto">
          <a:xfrm>
            <a:off x="323850" y="221902"/>
            <a:ext cx="835260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algn="ctr" eaLnBrk="1" hangingPunct="1">
              <a:spcBef>
                <a:spcPct val="0"/>
              </a:spcBef>
              <a:spcAft>
                <a:spcPts val="200"/>
              </a:spcAft>
            </a:pPr>
            <a:r>
              <a:rPr lang="fr-FR" altLang="en-US" b="1" dirty="0">
                <a:solidFill>
                  <a:schemeClr val="tx1"/>
                </a:solidFill>
                <a:latin typeface="Calibri" panose="020F0502020204030204" pitchFamily="34" charset="0"/>
              </a:rPr>
              <a:t>Diagnostic tardif en Europe, </a:t>
            </a:r>
            <a:r>
              <a:rPr lang="fr-FR" altLang="en-US" b="1" dirty="0" smtClean="0">
                <a:solidFill>
                  <a:schemeClr val="tx1"/>
                </a:solidFill>
                <a:latin typeface="Calibri" panose="020F0502020204030204" pitchFamily="34" charset="0"/>
              </a:rPr>
              <a:t>2013</a:t>
            </a:r>
            <a:endParaRPr lang="fr-FR" altLang="en-US" b="1" dirty="0">
              <a:solidFill>
                <a:schemeClr val="tx1"/>
              </a:solidFill>
              <a:latin typeface="Calibri" panose="020F0502020204030204" pitchFamily="34" charset="0"/>
            </a:endParaRPr>
          </a:p>
        </p:txBody>
      </p:sp>
      <p:sp>
        <p:nvSpPr>
          <p:cNvPr id="5" name="Rectangle 4"/>
          <p:cNvSpPr/>
          <p:nvPr/>
        </p:nvSpPr>
        <p:spPr>
          <a:xfrm>
            <a:off x="0" y="6284919"/>
            <a:ext cx="9167813" cy="639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76" y="6037711"/>
            <a:ext cx="534892" cy="481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p:nvGrpSpPr>
        <p:grpSpPr>
          <a:xfrm>
            <a:off x="179512" y="6381328"/>
            <a:ext cx="8888434" cy="372932"/>
            <a:chOff x="179512" y="6381328"/>
            <a:chExt cx="8888434" cy="372932"/>
          </a:xfrm>
        </p:grpSpPr>
        <p:pic>
          <p:nvPicPr>
            <p:cNvPr id="1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2717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1" y="260648"/>
            <a:ext cx="7798783" cy="775808"/>
          </a:xfrm>
        </p:spPr>
        <p:txBody>
          <a:bodyPr>
            <a:noAutofit/>
          </a:bodyPr>
          <a:lstStyle/>
          <a:p>
            <a:r>
              <a:rPr lang="fr-FR" sz="2400" b="1" dirty="0">
                <a:latin typeface="Calibri" pitchFamily="34" charset="0"/>
              </a:rPr>
              <a:t>Nouveaux diagnostics du VIH, selon le taux de </a:t>
            </a:r>
            <a:r>
              <a:rPr lang="fr-FR" sz="2400" b="1" dirty="0" smtClean="0">
                <a:latin typeface="Calibri" pitchFamily="34" charset="0"/>
              </a:rPr>
              <a:t>CD4 </a:t>
            </a:r>
            <a:r>
              <a:rPr lang="fr-FR" sz="2400" b="1" dirty="0">
                <a:latin typeface="Calibri" pitchFamily="34" charset="0"/>
              </a:rPr>
              <a:t>au diagnostic et le mode de transmission, UE/EEE, 2014</a:t>
            </a:r>
          </a:p>
        </p:txBody>
      </p:sp>
      <p:sp>
        <p:nvSpPr>
          <p:cNvPr id="10"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fr-FR" sz="1050" dirty="0">
                <a:solidFill>
                  <a:schemeClr val="bg1"/>
                </a:solidFill>
                <a:latin typeface="Calibri" panose="020F0502020204030204" pitchFamily="34" charset="0"/>
              </a:rPr>
              <a:t>Source : ECDC/WHO (2015). HIV/AIDS Surveillance in Europe, 2014</a:t>
            </a:r>
          </a:p>
        </p:txBody>
      </p:sp>
      <p:pic>
        <p:nvPicPr>
          <p:cNvPr id="5" name="Picture 4"/>
          <p:cNvPicPr>
            <a:picLocks noChangeAspect="1"/>
          </p:cNvPicPr>
          <p:nvPr/>
        </p:nvPicPr>
        <p:blipFill>
          <a:blip r:embed="rId3"/>
          <a:stretch>
            <a:fillRect/>
          </a:stretch>
        </p:blipFill>
        <p:spPr>
          <a:xfrm>
            <a:off x="286584" y="1628799"/>
            <a:ext cx="8857416" cy="3195355"/>
          </a:xfrm>
          <a:prstGeom prst="rect">
            <a:avLst/>
          </a:prstGeom>
        </p:spPr>
      </p:pic>
      <p:sp>
        <p:nvSpPr>
          <p:cNvPr id="14" name="Rectangle 13"/>
          <p:cNvSpPr/>
          <p:nvPr/>
        </p:nvSpPr>
        <p:spPr bwMode="auto">
          <a:xfrm>
            <a:off x="6777245" y="4993559"/>
            <a:ext cx="1188413" cy="6990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fr-FR" sz="1400" dirty="0">
              <a:solidFill>
                <a:schemeClr val="bg1"/>
              </a:solidFill>
              <a:latin typeface="Calibri" panose="020F0502020204030204" pitchFamily="34" charset="0"/>
              <a:sym typeface="Symbol"/>
            </a:endParaRPr>
          </a:p>
          <a:p>
            <a:pPr algn="ctr"/>
            <a:r>
              <a:rPr lang="fr-FR" sz="1400" u="sng" dirty="0">
                <a:solidFill>
                  <a:schemeClr val="bg1"/>
                </a:solidFill>
                <a:latin typeface="Calibri" panose="020F0502020204030204" pitchFamily="34" charset="0"/>
                <a:sym typeface="Symbol"/>
              </a:rPr>
              <a:t>&gt;</a:t>
            </a:r>
            <a:r>
              <a:rPr lang="fr-FR" sz="1400" dirty="0">
                <a:solidFill>
                  <a:schemeClr val="bg1"/>
                </a:solidFill>
                <a:latin typeface="Calibri" panose="020F0502020204030204" pitchFamily="34" charset="0"/>
                <a:sym typeface="Symbol"/>
              </a:rPr>
              <a:t>500 cellules/mm</a:t>
            </a:r>
            <a:r>
              <a:rPr lang="fr-FR" sz="1400" baseline="30000" dirty="0">
                <a:solidFill>
                  <a:schemeClr val="bg1"/>
                </a:solidFill>
                <a:latin typeface="Calibri" panose="020F0502020204030204" pitchFamily="34" charset="0"/>
                <a:sym typeface="Symbol"/>
              </a:rPr>
              <a:t>3</a:t>
            </a:r>
            <a:endParaRPr lang="fr-FR"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fr-FR" sz="1400" i="0" u="none" strike="noStrike" cap="none" normalizeH="0" baseline="0" dirty="0">
              <a:ln>
                <a:noFill/>
              </a:ln>
              <a:solidFill>
                <a:schemeClr val="bg1"/>
              </a:solidFill>
              <a:effectLst/>
              <a:latin typeface="Calibri" panose="020F0502020204030204" pitchFamily="34" charset="0"/>
            </a:endParaRPr>
          </a:p>
        </p:txBody>
      </p:sp>
      <p:sp>
        <p:nvSpPr>
          <p:cNvPr id="15" name="Rectangle 14"/>
          <p:cNvSpPr/>
          <p:nvPr/>
        </p:nvSpPr>
        <p:spPr bwMode="auto">
          <a:xfrm>
            <a:off x="3725814" y="4988963"/>
            <a:ext cx="1153423" cy="735273"/>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fr-FR" sz="1400" dirty="0">
                <a:solidFill>
                  <a:schemeClr val="bg1"/>
                </a:solidFill>
                <a:latin typeface="Calibri" panose="020F0502020204030204" pitchFamily="34" charset="0"/>
              </a:rPr>
              <a:t>200 à &lt;350 </a:t>
            </a:r>
            <a:r>
              <a:rPr lang="fr-FR" sz="1400" dirty="0">
                <a:solidFill>
                  <a:schemeClr val="bg1"/>
                </a:solidFill>
                <a:latin typeface="Calibri" panose="020F0502020204030204" pitchFamily="34" charset="0"/>
                <a:sym typeface="Symbol"/>
              </a:rPr>
              <a:t>cellules/mm</a:t>
            </a:r>
            <a:r>
              <a:rPr lang="fr-FR" sz="1400" baseline="30000" dirty="0">
                <a:solidFill>
                  <a:schemeClr val="bg1"/>
                </a:solidFill>
                <a:latin typeface="Calibri" panose="020F0502020204030204" pitchFamily="34" charset="0"/>
                <a:sym typeface="Symbol"/>
              </a:rPr>
              <a:t>3</a:t>
            </a:r>
            <a:endParaRPr lang="fr-FR" sz="1400" baseline="30000" dirty="0">
              <a:solidFill>
                <a:schemeClr val="bg1"/>
              </a:solidFill>
              <a:latin typeface="Calibri" panose="020F0502020204030204" pitchFamily="34" charset="0"/>
            </a:endParaRPr>
          </a:p>
        </p:txBody>
      </p:sp>
      <p:sp>
        <p:nvSpPr>
          <p:cNvPr id="16" name="Rectangle 15"/>
          <p:cNvSpPr/>
          <p:nvPr/>
        </p:nvSpPr>
        <p:spPr bwMode="auto">
          <a:xfrm>
            <a:off x="2151730" y="4988963"/>
            <a:ext cx="1188413" cy="69908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fr-FR" sz="1400" dirty="0">
                <a:solidFill>
                  <a:schemeClr val="bg1"/>
                </a:solidFill>
                <a:latin typeface="Calibri" panose="020F0502020204030204" pitchFamily="34" charset="0"/>
                <a:sym typeface="Symbol"/>
              </a:rPr>
              <a:t>&lt; 200 cellules/mm</a:t>
            </a:r>
            <a:r>
              <a:rPr lang="fr-FR" sz="1400" baseline="30000" dirty="0">
                <a:solidFill>
                  <a:schemeClr val="bg1"/>
                </a:solidFill>
                <a:latin typeface="Calibri" panose="020F0502020204030204" pitchFamily="34" charset="0"/>
                <a:sym typeface="Symbol"/>
              </a:rPr>
              <a:t>3</a:t>
            </a:r>
            <a:endParaRPr kumimoji="0" lang="fr-FR" sz="1400" i="0" u="none" strike="noStrike" cap="none" normalizeH="0" baseline="30000" dirty="0">
              <a:ln>
                <a:noFill/>
              </a:ln>
              <a:solidFill>
                <a:schemeClr val="bg1"/>
              </a:solidFill>
              <a:effectLst/>
              <a:latin typeface="Calibri" panose="020F0502020204030204" pitchFamily="34" charset="0"/>
            </a:endParaRPr>
          </a:p>
        </p:txBody>
      </p:sp>
      <p:sp>
        <p:nvSpPr>
          <p:cNvPr id="17" name="Rectangle 16"/>
          <p:cNvSpPr/>
          <p:nvPr/>
        </p:nvSpPr>
        <p:spPr bwMode="auto">
          <a:xfrm>
            <a:off x="5264909" y="4993559"/>
            <a:ext cx="1188413" cy="69908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fr-FR" sz="1400" dirty="0">
              <a:solidFill>
                <a:schemeClr val="bg1"/>
              </a:solidFill>
              <a:latin typeface="Calibri" panose="020F0502020204030204" pitchFamily="34" charset="0"/>
              <a:sym typeface="Symbol"/>
            </a:endParaRPr>
          </a:p>
          <a:p>
            <a:pPr algn="ctr"/>
            <a:r>
              <a:rPr lang="fr-FR" sz="1400" dirty="0">
                <a:solidFill>
                  <a:schemeClr val="bg1"/>
                </a:solidFill>
                <a:latin typeface="Calibri" panose="020F0502020204030204" pitchFamily="34" charset="0"/>
                <a:sym typeface="Symbol"/>
              </a:rPr>
              <a:t>350 à &lt;500 cellules/mm</a:t>
            </a:r>
            <a:r>
              <a:rPr lang="fr-FR" sz="1400" baseline="30000" dirty="0">
                <a:solidFill>
                  <a:schemeClr val="bg1"/>
                </a:solidFill>
                <a:latin typeface="Calibri" panose="020F0502020204030204" pitchFamily="34" charset="0"/>
                <a:sym typeface="Symbol"/>
              </a:rPr>
              <a:t>3</a:t>
            </a:r>
            <a:endParaRPr lang="fr-FR"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fr-FR" sz="1400" i="0" u="none" strike="noStrike" cap="none" normalizeH="0" baseline="0" dirty="0">
              <a:ln>
                <a:noFill/>
              </a:ln>
              <a:solidFill>
                <a:schemeClr val="bg1"/>
              </a:solidFill>
              <a:effectLst/>
              <a:latin typeface="Calibri" panose="020F0502020204030204" pitchFamily="34" charset="0"/>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436" y="5845845"/>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394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95535" y="362938"/>
            <a:ext cx="7953127" cy="1143000"/>
          </a:xfrm>
        </p:spPr>
        <p:txBody>
          <a:bodyPr anchor="t">
            <a:normAutofit/>
          </a:bodyPr>
          <a:lstStyle/>
          <a:p>
            <a:r>
              <a:rPr lang="fr-FR" sz="2400" b="1" dirty="0" smtClean="0"/>
              <a:t>Stade au diagnostic selon le taux de CD4 (France, 2003-2014)</a:t>
            </a:r>
            <a:endParaRPr lang="fr-FR" sz="2400" b="1" dirty="0"/>
          </a:p>
        </p:txBody>
      </p:sp>
      <p:pic>
        <p:nvPicPr>
          <p:cNvPr id="4098" name="Picture 2"/>
          <p:cNvPicPr>
            <a:picLocks noChangeAspect="1" noChangeArrowheads="1"/>
          </p:cNvPicPr>
          <p:nvPr/>
        </p:nvPicPr>
        <p:blipFill>
          <a:blip r:embed="rId3" cstate="print"/>
          <a:srcRect/>
          <a:stretch>
            <a:fillRect/>
          </a:stretch>
        </p:blipFill>
        <p:spPr bwMode="auto">
          <a:xfrm>
            <a:off x="795338" y="1133475"/>
            <a:ext cx="7553325" cy="4591050"/>
          </a:xfrm>
          <a:prstGeom prst="rect">
            <a:avLst/>
          </a:prstGeom>
          <a:noFill/>
          <a:ln w="9525">
            <a:noFill/>
            <a:miter lim="800000"/>
            <a:headEnd/>
            <a:tailEnd/>
          </a:ln>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515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6458253"/>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7268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852488" y="571500"/>
            <a:ext cx="7439025" cy="5715000"/>
          </a:xfrm>
          <a:prstGeom prst="rect">
            <a:avLst/>
          </a:prstGeom>
          <a:noFill/>
          <a:ln w="9525">
            <a:noFill/>
            <a:miter lim="800000"/>
            <a:headEnd/>
            <a:tailEnd/>
          </a:ln>
        </p:spPr>
      </p:pic>
      <p:grpSp>
        <p:nvGrpSpPr>
          <p:cNvPr id="4" name="Group 3"/>
          <p:cNvGrpSpPr/>
          <p:nvPr/>
        </p:nvGrpSpPr>
        <p:grpSpPr>
          <a:xfrm>
            <a:off x="179512" y="6381328"/>
            <a:ext cx="8888434" cy="372932"/>
            <a:chOff x="179512" y="6381328"/>
            <a:chExt cx="8888434" cy="372932"/>
          </a:xfrm>
        </p:grpSpPr>
        <p:pic>
          <p:nvPicPr>
            <p:cNvPr id="5"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1322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Grp="1" noChangeArrowheads="1"/>
          </p:cNvSpPr>
          <p:nvPr>
            <p:ph type="title"/>
          </p:nvPr>
        </p:nvSpPr>
        <p:spPr bwMode="auto">
          <a:xfrm>
            <a:off x="323528" y="303164"/>
            <a:ext cx="822960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algn="l" eaLnBrk="1" hangingPunct="1">
              <a:spcBef>
                <a:spcPct val="0"/>
              </a:spcBef>
              <a:spcAft>
                <a:spcPts val="200"/>
              </a:spcAft>
            </a:pPr>
            <a:r>
              <a:rPr lang="fr-FR" altLang="en-US" sz="2400" b="1" dirty="0">
                <a:solidFill>
                  <a:schemeClr val="tx1"/>
                </a:solidFill>
                <a:latin typeface="Calibri" panose="020F0502020204030204" pitchFamily="34" charset="0"/>
              </a:rPr>
              <a:t>Diagnostic tardif en &lt;</a:t>
            </a:r>
            <a:r>
              <a:rPr lang="fr-FR" altLang="en-US" sz="2400" b="1" i="1" dirty="0">
                <a:solidFill>
                  <a:schemeClr val="tx1"/>
                </a:solidFill>
                <a:latin typeface="Calibri" panose="020F0502020204030204" pitchFamily="34" charset="0"/>
              </a:rPr>
              <a:t>PAYS</a:t>
            </a:r>
            <a:r>
              <a:rPr lang="fr-FR" altLang="en-US" sz="2400" b="1" dirty="0">
                <a:solidFill>
                  <a:schemeClr val="tx1"/>
                </a:solidFill>
                <a:latin typeface="Calibri" panose="020F0502020204030204" pitchFamily="34" charset="0"/>
              </a:rPr>
              <a:t>&gt;, &lt;ANNÉE&gt;</a:t>
            </a:r>
          </a:p>
          <a:p>
            <a:pPr eaLnBrk="1" hangingPunct="1">
              <a:spcBef>
                <a:spcPct val="0"/>
              </a:spcBef>
            </a:pPr>
            <a:endParaRPr lang="fr-FR" altLang="en-US" sz="2400" dirty="0">
              <a:solidFill>
                <a:srgbClr val="333333"/>
              </a:solidFill>
              <a:latin typeface="Corbel" panose="020B0503020204020204" pitchFamily="34" charset="0"/>
              <a:cs typeface="Tahoma" pitchFamily="34" charset="0"/>
            </a:endParaRPr>
          </a:p>
        </p:txBody>
      </p:sp>
      <p:sp>
        <p:nvSpPr>
          <p:cNvPr id="228" name="TextBox 227"/>
          <p:cNvSpPr txBox="1"/>
          <p:nvPr/>
        </p:nvSpPr>
        <p:spPr>
          <a:xfrm>
            <a:off x="6067850" y="0"/>
            <a:ext cx="2899938" cy="1323439"/>
          </a:xfrm>
          <a:prstGeom prst="rect">
            <a:avLst/>
          </a:prstGeom>
          <a:solidFill>
            <a:srgbClr val="E9EDF4"/>
          </a:solidFill>
        </p:spPr>
        <p:txBody>
          <a:bodyPr wrap="square" rtlCol="0">
            <a:spAutoFit/>
          </a:bodyPr>
          <a:lstStyle/>
          <a:p>
            <a:r>
              <a:rPr lang="fr-FR" sz="1600" i="1" dirty="0"/>
              <a:t>Veuillez utiliser ce modèle si vous ne disposez pas d'une diapo pour les données au niveau d'un pays.</a:t>
            </a:r>
          </a:p>
          <a:p>
            <a:r>
              <a:rPr lang="fr-FR" sz="1600" i="1" dirty="0"/>
              <a:t>Voir les remarques.</a:t>
            </a:r>
          </a:p>
        </p:txBody>
      </p:sp>
      <p:pic>
        <p:nvPicPr>
          <p:cNvPr id="6" name="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292359"/>
            <a:ext cx="457198" cy="457198"/>
          </a:xfrm>
          <a:prstGeom prst="rect">
            <a:avLst/>
          </a:prstGeom>
          <a:solidFill>
            <a:sysClr val="window" lastClr="FFFFFF">
              <a:lumMod val="85000"/>
            </a:sysClr>
          </a:solidFill>
          <a:ln>
            <a:solidFill>
              <a:srgbClr val="4F81BD"/>
            </a:solidFill>
          </a:ln>
        </p:spPr>
      </p:pic>
      <p:pic>
        <p:nvPicPr>
          <p:cNvPr id="7" name="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292359"/>
            <a:ext cx="457198" cy="457198"/>
          </a:xfrm>
          <a:prstGeom prst="rect">
            <a:avLst/>
          </a:prstGeom>
          <a:solidFill>
            <a:sysClr val="window" lastClr="FFFFFF">
              <a:lumMod val="85000"/>
            </a:sysClr>
          </a:solidFill>
          <a:ln>
            <a:solidFill>
              <a:srgbClr val="4F81BD"/>
            </a:solidFill>
          </a:ln>
        </p:spPr>
      </p:pic>
      <p:pic>
        <p:nvPicPr>
          <p:cNvPr id="8" name="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295080"/>
            <a:ext cx="457198" cy="457198"/>
          </a:xfrm>
          <a:prstGeom prst="rect">
            <a:avLst/>
          </a:prstGeom>
          <a:solidFill>
            <a:sysClr val="window" lastClr="FFFFFF">
              <a:lumMod val="85000"/>
            </a:sysClr>
          </a:solidFill>
          <a:ln>
            <a:solidFill>
              <a:srgbClr val="4F81BD"/>
            </a:solidFill>
          </a:ln>
          <a:extLst/>
        </p:spPr>
      </p:pic>
      <p:pic>
        <p:nvPicPr>
          <p:cNvPr id="9" name="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293706"/>
            <a:ext cx="457198" cy="457198"/>
          </a:xfrm>
          <a:prstGeom prst="rect">
            <a:avLst/>
          </a:prstGeom>
          <a:solidFill>
            <a:sysClr val="window" lastClr="FFFFFF">
              <a:lumMod val="85000"/>
            </a:sysClr>
          </a:solidFill>
          <a:ln>
            <a:solidFill>
              <a:srgbClr val="4F81BD"/>
            </a:solidFill>
          </a:ln>
          <a:extLst/>
        </p:spPr>
      </p:pic>
      <p:pic>
        <p:nvPicPr>
          <p:cNvPr id="10" name="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293694"/>
            <a:ext cx="457198" cy="457198"/>
          </a:xfrm>
          <a:prstGeom prst="rect">
            <a:avLst/>
          </a:prstGeom>
          <a:solidFill>
            <a:sysClr val="window" lastClr="FFFFFF">
              <a:lumMod val="85000"/>
            </a:sysClr>
          </a:solidFill>
          <a:ln>
            <a:solidFill>
              <a:srgbClr val="4F81BD"/>
            </a:solidFill>
          </a:ln>
          <a:extLst/>
        </p:spPr>
      </p:pic>
      <p:pic>
        <p:nvPicPr>
          <p:cNvPr id="11" name="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293706"/>
            <a:ext cx="457198" cy="457198"/>
          </a:xfrm>
          <a:prstGeom prst="rect">
            <a:avLst/>
          </a:prstGeom>
          <a:solidFill>
            <a:sysClr val="window" lastClr="FFFFFF">
              <a:lumMod val="85000"/>
            </a:sysClr>
          </a:solidFill>
          <a:ln>
            <a:solidFill>
              <a:srgbClr val="4F81BD"/>
            </a:solidFill>
          </a:ln>
          <a:extLst/>
        </p:spPr>
      </p:pic>
      <p:pic>
        <p:nvPicPr>
          <p:cNvPr id="12" name="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293718"/>
            <a:ext cx="457198" cy="457198"/>
          </a:xfrm>
          <a:prstGeom prst="rect">
            <a:avLst/>
          </a:prstGeom>
          <a:solidFill>
            <a:sysClr val="window" lastClr="FFFFFF">
              <a:lumMod val="85000"/>
            </a:sysClr>
          </a:solidFill>
          <a:ln>
            <a:solidFill>
              <a:srgbClr val="4F81BD"/>
            </a:solidFill>
          </a:ln>
          <a:extLst/>
        </p:spPr>
      </p:pic>
      <p:pic>
        <p:nvPicPr>
          <p:cNvPr id="13" name="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293694"/>
            <a:ext cx="457198" cy="457198"/>
          </a:xfrm>
          <a:prstGeom prst="rect">
            <a:avLst/>
          </a:prstGeom>
          <a:solidFill>
            <a:sysClr val="window" lastClr="FFFFFF">
              <a:lumMod val="85000"/>
            </a:sysClr>
          </a:solidFill>
          <a:ln>
            <a:solidFill>
              <a:srgbClr val="4F81BD"/>
            </a:solidFill>
          </a:ln>
          <a:extLst/>
        </p:spPr>
      </p:pic>
      <p:pic>
        <p:nvPicPr>
          <p:cNvPr id="14" name="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293718"/>
            <a:ext cx="457198" cy="457198"/>
          </a:xfrm>
          <a:prstGeom prst="rect">
            <a:avLst/>
          </a:prstGeom>
          <a:solidFill>
            <a:sysClr val="window" lastClr="FFFFFF">
              <a:lumMod val="85000"/>
            </a:sysClr>
          </a:solidFill>
          <a:ln>
            <a:solidFill>
              <a:srgbClr val="4F81BD"/>
            </a:solidFill>
          </a:ln>
          <a:extLst/>
        </p:spPr>
      </p:pic>
      <p:pic>
        <p:nvPicPr>
          <p:cNvPr id="15" name="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293682"/>
            <a:ext cx="457198" cy="457198"/>
          </a:xfrm>
          <a:prstGeom prst="rect">
            <a:avLst/>
          </a:prstGeom>
          <a:solidFill>
            <a:sysClr val="window" lastClr="FFFFFF">
              <a:lumMod val="85000"/>
            </a:sysClr>
          </a:solidFill>
          <a:ln>
            <a:solidFill>
              <a:srgbClr val="4F81BD"/>
            </a:solidFill>
          </a:ln>
          <a:extLst/>
        </p:spPr>
      </p:pic>
      <p:pic>
        <p:nvPicPr>
          <p:cNvPr id="16" name="2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761799"/>
            <a:ext cx="457198" cy="457198"/>
          </a:xfrm>
          <a:prstGeom prst="rect">
            <a:avLst/>
          </a:prstGeom>
          <a:solidFill>
            <a:schemeClr val="accent3">
              <a:lumMod val="60000"/>
              <a:lumOff val="40000"/>
            </a:schemeClr>
          </a:solidFill>
          <a:ln>
            <a:solidFill>
              <a:srgbClr val="4F81BD"/>
            </a:solidFill>
          </a:ln>
        </p:spPr>
      </p:pic>
      <p:pic>
        <p:nvPicPr>
          <p:cNvPr id="17" name="2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761799"/>
            <a:ext cx="457198" cy="457198"/>
          </a:xfrm>
          <a:prstGeom prst="rect">
            <a:avLst/>
          </a:prstGeom>
          <a:solidFill>
            <a:schemeClr val="accent3">
              <a:lumMod val="60000"/>
              <a:lumOff val="40000"/>
            </a:schemeClr>
          </a:solidFill>
          <a:ln>
            <a:solidFill>
              <a:srgbClr val="4F81BD"/>
            </a:solidFill>
          </a:ln>
          <a:extLst/>
        </p:spPr>
      </p:pic>
      <p:pic>
        <p:nvPicPr>
          <p:cNvPr id="18" name="2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764520"/>
            <a:ext cx="457198" cy="457198"/>
          </a:xfrm>
          <a:prstGeom prst="rect">
            <a:avLst/>
          </a:prstGeom>
          <a:solidFill>
            <a:schemeClr val="accent3">
              <a:lumMod val="60000"/>
              <a:lumOff val="40000"/>
            </a:schemeClr>
          </a:solidFill>
          <a:ln>
            <a:solidFill>
              <a:srgbClr val="4F81BD"/>
            </a:solidFill>
          </a:ln>
          <a:extLst/>
        </p:spPr>
      </p:pic>
      <p:pic>
        <p:nvPicPr>
          <p:cNvPr id="19" name="2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763146"/>
            <a:ext cx="457198" cy="457198"/>
          </a:xfrm>
          <a:prstGeom prst="rect">
            <a:avLst/>
          </a:prstGeom>
          <a:solidFill>
            <a:schemeClr val="accent3">
              <a:lumMod val="60000"/>
              <a:lumOff val="40000"/>
            </a:schemeClr>
          </a:solidFill>
          <a:ln>
            <a:solidFill>
              <a:srgbClr val="4F81BD"/>
            </a:solidFill>
          </a:ln>
          <a:extLst/>
        </p:spPr>
      </p:pic>
      <p:pic>
        <p:nvPicPr>
          <p:cNvPr id="20" name="2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763134"/>
            <a:ext cx="457198" cy="457198"/>
          </a:xfrm>
          <a:prstGeom prst="rect">
            <a:avLst/>
          </a:prstGeom>
          <a:solidFill>
            <a:schemeClr val="accent3">
              <a:lumMod val="60000"/>
              <a:lumOff val="40000"/>
            </a:schemeClr>
          </a:solidFill>
          <a:ln>
            <a:solidFill>
              <a:srgbClr val="4F81BD"/>
            </a:solidFill>
          </a:ln>
          <a:extLst/>
        </p:spPr>
      </p:pic>
      <p:pic>
        <p:nvPicPr>
          <p:cNvPr id="21" name="2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763146"/>
            <a:ext cx="457198" cy="457198"/>
          </a:xfrm>
          <a:prstGeom prst="rect">
            <a:avLst/>
          </a:prstGeom>
          <a:solidFill>
            <a:srgbClr val="9BBB59">
              <a:lumMod val="60000"/>
              <a:lumOff val="40000"/>
            </a:srgbClr>
          </a:solidFill>
          <a:ln>
            <a:solidFill>
              <a:srgbClr val="4F81BD"/>
            </a:solidFill>
          </a:ln>
          <a:extLst/>
        </p:spPr>
      </p:pic>
      <p:pic>
        <p:nvPicPr>
          <p:cNvPr id="22" name="2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763158"/>
            <a:ext cx="457198" cy="457198"/>
          </a:xfrm>
          <a:prstGeom prst="rect">
            <a:avLst/>
          </a:prstGeom>
          <a:solidFill>
            <a:srgbClr val="9BBB59">
              <a:lumMod val="60000"/>
              <a:lumOff val="40000"/>
            </a:srgbClr>
          </a:solidFill>
          <a:ln>
            <a:solidFill>
              <a:srgbClr val="4F81BD"/>
            </a:solidFill>
          </a:ln>
        </p:spPr>
      </p:pic>
      <p:pic>
        <p:nvPicPr>
          <p:cNvPr id="23" name="3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763134"/>
            <a:ext cx="457198" cy="457198"/>
          </a:xfrm>
          <a:prstGeom prst="rect">
            <a:avLst/>
          </a:prstGeom>
          <a:solidFill>
            <a:srgbClr val="9BBB59">
              <a:lumMod val="60000"/>
              <a:lumOff val="40000"/>
            </a:srgbClr>
          </a:solidFill>
          <a:ln>
            <a:solidFill>
              <a:srgbClr val="4F81BD"/>
            </a:solidFill>
          </a:ln>
          <a:extLst/>
        </p:spPr>
      </p:pic>
      <p:pic>
        <p:nvPicPr>
          <p:cNvPr id="24" name="3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763158"/>
            <a:ext cx="457198" cy="457198"/>
          </a:xfrm>
          <a:prstGeom prst="rect">
            <a:avLst/>
          </a:prstGeom>
          <a:solidFill>
            <a:srgbClr val="9BBB59">
              <a:lumMod val="60000"/>
              <a:lumOff val="40000"/>
            </a:srgbClr>
          </a:solidFill>
          <a:ln>
            <a:solidFill>
              <a:srgbClr val="4F81BD"/>
            </a:solidFill>
          </a:ln>
          <a:extLst/>
        </p:spPr>
      </p:pic>
      <p:pic>
        <p:nvPicPr>
          <p:cNvPr id="25" name="3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763122"/>
            <a:ext cx="457198" cy="457198"/>
          </a:xfrm>
          <a:prstGeom prst="rect">
            <a:avLst/>
          </a:prstGeom>
          <a:solidFill>
            <a:srgbClr val="9BBB59">
              <a:lumMod val="60000"/>
              <a:lumOff val="40000"/>
            </a:srgbClr>
          </a:solidFill>
          <a:ln>
            <a:solidFill>
              <a:srgbClr val="4F81BD"/>
            </a:solidFill>
          </a:ln>
          <a:extLst/>
        </p:spPr>
      </p:pic>
      <p:pic>
        <p:nvPicPr>
          <p:cNvPr id="26" name="3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231239"/>
            <a:ext cx="457198" cy="457198"/>
          </a:xfrm>
          <a:prstGeom prst="rect">
            <a:avLst/>
          </a:prstGeom>
          <a:solidFill>
            <a:srgbClr val="9BBB59">
              <a:lumMod val="60000"/>
              <a:lumOff val="40000"/>
            </a:srgbClr>
          </a:solidFill>
          <a:ln>
            <a:solidFill>
              <a:srgbClr val="4F81BD"/>
            </a:solidFill>
          </a:ln>
        </p:spPr>
      </p:pic>
      <p:pic>
        <p:nvPicPr>
          <p:cNvPr id="27" name="3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231239"/>
            <a:ext cx="457198" cy="457198"/>
          </a:xfrm>
          <a:prstGeom prst="rect">
            <a:avLst/>
          </a:prstGeom>
          <a:solidFill>
            <a:srgbClr val="9BBB59">
              <a:lumMod val="60000"/>
              <a:lumOff val="40000"/>
            </a:srgbClr>
          </a:solidFill>
          <a:ln>
            <a:solidFill>
              <a:srgbClr val="4F81BD"/>
            </a:solidFill>
          </a:ln>
          <a:extLst/>
        </p:spPr>
      </p:pic>
      <p:pic>
        <p:nvPicPr>
          <p:cNvPr id="28" name="3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233960"/>
            <a:ext cx="457198" cy="457198"/>
          </a:xfrm>
          <a:prstGeom prst="rect">
            <a:avLst/>
          </a:prstGeom>
          <a:solidFill>
            <a:srgbClr val="9BBB59">
              <a:lumMod val="60000"/>
              <a:lumOff val="40000"/>
            </a:srgbClr>
          </a:solidFill>
          <a:ln>
            <a:solidFill>
              <a:srgbClr val="4F81BD"/>
            </a:solidFill>
          </a:ln>
          <a:extLst/>
        </p:spPr>
      </p:pic>
      <p:pic>
        <p:nvPicPr>
          <p:cNvPr id="29" name="3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232586"/>
            <a:ext cx="457198" cy="457198"/>
          </a:xfrm>
          <a:prstGeom prst="rect">
            <a:avLst/>
          </a:prstGeom>
          <a:solidFill>
            <a:srgbClr val="9BBB59">
              <a:lumMod val="60000"/>
              <a:lumOff val="40000"/>
            </a:srgbClr>
          </a:solidFill>
          <a:ln>
            <a:solidFill>
              <a:srgbClr val="4F81BD"/>
            </a:solidFill>
          </a:ln>
          <a:extLst/>
        </p:spPr>
      </p:pic>
      <p:pic>
        <p:nvPicPr>
          <p:cNvPr id="30" name="3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232574"/>
            <a:ext cx="457198" cy="457198"/>
          </a:xfrm>
          <a:prstGeom prst="rect">
            <a:avLst/>
          </a:prstGeom>
          <a:solidFill>
            <a:srgbClr val="9BBB59">
              <a:lumMod val="60000"/>
              <a:lumOff val="40000"/>
            </a:srgbClr>
          </a:solidFill>
          <a:ln>
            <a:solidFill>
              <a:srgbClr val="4F81BD"/>
            </a:solidFill>
          </a:ln>
          <a:extLst/>
        </p:spPr>
      </p:pic>
      <p:pic>
        <p:nvPicPr>
          <p:cNvPr id="31" name="3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232586"/>
            <a:ext cx="457198" cy="457198"/>
          </a:xfrm>
          <a:prstGeom prst="rect">
            <a:avLst/>
          </a:prstGeom>
          <a:solidFill>
            <a:srgbClr val="9BBB59">
              <a:lumMod val="60000"/>
              <a:lumOff val="40000"/>
            </a:srgbClr>
          </a:solidFill>
          <a:ln>
            <a:solidFill>
              <a:srgbClr val="4F81BD"/>
            </a:solidFill>
          </a:ln>
          <a:extLst/>
        </p:spPr>
      </p:pic>
      <p:pic>
        <p:nvPicPr>
          <p:cNvPr id="32" name="3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232598"/>
            <a:ext cx="457198" cy="457198"/>
          </a:xfrm>
          <a:prstGeom prst="rect">
            <a:avLst/>
          </a:prstGeom>
          <a:solidFill>
            <a:srgbClr val="9BBB59">
              <a:lumMod val="60000"/>
              <a:lumOff val="40000"/>
            </a:srgbClr>
          </a:solidFill>
          <a:ln>
            <a:solidFill>
              <a:srgbClr val="4F81BD"/>
            </a:solidFill>
          </a:ln>
          <a:extLst/>
        </p:spPr>
      </p:pic>
      <p:pic>
        <p:nvPicPr>
          <p:cNvPr id="33" name="4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232574"/>
            <a:ext cx="457198" cy="457198"/>
          </a:xfrm>
          <a:prstGeom prst="rect">
            <a:avLst/>
          </a:prstGeom>
          <a:solidFill>
            <a:srgbClr val="9BBB59">
              <a:lumMod val="60000"/>
              <a:lumOff val="40000"/>
            </a:srgbClr>
          </a:solidFill>
          <a:ln>
            <a:solidFill>
              <a:srgbClr val="4F81BD"/>
            </a:solidFill>
          </a:ln>
          <a:extLst/>
        </p:spPr>
      </p:pic>
      <p:pic>
        <p:nvPicPr>
          <p:cNvPr id="34" name="4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232598"/>
            <a:ext cx="457198" cy="457198"/>
          </a:xfrm>
          <a:prstGeom prst="rect">
            <a:avLst/>
          </a:prstGeom>
          <a:solidFill>
            <a:srgbClr val="9BBB59">
              <a:lumMod val="60000"/>
              <a:lumOff val="40000"/>
            </a:srgbClr>
          </a:solidFill>
          <a:ln>
            <a:solidFill>
              <a:srgbClr val="4F81BD"/>
            </a:solidFill>
          </a:ln>
          <a:extLst/>
        </p:spPr>
      </p:pic>
      <p:pic>
        <p:nvPicPr>
          <p:cNvPr id="35" name="4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232562"/>
            <a:ext cx="457198" cy="457198"/>
          </a:xfrm>
          <a:prstGeom prst="rect">
            <a:avLst/>
          </a:prstGeom>
          <a:solidFill>
            <a:srgbClr val="9BBB59">
              <a:lumMod val="60000"/>
              <a:lumOff val="40000"/>
            </a:srgbClr>
          </a:solidFill>
          <a:ln>
            <a:solidFill>
              <a:srgbClr val="4F81BD"/>
            </a:solidFill>
          </a:ln>
          <a:extLst/>
        </p:spPr>
      </p:pic>
      <p:pic>
        <p:nvPicPr>
          <p:cNvPr id="36" name="4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700679"/>
            <a:ext cx="457198" cy="457198"/>
          </a:xfrm>
          <a:prstGeom prst="rect">
            <a:avLst/>
          </a:prstGeom>
          <a:solidFill>
            <a:srgbClr val="9BBB59">
              <a:lumMod val="60000"/>
              <a:lumOff val="40000"/>
            </a:srgbClr>
          </a:solidFill>
          <a:ln>
            <a:solidFill>
              <a:srgbClr val="4F81BD"/>
            </a:solidFill>
          </a:ln>
        </p:spPr>
      </p:pic>
      <p:pic>
        <p:nvPicPr>
          <p:cNvPr id="37" name="4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700679"/>
            <a:ext cx="457198" cy="457198"/>
          </a:xfrm>
          <a:prstGeom prst="rect">
            <a:avLst/>
          </a:prstGeom>
          <a:solidFill>
            <a:srgbClr val="9BBB59">
              <a:lumMod val="60000"/>
              <a:lumOff val="40000"/>
            </a:srgbClr>
          </a:solidFill>
          <a:ln>
            <a:solidFill>
              <a:srgbClr val="4F81BD"/>
            </a:solidFill>
          </a:ln>
          <a:extLst/>
        </p:spPr>
      </p:pic>
      <p:pic>
        <p:nvPicPr>
          <p:cNvPr id="38" name="4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703400"/>
            <a:ext cx="457198" cy="457198"/>
          </a:xfrm>
          <a:prstGeom prst="rect">
            <a:avLst/>
          </a:prstGeom>
          <a:solidFill>
            <a:srgbClr val="9BBB59">
              <a:lumMod val="60000"/>
              <a:lumOff val="40000"/>
            </a:srgbClr>
          </a:solidFill>
          <a:ln>
            <a:solidFill>
              <a:srgbClr val="4F81BD"/>
            </a:solidFill>
          </a:ln>
          <a:extLst/>
        </p:spPr>
      </p:pic>
      <p:pic>
        <p:nvPicPr>
          <p:cNvPr id="39" name="4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702026"/>
            <a:ext cx="457198" cy="457198"/>
          </a:xfrm>
          <a:prstGeom prst="rect">
            <a:avLst/>
          </a:prstGeom>
          <a:solidFill>
            <a:srgbClr val="9BBB59">
              <a:lumMod val="60000"/>
              <a:lumOff val="40000"/>
            </a:srgbClr>
          </a:solidFill>
          <a:ln>
            <a:solidFill>
              <a:srgbClr val="4F81BD"/>
            </a:solidFill>
          </a:ln>
          <a:extLst/>
        </p:spPr>
      </p:pic>
      <p:pic>
        <p:nvPicPr>
          <p:cNvPr id="40" name="4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702014"/>
            <a:ext cx="457198" cy="457198"/>
          </a:xfrm>
          <a:prstGeom prst="rect">
            <a:avLst/>
          </a:prstGeom>
          <a:solidFill>
            <a:srgbClr val="9BBB59">
              <a:lumMod val="60000"/>
              <a:lumOff val="40000"/>
            </a:srgbClr>
          </a:solidFill>
          <a:ln>
            <a:solidFill>
              <a:srgbClr val="4F81BD"/>
            </a:solidFill>
          </a:ln>
          <a:extLst/>
        </p:spPr>
      </p:pic>
      <p:pic>
        <p:nvPicPr>
          <p:cNvPr id="41" name="4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702026"/>
            <a:ext cx="457198" cy="457198"/>
          </a:xfrm>
          <a:prstGeom prst="rect">
            <a:avLst/>
          </a:prstGeom>
          <a:solidFill>
            <a:srgbClr val="9BBB59">
              <a:lumMod val="60000"/>
              <a:lumOff val="40000"/>
            </a:srgbClr>
          </a:solidFill>
          <a:ln>
            <a:solidFill>
              <a:srgbClr val="4F81BD"/>
            </a:solidFill>
          </a:ln>
          <a:extLst/>
        </p:spPr>
      </p:pic>
      <p:pic>
        <p:nvPicPr>
          <p:cNvPr id="42" name="4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702038"/>
            <a:ext cx="457198" cy="457198"/>
          </a:xfrm>
          <a:prstGeom prst="rect">
            <a:avLst/>
          </a:prstGeom>
          <a:solidFill>
            <a:srgbClr val="9BBB59">
              <a:lumMod val="60000"/>
              <a:lumOff val="40000"/>
            </a:srgbClr>
          </a:solidFill>
          <a:ln>
            <a:solidFill>
              <a:srgbClr val="4F81BD"/>
            </a:solidFill>
          </a:ln>
          <a:extLst/>
        </p:spPr>
      </p:pic>
      <p:pic>
        <p:nvPicPr>
          <p:cNvPr id="43" name="5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702014"/>
            <a:ext cx="457198" cy="457198"/>
          </a:xfrm>
          <a:prstGeom prst="rect">
            <a:avLst/>
          </a:prstGeom>
          <a:solidFill>
            <a:srgbClr val="9BBB59">
              <a:lumMod val="60000"/>
              <a:lumOff val="40000"/>
            </a:srgbClr>
          </a:solidFill>
          <a:ln>
            <a:solidFill>
              <a:srgbClr val="4F81BD"/>
            </a:solidFill>
          </a:ln>
          <a:extLst/>
        </p:spPr>
      </p:pic>
      <p:pic>
        <p:nvPicPr>
          <p:cNvPr id="44" name="5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702038"/>
            <a:ext cx="457198" cy="457198"/>
          </a:xfrm>
          <a:prstGeom prst="rect">
            <a:avLst/>
          </a:prstGeom>
          <a:solidFill>
            <a:srgbClr val="9BBB59">
              <a:lumMod val="60000"/>
              <a:lumOff val="40000"/>
            </a:srgbClr>
          </a:solidFill>
          <a:ln>
            <a:solidFill>
              <a:srgbClr val="4F81BD"/>
            </a:solidFill>
          </a:ln>
          <a:extLst/>
        </p:spPr>
      </p:pic>
      <p:pic>
        <p:nvPicPr>
          <p:cNvPr id="45" name="5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702002"/>
            <a:ext cx="457198" cy="457198"/>
          </a:xfrm>
          <a:prstGeom prst="rect">
            <a:avLst/>
          </a:prstGeom>
          <a:solidFill>
            <a:srgbClr val="9BBB59">
              <a:lumMod val="60000"/>
              <a:lumOff val="40000"/>
            </a:srgbClr>
          </a:solidFill>
          <a:ln>
            <a:solidFill>
              <a:srgbClr val="4F81BD"/>
            </a:solidFill>
          </a:ln>
          <a:extLst/>
        </p:spPr>
      </p:pic>
      <p:pic>
        <p:nvPicPr>
          <p:cNvPr id="46" name="5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170119"/>
            <a:ext cx="457198" cy="457198"/>
          </a:xfrm>
          <a:prstGeom prst="rect">
            <a:avLst/>
          </a:prstGeom>
          <a:solidFill>
            <a:srgbClr val="9BBB59">
              <a:lumMod val="60000"/>
              <a:lumOff val="40000"/>
            </a:srgbClr>
          </a:solidFill>
          <a:ln>
            <a:solidFill>
              <a:srgbClr val="4F81BD"/>
            </a:solidFill>
          </a:ln>
        </p:spPr>
      </p:pic>
      <p:pic>
        <p:nvPicPr>
          <p:cNvPr id="47" name="5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170119"/>
            <a:ext cx="457198" cy="457198"/>
          </a:xfrm>
          <a:prstGeom prst="rect">
            <a:avLst/>
          </a:prstGeom>
          <a:solidFill>
            <a:srgbClr val="9BBB59">
              <a:lumMod val="60000"/>
              <a:lumOff val="40000"/>
            </a:srgbClr>
          </a:solidFill>
          <a:ln>
            <a:solidFill>
              <a:srgbClr val="4F81BD"/>
            </a:solidFill>
          </a:ln>
          <a:extLst/>
        </p:spPr>
      </p:pic>
      <p:pic>
        <p:nvPicPr>
          <p:cNvPr id="48" name="5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3172840"/>
            <a:ext cx="457198" cy="457198"/>
          </a:xfrm>
          <a:prstGeom prst="rect">
            <a:avLst/>
          </a:prstGeom>
          <a:solidFill>
            <a:srgbClr val="9BBB59">
              <a:lumMod val="60000"/>
              <a:lumOff val="40000"/>
            </a:srgbClr>
          </a:solidFill>
          <a:ln>
            <a:solidFill>
              <a:srgbClr val="4F81BD"/>
            </a:solidFill>
          </a:ln>
          <a:extLst/>
        </p:spPr>
      </p:pic>
      <p:pic>
        <p:nvPicPr>
          <p:cNvPr id="49" name="5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171466"/>
            <a:ext cx="457198" cy="457198"/>
          </a:xfrm>
          <a:prstGeom prst="rect">
            <a:avLst/>
          </a:prstGeom>
          <a:solidFill>
            <a:srgbClr val="9BBB59">
              <a:lumMod val="60000"/>
              <a:lumOff val="40000"/>
            </a:srgbClr>
          </a:solidFill>
          <a:ln>
            <a:solidFill>
              <a:srgbClr val="4F81BD"/>
            </a:solidFill>
          </a:ln>
          <a:extLst/>
        </p:spPr>
      </p:pic>
      <p:pic>
        <p:nvPicPr>
          <p:cNvPr id="50" name="5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171454"/>
            <a:ext cx="457198" cy="457198"/>
          </a:xfrm>
          <a:prstGeom prst="rect">
            <a:avLst/>
          </a:prstGeom>
          <a:solidFill>
            <a:srgbClr val="9BBB59">
              <a:lumMod val="60000"/>
              <a:lumOff val="40000"/>
            </a:srgbClr>
          </a:solidFill>
          <a:ln>
            <a:solidFill>
              <a:srgbClr val="4F81BD"/>
            </a:solidFill>
          </a:ln>
          <a:extLst/>
        </p:spPr>
      </p:pic>
      <p:pic>
        <p:nvPicPr>
          <p:cNvPr id="51" name="5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171466"/>
            <a:ext cx="457198" cy="457198"/>
          </a:xfrm>
          <a:prstGeom prst="rect">
            <a:avLst/>
          </a:prstGeom>
          <a:solidFill>
            <a:schemeClr val="accent3">
              <a:lumMod val="60000"/>
              <a:lumOff val="40000"/>
            </a:schemeClr>
          </a:solidFill>
          <a:ln>
            <a:solidFill>
              <a:srgbClr val="4F81BD"/>
            </a:solidFill>
          </a:ln>
          <a:extLst/>
        </p:spPr>
      </p:pic>
      <p:pic>
        <p:nvPicPr>
          <p:cNvPr id="52" name="5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171478"/>
            <a:ext cx="457198" cy="457198"/>
          </a:xfrm>
          <a:prstGeom prst="rect">
            <a:avLst/>
          </a:prstGeom>
          <a:solidFill>
            <a:schemeClr val="accent3">
              <a:lumMod val="60000"/>
              <a:lumOff val="40000"/>
            </a:schemeClr>
          </a:solidFill>
          <a:ln>
            <a:solidFill>
              <a:srgbClr val="4F81BD"/>
            </a:solidFill>
          </a:ln>
        </p:spPr>
      </p:pic>
      <p:pic>
        <p:nvPicPr>
          <p:cNvPr id="53" name="6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171454"/>
            <a:ext cx="457198" cy="457198"/>
          </a:xfrm>
          <a:prstGeom prst="rect">
            <a:avLst/>
          </a:prstGeom>
          <a:solidFill>
            <a:schemeClr val="accent3">
              <a:lumMod val="60000"/>
              <a:lumOff val="40000"/>
            </a:schemeClr>
          </a:solidFill>
          <a:ln>
            <a:solidFill>
              <a:srgbClr val="4F81BD"/>
            </a:solidFill>
          </a:ln>
          <a:extLst/>
        </p:spPr>
      </p:pic>
      <p:pic>
        <p:nvPicPr>
          <p:cNvPr id="54" name="6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171478"/>
            <a:ext cx="457198" cy="457198"/>
          </a:xfrm>
          <a:prstGeom prst="rect">
            <a:avLst/>
          </a:prstGeom>
          <a:solidFill>
            <a:schemeClr val="accent3">
              <a:lumMod val="60000"/>
              <a:lumOff val="40000"/>
            </a:schemeClr>
          </a:solidFill>
          <a:ln>
            <a:solidFill>
              <a:srgbClr val="4F81BD"/>
            </a:solidFill>
          </a:ln>
          <a:extLst/>
        </p:spPr>
      </p:pic>
      <p:pic>
        <p:nvPicPr>
          <p:cNvPr id="55" name="6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171442"/>
            <a:ext cx="457198" cy="457198"/>
          </a:xfrm>
          <a:prstGeom prst="rect">
            <a:avLst/>
          </a:prstGeom>
          <a:solidFill>
            <a:schemeClr val="accent3">
              <a:lumMod val="60000"/>
              <a:lumOff val="40000"/>
            </a:schemeClr>
          </a:solidFill>
          <a:ln>
            <a:solidFill>
              <a:srgbClr val="4F81BD"/>
            </a:solidFill>
          </a:ln>
          <a:extLst/>
        </p:spPr>
      </p:pic>
      <p:pic>
        <p:nvPicPr>
          <p:cNvPr id="56" name="6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639559"/>
            <a:ext cx="457198" cy="457198"/>
          </a:xfrm>
          <a:prstGeom prst="rect">
            <a:avLst/>
          </a:prstGeom>
          <a:solidFill>
            <a:schemeClr val="accent3">
              <a:lumMod val="60000"/>
              <a:lumOff val="40000"/>
            </a:schemeClr>
          </a:solidFill>
          <a:ln>
            <a:solidFill>
              <a:srgbClr val="4F81BD"/>
            </a:solidFill>
          </a:ln>
        </p:spPr>
      </p:pic>
      <p:pic>
        <p:nvPicPr>
          <p:cNvPr id="57" name="6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639559"/>
            <a:ext cx="457198" cy="457198"/>
          </a:xfrm>
          <a:prstGeom prst="rect">
            <a:avLst/>
          </a:prstGeom>
          <a:solidFill>
            <a:schemeClr val="accent3">
              <a:lumMod val="60000"/>
              <a:lumOff val="40000"/>
            </a:schemeClr>
          </a:solidFill>
          <a:ln>
            <a:solidFill>
              <a:srgbClr val="4F81BD"/>
            </a:solidFill>
          </a:ln>
          <a:extLst/>
        </p:spPr>
      </p:pic>
      <p:pic>
        <p:nvPicPr>
          <p:cNvPr id="58" name="6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0" y="3642280"/>
            <a:ext cx="457198" cy="457198"/>
          </a:xfrm>
          <a:prstGeom prst="rect">
            <a:avLst/>
          </a:prstGeom>
          <a:solidFill>
            <a:srgbClr val="1F497D">
              <a:lumMod val="20000"/>
              <a:lumOff val="80000"/>
            </a:srgbClr>
          </a:solidFill>
          <a:ln>
            <a:solidFill>
              <a:srgbClr val="4F81BD"/>
            </a:solidFill>
          </a:ln>
          <a:extLst/>
        </p:spPr>
      </p:pic>
      <p:pic>
        <p:nvPicPr>
          <p:cNvPr id="59" name="6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640906"/>
            <a:ext cx="457198" cy="457198"/>
          </a:xfrm>
          <a:prstGeom prst="rect">
            <a:avLst/>
          </a:prstGeom>
          <a:solidFill>
            <a:srgbClr val="1F497D">
              <a:lumMod val="20000"/>
              <a:lumOff val="80000"/>
            </a:srgbClr>
          </a:solidFill>
          <a:ln>
            <a:solidFill>
              <a:srgbClr val="4F81BD"/>
            </a:solidFill>
          </a:ln>
          <a:extLst/>
        </p:spPr>
      </p:pic>
      <p:pic>
        <p:nvPicPr>
          <p:cNvPr id="60" name="6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640894"/>
            <a:ext cx="457198" cy="457198"/>
          </a:xfrm>
          <a:prstGeom prst="rect">
            <a:avLst/>
          </a:prstGeom>
          <a:solidFill>
            <a:srgbClr val="1F497D">
              <a:lumMod val="20000"/>
              <a:lumOff val="80000"/>
            </a:srgbClr>
          </a:solidFill>
          <a:ln>
            <a:solidFill>
              <a:srgbClr val="4F81BD"/>
            </a:solidFill>
          </a:ln>
          <a:extLst/>
        </p:spPr>
      </p:pic>
      <p:pic>
        <p:nvPicPr>
          <p:cNvPr id="61" name="6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640906"/>
            <a:ext cx="457198" cy="457198"/>
          </a:xfrm>
          <a:prstGeom prst="rect">
            <a:avLst/>
          </a:prstGeom>
          <a:solidFill>
            <a:srgbClr val="1F497D">
              <a:lumMod val="20000"/>
              <a:lumOff val="80000"/>
            </a:srgbClr>
          </a:solidFill>
          <a:ln>
            <a:solidFill>
              <a:srgbClr val="4F81BD"/>
            </a:solidFill>
          </a:ln>
          <a:extLst/>
        </p:spPr>
      </p:pic>
      <p:pic>
        <p:nvPicPr>
          <p:cNvPr id="62" name="6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640918"/>
            <a:ext cx="457198" cy="457198"/>
          </a:xfrm>
          <a:prstGeom prst="rect">
            <a:avLst/>
          </a:prstGeom>
          <a:solidFill>
            <a:srgbClr val="1F497D">
              <a:lumMod val="20000"/>
              <a:lumOff val="80000"/>
            </a:srgbClr>
          </a:solidFill>
          <a:ln>
            <a:solidFill>
              <a:srgbClr val="4F81BD"/>
            </a:solidFill>
          </a:ln>
          <a:extLst/>
        </p:spPr>
      </p:pic>
      <p:pic>
        <p:nvPicPr>
          <p:cNvPr id="63" name="7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640894"/>
            <a:ext cx="457198" cy="457198"/>
          </a:xfrm>
          <a:prstGeom prst="rect">
            <a:avLst/>
          </a:prstGeom>
          <a:solidFill>
            <a:srgbClr val="1F497D">
              <a:lumMod val="20000"/>
              <a:lumOff val="80000"/>
            </a:srgbClr>
          </a:solidFill>
          <a:ln>
            <a:solidFill>
              <a:srgbClr val="4F81BD"/>
            </a:solidFill>
          </a:ln>
          <a:extLst/>
        </p:spPr>
      </p:pic>
      <p:pic>
        <p:nvPicPr>
          <p:cNvPr id="64" name="7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640918"/>
            <a:ext cx="457198" cy="457198"/>
          </a:xfrm>
          <a:prstGeom prst="rect">
            <a:avLst/>
          </a:prstGeom>
          <a:solidFill>
            <a:srgbClr val="1F497D">
              <a:lumMod val="20000"/>
              <a:lumOff val="80000"/>
            </a:srgbClr>
          </a:solidFill>
          <a:ln>
            <a:solidFill>
              <a:srgbClr val="4F81BD"/>
            </a:solidFill>
          </a:ln>
          <a:extLst/>
        </p:spPr>
      </p:pic>
      <p:pic>
        <p:nvPicPr>
          <p:cNvPr id="65" name="7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640882"/>
            <a:ext cx="457198" cy="457198"/>
          </a:xfrm>
          <a:prstGeom prst="rect">
            <a:avLst/>
          </a:prstGeom>
          <a:solidFill>
            <a:srgbClr val="1F497D">
              <a:lumMod val="20000"/>
              <a:lumOff val="80000"/>
            </a:srgbClr>
          </a:solidFill>
          <a:ln>
            <a:solidFill>
              <a:srgbClr val="4F81BD"/>
            </a:solidFill>
          </a:ln>
          <a:extLst/>
        </p:spPr>
      </p:pic>
      <p:pic>
        <p:nvPicPr>
          <p:cNvPr id="66" name="7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109035"/>
            <a:ext cx="457198" cy="457198"/>
          </a:xfrm>
          <a:prstGeom prst="rect">
            <a:avLst/>
          </a:prstGeom>
          <a:solidFill>
            <a:srgbClr val="1F497D">
              <a:lumMod val="20000"/>
              <a:lumOff val="80000"/>
            </a:srgbClr>
          </a:solidFill>
          <a:ln>
            <a:solidFill>
              <a:srgbClr val="4F81BD"/>
            </a:solidFill>
          </a:ln>
        </p:spPr>
      </p:pic>
      <p:pic>
        <p:nvPicPr>
          <p:cNvPr id="67" name="7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109035"/>
            <a:ext cx="457198" cy="457198"/>
          </a:xfrm>
          <a:prstGeom prst="rect">
            <a:avLst/>
          </a:prstGeom>
          <a:solidFill>
            <a:srgbClr val="1F497D">
              <a:lumMod val="20000"/>
              <a:lumOff val="80000"/>
            </a:srgbClr>
          </a:solidFill>
          <a:ln>
            <a:solidFill>
              <a:srgbClr val="4F81BD"/>
            </a:solidFill>
          </a:ln>
          <a:extLst/>
        </p:spPr>
      </p:pic>
      <p:pic>
        <p:nvPicPr>
          <p:cNvPr id="68" name="7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111756"/>
            <a:ext cx="457198" cy="457198"/>
          </a:xfrm>
          <a:prstGeom prst="rect">
            <a:avLst/>
          </a:prstGeom>
          <a:solidFill>
            <a:srgbClr val="1F497D">
              <a:lumMod val="20000"/>
              <a:lumOff val="80000"/>
            </a:srgbClr>
          </a:solidFill>
          <a:ln>
            <a:solidFill>
              <a:srgbClr val="4F81BD"/>
            </a:solidFill>
          </a:ln>
          <a:extLst/>
        </p:spPr>
      </p:pic>
      <p:pic>
        <p:nvPicPr>
          <p:cNvPr id="69" name="7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110382"/>
            <a:ext cx="457198" cy="457198"/>
          </a:xfrm>
          <a:prstGeom prst="rect">
            <a:avLst/>
          </a:prstGeom>
          <a:solidFill>
            <a:srgbClr val="1F497D">
              <a:lumMod val="20000"/>
              <a:lumOff val="80000"/>
            </a:srgbClr>
          </a:solidFill>
          <a:ln>
            <a:solidFill>
              <a:srgbClr val="4F81BD"/>
            </a:solidFill>
          </a:ln>
          <a:extLst/>
        </p:spPr>
      </p:pic>
      <p:pic>
        <p:nvPicPr>
          <p:cNvPr id="70" name="7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110370"/>
            <a:ext cx="457198" cy="457198"/>
          </a:xfrm>
          <a:prstGeom prst="rect">
            <a:avLst/>
          </a:prstGeom>
          <a:solidFill>
            <a:srgbClr val="1F497D">
              <a:lumMod val="20000"/>
              <a:lumOff val="80000"/>
            </a:srgbClr>
          </a:solidFill>
          <a:ln>
            <a:solidFill>
              <a:srgbClr val="4F81BD"/>
            </a:solidFill>
          </a:ln>
          <a:extLst/>
        </p:spPr>
      </p:pic>
      <p:pic>
        <p:nvPicPr>
          <p:cNvPr id="71" name="7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110382"/>
            <a:ext cx="457198" cy="457198"/>
          </a:xfrm>
          <a:prstGeom prst="rect">
            <a:avLst/>
          </a:prstGeom>
          <a:solidFill>
            <a:srgbClr val="1F497D">
              <a:lumMod val="20000"/>
              <a:lumOff val="80000"/>
            </a:srgbClr>
          </a:solidFill>
          <a:ln>
            <a:solidFill>
              <a:srgbClr val="4F81BD"/>
            </a:solidFill>
          </a:ln>
          <a:extLst/>
        </p:spPr>
      </p:pic>
      <p:pic>
        <p:nvPicPr>
          <p:cNvPr id="72" name="7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110394"/>
            <a:ext cx="457198" cy="457198"/>
          </a:xfrm>
          <a:prstGeom prst="rect">
            <a:avLst/>
          </a:prstGeom>
          <a:solidFill>
            <a:srgbClr val="1F497D">
              <a:lumMod val="20000"/>
              <a:lumOff val="80000"/>
            </a:srgbClr>
          </a:solidFill>
          <a:ln>
            <a:solidFill>
              <a:srgbClr val="4F81BD"/>
            </a:solidFill>
          </a:ln>
          <a:extLst/>
        </p:spPr>
      </p:pic>
      <p:pic>
        <p:nvPicPr>
          <p:cNvPr id="73" name="8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110370"/>
            <a:ext cx="457198" cy="457198"/>
          </a:xfrm>
          <a:prstGeom prst="rect">
            <a:avLst/>
          </a:prstGeom>
          <a:solidFill>
            <a:srgbClr val="1F497D">
              <a:lumMod val="20000"/>
              <a:lumOff val="80000"/>
            </a:srgbClr>
          </a:solidFill>
          <a:ln>
            <a:solidFill>
              <a:srgbClr val="4F81BD"/>
            </a:solidFill>
          </a:ln>
          <a:extLst/>
        </p:spPr>
      </p:pic>
      <p:pic>
        <p:nvPicPr>
          <p:cNvPr id="74" name="8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110394"/>
            <a:ext cx="457198" cy="457198"/>
          </a:xfrm>
          <a:prstGeom prst="rect">
            <a:avLst/>
          </a:prstGeom>
          <a:solidFill>
            <a:srgbClr val="1F497D">
              <a:lumMod val="20000"/>
              <a:lumOff val="80000"/>
            </a:srgbClr>
          </a:solidFill>
          <a:ln>
            <a:solidFill>
              <a:srgbClr val="4F81BD"/>
            </a:solidFill>
          </a:ln>
          <a:extLst/>
        </p:spPr>
      </p:pic>
      <p:pic>
        <p:nvPicPr>
          <p:cNvPr id="75" name="8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110358"/>
            <a:ext cx="457198" cy="457198"/>
          </a:xfrm>
          <a:prstGeom prst="rect">
            <a:avLst/>
          </a:prstGeom>
          <a:solidFill>
            <a:srgbClr val="1F497D">
              <a:lumMod val="20000"/>
              <a:lumOff val="80000"/>
            </a:srgbClr>
          </a:solidFill>
          <a:ln>
            <a:solidFill>
              <a:srgbClr val="4F81BD"/>
            </a:solidFill>
          </a:ln>
          <a:extLst/>
        </p:spPr>
      </p:pic>
      <p:pic>
        <p:nvPicPr>
          <p:cNvPr id="76" name="8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578475"/>
            <a:ext cx="457198" cy="457198"/>
          </a:xfrm>
          <a:prstGeom prst="rect">
            <a:avLst/>
          </a:prstGeom>
          <a:solidFill>
            <a:srgbClr val="1F497D">
              <a:lumMod val="20000"/>
              <a:lumOff val="80000"/>
            </a:srgbClr>
          </a:solidFill>
          <a:ln>
            <a:solidFill>
              <a:srgbClr val="4F81BD"/>
            </a:solidFill>
          </a:ln>
        </p:spPr>
      </p:pic>
      <p:pic>
        <p:nvPicPr>
          <p:cNvPr id="77" name="8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578475"/>
            <a:ext cx="457198" cy="457198"/>
          </a:xfrm>
          <a:prstGeom prst="rect">
            <a:avLst/>
          </a:prstGeom>
          <a:solidFill>
            <a:srgbClr val="1F497D">
              <a:lumMod val="20000"/>
              <a:lumOff val="80000"/>
            </a:srgbClr>
          </a:solidFill>
          <a:ln>
            <a:solidFill>
              <a:srgbClr val="4F81BD"/>
            </a:solidFill>
          </a:ln>
          <a:extLst/>
        </p:spPr>
      </p:pic>
      <p:pic>
        <p:nvPicPr>
          <p:cNvPr id="78" name="8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581196"/>
            <a:ext cx="457198" cy="457198"/>
          </a:xfrm>
          <a:prstGeom prst="rect">
            <a:avLst/>
          </a:prstGeom>
          <a:solidFill>
            <a:schemeClr val="tx2">
              <a:lumMod val="40000"/>
              <a:lumOff val="60000"/>
            </a:schemeClr>
          </a:solidFill>
          <a:ln>
            <a:solidFill>
              <a:srgbClr val="4F81BD"/>
            </a:solidFill>
          </a:ln>
          <a:extLst/>
        </p:spPr>
      </p:pic>
      <p:pic>
        <p:nvPicPr>
          <p:cNvPr id="79" name="8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579822"/>
            <a:ext cx="457198" cy="457198"/>
          </a:xfrm>
          <a:prstGeom prst="rect">
            <a:avLst/>
          </a:prstGeom>
          <a:solidFill>
            <a:schemeClr val="tx2">
              <a:lumMod val="40000"/>
              <a:lumOff val="60000"/>
            </a:schemeClr>
          </a:solidFill>
          <a:ln>
            <a:solidFill>
              <a:srgbClr val="4F81BD"/>
            </a:solidFill>
          </a:ln>
          <a:extLst/>
        </p:spPr>
      </p:pic>
      <p:pic>
        <p:nvPicPr>
          <p:cNvPr id="80" name="8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579810"/>
            <a:ext cx="457198" cy="457198"/>
          </a:xfrm>
          <a:prstGeom prst="rect">
            <a:avLst/>
          </a:prstGeom>
          <a:solidFill>
            <a:schemeClr val="tx2">
              <a:lumMod val="40000"/>
              <a:lumOff val="60000"/>
            </a:schemeClr>
          </a:solidFill>
          <a:ln>
            <a:solidFill>
              <a:srgbClr val="4F81BD"/>
            </a:solidFill>
          </a:ln>
          <a:extLst/>
        </p:spPr>
      </p:pic>
      <p:pic>
        <p:nvPicPr>
          <p:cNvPr id="81" name="8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579822"/>
            <a:ext cx="457198" cy="457198"/>
          </a:xfrm>
          <a:prstGeom prst="rect">
            <a:avLst/>
          </a:prstGeom>
          <a:solidFill>
            <a:schemeClr val="tx2">
              <a:lumMod val="40000"/>
              <a:lumOff val="60000"/>
            </a:schemeClr>
          </a:solidFill>
          <a:ln>
            <a:solidFill>
              <a:srgbClr val="4F81BD"/>
            </a:solidFill>
          </a:ln>
          <a:extLst/>
        </p:spPr>
      </p:pic>
      <p:pic>
        <p:nvPicPr>
          <p:cNvPr id="82" name="8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579834"/>
            <a:ext cx="457198" cy="457198"/>
          </a:xfrm>
          <a:prstGeom prst="rect">
            <a:avLst/>
          </a:prstGeom>
          <a:solidFill>
            <a:schemeClr val="tx2">
              <a:lumMod val="40000"/>
              <a:lumOff val="60000"/>
            </a:schemeClr>
          </a:solidFill>
          <a:ln>
            <a:solidFill>
              <a:srgbClr val="4F81BD"/>
            </a:solidFill>
          </a:ln>
          <a:extLst/>
        </p:spPr>
      </p:pic>
      <p:pic>
        <p:nvPicPr>
          <p:cNvPr id="83" name="9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579810"/>
            <a:ext cx="457198" cy="457198"/>
          </a:xfrm>
          <a:prstGeom prst="rect">
            <a:avLst/>
          </a:prstGeom>
          <a:solidFill>
            <a:schemeClr val="tx2">
              <a:lumMod val="40000"/>
              <a:lumOff val="60000"/>
            </a:schemeClr>
          </a:solidFill>
          <a:ln>
            <a:solidFill>
              <a:srgbClr val="4F81BD"/>
            </a:solidFill>
          </a:ln>
          <a:extLst/>
        </p:spPr>
      </p:pic>
      <p:pic>
        <p:nvPicPr>
          <p:cNvPr id="84" name="9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579834"/>
            <a:ext cx="457198" cy="457198"/>
          </a:xfrm>
          <a:prstGeom prst="rect">
            <a:avLst/>
          </a:prstGeom>
          <a:solidFill>
            <a:schemeClr val="tx2">
              <a:lumMod val="40000"/>
              <a:lumOff val="60000"/>
            </a:schemeClr>
          </a:solidFill>
          <a:ln>
            <a:solidFill>
              <a:srgbClr val="4F81BD"/>
            </a:solidFill>
          </a:ln>
          <a:extLst/>
        </p:spPr>
      </p:pic>
      <p:pic>
        <p:nvPicPr>
          <p:cNvPr id="85" name="9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579798"/>
            <a:ext cx="457198" cy="457198"/>
          </a:xfrm>
          <a:prstGeom prst="rect">
            <a:avLst/>
          </a:prstGeom>
          <a:solidFill>
            <a:schemeClr val="tx2">
              <a:lumMod val="40000"/>
              <a:lumOff val="60000"/>
            </a:schemeClr>
          </a:solidFill>
          <a:ln>
            <a:solidFill>
              <a:srgbClr val="4F81BD"/>
            </a:solidFill>
          </a:ln>
          <a:extLst/>
        </p:spPr>
      </p:pic>
      <p:pic>
        <p:nvPicPr>
          <p:cNvPr id="86" name="9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047927"/>
            <a:ext cx="457198" cy="457198"/>
          </a:xfrm>
          <a:prstGeom prst="rect">
            <a:avLst/>
          </a:prstGeom>
          <a:solidFill>
            <a:schemeClr val="tx2">
              <a:lumMod val="40000"/>
              <a:lumOff val="60000"/>
            </a:schemeClr>
          </a:solidFill>
          <a:ln>
            <a:solidFill>
              <a:srgbClr val="4F81BD"/>
            </a:solidFill>
          </a:ln>
        </p:spPr>
      </p:pic>
      <p:pic>
        <p:nvPicPr>
          <p:cNvPr id="87" name="9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047927"/>
            <a:ext cx="457198" cy="457198"/>
          </a:xfrm>
          <a:prstGeom prst="rect">
            <a:avLst/>
          </a:prstGeom>
          <a:solidFill>
            <a:srgbClr val="7BA8DF"/>
          </a:solidFill>
          <a:ln>
            <a:solidFill>
              <a:srgbClr val="4F81BD"/>
            </a:solidFill>
          </a:ln>
        </p:spPr>
      </p:pic>
      <p:pic>
        <p:nvPicPr>
          <p:cNvPr id="88" name="9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050648"/>
            <a:ext cx="457198" cy="457198"/>
          </a:xfrm>
          <a:prstGeom prst="rect">
            <a:avLst/>
          </a:prstGeom>
          <a:solidFill>
            <a:srgbClr val="7BA8DF"/>
          </a:solidFill>
          <a:ln>
            <a:solidFill>
              <a:srgbClr val="4F81BD"/>
            </a:solidFill>
          </a:ln>
          <a:extLst/>
        </p:spPr>
      </p:pic>
      <p:pic>
        <p:nvPicPr>
          <p:cNvPr id="89" name="9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049274"/>
            <a:ext cx="457198" cy="457198"/>
          </a:xfrm>
          <a:prstGeom prst="rect">
            <a:avLst/>
          </a:prstGeom>
          <a:solidFill>
            <a:srgbClr val="7BA8DF"/>
          </a:solidFill>
          <a:ln>
            <a:solidFill>
              <a:srgbClr val="4F81BD"/>
            </a:solidFill>
          </a:ln>
          <a:extLst/>
        </p:spPr>
      </p:pic>
      <p:pic>
        <p:nvPicPr>
          <p:cNvPr id="90" name="9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049262"/>
            <a:ext cx="457198" cy="457198"/>
          </a:xfrm>
          <a:prstGeom prst="rect">
            <a:avLst/>
          </a:prstGeom>
          <a:solidFill>
            <a:srgbClr val="7BA8DF"/>
          </a:solidFill>
          <a:ln>
            <a:solidFill>
              <a:srgbClr val="4F81BD"/>
            </a:solidFill>
          </a:ln>
          <a:extLst/>
        </p:spPr>
      </p:pic>
      <p:pic>
        <p:nvPicPr>
          <p:cNvPr id="91" name="9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049274"/>
            <a:ext cx="457198" cy="457198"/>
          </a:xfrm>
          <a:prstGeom prst="rect">
            <a:avLst/>
          </a:prstGeom>
          <a:solidFill>
            <a:srgbClr val="7BA8DF"/>
          </a:solidFill>
          <a:ln>
            <a:solidFill>
              <a:srgbClr val="4F81BD"/>
            </a:solidFill>
          </a:ln>
          <a:extLst/>
        </p:spPr>
      </p:pic>
      <p:pic>
        <p:nvPicPr>
          <p:cNvPr id="92" name="9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049286"/>
            <a:ext cx="457198" cy="457198"/>
          </a:xfrm>
          <a:prstGeom prst="rect">
            <a:avLst/>
          </a:prstGeom>
          <a:solidFill>
            <a:srgbClr val="7BA8DF"/>
          </a:solidFill>
          <a:ln>
            <a:solidFill>
              <a:srgbClr val="4F81BD"/>
            </a:solidFill>
          </a:ln>
          <a:extLst/>
        </p:spPr>
      </p:pic>
      <p:pic>
        <p:nvPicPr>
          <p:cNvPr id="93" name="10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049262"/>
            <a:ext cx="457198" cy="457198"/>
          </a:xfrm>
          <a:prstGeom prst="rect">
            <a:avLst/>
          </a:prstGeom>
          <a:solidFill>
            <a:srgbClr val="7BA8DF"/>
          </a:solidFill>
          <a:ln>
            <a:solidFill>
              <a:srgbClr val="4F81BD"/>
            </a:solidFill>
          </a:ln>
          <a:extLst/>
        </p:spPr>
      </p:pic>
      <p:pic>
        <p:nvPicPr>
          <p:cNvPr id="94" name="10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7734" y="5049287"/>
            <a:ext cx="457198" cy="457198"/>
          </a:xfrm>
          <a:prstGeom prst="rect">
            <a:avLst/>
          </a:prstGeom>
          <a:solidFill>
            <a:srgbClr val="7BA8DF"/>
          </a:solidFill>
          <a:ln>
            <a:solidFill>
              <a:srgbClr val="4F81BD"/>
            </a:solidFill>
          </a:ln>
          <a:extLst/>
        </p:spPr>
      </p:pic>
      <p:pic>
        <p:nvPicPr>
          <p:cNvPr id="95" name="10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049250"/>
            <a:ext cx="457198" cy="457198"/>
          </a:xfrm>
          <a:prstGeom prst="rect">
            <a:avLst/>
          </a:prstGeom>
          <a:solidFill>
            <a:srgbClr val="7BA8DF"/>
          </a:solidFill>
          <a:ln>
            <a:solidFill>
              <a:srgbClr val="4F81BD"/>
            </a:solidFill>
          </a:ln>
          <a:extLst/>
        </p:spPr>
      </p:pic>
      <p:pic>
        <p:nvPicPr>
          <p:cNvPr id="96" name="10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517367"/>
            <a:ext cx="457198" cy="457198"/>
          </a:xfrm>
          <a:prstGeom prst="rect">
            <a:avLst/>
          </a:prstGeom>
          <a:solidFill>
            <a:srgbClr val="7BA8DF"/>
          </a:solidFill>
          <a:ln>
            <a:solidFill>
              <a:srgbClr val="4F81BD"/>
            </a:solidFill>
          </a:ln>
        </p:spPr>
      </p:pic>
      <p:pic>
        <p:nvPicPr>
          <p:cNvPr id="97" name="10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517367"/>
            <a:ext cx="457198" cy="457198"/>
          </a:xfrm>
          <a:prstGeom prst="rect">
            <a:avLst/>
          </a:prstGeom>
          <a:solidFill>
            <a:srgbClr val="7BA8DF"/>
          </a:solidFill>
          <a:ln>
            <a:solidFill>
              <a:srgbClr val="4F81BD"/>
            </a:solidFill>
          </a:ln>
          <a:extLst/>
        </p:spPr>
      </p:pic>
      <p:pic>
        <p:nvPicPr>
          <p:cNvPr id="98" name="10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520088"/>
            <a:ext cx="457198" cy="457198"/>
          </a:xfrm>
          <a:prstGeom prst="rect">
            <a:avLst/>
          </a:prstGeom>
          <a:solidFill>
            <a:srgbClr val="7BA8DF"/>
          </a:solidFill>
          <a:ln>
            <a:solidFill>
              <a:srgbClr val="4F81BD"/>
            </a:solidFill>
          </a:ln>
          <a:extLst/>
        </p:spPr>
      </p:pic>
      <p:pic>
        <p:nvPicPr>
          <p:cNvPr id="99" name="10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518714"/>
            <a:ext cx="457198" cy="457198"/>
          </a:xfrm>
          <a:prstGeom prst="rect">
            <a:avLst/>
          </a:prstGeom>
          <a:solidFill>
            <a:srgbClr val="7BA8DF"/>
          </a:solidFill>
          <a:ln>
            <a:solidFill>
              <a:srgbClr val="4F81BD"/>
            </a:solidFill>
          </a:ln>
          <a:extLst/>
        </p:spPr>
      </p:pic>
      <p:pic>
        <p:nvPicPr>
          <p:cNvPr id="100" name="10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518702"/>
            <a:ext cx="457198" cy="457198"/>
          </a:xfrm>
          <a:prstGeom prst="rect">
            <a:avLst/>
          </a:prstGeom>
          <a:solidFill>
            <a:srgbClr val="7BA8DF"/>
          </a:solidFill>
          <a:ln>
            <a:solidFill>
              <a:srgbClr val="4F81BD"/>
            </a:solidFill>
          </a:ln>
          <a:extLst/>
        </p:spPr>
      </p:pic>
      <p:pic>
        <p:nvPicPr>
          <p:cNvPr id="101" name="10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518714"/>
            <a:ext cx="457198" cy="457198"/>
          </a:xfrm>
          <a:prstGeom prst="rect">
            <a:avLst/>
          </a:prstGeom>
          <a:solidFill>
            <a:srgbClr val="7BA8DF"/>
          </a:solidFill>
          <a:ln>
            <a:solidFill>
              <a:srgbClr val="4F81BD"/>
            </a:solidFill>
          </a:ln>
          <a:extLst/>
        </p:spPr>
      </p:pic>
      <p:pic>
        <p:nvPicPr>
          <p:cNvPr id="102" name="10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518726"/>
            <a:ext cx="457198" cy="457198"/>
          </a:xfrm>
          <a:prstGeom prst="rect">
            <a:avLst/>
          </a:prstGeom>
          <a:solidFill>
            <a:srgbClr val="7BA8DF"/>
          </a:solidFill>
          <a:ln>
            <a:solidFill>
              <a:srgbClr val="4F81BD"/>
            </a:solidFill>
          </a:ln>
          <a:extLst/>
        </p:spPr>
      </p:pic>
      <p:pic>
        <p:nvPicPr>
          <p:cNvPr id="103" name="1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518702"/>
            <a:ext cx="457198" cy="457198"/>
          </a:xfrm>
          <a:prstGeom prst="rect">
            <a:avLst/>
          </a:prstGeom>
          <a:solidFill>
            <a:srgbClr val="7BA8DF"/>
          </a:solidFill>
          <a:ln>
            <a:solidFill>
              <a:srgbClr val="4F81BD"/>
            </a:solidFill>
          </a:ln>
          <a:extLst/>
        </p:spPr>
      </p:pic>
      <p:pic>
        <p:nvPicPr>
          <p:cNvPr id="104" name="1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5518726"/>
            <a:ext cx="457198" cy="457198"/>
          </a:xfrm>
          <a:prstGeom prst="rect">
            <a:avLst/>
          </a:prstGeom>
          <a:solidFill>
            <a:srgbClr val="7BA8DF"/>
          </a:solidFill>
          <a:ln>
            <a:solidFill>
              <a:srgbClr val="4F81BD"/>
            </a:solidFill>
          </a:ln>
          <a:extLst/>
        </p:spPr>
      </p:pic>
      <p:pic>
        <p:nvPicPr>
          <p:cNvPr id="105" name="1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518690"/>
            <a:ext cx="457198" cy="457198"/>
          </a:xfrm>
          <a:prstGeom prst="rect">
            <a:avLst/>
          </a:prstGeom>
          <a:solidFill>
            <a:srgbClr val="7BA8DF"/>
          </a:solidFill>
          <a:ln>
            <a:solidFill>
              <a:srgbClr val="4F81BD"/>
            </a:solidFill>
          </a:ln>
          <a:extLst/>
        </p:spPr>
      </p:pic>
      <p:sp>
        <p:nvSpPr>
          <p:cNvPr id="2" name="Rectangle 1"/>
          <p:cNvSpPr/>
          <p:nvPr/>
        </p:nvSpPr>
        <p:spPr>
          <a:xfrm>
            <a:off x="5652120" y="1295080"/>
            <a:ext cx="648072" cy="695318"/>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10%</a:t>
            </a:r>
            <a:endParaRPr lang="fr-FR" sz="2000" b="1" dirty="0">
              <a:solidFill>
                <a:schemeClr val="tx1"/>
              </a:solidFill>
            </a:endParaRPr>
          </a:p>
        </p:txBody>
      </p:sp>
      <p:sp>
        <p:nvSpPr>
          <p:cNvPr id="114" name="Rectangle 113"/>
          <p:cNvSpPr/>
          <p:nvPr/>
        </p:nvSpPr>
        <p:spPr>
          <a:xfrm>
            <a:off x="5652120" y="2548609"/>
            <a:ext cx="648072" cy="695318"/>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42%</a:t>
            </a:r>
          </a:p>
        </p:txBody>
      </p:sp>
      <p:sp>
        <p:nvSpPr>
          <p:cNvPr id="115" name="Rectangle 114"/>
          <p:cNvSpPr/>
          <p:nvPr/>
        </p:nvSpPr>
        <p:spPr>
          <a:xfrm>
            <a:off x="5644706" y="3608451"/>
            <a:ext cx="648072" cy="69531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48%</a:t>
            </a:r>
          </a:p>
        </p:txBody>
      </p:sp>
      <p:sp>
        <p:nvSpPr>
          <p:cNvPr id="116" name="Rectangle 115"/>
          <p:cNvSpPr/>
          <p:nvPr/>
        </p:nvSpPr>
        <p:spPr>
          <a:xfrm>
            <a:off x="5653280" y="4920350"/>
            <a:ext cx="648072" cy="69531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28%</a:t>
            </a:r>
          </a:p>
        </p:txBody>
      </p:sp>
      <p:cxnSp>
        <p:nvCxnSpPr>
          <p:cNvPr id="2464" name="Elbow Connector 2463"/>
          <p:cNvCxnSpPr/>
          <p:nvPr/>
        </p:nvCxnSpPr>
        <p:spPr>
          <a:xfrm flipV="1">
            <a:off x="566977" y="3645000"/>
            <a:ext cx="4710627" cy="454478"/>
          </a:xfrm>
          <a:prstGeom prst="bentConnector3">
            <a:avLst>
              <a:gd name="adj1" fmla="val 21075"/>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470" name="TextBox 2469"/>
          <p:cNvSpPr txBox="1"/>
          <p:nvPr/>
        </p:nvSpPr>
        <p:spPr>
          <a:xfrm>
            <a:off x="6301352" y="1295080"/>
            <a:ext cx="2159080" cy="738664"/>
          </a:xfrm>
          <a:prstGeom prst="rect">
            <a:avLst/>
          </a:prstGeom>
          <a:noFill/>
        </p:spPr>
        <p:txBody>
          <a:bodyPr wrap="square" rtlCol="0">
            <a:spAutoFit/>
          </a:bodyPr>
          <a:lstStyle/>
          <a:p>
            <a:r>
              <a:rPr lang="fr-FR" sz="1400" dirty="0"/>
              <a:t>Proportion de personnes disposant d'un taux de CD4 déclaré lors du diagnostic</a:t>
            </a:r>
          </a:p>
        </p:txBody>
      </p:sp>
      <p:sp>
        <p:nvSpPr>
          <p:cNvPr id="131" name="TextBox 130"/>
          <p:cNvSpPr txBox="1"/>
          <p:nvPr/>
        </p:nvSpPr>
        <p:spPr>
          <a:xfrm>
            <a:off x="6317982" y="2573102"/>
            <a:ext cx="2430482" cy="738664"/>
          </a:xfrm>
          <a:prstGeom prst="rect">
            <a:avLst/>
          </a:prstGeom>
          <a:noFill/>
        </p:spPr>
        <p:txBody>
          <a:bodyPr wrap="square" rtlCol="0">
            <a:spAutoFit/>
          </a:bodyPr>
          <a:lstStyle/>
          <a:p>
            <a:r>
              <a:rPr lang="fr-FR" sz="1400" dirty="0"/>
              <a:t>Proportion de personnes diagnostiquées avec une taux de CD4 &gt;350 cellules/µL</a:t>
            </a:r>
          </a:p>
        </p:txBody>
      </p:sp>
      <p:sp>
        <p:nvSpPr>
          <p:cNvPr id="132" name="TextBox 131"/>
          <p:cNvSpPr txBox="1"/>
          <p:nvPr/>
        </p:nvSpPr>
        <p:spPr>
          <a:xfrm>
            <a:off x="6317982" y="3627317"/>
            <a:ext cx="2649806" cy="738664"/>
          </a:xfrm>
          <a:prstGeom prst="rect">
            <a:avLst/>
          </a:prstGeom>
          <a:noFill/>
        </p:spPr>
        <p:txBody>
          <a:bodyPr wrap="square" rtlCol="0">
            <a:spAutoFit/>
          </a:bodyPr>
          <a:lstStyle/>
          <a:p>
            <a:r>
              <a:rPr lang="fr-FR" sz="1400" dirty="0"/>
              <a:t>Proportion de personnes dont le taux de CD4 indique un diagnostic tardif</a:t>
            </a:r>
          </a:p>
        </p:txBody>
      </p:sp>
      <p:sp>
        <p:nvSpPr>
          <p:cNvPr id="133" name="TextBox 132"/>
          <p:cNvSpPr txBox="1"/>
          <p:nvPr/>
        </p:nvSpPr>
        <p:spPr>
          <a:xfrm>
            <a:off x="6317982" y="4920350"/>
            <a:ext cx="2574498" cy="738664"/>
          </a:xfrm>
          <a:prstGeom prst="rect">
            <a:avLst/>
          </a:prstGeom>
          <a:noFill/>
        </p:spPr>
        <p:txBody>
          <a:bodyPr wrap="square" rtlCol="0">
            <a:spAutoFit/>
          </a:bodyPr>
          <a:lstStyle/>
          <a:p>
            <a:r>
              <a:rPr lang="fr-FR" sz="1400" dirty="0"/>
              <a:t>Proportion de personnes dont le taux de CD4 indique une maladie avancée</a:t>
            </a:r>
          </a:p>
        </p:txBody>
      </p:sp>
      <p:grpSp>
        <p:nvGrpSpPr>
          <p:cNvPr id="113" name="Group 112"/>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862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15" grpId="0" animBg="1"/>
      <p:bldP spid="116" grpId="0" animBg="1"/>
      <p:bldP spid="2470" grpId="0"/>
      <p:bldP spid="131" grpId="0"/>
      <p:bldP spid="132" grpId="0"/>
      <p:bldP spid="1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defTabSz="912370"/>
            <a:r>
              <a:rPr lang="fr-FR" sz="1200" b="1" dirty="0">
                <a:solidFill>
                  <a:prstClr val="white"/>
                </a:solidFill>
                <a:latin typeface="Arial" panose="020B0604020202020204" pitchFamily="34" charset="0"/>
              </a:rPr>
              <a:t>www.testingweek.eu</a:t>
            </a:r>
          </a:p>
          <a:p>
            <a:pPr algn="ctr" defTabSz="912370"/>
            <a:r>
              <a:rPr lang="fr-FR" sz="1200" b="1" dirty="0">
                <a:solidFill>
                  <a:prstClr val="white"/>
                </a:solidFill>
                <a:latin typeface="Arial" panose="020B0604020202020204" pitchFamily="34" charset="0"/>
              </a:rPr>
              <a:t>www.hiveurope.eu </a:t>
            </a:r>
          </a:p>
        </p:txBody>
      </p:sp>
      <p:sp>
        <p:nvSpPr>
          <p:cNvPr id="12" name="Pladsholder til indhold 2"/>
          <p:cNvSpPr>
            <a:spLocks noGrp="1"/>
          </p:cNvSpPr>
          <p:nvPr>
            <p:ph idx="1"/>
          </p:nvPr>
        </p:nvSpPr>
        <p:spPr>
          <a:xfrm>
            <a:off x="1043608" y="1494699"/>
            <a:ext cx="6840000" cy="4196608"/>
          </a:xfrm>
        </p:spPr>
        <p:txBody>
          <a:bodyPr>
            <a:normAutofit lnSpcReduction="10000"/>
          </a:bodyPr>
          <a:lstStyle/>
          <a:p>
            <a:pPr marL="0" indent="0">
              <a:buNone/>
            </a:pPr>
            <a:r>
              <a:rPr lang="fr-FR" sz="3000" dirty="0">
                <a:latin typeface="Calibri" pitchFamily="34" charset="0"/>
              </a:rPr>
              <a:t>En </a:t>
            </a:r>
            <a:r>
              <a:rPr lang="fr-FR" sz="3000" i="1" dirty="0">
                <a:latin typeface="Calibri" pitchFamily="34" charset="0"/>
              </a:rPr>
              <a:t>&lt;ANNÉE&gt;</a:t>
            </a:r>
          </a:p>
          <a:p>
            <a:pPr marL="0" indent="0">
              <a:buNone/>
            </a:pPr>
            <a:r>
              <a:rPr lang="en-US" dirty="0"/>
              <a:t>	</a:t>
            </a:r>
          </a:p>
          <a:p>
            <a:pPr marL="0" indent="0">
              <a:buNone/>
            </a:pPr>
            <a:r>
              <a:rPr lang="en-US" dirty="0"/>
              <a:t>	</a:t>
            </a:r>
            <a:r>
              <a:rPr lang="fr-FR" sz="3000" dirty="0">
                <a:latin typeface="Calibri" pitchFamily="34" charset="0"/>
              </a:rPr>
              <a:t>&lt;</a:t>
            </a:r>
            <a:r>
              <a:rPr lang="fr-FR" sz="3000" i="1" dirty="0">
                <a:latin typeface="Calibri" pitchFamily="34" charset="0"/>
              </a:rPr>
              <a:t>X%&gt;</a:t>
            </a:r>
            <a:r>
              <a:rPr lang="fr-FR" sz="3000" dirty="0">
                <a:latin typeface="Calibri" pitchFamily="34" charset="0"/>
              </a:rPr>
              <a:t> d'individus </a:t>
            </a:r>
            <a:r>
              <a:rPr lang="fr-FR" sz="3000" dirty="0" smtClean="0">
                <a:latin typeface="Calibri" pitchFamily="34" charset="0"/>
              </a:rPr>
              <a:t>diagnostiqués pour 	le VIH avec un accès aux soins tardif 	(</a:t>
            </a:r>
            <a:r>
              <a:rPr lang="fr-FR" sz="3000" dirty="0">
                <a:latin typeface="Calibri" pitchFamily="34" charset="0"/>
              </a:rPr>
              <a:t>taux de </a:t>
            </a:r>
            <a:r>
              <a:rPr lang="fr-FR" sz="3000" dirty="0" smtClean="0">
                <a:latin typeface="Calibri" pitchFamily="34" charset="0"/>
              </a:rPr>
              <a:t>CD4 </a:t>
            </a:r>
            <a:r>
              <a:rPr lang="fr-FR" sz="3000" dirty="0">
                <a:latin typeface="Calibri" pitchFamily="34" charset="0"/>
              </a:rPr>
              <a:t>&lt;350 cellules/µL)</a:t>
            </a:r>
          </a:p>
          <a:p>
            <a:pPr marL="0" indent="0">
              <a:buNone/>
            </a:pPr>
            <a:r>
              <a:rPr lang="en-US" dirty="0"/>
              <a:t>	</a:t>
            </a:r>
          </a:p>
          <a:p>
            <a:pPr marL="0" indent="0">
              <a:buNone/>
            </a:pPr>
            <a:r>
              <a:rPr lang="en-US" dirty="0"/>
              <a:t>	</a:t>
            </a:r>
            <a:r>
              <a:rPr lang="fr-FR" sz="3000" i="1" dirty="0">
                <a:latin typeface="Calibri" pitchFamily="34" charset="0"/>
              </a:rPr>
              <a:t>&lt;Y%&gt; </a:t>
            </a:r>
            <a:r>
              <a:rPr lang="fr-FR" sz="3000" dirty="0" smtClean="0">
                <a:latin typeface="Calibri" pitchFamily="34" charset="0"/>
              </a:rPr>
              <a:t>avec un accès aux soins très</a:t>
            </a:r>
            <a:endParaRPr lang="fr-FR" sz="3000" dirty="0">
              <a:latin typeface="Calibri" pitchFamily="34" charset="0"/>
            </a:endParaRPr>
          </a:p>
          <a:p>
            <a:pPr marL="0" indent="0">
              <a:buNone/>
            </a:pPr>
            <a:r>
              <a:rPr lang="fr-FR" sz="3000" dirty="0">
                <a:latin typeface="Calibri" pitchFamily="34" charset="0"/>
              </a:rPr>
              <a:t>	 </a:t>
            </a:r>
            <a:r>
              <a:rPr lang="fr-FR" sz="3000" dirty="0" smtClean="0">
                <a:latin typeface="Calibri" pitchFamily="34" charset="0"/>
              </a:rPr>
              <a:t>tardif </a:t>
            </a:r>
            <a:r>
              <a:rPr lang="fr-FR" sz="3000" dirty="0">
                <a:latin typeface="Calibri" pitchFamily="34" charset="0"/>
              </a:rPr>
              <a:t>(CD4&lt; 200 cellules/µL)</a:t>
            </a:r>
          </a:p>
          <a:p>
            <a:pPr marL="0" indent="0">
              <a:buNone/>
            </a:pPr>
            <a:endParaRPr lang="fr-FR" sz="3000" i="1" dirty="0">
              <a:latin typeface="Calibri" pitchFamily="34" charset="0"/>
              <a:cs typeface="Calibri" pitchFamily="34" charset="0"/>
            </a:endParaRPr>
          </a:p>
          <a:p>
            <a:pPr eaLnBrk="1" hangingPunct="1"/>
            <a:endParaRPr lang="fr-FR" sz="2200" i="1" dirty="0">
              <a:latin typeface="Calibri" pitchFamily="34" charset="0"/>
              <a:cs typeface="Calibri" pitchFamily="34" charset="0"/>
            </a:endParaRPr>
          </a:p>
          <a:p>
            <a:pPr marL="0" indent="0" eaLnBrk="1" hangingPunct="1">
              <a:buNone/>
              <a:defRPr/>
            </a:pPr>
            <a:endParaRPr lang="fr-FR" sz="2200" i="1" dirty="0">
              <a:solidFill>
                <a:srgbClr val="FF0000"/>
              </a:solidFill>
              <a:latin typeface="Calibri" pitchFamily="34" charset="0"/>
              <a:cs typeface="Calibri" pitchFamily="34" charset="0"/>
            </a:endParaRPr>
          </a:p>
          <a:p>
            <a:pPr marL="0" indent="0" eaLnBrk="1" hangingPunct="1">
              <a:buNone/>
              <a:defRPr/>
            </a:pPr>
            <a:endParaRPr lang="fr-FR" sz="2200" i="1" dirty="0">
              <a:solidFill>
                <a:srgbClr val="FF0000"/>
              </a:solidFill>
              <a:latin typeface="Calibri" pitchFamily="34" charset="0"/>
              <a:cs typeface="Calibri" pitchFamily="34" charset="0"/>
            </a:endParaRPr>
          </a:p>
        </p:txBody>
      </p:sp>
      <p:sp>
        <p:nvSpPr>
          <p:cNvPr id="3" name="Rectangle 2"/>
          <p:cNvSpPr/>
          <p:nvPr/>
        </p:nvSpPr>
        <p:spPr>
          <a:xfrm>
            <a:off x="616149" y="476672"/>
            <a:ext cx="7416824" cy="584775"/>
          </a:xfrm>
          <a:prstGeom prst="rect">
            <a:avLst/>
          </a:prstGeom>
        </p:spPr>
        <p:txBody>
          <a:bodyPr wrap="square">
            <a:spAutoFit/>
          </a:bodyPr>
          <a:lstStyle/>
          <a:p>
            <a:pPr defTabSz="912370">
              <a:spcBef>
                <a:spcPts val="125"/>
              </a:spcBef>
              <a:defRPr/>
            </a:pPr>
            <a:r>
              <a:rPr lang="fr-FR" altLang="en-US" sz="3200" b="1" dirty="0">
                <a:latin typeface="Calibri" pitchFamily="34" charset="0"/>
              </a:rPr>
              <a:t>Diagnostic tardif du VIH, </a:t>
            </a:r>
            <a:r>
              <a:rPr lang="fr-FR" altLang="en-US" sz="3200" b="1" i="1" dirty="0">
                <a:latin typeface="Calibri" pitchFamily="34" charset="0"/>
              </a:rPr>
              <a:t>&lt;</a:t>
            </a:r>
            <a:r>
              <a:rPr lang="fr-FR" altLang="en-US" sz="3200" i="1" dirty="0">
                <a:latin typeface="Calibri" pitchFamily="34" charset="0"/>
              </a:rPr>
              <a:t>PAYS, ANNÉE&gt; </a:t>
            </a:r>
          </a:p>
        </p:txBody>
      </p:sp>
      <p:sp>
        <p:nvSpPr>
          <p:cNvPr id="5" name="TextBox 4"/>
          <p:cNvSpPr txBox="1"/>
          <p:nvPr/>
        </p:nvSpPr>
        <p:spPr>
          <a:xfrm>
            <a:off x="6012160" y="1061447"/>
            <a:ext cx="2736304" cy="1323439"/>
          </a:xfrm>
          <a:prstGeom prst="rect">
            <a:avLst/>
          </a:prstGeom>
          <a:solidFill>
            <a:srgbClr val="E9EDF4"/>
          </a:solidFill>
        </p:spPr>
        <p:txBody>
          <a:bodyPr wrap="square" rtlCol="0">
            <a:spAutoFit/>
          </a:bodyPr>
          <a:lstStyle/>
          <a:p>
            <a:r>
              <a:rPr lang="fr-FR" sz="1600" i="1" dirty="0"/>
              <a:t>Veuillez utiliser ce modèle si vous ne disposez pas d'une diapo pour les données au niveau d'un pays. Voir les remarques</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636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1972119"/>
              </p:ext>
            </p:extLst>
          </p:nvPr>
        </p:nvGraphicFramePr>
        <p:xfrm>
          <a:off x="735051"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0345407"/>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0983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95535" y="332656"/>
            <a:ext cx="8190867" cy="792088"/>
          </a:xfrm>
        </p:spPr>
        <p:txBody>
          <a:bodyPr anchor="t">
            <a:normAutofit/>
          </a:bodyPr>
          <a:lstStyle/>
          <a:p>
            <a:r>
              <a:rPr lang="fr-FR" sz="3200" b="1" dirty="0">
                <a:latin typeface="Calibri" pitchFamily="34" charset="0"/>
              </a:rPr>
              <a:t>Les conséquences du diagnostic tardif</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fr-FR" sz="2400" dirty="0">
                <a:latin typeface="Calibri" pitchFamily="34" charset="0"/>
              </a:rPr>
              <a:t>Morbidité et mortalité augmentées</a:t>
            </a:r>
          </a:p>
        </p:txBody>
      </p:sp>
      <p:sp>
        <p:nvSpPr>
          <p:cNvPr id="9" name="Title 1"/>
          <p:cNvSpPr txBox="1">
            <a:spLocks/>
          </p:cNvSpPr>
          <p:nvPr/>
        </p:nvSpPr>
        <p:spPr>
          <a:xfrm>
            <a:off x="987463"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fr-FR" sz="2400" dirty="0">
                <a:latin typeface="Calibri" pitchFamily="34" charset="0"/>
              </a:rPr>
              <a:t>Dépenses de santé augmentées</a:t>
            </a:r>
          </a:p>
        </p:txBody>
      </p:sp>
      <p:sp>
        <p:nvSpPr>
          <p:cNvPr id="11"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latin typeface="Calibri" pitchFamily="34" charset="0"/>
              </a:rPr>
              <a:t>Transmissions secondaires augmentées</a:t>
            </a:r>
            <a:endParaRPr lang="fr-FR" sz="2400" dirty="0">
              <a:latin typeface="Calibri" pitchFamily="34" charset="0"/>
            </a:endParaRPr>
          </a:p>
        </p:txBody>
      </p:sp>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79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fr-FR" sz="1200" b="1" dirty="0">
                <a:solidFill>
                  <a:prstClr val="white"/>
                </a:solidFill>
                <a:latin typeface="Arial" panose="020B0604020202020204" pitchFamily="34" charset="0"/>
              </a:rPr>
              <a:t>www.testingweek.eu</a:t>
            </a:r>
          </a:p>
          <a:p>
            <a:pPr algn="ctr"/>
            <a:r>
              <a:rPr lang="fr-FR" sz="1200" b="1" dirty="0">
                <a:solidFill>
                  <a:prstClr val="white"/>
                </a:solidFill>
                <a:latin typeface="Arial" panose="020B0604020202020204" pitchFamily="34" charset="0"/>
              </a:rPr>
              <a:t>www.hiveurope.eu </a:t>
            </a:r>
          </a:p>
        </p:txBody>
      </p:sp>
      <p:sp>
        <p:nvSpPr>
          <p:cNvPr id="12" name="Content Placeholder 2"/>
          <p:cNvSpPr>
            <a:spLocks noGrp="1"/>
          </p:cNvSpPr>
          <p:nvPr>
            <p:ph idx="1"/>
          </p:nvPr>
        </p:nvSpPr>
        <p:spPr>
          <a:xfrm>
            <a:off x="467544" y="883271"/>
            <a:ext cx="7344056" cy="4824000"/>
          </a:xfrm>
        </p:spPr>
        <p:txBody>
          <a:bodyPr rtlCol="0">
            <a:normAutofit/>
          </a:bodyPr>
          <a:lstStyle/>
          <a:p>
            <a:pPr marL="0" indent="0">
              <a:buNone/>
              <a:defRPr/>
            </a:pPr>
            <a:r>
              <a:rPr lang="fr-FR"/>
              <a:t> </a:t>
            </a:r>
          </a:p>
        </p:txBody>
      </p:sp>
      <p:sp>
        <p:nvSpPr>
          <p:cNvPr id="18" name="Title 1"/>
          <p:cNvSpPr txBox="1">
            <a:spLocks/>
          </p:cNvSpPr>
          <p:nvPr/>
        </p:nvSpPr>
        <p:spPr>
          <a:xfrm>
            <a:off x="323528" y="260648"/>
            <a:ext cx="8568952" cy="720080"/>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fr-FR" sz="2400" b="1" dirty="0" smtClean="0">
                <a:latin typeface="Calibri" panose="020F0502020204030204" pitchFamily="34" charset="0"/>
              </a:rPr>
              <a:t>Augmentation de la mortalité associée </a:t>
            </a:r>
            <a:r>
              <a:rPr lang="fr-FR" sz="2400" b="1" dirty="0">
                <a:latin typeface="Calibri" panose="020F0502020204030204" pitchFamily="34" charset="0"/>
              </a:rPr>
              <a:t>au diagnostic tardif</a:t>
            </a:r>
          </a:p>
        </p:txBody>
      </p:sp>
      <p:graphicFrame>
        <p:nvGraphicFramePr>
          <p:cNvPr id="2" name="Chart 1"/>
          <p:cNvGraphicFramePr/>
          <p:nvPr>
            <p:extLst>
              <p:ext uri="{D42A27DB-BD31-4B8C-83A1-F6EECF244321}">
                <p14:modId xmlns:p14="http://schemas.microsoft.com/office/powerpoint/2010/main" val="185578219"/>
              </p:ext>
            </p:extLst>
          </p:nvPr>
        </p:nvGraphicFramePr>
        <p:xfrm>
          <a:off x="899592" y="1124744"/>
          <a:ext cx="7200800" cy="46805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5007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fr-FR" sz="1200" b="1" dirty="0">
                <a:solidFill>
                  <a:prstClr val="white"/>
                </a:solidFill>
                <a:latin typeface="Arial" panose="020B0604020202020204" pitchFamily="34" charset="0"/>
              </a:rPr>
              <a:t>www.testingweek.eu</a:t>
            </a:r>
          </a:p>
          <a:p>
            <a:pPr algn="ctr"/>
            <a:r>
              <a:rPr lang="fr-FR" sz="1200" b="1" dirty="0">
                <a:solidFill>
                  <a:prstClr val="white"/>
                </a:solidFill>
                <a:latin typeface="Arial" panose="020B0604020202020204" pitchFamily="34" charset="0"/>
              </a:rPr>
              <a:t>www.hiveurope.eu </a:t>
            </a:r>
          </a:p>
        </p:txBody>
      </p:sp>
      <p:sp>
        <p:nvSpPr>
          <p:cNvPr id="15" name="Content Placeholder 2"/>
          <p:cNvSpPr txBox="1">
            <a:spLocks/>
          </p:cNvSpPr>
          <p:nvPr/>
        </p:nvSpPr>
        <p:spPr>
          <a:xfrm>
            <a:off x="2160590" y="1439865"/>
            <a:ext cx="6838950" cy="4824412"/>
          </a:xfrm>
          <a:prstGeom prst="rect">
            <a:avLst/>
          </a:prstGeom>
        </p:spPr>
        <p:txBody>
          <a:bodyPr vert="horz" lIns="91238" tIns="45619" rIns="91238" bIns="4561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GB"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39865"/>
            <a:ext cx="7632848" cy="4769722"/>
          </a:xfrm>
          <a:prstGeom prst="rect">
            <a:avLst/>
          </a:prstGeom>
        </p:spPr>
      </p:pic>
      <p:sp>
        <p:nvSpPr>
          <p:cNvPr id="3" name="Title 2"/>
          <p:cNvSpPr>
            <a:spLocks noGrp="1"/>
          </p:cNvSpPr>
          <p:nvPr>
            <p:ph type="title"/>
          </p:nvPr>
        </p:nvSpPr>
        <p:spPr>
          <a:xfrm>
            <a:off x="251519" y="188640"/>
            <a:ext cx="8334883" cy="1143000"/>
          </a:xfrm>
        </p:spPr>
        <p:txBody>
          <a:bodyPr>
            <a:noAutofit/>
          </a:bodyPr>
          <a:lstStyle/>
          <a:p>
            <a:pPr>
              <a:spcBef>
                <a:spcPts val="0"/>
              </a:spcBef>
            </a:pPr>
            <a:r>
              <a:rPr lang="fr-FR" sz="2800" b="1" dirty="0"/>
              <a:t>Probabilité cumulée de décès chez les personnes porteuses du VIH selon le moment du diagnostic </a:t>
            </a:r>
          </a:p>
        </p:txBody>
      </p:sp>
      <p:grpSp>
        <p:nvGrpSpPr>
          <p:cNvPr id="9" name="Group 8"/>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0959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36168" y="1412776"/>
            <a:ext cx="7992888" cy="1008112"/>
          </a:xfrm>
        </p:spPr>
        <p:txBody>
          <a:bodyPr>
            <a:noAutofit/>
          </a:bodyPr>
          <a:lstStyle/>
          <a:p>
            <a:pPr marL="0" lvl="1" indent="0">
              <a:buNone/>
            </a:pPr>
            <a:r>
              <a:rPr lang="fr-FR" sz="2200" dirty="0">
                <a:latin typeface="Calibri" pitchFamily="34" charset="0"/>
              </a:rPr>
              <a:t>Il a été prouvé que </a:t>
            </a:r>
            <a:r>
              <a:rPr lang="fr-FR" sz="2200" dirty="0" smtClean="0">
                <a:latin typeface="Calibri" pitchFamily="34" charset="0"/>
              </a:rPr>
              <a:t>les </a:t>
            </a:r>
            <a:r>
              <a:rPr lang="fr-FR" sz="2200" dirty="0">
                <a:latin typeface="Calibri" pitchFamily="34" charset="0"/>
              </a:rPr>
              <a:t>personnes réduisent </a:t>
            </a:r>
            <a:r>
              <a:rPr lang="fr-FR" sz="2200" dirty="0" smtClean="0">
                <a:latin typeface="Calibri" pitchFamily="34" charset="0"/>
              </a:rPr>
              <a:t>leurs comportements </a:t>
            </a:r>
            <a:r>
              <a:rPr lang="fr-FR" sz="2200" dirty="0">
                <a:latin typeface="Calibri" pitchFamily="34" charset="0"/>
              </a:rPr>
              <a:t>à risques après </a:t>
            </a:r>
            <a:r>
              <a:rPr lang="fr-FR" sz="2200" dirty="0" smtClean="0">
                <a:latin typeface="Calibri" pitchFamily="34" charset="0"/>
              </a:rPr>
              <a:t>avoir été diagnostiquées pour </a:t>
            </a:r>
            <a:r>
              <a:rPr lang="fr-FR" sz="2200" dirty="0">
                <a:latin typeface="Calibri" pitchFamily="34" charset="0"/>
              </a:rPr>
              <a:t>le VIH.</a:t>
            </a:r>
          </a:p>
          <a:p>
            <a:pPr marL="0" lvl="1" indent="0">
              <a:buNone/>
            </a:pPr>
            <a:endParaRPr lang="fr-FR" sz="2200" dirty="0">
              <a:latin typeface="Calibri" pitchFamily="34" charset="0"/>
              <a:cs typeface="Calibri" pitchFamily="34" charset="0"/>
            </a:endParaRPr>
          </a:p>
          <a:p>
            <a:pPr marL="0" lvl="1" indent="0">
              <a:buNone/>
            </a:pPr>
            <a:endParaRPr lang="fr-FR" sz="2200" dirty="0">
              <a:latin typeface="Calibri" pitchFamily="34" charset="0"/>
              <a:cs typeface="Calibri" pitchFamily="34" charset="0"/>
            </a:endParaRPr>
          </a:p>
          <a:p>
            <a:pPr marL="0" lvl="1" indent="0">
              <a:buNone/>
            </a:pPr>
            <a:endParaRPr lang="fr-FR" sz="2200" dirty="0">
              <a:latin typeface="Calibri" pitchFamily="34" charset="0"/>
              <a:cs typeface="Calibri" pitchFamily="34" charset="0"/>
            </a:endParaRPr>
          </a:p>
          <a:p>
            <a:pPr marL="0" lvl="1" indent="0">
              <a:buNone/>
            </a:pPr>
            <a:endParaRPr lang="fr-FR" sz="2400" dirty="0">
              <a:latin typeface="Calibri" pitchFamily="34" charset="0"/>
              <a:cs typeface="Calibri" pitchFamily="34" charset="0"/>
            </a:endParaRPr>
          </a:p>
          <a:p>
            <a:pPr marL="0" lvl="1" indent="0">
              <a:buNone/>
            </a:pPr>
            <a:endParaRPr lang="fr-FR" sz="2400" dirty="0">
              <a:latin typeface="Calibri" pitchFamily="34" charset="0"/>
              <a:cs typeface="Calibri" pitchFamily="34" charset="0"/>
            </a:endParaRPr>
          </a:p>
          <a:p>
            <a:pPr marL="0" lvl="1" indent="0">
              <a:buNone/>
            </a:pPr>
            <a:endParaRPr lang="fr-FR" sz="2400" dirty="0">
              <a:latin typeface="Calibri" pitchFamily="34" charset="0"/>
              <a:cs typeface="Calibri" pitchFamily="34" charset="0"/>
            </a:endParaRPr>
          </a:p>
          <a:p>
            <a:pPr lvl="1">
              <a:buNone/>
            </a:pPr>
            <a:r>
              <a:rPr lang="fr-FR" dirty="0"/>
              <a:t> </a:t>
            </a:r>
          </a:p>
          <a:p>
            <a:pPr lvl="1" eaLnBrk="1" hangingPunct="1">
              <a:buNone/>
            </a:pPr>
            <a:endParaRPr lang="fr-FR" dirty="0">
              <a:latin typeface="Calibri" pitchFamily="34" charset="0"/>
              <a:cs typeface="Calibri" pitchFamily="34" charset="0"/>
            </a:endParaRPr>
          </a:p>
          <a:p>
            <a:pPr eaLnBrk="1" hangingPunct="1"/>
            <a:endParaRPr lang="fr-FR" sz="2400" dirty="0">
              <a:latin typeface="Corbel" panose="020B0503020204020204" pitchFamily="34" charset="0"/>
              <a:cs typeface="Arial" charset="0"/>
            </a:endParaRPr>
          </a:p>
        </p:txBody>
      </p:sp>
      <p:sp>
        <p:nvSpPr>
          <p:cNvPr id="16" name="Title 1"/>
          <p:cNvSpPr txBox="1">
            <a:spLocks/>
          </p:cNvSpPr>
          <p:nvPr/>
        </p:nvSpPr>
        <p:spPr>
          <a:xfrm>
            <a:off x="323528" y="270143"/>
            <a:ext cx="8352928" cy="778098"/>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fr-FR" sz="3200" b="1" dirty="0" smtClean="0">
                <a:latin typeface="Calibri" panose="020F0502020204030204" pitchFamily="34" charset="0"/>
              </a:rPr>
              <a:t>Augmentation du risque de </a:t>
            </a:r>
            <a:r>
              <a:rPr lang="fr-FR" sz="3200" b="1" dirty="0">
                <a:latin typeface="Calibri" panose="020F0502020204030204" pitchFamily="34" charset="0"/>
              </a:rPr>
              <a:t>transmission du VIH</a:t>
            </a:r>
          </a:p>
        </p:txBody>
      </p:sp>
      <p:sp>
        <p:nvSpPr>
          <p:cNvPr id="6" name="Content Placeholder 2"/>
          <p:cNvSpPr txBox="1">
            <a:spLocks/>
          </p:cNvSpPr>
          <p:nvPr/>
        </p:nvSpPr>
        <p:spPr>
          <a:xfrm>
            <a:off x="465058" y="2852936"/>
            <a:ext cx="7802524" cy="115223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fr-FR" sz="2200" dirty="0">
                <a:latin typeface="Calibri" pitchFamily="34" charset="0"/>
              </a:rPr>
              <a:t>Les patients infectés par le VIH qui prennent un traitement efficace sont peu susceptibles de transmettre le virus. </a:t>
            </a:r>
          </a:p>
          <a:p>
            <a:endParaRPr lang="fr-FR" sz="2400" dirty="0">
              <a:latin typeface="Corbel" panose="020B0503020204020204" pitchFamily="34" charset="0"/>
              <a:cs typeface="Arial" charset="0"/>
            </a:endParaRPr>
          </a:p>
        </p:txBody>
      </p:sp>
      <p:sp>
        <p:nvSpPr>
          <p:cNvPr id="8" name="Content Placeholder 2"/>
          <p:cNvSpPr txBox="1">
            <a:spLocks/>
          </p:cNvSpPr>
          <p:nvPr/>
        </p:nvSpPr>
        <p:spPr>
          <a:xfrm>
            <a:off x="413802" y="4149080"/>
            <a:ext cx="8174432" cy="1080120"/>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latin typeface="Corbel" panose="020B0503020204020204" pitchFamily="34" charset="0"/>
              <a:cs typeface="Arial" charset="0"/>
            </a:endParaRPr>
          </a:p>
        </p:txBody>
      </p:sp>
      <p:sp>
        <p:nvSpPr>
          <p:cNvPr id="3" name="TextBox 2"/>
          <p:cNvSpPr txBox="1"/>
          <p:nvPr/>
        </p:nvSpPr>
        <p:spPr>
          <a:xfrm>
            <a:off x="538309" y="4191370"/>
            <a:ext cx="7656022" cy="1046440"/>
          </a:xfrm>
          <a:prstGeom prst="rect">
            <a:avLst/>
          </a:prstGeom>
          <a:noFill/>
        </p:spPr>
        <p:txBody>
          <a:bodyPr wrap="square" rtlCol="0">
            <a:spAutoFit/>
          </a:bodyPr>
          <a:lstStyle/>
          <a:p>
            <a:pPr marL="0" lvl="1"/>
            <a:r>
              <a:rPr lang="fr-FR" sz="2200" dirty="0">
                <a:latin typeface="Calibri" pitchFamily="34" charset="0"/>
              </a:rPr>
              <a:t>Les personnes dont le diagnostic n'est pas établi ne peuvent pas tirer avantage de ces deux facteurs. </a:t>
            </a:r>
          </a:p>
          <a:p>
            <a:endParaRPr lang="fr-FR"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24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Grp="1" noChangeArrowheads="1"/>
          </p:cNvSpPr>
          <p:nvPr>
            <p:ph type="title"/>
          </p:nvPr>
        </p:nvSpPr>
        <p:spPr bwMode="auto">
          <a:xfrm>
            <a:off x="457200" y="274638"/>
            <a:ext cx="8147248" cy="850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238" tIns="45619" rIns="91238" bIns="45619" numCol="1" anchor="t" anchorCtr="0" compatLnSpc="1">
            <a:prstTxWarp prst="textNoShape">
              <a:avLst/>
            </a:prstTxWarp>
            <a:noAutofit/>
          </a:bodyPr>
          <a:lst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a:lstStyle>
          <a:p>
            <a:pPr algn="ctr" defTabSz="914400" eaLnBrk="1" hangingPunct="1"/>
            <a:r>
              <a:rPr lang="fr-FR" altLang="en-US" sz="2800" kern="0" dirty="0">
                <a:solidFill>
                  <a:schemeClr val="tx1"/>
                </a:solidFill>
                <a:latin typeface="Calibri" panose="020F0502020204030204" pitchFamily="34" charset="0"/>
              </a:rPr>
              <a:t>VIH non diagnostiqué et transmission </a:t>
            </a:r>
            <a:r>
              <a:rPr lang="fr-FR" altLang="en-US" sz="2800" kern="0" dirty="0" smtClean="0">
                <a:solidFill>
                  <a:schemeClr val="tx1"/>
                </a:solidFill>
                <a:latin typeface="Calibri" panose="020F0502020204030204" pitchFamily="34" charset="0"/>
              </a:rPr>
              <a:t>secondaire</a:t>
            </a:r>
            <a:endParaRPr lang="fr-FR" altLang="en-US" sz="2800" kern="0" dirty="0">
              <a:solidFill>
                <a:schemeClr val="tx1"/>
              </a:solidFill>
              <a:latin typeface="Calibri" panose="020F0502020204030204" pitchFamily="34" charset="0"/>
            </a:endParaRPr>
          </a:p>
          <a:p>
            <a:pPr algn="ctr" defTabSz="914400" eaLnBrk="1" hangingPunct="1"/>
            <a:r>
              <a:rPr lang="fr-FR" altLang="en-US" sz="2800" kern="0" dirty="0">
                <a:solidFill>
                  <a:schemeClr val="tx1"/>
                </a:solidFill>
                <a:latin typeface="Calibri" panose="020F0502020204030204" pitchFamily="34" charset="0"/>
              </a:rPr>
              <a:t>Données américaines de modélisation</a:t>
            </a:r>
          </a:p>
        </p:txBody>
      </p:sp>
      <p:sp>
        <p:nvSpPr>
          <p:cNvPr id="6" name="Rectangle 3"/>
          <p:cNvSpPr>
            <a:spLocks noGrp="1"/>
          </p:cNvSpPr>
          <p:nvPr>
            <p:ph idx="1"/>
          </p:nvPr>
        </p:nvSpPr>
        <p:spPr>
          <a:xfrm>
            <a:off x="467544" y="1472642"/>
            <a:ext cx="8229600" cy="4525963"/>
          </a:xfrm>
        </p:spPr>
        <p:txBody>
          <a:bodyPr rtlCol="0">
            <a:normAutofit/>
          </a:bodyPr>
          <a:lstStyle/>
          <a:p>
            <a:pPr marL="0" indent="0" eaLnBrk="1" fontAlgn="auto" hangingPunct="1">
              <a:spcAft>
                <a:spcPts val="0"/>
              </a:spcAft>
              <a:buFont typeface="Arial" pitchFamily="34" charset="0"/>
              <a:buNone/>
              <a:defRPr/>
            </a:pPr>
            <a:endParaRPr lang="en-GB" sz="1800" dirty="0"/>
          </a:p>
          <a:p>
            <a:pPr marL="0" indent="0" eaLnBrk="1" fontAlgn="auto" hangingPunct="1">
              <a:spcAft>
                <a:spcPts val="0"/>
              </a:spcAft>
              <a:buFont typeface="Arial" pitchFamily="34" charset="0"/>
              <a:buNone/>
              <a:defRPr/>
            </a:pPr>
            <a:endParaRPr lang="en-GB" dirty="0"/>
          </a:p>
          <a:p>
            <a:pPr marL="0" indent="0"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endParaRPr lang="en-GB" sz="2800" dirty="0"/>
          </a:p>
          <a:p>
            <a:pPr eaLnBrk="1" fontAlgn="auto" hangingPunct="1">
              <a:spcAft>
                <a:spcPts val="0"/>
              </a:spcAft>
              <a:buFont typeface="Arial" pitchFamily="34" charset="0"/>
              <a:buChar char="•"/>
              <a:defRPr/>
            </a:pPr>
            <a:endParaRPr lang="en-GB" sz="2800" dirty="0"/>
          </a:p>
        </p:txBody>
      </p:sp>
      <p:graphicFrame>
        <p:nvGraphicFramePr>
          <p:cNvPr id="3" name="Chart 2"/>
          <p:cNvGraphicFramePr/>
          <p:nvPr>
            <p:extLst>
              <p:ext uri="{D42A27DB-BD31-4B8C-83A1-F6EECF244321}">
                <p14:modId xmlns:p14="http://schemas.microsoft.com/office/powerpoint/2010/main" val="1335129807"/>
              </p:ext>
            </p:extLst>
          </p:nvPr>
        </p:nvGraphicFramePr>
        <p:xfrm>
          <a:off x="899591" y="1197924"/>
          <a:ext cx="7827689" cy="489537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3789078" y="3861048"/>
            <a:ext cx="1728192" cy="803002"/>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79912" y="2071307"/>
            <a:ext cx="1728192" cy="1"/>
          </a:xfrm>
          <a:prstGeom prst="straightConnector1">
            <a:avLst/>
          </a:prstGeom>
          <a:ln w="38100">
            <a:solidFill>
              <a:schemeClr val="tx2">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87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0" categoryIdx="0"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1"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1"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animBg="0"/>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5818" y="5727904"/>
            <a:ext cx="5001768" cy="314960"/>
          </a:xfrm>
          <a:prstGeom prst="rect">
            <a:avLst/>
          </a:prstGeom>
        </p:spPr>
        <p:txBody>
          <a:bodyPr vert="horz" wrap="square" lIns="0" tIns="0" rIns="0" bIns="0" rtlCol="0">
            <a:noAutofit/>
          </a:bodyPr>
          <a:lstStyle/>
          <a:p>
            <a:pPr marL="12675" algn="ctr"/>
            <a:r>
              <a:rPr lang="fr-FR" sz="2000" b="1" dirty="0">
                <a:latin typeface="Arial" panose="020B0604020202020204" pitchFamily="34" charset="0"/>
              </a:rPr>
              <a:t>Total : 36,9 millions</a:t>
            </a:r>
            <a:endParaRPr lang="fr-FR" sz="2000" b="1" spc="-10" dirty="0">
              <a:latin typeface="Arial" panose="020B0604020202020204" pitchFamily="34" charset="0"/>
              <a:cs typeface="Arial" panose="020B0604020202020204" pitchFamily="34" charset="0"/>
            </a:endParaRPr>
          </a:p>
          <a:p>
            <a:pPr marL="12675" algn="ctr"/>
            <a:r>
              <a:rPr lang="fr-FR" dirty="0">
                <a:solidFill>
                  <a:srgbClr val="4D4D4D"/>
                </a:solidFill>
                <a:latin typeface="Arial" panose="020B0604020202020204" pitchFamily="34" charset="0"/>
              </a:rPr>
              <a:t>[34,3 millions – 41,4 millions]</a:t>
            </a:r>
            <a:endParaRPr lang="fr-FR" dirty="0">
              <a:solidFill>
                <a:srgbClr val="4D4D4D"/>
              </a:solidFill>
              <a:latin typeface="Arial" panose="020B0604020202020204" pitchFamily="34" charset="0"/>
              <a:cs typeface="Arial" panose="020B0604020202020204" pitchFamily="34" charset="0"/>
            </a:endParaRPr>
          </a:p>
        </p:txBody>
      </p:sp>
      <p:sp>
        <p:nvSpPr>
          <p:cNvPr id="3" name="object 3"/>
          <p:cNvSpPr/>
          <p:nvPr/>
        </p:nvSpPr>
        <p:spPr>
          <a:xfrm>
            <a:off x="987778" y="1736725"/>
            <a:ext cx="6969534" cy="3587750"/>
          </a:xfrm>
          <a:custGeom>
            <a:avLst/>
            <a:gdLst/>
            <a:ahLst/>
            <a:cxnLst/>
            <a:rect l="l" t="t" r="r" b="b"/>
            <a:pathLst>
              <a:path w="7840726" h="3587750">
                <a:moveTo>
                  <a:pt x="5497576" y="0"/>
                </a:moveTo>
                <a:lnTo>
                  <a:pt x="2343150" y="0"/>
                </a:lnTo>
                <a:lnTo>
                  <a:pt x="2062226" y="90424"/>
                </a:lnTo>
                <a:lnTo>
                  <a:pt x="1930400" y="134874"/>
                </a:lnTo>
                <a:lnTo>
                  <a:pt x="1801876" y="182499"/>
                </a:lnTo>
                <a:lnTo>
                  <a:pt x="1676400" y="233299"/>
                </a:lnTo>
                <a:lnTo>
                  <a:pt x="1555750" y="280924"/>
                </a:lnTo>
                <a:lnTo>
                  <a:pt x="1439926" y="333375"/>
                </a:lnTo>
                <a:lnTo>
                  <a:pt x="1331976" y="384175"/>
                </a:lnTo>
                <a:lnTo>
                  <a:pt x="1222375" y="438150"/>
                </a:lnTo>
                <a:lnTo>
                  <a:pt x="1022350" y="547624"/>
                </a:lnTo>
                <a:lnTo>
                  <a:pt x="930275" y="603250"/>
                </a:lnTo>
                <a:lnTo>
                  <a:pt x="839851" y="661924"/>
                </a:lnTo>
                <a:lnTo>
                  <a:pt x="755650" y="717550"/>
                </a:lnTo>
                <a:lnTo>
                  <a:pt x="674751" y="777875"/>
                </a:lnTo>
                <a:lnTo>
                  <a:pt x="600075" y="836549"/>
                </a:lnTo>
                <a:lnTo>
                  <a:pt x="461899" y="957199"/>
                </a:lnTo>
                <a:lnTo>
                  <a:pt x="400050" y="1017524"/>
                </a:lnTo>
                <a:lnTo>
                  <a:pt x="341249" y="1079500"/>
                </a:lnTo>
                <a:lnTo>
                  <a:pt x="288925" y="1141349"/>
                </a:lnTo>
                <a:lnTo>
                  <a:pt x="241300" y="1206500"/>
                </a:lnTo>
                <a:lnTo>
                  <a:pt x="195199" y="1268349"/>
                </a:lnTo>
                <a:lnTo>
                  <a:pt x="157162" y="1331849"/>
                </a:lnTo>
                <a:lnTo>
                  <a:pt x="120650" y="1393825"/>
                </a:lnTo>
                <a:lnTo>
                  <a:pt x="88900" y="1458849"/>
                </a:lnTo>
                <a:lnTo>
                  <a:pt x="63500" y="1524000"/>
                </a:lnTo>
                <a:lnTo>
                  <a:pt x="41275" y="1587500"/>
                </a:lnTo>
                <a:lnTo>
                  <a:pt x="25400" y="1652524"/>
                </a:lnTo>
                <a:lnTo>
                  <a:pt x="11112" y="1717675"/>
                </a:lnTo>
                <a:lnTo>
                  <a:pt x="1587" y="1778000"/>
                </a:lnTo>
                <a:lnTo>
                  <a:pt x="0" y="1843024"/>
                </a:lnTo>
                <a:lnTo>
                  <a:pt x="0" y="1908175"/>
                </a:lnTo>
                <a:lnTo>
                  <a:pt x="4762" y="1971675"/>
                </a:lnTo>
                <a:lnTo>
                  <a:pt x="15875" y="2036699"/>
                </a:lnTo>
                <a:lnTo>
                  <a:pt x="30162" y="2098675"/>
                </a:lnTo>
                <a:lnTo>
                  <a:pt x="49212" y="2163699"/>
                </a:lnTo>
                <a:lnTo>
                  <a:pt x="73025" y="2224024"/>
                </a:lnTo>
                <a:lnTo>
                  <a:pt x="100012" y="2289175"/>
                </a:lnTo>
                <a:lnTo>
                  <a:pt x="133350" y="2351024"/>
                </a:lnTo>
                <a:lnTo>
                  <a:pt x="169799" y="2413000"/>
                </a:lnTo>
                <a:lnTo>
                  <a:pt x="212725" y="2474849"/>
                </a:lnTo>
                <a:lnTo>
                  <a:pt x="257175" y="2533650"/>
                </a:lnTo>
                <a:lnTo>
                  <a:pt x="307975" y="2595499"/>
                </a:lnTo>
                <a:lnTo>
                  <a:pt x="363474" y="2654300"/>
                </a:lnTo>
                <a:lnTo>
                  <a:pt x="422275" y="2712974"/>
                </a:lnTo>
                <a:lnTo>
                  <a:pt x="487299" y="2768600"/>
                </a:lnTo>
                <a:lnTo>
                  <a:pt x="557276" y="2825750"/>
                </a:lnTo>
                <a:lnTo>
                  <a:pt x="630301" y="2881249"/>
                </a:lnTo>
                <a:lnTo>
                  <a:pt x="708025" y="2936875"/>
                </a:lnTo>
                <a:lnTo>
                  <a:pt x="792226" y="2990850"/>
                </a:lnTo>
                <a:lnTo>
                  <a:pt x="879475" y="3043174"/>
                </a:lnTo>
                <a:lnTo>
                  <a:pt x="971550" y="3097149"/>
                </a:lnTo>
                <a:lnTo>
                  <a:pt x="1068451" y="3147949"/>
                </a:lnTo>
                <a:lnTo>
                  <a:pt x="1168400" y="3198749"/>
                </a:lnTo>
                <a:lnTo>
                  <a:pt x="1274826" y="3246374"/>
                </a:lnTo>
                <a:lnTo>
                  <a:pt x="1501775" y="3341624"/>
                </a:lnTo>
                <a:lnTo>
                  <a:pt x="1619250" y="3386074"/>
                </a:lnTo>
                <a:lnTo>
                  <a:pt x="1746250" y="3429000"/>
                </a:lnTo>
                <a:lnTo>
                  <a:pt x="2006600" y="3513074"/>
                </a:lnTo>
                <a:lnTo>
                  <a:pt x="2144776" y="3551174"/>
                </a:lnTo>
                <a:lnTo>
                  <a:pt x="2287651" y="3587750"/>
                </a:lnTo>
                <a:lnTo>
                  <a:pt x="5549900" y="3587750"/>
                </a:lnTo>
                <a:lnTo>
                  <a:pt x="5694426" y="3551174"/>
                </a:lnTo>
                <a:lnTo>
                  <a:pt x="5830951" y="3513074"/>
                </a:lnTo>
                <a:lnTo>
                  <a:pt x="6094476" y="3429000"/>
                </a:lnTo>
                <a:lnTo>
                  <a:pt x="6218301" y="3386074"/>
                </a:lnTo>
                <a:lnTo>
                  <a:pt x="6338951" y="3341624"/>
                </a:lnTo>
                <a:lnTo>
                  <a:pt x="6565900" y="3246374"/>
                </a:lnTo>
                <a:lnTo>
                  <a:pt x="6669151" y="3198749"/>
                </a:lnTo>
                <a:lnTo>
                  <a:pt x="6770751" y="3147949"/>
                </a:lnTo>
                <a:lnTo>
                  <a:pt x="6869176" y="3097149"/>
                </a:lnTo>
                <a:lnTo>
                  <a:pt x="6961251" y="3043174"/>
                </a:lnTo>
                <a:lnTo>
                  <a:pt x="7048500" y="2990850"/>
                </a:lnTo>
                <a:lnTo>
                  <a:pt x="7132701" y="2936875"/>
                </a:lnTo>
                <a:lnTo>
                  <a:pt x="7207250" y="2881249"/>
                </a:lnTo>
                <a:lnTo>
                  <a:pt x="7283450" y="2825750"/>
                </a:lnTo>
                <a:lnTo>
                  <a:pt x="7415276" y="2712974"/>
                </a:lnTo>
                <a:lnTo>
                  <a:pt x="7477125" y="2654300"/>
                </a:lnTo>
                <a:lnTo>
                  <a:pt x="7532751" y="2595499"/>
                </a:lnTo>
                <a:lnTo>
                  <a:pt x="7583551" y="2533650"/>
                </a:lnTo>
                <a:lnTo>
                  <a:pt x="7628001" y="2474849"/>
                </a:lnTo>
                <a:lnTo>
                  <a:pt x="7670800" y="2413000"/>
                </a:lnTo>
                <a:lnTo>
                  <a:pt x="7707376" y="2351024"/>
                </a:lnTo>
                <a:lnTo>
                  <a:pt x="7740650" y="2289175"/>
                </a:lnTo>
                <a:lnTo>
                  <a:pt x="7767701" y="2224024"/>
                </a:lnTo>
                <a:lnTo>
                  <a:pt x="7791450" y="2163699"/>
                </a:lnTo>
                <a:lnTo>
                  <a:pt x="7810500" y="2098675"/>
                </a:lnTo>
                <a:lnTo>
                  <a:pt x="7824851" y="2036699"/>
                </a:lnTo>
                <a:lnTo>
                  <a:pt x="7835900" y="1971675"/>
                </a:lnTo>
                <a:lnTo>
                  <a:pt x="7840726" y="1908175"/>
                </a:lnTo>
                <a:lnTo>
                  <a:pt x="7840726" y="1843024"/>
                </a:lnTo>
                <a:lnTo>
                  <a:pt x="7839075" y="1778000"/>
                </a:lnTo>
                <a:lnTo>
                  <a:pt x="7829550" y="1717675"/>
                </a:lnTo>
                <a:lnTo>
                  <a:pt x="7815326" y="1652524"/>
                </a:lnTo>
                <a:lnTo>
                  <a:pt x="7799451" y="1587500"/>
                </a:lnTo>
                <a:lnTo>
                  <a:pt x="7777226" y="1524000"/>
                </a:lnTo>
                <a:lnTo>
                  <a:pt x="7751826" y="1458849"/>
                </a:lnTo>
                <a:lnTo>
                  <a:pt x="7720076" y="1393825"/>
                </a:lnTo>
                <a:lnTo>
                  <a:pt x="7683500" y="1331849"/>
                </a:lnTo>
                <a:lnTo>
                  <a:pt x="7645400" y="1268349"/>
                </a:lnTo>
                <a:lnTo>
                  <a:pt x="7599426" y="1206500"/>
                </a:lnTo>
                <a:lnTo>
                  <a:pt x="7551801" y="1141349"/>
                </a:lnTo>
                <a:lnTo>
                  <a:pt x="7499350" y="1079500"/>
                </a:lnTo>
                <a:lnTo>
                  <a:pt x="7440676" y="1017524"/>
                </a:lnTo>
                <a:lnTo>
                  <a:pt x="7378700" y="957199"/>
                </a:lnTo>
                <a:lnTo>
                  <a:pt x="7312025" y="898525"/>
                </a:lnTo>
                <a:lnTo>
                  <a:pt x="7240651" y="836549"/>
                </a:lnTo>
                <a:lnTo>
                  <a:pt x="7165975" y="777875"/>
                </a:lnTo>
                <a:lnTo>
                  <a:pt x="7085076" y="717550"/>
                </a:lnTo>
                <a:lnTo>
                  <a:pt x="7000875" y="661924"/>
                </a:lnTo>
                <a:lnTo>
                  <a:pt x="6910451" y="603250"/>
                </a:lnTo>
                <a:lnTo>
                  <a:pt x="6818376" y="547624"/>
                </a:lnTo>
                <a:lnTo>
                  <a:pt x="6618351" y="438150"/>
                </a:lnTo>
                <a:lnTo>
                  <a:pt x="6508750" y="384175"/>
                </a:lnTo>
                <a:lnTo>
                  <a:pt x="6400800" y="333375"/>
                </a:lnTo>
                <a:lnTo>
                  <a:pt x="6281801" y="280924"/>
                </a:lnTo>
                <a:lnTo>
                  <a:pt x="6038850" y="182499"/>
                </a:lnTo>
                <a:lnTo>
                  <a:pt x="5910326" y="134874"/>
                </a:lnTo>
                <a:lnTo>
                  <a:pt x="5778500" y="90424"/>
                </a:lnTo>
                <a:lnTo>
                  <a:pt x="5497576" y="0"/>
                </a:lnTo>
                <a:close/>
              </a:path>
            </a:pathLst>
          </a:custGeom>
          <a:solidFill>
            <a:srgbClr val="C6EAFA"/>
          </a:solidFill>
        </p:spPr>
        <p:txBody>
          <a:bodyPr wrap="square" lIns="0" tIns="0" rIns="0" bIns="0" rtlCol="0">
            <a:noAutofit/>
          </a:bodyPr>
          <a:lstStyle/>
          <a:p>
            <a:endParaRPr dirty="0"/>
          </a:p>
        </p:txBody>
      </p:sp>
      <p:sp>
        <p:nvSpPr>
          <p:cNvPr id="4" name="object 4"/>
          <p:cNvSpPr/>
          <p:nvPr/>
        </p:nvSpPr>
        <p:spPr>
          <a:xfrm>
            <a:off x="987778" y="1736725"/>
            <a:ext cx="6969534" cy="3587750"/>
          </a:xfrm>
          <a:custGeom>
            <a:avLst/>
            <a:gdLst/>
            <a:ahLst/>
            <a:cxnLst/>
            <a:rect l="l" t="t" r="r" b="b"/>
            <a:pathLst>
              <a:path w="7840726" h="3587750">
                <a:moveTo>
                  <a:pt x="2287651" y="3587750"/>
                </a:moveTo>
                <a:lnTo>
                  <a:pt x="2144776" y="3551174"/>
                </a:lnTo>
                <a:lnTo>
                  <a:pt x="2006600" y="3513074"/>
                </a:lnTo>
                <a:lnTo>
                  <a:pt x="1874901" y="3470275"/>
                </a:lnTo>
                <a:lnTo>
                  <a:pt x="1746250" y="3429000"/>
                </a:lnTo>
                <a:lnTo>
                  <a:pt x="1619250" y="3386074"/>
                </a:lnTo>
                <a:lnTo>
                  <a:pt x="1501775" y="3341624"/>
                </a:lnTo>
                <a:lnTo>
                  <a:pt x="1387475" y="3293999"/>
                </a:lnTo>
                <a:lnTo>
                  <a:pt x="1274826" y="3246374"/>
                </a:lnTo>
                <a:lnTo>
                  <a:pt x="1168400" y="3198749"/>
                </a:lnTo>
                <a:lnTo>
                  <a:pt x="1068451" y="3147949"/>
                </a:lnTo>
                <a:lnTo>
                  <a:pt x="971550" y="3097149"/>
                </a:lnTo>
                <a:lnTo>
                  <a:pt x="879475" y="3043174"/>
                </a:lnTo>
                <a:lnTo>
                  <a:pt x="792226" y="2990850"/>
                </a:lnTo>
                <a:lnTo>
                  <a:pt x="708025" y="2936875"/>
                </a:lnTo>
                <a:lnTo>
                  <a:pt x="630301" y="2881249"/>
                </a:lnTo>
                <a:lnTo>
                  <a:pt x="557276" y="2825750"/>
                </a:lnTo>
                <a:lnTo>
                  <a:pt x="487299" y="2768600"/>
                </a:lnTo>
                <a:lnTo>
                  <a:pt x="422275" y="2712974"/>
                </a:lnTo>
                <a:lnTo>
                  <a:pt x="363474" y="2654300"/>
                </a:lnTo>
                <a:lnTo>
                  <a:pt x="307975" y="2595499"/>
                </a:lnTo>
                <a:lnTo>
                  <a:pt x="257175" y="2533650"/>
                </a:lnTo>
                <a:lnTo>
                  <a:pt x="212725" y="2474849"/>
                </a:lnTo>
                <a:lnTo>
                  <a:pt x="169799" y="2413000"/>
                </a:lnTo>
                <a:lnTo>
                  <a:pt x="133350" y="2351024"/>
                </a:lnTo>
                <a:lnTo>
                  <a:pt x="100012" y="2289175"/>
                </a:lnTo>
                <a:lnTo>
                  <a:pt x="73025" y="2224024"/>
                </a:lnTo>
                <a:lnTo>
                  <a:pt x="49212" y="2163699"/>
                </a:lnTo>
                <a:lnTo>
                  <a:pt x="30162" y="2098675"/>
                </a:lnTo>
                <a:lnTo>
                  <a:pt x="15875" y="2036699"/>
                </a:lnTo>
                <a:lnTo>
                  <a:pt x="4762" y="1971675"/>
                </a:lnTo>
                <a:lnTo>
                  <a:pt x="0" y="1908175"/>
                </a:lnTo>
                <a:lnTo>
                  <a:pt x="0" y="1843024"/>
                </a:lnTo>
                <a:lnTo>
                  <a:pt x="1587" y="1778000"/>
                </a:lnTo>
                <a:lnTo>
                  <a:pt x="11112" y="1717675"/>
                </a:lnTo>
                <a:lnTo>
                  <a:pt x="25400" y="1652524"/>
                </a:lnTo>
                <a:lnTo>
                  <a:pt x="41275" y="1587500"/>
                </a:lnTo>
                <a:lnTo>
                  <a:pt x="63500" y="1524000"/>
                </a:lnTo>
                <a:lnTo>
                  <a:pt x="88900" y="1458849"/>
                </a:lnTo>
                <a:lnTo>
                  <a:pt x="120650" y="1393825"/>
                </a:lnTo>
                <a:lnTo>
                  <a:pt x="157162" y="1331849"/>
                </a:lnTo>
                <a:lnTo>
                  <a:pt x="195199" y="1268349"/>
                </a:lnTo>
                <a:lnTo>
                  <a:pt x="241300" y="1206500"/>
                </a:lnTo>
                <a:lnTo>
                  <a:pt x="288925" y="1141349"/>
                </a:lnTo>
                <a:lnTo>
                  <a:pt x="341249" y="1079500"/>
                </a:lnTo>
                <a:lnTo>
                  <a:pt x="400050" y="1017524"/>
                </a:lnTo>
                <a:lnTo>
                  <a:pt x="461899" y="957199"/>
                </a:lnTo>
                <a:lnTo>
                  <a:pt x="528701" y="898525"/>
                </a:lnTo>
                <a:lnTo>
                  <a:pt x="600075" y="836549"/>
                </a:lnTo>
                <a:lnTo>
                  <a:pt x="674751" y="777875"/>
                </a:lnTo>
                <a:lnTo>
                  <a:pt x="755650" y="717550"/>
                </a:lnTo>
                <a:lnTo>
                  <a:pt x="839851" y="661924"/>
                </a:lnTo>
                <a:lnTo>
                  <a:pt x="930275" y="603250"/>
                </a:lnTo>
                <a:lnTo>
                  <a:pt x="1022350" y="547624"/>
                </a:lnTo>
                <a:lnTo>
                  <a:pt x="1120775" y="493649"/>
                </a:lnTo>
                <a:lnTo>
                  <a:pt x="1222375" y="438150"/>
                </a:lnTo>
                <a:lnTo>
                  <a:pt x="1331976" y="384175"/>
                </a:lnTo>
                <a:lnTo>
                  <a:pt x="1439926" y="333375"/>
                </a:lnTo>
                <a:lnTo>
                  <a:pt x="1555750" y="280924"/>
                </a:lnTo>
                <a:lnTo>
                  <a:pt x="1676400" y="233299"/>
                </a:lnTo>
                <a:lnTo>
                  <a:pt x="1801876" y="182499"/>
                </a:lnTo>
                <a:lnTo>
                  <a:pt x="1930400" y="134874"/>
                </a:lnTo>
                <a:lnTo>
                  <a:pt x="2062226" y="90424"/>
                </a:lnTo>
                <a:lnTo>
                  <a:pt x="2203450" y="44450"/>
                </a:lnTo>
                <a:lnTo>
                  <a:pt x="2343150" y="0"/>
                </a:lnTo>
                <a:lnTo>
                  <a:pt x="5497576" y="0"/>
                </a:lnTo>
                <a:lnTo>
                  <a:pt x="5637276" y="44450"/>
                </a:lnTo>
                <a:lnTo>
                  <a:pt x="5778500" y="90424"/>
                </a:lnTo>
                <a:lnTo>
                  <a:pt x="5910326" y="134874"/>
                </a:lnTo>
                <a:lnTo>
                  <a:pt x="6038850" y="182499"/>
                </a:lnTo>
                <a:lnTo>
                  <a:pt x="6164326" y="233299"/>
                </a:lnTo>
                <a:lnTo>
                  <a:pt x="6281801" y="280924"/>
                </a:lnTo>
                <a:lnTo>
                  <a:pt x="6400800" y="333375"/>
                </a:lnTo>
                <a:lnTo>
                  <a:pt x="6508750" y="384175"/>
                </a:lnTo>
                <a:lnTo>
                  <a:pt x="6618351" y="438150"/>
                </a:lnTo>
                <a:lnTo>
                  <a:pt x="6719951" y="493649"/>
                </a:lnTo>
                <a:lnTo>
                  <a:pt x="6818376" y="547624"/>
                </a:lnTo>
                <a:lnTo>
                  <a:pt x="6910451" y="603250"/>
                </a:lnTo>
                <a:lnTo>
                  <a:pt x="7000875" y="661924"/>
                </a:lnTo>
                <a:lnTo>
                  <a:pt x="7085076" y="717550"/>
                </a:lnTo>
                <a:lnTo>
                  <a:pt x="7165975" y="777875"/>
                </a:lnTo>
                <a:lnTo>
                  <a:pt x="7240651" y="836549"/>
                </a:lnTo>
                <a:lnTo>
                  <a:pt x="7312025" y="898525"/>
                </a:lnTo>
                <a:lnTo>
                  <a:pt x="7378700" y="957199"/>
                </a:lnTo>
                <a:lnTo>
                  <a:pt x="7440676" y="1017524"/>
                </a:lnTo>
                <a:lnTo>
                  <a:pt x="7499350" y="1079500"/>
                </a:lnTo>
                <a:lnTo>
                  <a:pt x="7551801" y="1141349"/>
                </a:lnTo>
                <a:lnTo>
                  <a:pt x="7599426" y="1206500"/>
                </a:lnTo>
                <a:lnTo>
                  <a:pt x="7645400" y="1268349"/>
                </a:lnTo>
                <a:lnTo>
                  <a:pt x="7683500" y="1331849"/>
                </a:lnTo>
                <a:lnTo>
                  <a:pt x="7720076" y="1393825"/>
                </a:lnTo>
                <a:lnTo>
                  <a:pt x="7751826" y="1458849"/>
                </a:lnTo>
                <a:lnTo>
                  <a:pt x="7777226" y="1524000"/>
                </a:lnTo>
                <a:lnTo>
                  <a:pt x="7799451" y="1587500"/>
                </a:lnTo>
                <a:lnTo>
                  <a:pt x="7815326" y="1652524"/>
                </a:lnTo>
                <a:lnTo>
                  <a:pt x="7829550" y="1717675"/>
                </a:lnTo>
                <a:lnTo>
                  <a:pt x="7839075" y="1778000"/>
                </a:lnTo>
                <a:lnTo>
                  <a:pt x="7840726" y="1843024"/>
                </a:lnTo>
                <a:lnTo>
                  <a:pt x="7840726" y="1908175"/>
                </a:lnTo>
                <a:lnTo>
                  <a:pt x="7835900" y="1971675"/>
                </a:lnTo>
                <a:lnTo>
                  <a:pt x="7824851" y="2036699"/>
                </a:lnTo>
                <a:lnTo>
                  <a:pt x="7810500" y="2098675"/>
                </a:lnTo>
                <a:lnTo>
                  <a:pt x="7791450" y="2163699"/>
                </a:lnTo>
                <a:lnTo>
                  <a:pt x="7767701" y="2224024"/>
                </a:lnTo>
                <a:lnTo>
                  <a:pt x="7740650" y="2289175"/>
                </a:lnTo>
                <a:lnTo>
                  <a:pt x="7707376" y="2351024"/>
                </a:lnTo>
                <a:lnTo>
                  <a:pt x="7670800" y="2413000"/>
                </a:lnTo>
                <a:lnTo>
                  <a:pt x="7628001" y="2474849"/>
                </a:lnTo>
                <a:lnTo>
                  <a:pt x="7583551" y="2533650"/>
                </a:lnTo>
                <a:lnTo>
                  <a:pt x="7532751" y="2595499"/>
                </a:lnTo>
                <a:lnTo>
                  <a:pt x="7477125" y="2654300"/>
                </a:lnTo>
                <a:lnTo>
                  <a:pt x="7415276" y="2712974"/>
                </a:lnTo>
                <a:lnTo>
                  <a:pt x="7350125" y="2768600"/>
                </a:lnTo>
                <a:lnTo>
                  <a:pt x="7283450" y="2825750"/>
                </a:lnTo>
                <a:lnTo>
                  <a:pt x="7207250" y="2881249"/>
                </a:lnTo>
                <a:lnTo>
                  <a:pt x="7132701" y="2936875"/>
                </a:lnTo>
                <a:lnTo>
                  <a:pt x="7048500" y="2990850"/>
                </a:lnTo>
                <a:lnTo>
                  <a:pt x="6961251" y="3043174"/>
                </a:lnTo>
                <a:lnTo>
                  <a:pt x="6869176" y="3097149"/>
                </a:lnTo>
                <a:lnTo>
                  <a:pt x="6770751" y="3147949"/>
                </a:lnTo>
                <a:lnTo>
                  <a:pt x="6669151" y="3198749"/>
                </a:lnTo>
                <a:lnTo>
                  <a:pt x="6565900" y="3246374"/>
                </a:lnTo>
                <a:lnTo>
                  <a:pt x="6453251" y="3293999"/>
                </a:lnTo>
                <a:lnTo>
                  <a:pt x="6338951" y="3341624"/>
                </a:lnTo>
                <a:lnTo>
                  <a:pt x="6218301" y="3386074"/>
                </a:lnTo>
                <a:lnTo>
                  <a:pt x="6094476" y="3429000"/>
                </a:lnTo>
                <a:lnTo>
                  <a:pt x="5965825" y="3470275"/>
                </a:lnTo>
                <a:lnTo>
                  <a:pt x="5830951" y="3513074"/>
                </a:lnTo>
                <a:lnTo>
                  <a:pt x="5694426" y="3551174"/>
                </a:lnTo>
                <a:lnTo>
                  <a:pt x="5549900" y="3587750"/>
                </a:lnTo>
                <a:lnTo>
                  <a:pt x="2287651" y="3587750"/>
                </a:lnTo>
              </a:path>
            </a:pathLst>
          </a:custGeom>
          <a:ln w="3175">
            <a:solidFill>
              <a:srgbClr val="999999"/>
            </a:solidFill>
          </a:ln>
        </p:spPr>
        <p:txBody>
          <a:bodyPr wrap="square" lIns="0" tIns="0" rIns="0" bIns="0" rtlCol="0">
            <a:noAutofit/>
          </a:bodyPr>
          <a:lstStyle/>
          <a:p>
            <a:endParaRPr dirty="0"/>
          </a:p>
        </p:txBody>
      </p:sp>
      <p:sp>
        <p:nvSpPr>
          <p:cNvPr id="5" name="object 5"/>
          <p:cNvSpPr/>
          <p:nvPr/>
        </p:nvSpPr>
        <p:spPr>
          <a:xfrm>
            <a:off x="1732960" y="1876425"/>
            <a:ext cx="5714890" cy="3452752"/>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p:nvPr/>
        </p:nvSpPr>
        <p:spPr>
          <a:xfrm>
            <a:off x="1128896" y="1743080"/>
            <a:ext cx="6691489" cy="3584575"/>
          </a:xfrm>
          <a:custGeom>
            <a:avLst/>
            <a:gdLst/>
            <a:ahLst/>
            <a:cxnLst/>
            <a:rect l="l" t="t" r="r" b="b"/>
            <a:pathLst>
              <a:path w="7527925" h="3584575">
                <a:moveTo>
                  <a:pt x="2198624" y="3584575"/>
                </a:moveTo>
                <a:lnTo>
                  <a:pt x="2060575" y="3547999"/>
                </a:lnTo>
                <a:lnTo>
                  <a:pt x="1928749" y="3508375"/>
                </a:lnTo>
                <a:lnTo>
                  <a:pt x="1800225" y="3467100"/>
                </a:lnTo>
                <a:lnTo>
                  <a:pt x="1676400" y="3424174"/>
                </a:lnTo>
                <a:lnTo>
                  <a:pt x="1555750" y="3382899"/>
                </a:lnTo>
                <a:lnTo>
                  <a:pt x="1441450" y="3336925"/>
                </a:lnTo>
                <a:lnTo>
                  <a:pt x="1331849" y="3289300"/>
                </a:lnTo>
                <a:lnTo>
                  <a:pt x="1225550" y="3241675"/>
                </a:lnTo>
                <a:lnTo>
                  <a:pt x="1123950" y="3194050"/>
                </a:lnTo>
                <a:lnTo>
                  <a:pt x="1027049" y="3144774"/>
                </a:lnTo>
                <a:lnTo>
                  <a:pt x="933450" y="3093974"/>
                </a:lnTo>
                <a:lnTo>
                  <a:pt x="844550" y="3043174"/>
                </a:lnTo>
                <a:lnTo>
                  <a:pt x="760349" y="2989199"/>
                </a:lnTo>
                <a:lnTo>
                  <a:pt x="680974" y="2933700"/>
                </a:lnTo>
                <a:lnTo>
                  <a:pt x="606425" y="2879725"/>
                </a:lnTo>
                <a:lnTo>
                  <a:pt x="536575" y="2824099"/>
                </a:lnTo>
                <a:lnTo>
                  <a:pt x="468249" y="2765425"/>
                </a:lnTo>
                <a:lnTo>
                  <a:pt x="406400" y="2709799"/>
                </a:lnTo>
                <a:lnTo>
                  <a:pt x="350774" y="2651125"/>
                </a:lnTo>
                <a:lnTo>
                  <a:pt x="298450" y="2590800"/>
                </a:lnTo>
                <a:lnTo>
                  <a:pt x="247650" y="2531999"/>
                </a:lnTo>
                <a:lnTo>
                  <a:pt x="201549" y="2470150"/>
                </a:lnTo>
                <a:lnTo>
                  <a:pt x="163449" y="2409825"/>
                </a:lnTo>
                <a:lnTo>
                  <a:pt x="127000" y="2347849"/>
                </a:lnTo>
                <a:lnTo>
                  <a:pt x="95250" y="2286000"/>
                </a:lnTo>
                <a:lnTo>
                  <a:pt x="69850" y="2224024"/>
                </a:lnTo>
                <a:lnTo>
                  <a:pt x="47625" y="2159000"/>
                </a:lnTo>
                <a:lnTo>
                  <a:pt x="28575" y="2097024"/>
                </a:lnTo>
                <a:lnTo>
                  <a:pt x="14224" y="2033524"/>
                </a:lnTo>
                <a:lnTo>
                  <a:pt x="6350" y="1968500"/>
                </a:lnTo>
                <a:lnTo>
                  <a:pt x="0" y="1906524"/>
                </a:lnTo>
                <a:lnTo>
                  <a:pt x="0" y="1843024"/>
                </a:lnTo>
                <a:lnTo>
                  <a:pt x="3175" y="1778000"/>
                </a:lnTo>
                <a:lnTo>
                  <a:pt x="11049" y="1712849"/>
                </a:lnTo>
                <a:lnTo>
                  <a:pt x="22225" y="1649349"/>
                </a:lnTo>
                <a:lnTo>
                  <a:pt x="39624" y="1584325"/>
                </a:lnTo>
                <a:lnTo>
                  <a:pt x="61849" y="1519174"/>
                </a:lnTo>
                <a:lnTo>
                  <a:pt x="87249" y="1455674"/>
                </a:lnTo>
                <a:lnTo>
                  <a:pt x="115824" y="1393825"/>
                </a:lnTo>
                <a:lnTo>
                  <a:pt x="149225" y="1328674"/>
                </a:lnTo>
                <a:lnTo>
                  <a:pt x="188849" y="1265174"/>
                </a:lnTo>
                <a:lnTo>
                  <a:pt x="230124" y="1203325"/>
                </a:lnTo>
                <a:lnTo>
                  <a:pt x="277749" y="1141349"/>
                </a:lnTo>
                <a:lnTo>
                  <a:pt x="328549" y="1079500"/>
                </a:lnTo>
                <a:lnTo>
                  <a:pt x="384175" y="1017524"/>
                </a:lnTo>
                <a:lnTo>
                  <a:pt x="442849" y="955675"/>
                </a:lnTo>
                <a:lnTo>
                  <a:pt x="508000" y="893699"/>
                </a:lnTo>
                <a:lnTo>
                  <a:pt x="574675" y="835025"/>
                </a:lnTo>
                <a:lnTo>
                  <a:pt x="647700" y="776224"/>
                </a:lnTo>
                <a:lnTo>
                  <a:pt x="727075" y="717550"/>
                </a:lnTo>
                <a:lnTo>
                  <a:pt x="807974" y="658749"/>
                </a:lnTo>
                <a:lnTo>
                  <a:pt x="892175" y="601599"/>
                </a:lnTo>
                <a:lnTo>
                  <a:pt x="981075" y="546100"/>
                </a:lnTo>
                <a:lnTo>
                  <a:pt x="1076325" y="490474"/>
                </a:lnTo>
                <a:lnTo>
                  <a:pt x="1174750" y="436499"/>
                </a:lnTo>
                <a:lnTo>
                  <a:pt x="1279525" y="384175"/>
                </a:lnTo>
                <a:lnTo>
                  <a:pt x="1385824" y="330200"/>
                </a:lnTo>
                <a:lnTo>
                  <a:pt x="1495425" y="279400"/>
                </a:lnTo>
                <a:lnTo>
                  <a:pt x="1609725" y="228600"/>
                </a:lnTo>
                <a:lnTo>
                  <a:pt x="1730375" y="180975"/>
                </a:lnTo>
                <a:lnTo>
                  <a:pt x="1854200" y="133350"/>
                </a:lnTo>
                <a:lnTo>
                  <a:pt x="1982724" y="85725"/>
                </a:lnTo>
                <a:lnTo>
                  <a:pt x="2114550" y="41275"/>
                </a:lnTo>
                <a:lnTo>
                  <a:pt x="2251075" y="0"/>
                </a:lnTo>
                <a:lnTo>
                  <a:pt x="5276850" y="0"/>
                </a:lnTo>
                <a:lnTo>
                  <a:pt x="5414899" y="41275"/>
                </a:lnTo>
                <a:lnTo>
                  <a:pt x="5546725" y="85725"/>
                </a:lnTo>
                <a:lnTo>
                  <a:pt x="5672074" y="133350"/>
                </a:lnTo>
                <a:lnTo>
                  <a:pt x="5799074" y="180975"/>
                </a:lnTo>
                <a:lnTo>
                  <a:pt x="5916549" y="228600"/>
                </a:lnTo>
                <a:lnTo>
                  <a:pt x="6034024" y="279400"/>
                </a:lnTo>
                <a:lnTo>
                  <a:pt x="6143625" y="330200"/>
                </a:lnTo>
                <a:lnTo>
                  <a:pt x="6249924" y="384175"/>
                </a:lnTo>
                <a:lnTo>
                  <a:pt x="6353175" y="436499"/>
                </a:lnTo>
                <a:lnTo>
                  <a:pt x="6451600" y="490474"/>
                </a:lnTo>
                <a:lnTo>
                  <a:pt x="6546850" y="546100"/>
                </a:lnTo>
                <a:lnTo>
                  <a:pt x="6637274" y="601599"/>
                </a:lnTo>
                <a:lnTo>
                  <a:pt x="6721475" y="658749"/>
                </a:lnTo>
                <a:lnTo>
                  <a:pt x="6802374" y="717550"/>
                </a:lnTo>
                <a:lnTo>
                  <a:pt x="6880225" y="776224"/>
                </a:lnTo>
                <a:lnTo>
                  <a:pt x="6950075" y="835025"/>
                </a:lnTo>
                <a:lnTo>
                  <a:pt x="7021449" y="893699"/>
                </a:lnTo>
                <a:lnTo>
                  <a:pt x="7084949" y="955675"/>
                </a:lnTo>
                <a:lnTo>
                  <a:pt x="7143750" y="1017524"/>
                </a:lnTo>
                <a:lnTo>
                  <a:pt x="7200900" y="1079500"/>
                </a:lnTo>
                <a:lnTo>
                  <a:pt x="7250049" y="1141349"/>
                </a:lnTo>
                <a:lnTo>
                  <a:pt x="7297674" y="1203325"/>
                </a:lnTo>
                <a:lnTo>
                  <a:pt x="7340600" y="1265174"/>
                </a:lnTo>
                <a:lnTo>
                  <a:pt x="7380224" y="1328674"/>
                </a:lnTo>
                <a:lnTo>
                  <a:pt x="7413625" y="1393825"/>
                </a:lnTo>
                <a:lnTo>
                  <a:pt x="7440549" y="1455674"/>
                </a:lnTo>
                <a:lnTo>
                  <a:pt x="7465949" y="1519174"/>
                </a:lnTo>
                <a:lnTo>
                  <a:pt x="7489825" y="1584325"/>
                </a:lnTo>
                <a:lnTo>
                  <a:pt x="7505700" y="1649349"/>
                </a:lnTo>
                <a:lnTo>
                  <a:pt x="7516749" y="1712849"/>
                </a:lnTo>
                <a:lnTo>
                  <a:pt x="7524750" y="1778000"/>
                </a:lnTo>
                <a:lnTo>
                  <a:pt x="7527925" y="1843024"/>
                </a:lnTo>
                <a:lnTo>
                  <a:pt x="7527925" y="1906524"/>
                </a:lnTo>
                <a:lnTo>
                  <a:pt x="7523099" y="1968500"/>
                </a:lnTo>
                <a:lnTo>
                  <a:pt x="7513574" y="2033524"/>
                </a:lnTo>
                <a:lnTo>
                  <a:pt x="7500874" y="2097024"/>
                </a:lnTo>
                <a:lnTo>
                  <a:pt x="7480300" y="2159000"/>
                </a:lnTo>
                <a:lnTo>
                  <a:pt x="7458075" y="2224024"/>
                </a:lnTo>
                <a:lnTo>
                  <a:pt x="7432675" y="2286000"/>
                </a:lnTo>
                <a:lnTo>
                  <a:pt x="7399274" y="2347849"/>
                </a:lnTo>
                <a:lnTo>
                  <a:pt x="7366000" y="2409825"/>
                </a:lnTo>
                <a:lnTo>
                  <a:pt x="7323074" y="2470150"/>
                </a:lnTo>
                <a:lnTo>
                  <a:pt x="7281799" y="2531999"/>
                </a:lnTo>
                <a:lnTo>
                  <a:pt x="7230999" y="2590800"/>
                </a:lnTo>
                <a:lnTo>
                  <a:pt x="7177024" y="2651125"/>
                </a:lnTo>
                <a:lnTo>
                  <a:pt x="7121525" y="2709799"/>
                </a:lnTo>
                <a:lnTo>
                  <a:pt x="7059549" y="2765425"/>
                </a:lnTo>
                <a:lnTo>
                  <a:pt x="6992874" y="2824099"/>
                </a:lnTo>
                <a:lnTo>
                  <a:pt x="6923024" y="2879725"/>
                </a:lnTo>
                <a:lnTo>
                  <a:pt x="6846824" y="2933700"/>
                </a:lnTo>
                <a:lnTo>
                  <a:pt x="6765925" y="2989199"/>
                </a:lnTo>
                <a:lnTo>
                  <a:pt x="6681724" y="3043174"/>
                </a:lnTo>
                <a:lnTo>
                  <a:pt x="6594475" y="3093974"/>
                </a:lnTo>
                <a:lnTo>
                  <a:pt x="6502400" y="3144774"/>
                </a:lnTo>
                <a:lnTo>
                  <a:pt x="6403975" y="3194050"/>
                </a:lnTo>
                <a:lnTo>
                  <a:pt x="6302375" y="3241675"/>
                </a:lnTo>
                <a:lnTo>
                  <a:pt x="6195949" y="3289300"/>
                </a:lnTo>
                <a:lnTo>
                  <a:pt x="6086475" y="3336925"/>
                </a:lnTo>
                <a:lnTo>
                  <a:pt x="5972175" y="3382899"/>
                </a:lnTo>
                <a:lnTo>
                  <a:pt x="5851525" y="3424174"/>
                </a:lnTo>
                <a:lnTo>
                  <a:pt x="5727700" y="3467100"/>
                </a:lnTo>
                <a:lnTo>
                  <a:pt x="5599049" y="3508375"/>
                </a:lnTo>
                <a:lnTo>
                  <a:pt x="5467350" y="3547999"/>
                </a:lnTo>
                <a:lnTo>
                  <a:pt x="5330825" y="3584575"/>
                </a:lnTo>
                <a:lnTo>
                  <a:pt x="2198624" y="3584575"/>
                </a:lnTo>
              </a:path>
            </a:pathLst>
          </a:custGeom>
          <a:ln w="3175">
            <a:solidFill>
              <a:srgbClr val="999999"/>
            </a:solidFill>
          </a:ln>
        </p:spPr>
        <p:txBody>
          <a:bodyPr wrap="square" lIns="0" tIns="0" rIns="0" bIns="0" rtlCol="0">
            <a:noAutofit/>
          </a:bodyPr>
          <a:lstStyle/>
          <a:p>
            <a:endParaRPr dirty="0"/>
          </a:p>
        </p:txBody>
      </p:sp>
      <p:sp>
        <p:nvSpPr>
          <p:cNvPr id="7" name="object 7"/>
          <p:cNvSpPr/>
          <p:nvPr/>
        </p:nvSpPr>
        <p:spPr>
          <a:xfrm>
            <a:off x="1294064" y="1743080"/>
            <a:ext cx="6356999" cy="3584575"/>
          </a:xfrm>
          <a:custGeom>
            <a:avLst/>
            <a:gdLst/>
            <a:ahLst/>
            <a:cxnLst/>
            <a:rect l="l" t="t" r="r" b="b"/>
            <a:pathLst>
              <a:path w="7151624" h="3584575">
                <a:moveTo>
                  <a:pt x="2089150" y="3584575"/>
                </a:moveTo>
                <a:lnTo>
                  <a:pt x="1957324" y="3547999"/>
                </a:lnTo>
                <a:lnTo>
                  <a:pt x="1830324" y="3508375"/>
                </a:lnTo>
                <a:lnTo>
                  <a:pt x="1709674" y="3467100"/>
                </a:lnTo>
                <a:lnTo>
                  <a:pt x="1592199" y="3424174"/>
                </a:lnTo>
                <a:lnTo>
                  <a:pt x="1477899" y="3382899"/>
                </a:lnTo>
                <a:lnTo>
                  <a:pt x="1368425" y="3336925"/>
                </a:lnTo>
                <a:lnTo>
                  <a:pt x="1263650" y="3289300"/>
                </a:lnTo>
                <a:lnTo>
                  <a:pt x="1163574" y="3241675"/>
                </a:lnTo>
                <a:lnTo>
                  <a:pt x="1068324" y="3194050"/>
                </a:lnTo>
                <a:lnTo>
                  <a:pt x="974725" y="3144774"/>
                </a:lnTo>
                <a:lnTo>
                  <a:pt x="885825" y="3093974"/>
                </a:lnTo>
                <a:lnTo>
                  <a:pt x="801624" y="3043174"/>
                </a:lnTo>
                <a:lnTo>
                  <a:pt x="723900" y="2989199"/>
                </a:lnTo>
                <a:lnTo>
                  <a:pt x="647700" y="2933700"/>
                </a:lnTo>
                <a:lnTo>
                  <a:pt x="574675" y="2879725"/>
                </a:lnTo>
                <a:lnTo>
                  <a:pt x="508000" y="2824099"/>
                </a:lnTo>
                <a:lnTo>
                  <a:pt x="446024" y="2765425"/>
                </a:lnTo>
                <a:lnTo>
                  <a:pt x="387350" y="2709799"/>
                </a:lnTo>
                <a:lnTo>
                  <a:pt x="330200" y="2651125"/>
                </a:lnTo>
                <a:lnTo>
                  <a:pt x="279400" y="2590800"/>
                </a:lnTo>
                <a:lnTo>
                  <a:pt x="234950" y="2531999"/>
                </a:lnTo>
                <a:lnTo>
                  <a:pt x="193675" y="2470150"/>
                </a:lnTo>
                <a:lnTo>
                  <a:pt x="153924" y="2409825"/>
                </a:lnTo>
                <a:lnTo>
                  <a:pt x="120650" y="2347849"/>
                </a:lnTo>
                <a:lnTo>
                  <a:pt x="88900" y="2286000"/>
                </a:lnTo>
                <a:lnTo>
                  <a:pt x="63500" y="2224024"/>
                </a:lnTo>
                <a:lnTo>
                  <a:pt x="44450" y="2159000"/>
                </a:lnTo>
                <a:lnTo>
                  <a:pt x="28575" y="2097024"/>
                </a:lnTo>
                <a:lnTo>
                  <a:pt x="14224" y="2033524"/>
                </a:lnTo>
                <a:lnTo>
                  <a:pt x="4699" y="1968500"/>
                </a:lnTo>
                <a:lnTo>
                  <a:pt x="0" y="1906524"/>
                </a:lnTo>
                <a:lnTo>
                  <a:pt x="0" y="1843024"/>
                </a:lnTo>
                <a:lnTo>
                  <a:pt x="3175" y="1778000"/>
                </a:lnTo>
                <a:lnTo>
                  <a:pt x="11049" y="1712849"/>
                </a:lnTo>
                <a:lnTo>
                  <a:pt x="22225" y="1649349"/>
                </a:lnTo>
                <a:lnTo>
                  <a:pt x="36449" y="1584325"/>
                </a:lnTo>
                <a:lnTo>
                  <a:pt x="55499" y="1519174"/>
                </a:lnTo>
                <a:lnTo>
                  <a:pt x="80899" y="1455674"/>
                </a:lnTo>
                <a:lnTo>
                  <a:pt x="109474" y="1393825"/>
                </a:lnTo>
                <a:lnTo>
                  <a:pt x="139700" y="1328674"/>
                </a:lnTo>
                <a:lnTo>
                  <a:pt x="176149" y="1265174"/>
                </a:lnTo>
                <a:lnTo>
                  <a:pt x="219075" y="1203325"/>
                </a:lnTo>
                <a:lnTo>
                  <a:pt x="263525" y="1141349"/>
                </a:lnTo>
                <a:lnTo>
                  <a:pt x="311150" y="1079500"/>
                </a:lnTo>
                <a:lnTo>
                  <a:pt x="363474" y="1017524"/>
                </a:lnTo>
                <a:lnTo>
                  <a:pt x="420624" y="955675"/>
                </a:lnTo>
                <a:lnTo>
                  <a:pt x="482600" y="893699"/>
                </a:lnTo>
                <a:lnTo>
                  <a:pt x="546100" y="835025"/>
                </a:lnTo>
                <a:lnTo>
                  <a:pt x="615950" y="776224"/>
                </a:lnTo>
                <a:lnTo>
                  <a:pt x="688975" y="717550"/>
                </a:lnTo>
                <a:lnTo>
                  <a:pt x="765175" y="658749"/>
                </a:lnTo>
                <a:lnTo>
                  <a:pt x="846074" y="601599"/>
                </a:lnTo>
                <a:lnTo>
                  <a:pt x="933450" y="546100"/>
                </a:lnTo>
                <a:lnTo>
                  <a:pt x="1020699" y="490474"/>
                </a:lnTo>
                <a:lnTo>
                  <a:pt x="1115949" y="436499"/>
                </a:lnTo>
                <a:lnTo>
                  <a:pt x="1211199" y="384175"/>
                </a:lnTo>
                <a:lnTo>
                  <a:pt x="1314450" y="330200"/>
                </a:lnTo>
                <a:lnTo>
                  <a:pt x="1417574" y="279400"/>
                </a:lnTo>
                <a:lnTo>
                  <a:pt x="1527175" y="228600"/>
                </a:lnTo>
                <a:lnTo>
                  <a:pt x="1642999" y="180975"/>
                </a:lnTo>
                <a:lnTo>
                  <a:pt x="1760474" y="133350"/>
                </a:lnTo>
                <a:lnTo>
                  <a:pt x="1881124" y="85725"/>
                </a:lnTo>
                <a:lnTo>
                  <a:pt x="2006600" y="41275"/>
                </a:lnTo>
                <a:lnTo>
                  <a:pt x="2136775" y="0"/>
                </a:lnTo>
                <a:lnTo>
                  <a:pt x="5013198" y="0"/>
                </a:lnTo>
                <a:lnTo>
                  <a:pt x="5141849" y="41275"/>
                </a:lnTo>
                <a:lnTo>
                  <a:pt x="5267198" y="85725"/>
                </a:lnTo>
                <a:lnTo>
                  <a:pt x="5387848" y="133350"/>
                </a:lnTo>
                <a:lnTo>
                  <a:pt x="5505323" y="180975"/>
                </a:lnTo>
                <a:lnTo>
                  <a:pt x="5621274" y="228600"/>
                </a:lnTo>
                <a:lnTo>
                  <a:pt x="5730748" y="279400"/>
                </a:lnTo>
                <a:lnTo>
                  <a:pt x="5837174" y="330200"/>
                </a:lnTo>
                <a:lnTo>
                  <a:pt x="5937123" y="384175"/>
                </a:lnTo>
                <a:lnTo>
                  <a:pt x="6035548" y="436499"/>
                </a:lnTo>
                <a:lnTo>
                  <a:pt x="6129274" y="490474"/>
                </a:lnTo>
                <a:lnTo>
                  <a:pt x="6218174" y="546100"/>
                </a:lnTo>
                <a:lnTo>
                  <a:pt x="6302248" y="601599"/>
                </a:lnTo>
                <a:lnTo>
                  <a:pt x="6383274" y="658749"/>
                </a:lnTo>
                <a:lnTo>
                  <a:pt x="6462649" y="717550"/>
                </a:lnTo>
                <a:lnTo>
                  <a:pt x="6535674" y="776224"/>
                </a:lnTo>
                <a:lnTo>
                  <a:pt x="6602349" y="835025"/>
                </a:lnTo>
                <a:lnTo>
                  <a:pt x="6669024" y="893699"/>
                </a:lnTo>
                <a:lnTo>
                  <a:pt x="6727698" y="955675"/>
                </a:lnTo>
                <a:lnTo>
                  <a:pt x="6788023" y="1017524"/>
                </a:lnTo>
                <a:lnTo>
                  <a:pt x="6837299" y="1079500"/>
                </a:lnTo>
                <a:lnTo>
                  <a:pt x="6888099" y="1141349"/>
                </a:lnTo>
                <a:lnTo>
                  <a:pt x="6932549" y="1203325"/>
                </a:lnTo>
                <a:lnTo>
                  <a:pt x="6972173" y="1265174"/>
                </a:lnTo>
                <a:lnTo>
                  <a:pt x="7008749" y="1328674"/>
                </a:lnTo>
                <a:lnTo>
                  <a:pt x="7038848" y="1393825"/>
                </a:lnTo>
                <a:lnTo>
                  <a:pt x="7070598" y="1455674"/>
                </a:lnTo>
                <a:lnTo>
                  <a:pt x="7092823" y="1519174"/>
                </a:lnTo>
                <a:lnTo>
                  <a:pt x="7111873" y="1584325"/>
                </a:lnTo>
                <a:lnTo>
                  <a:pt x="7129399" y="1649349"/>
                </a:lnTo>
                <a:lnTo>
                  <a:pt x="7140448" y="1712849"/>
                </a:lnTo>
                <a:lnTo>
                  <a:pt x="7148449" y="1778000"/>
                </a:lnTo>
                <a:lnTo>
                  <a:pt x="7151624" y="1843024"/>
                </a:lnTo>
                <a:lnTo>
                  <a:pt x="7151624" y="1906524"/>
                </a:lnTo>
                <a:lnTo>
                  <a:pt x="7146798" y="1968500"/>
                </a:lnTo>
                <a:lnTo>
                  <a:pt x="7137273" y="2033524"/>
                </a:lnTo>
                <a:lnTo>
                  <a:pt x="7123049" y="2097024"/>
                </a:lnTo>
                <a:lnTo>
                  <a:pt x="7107174" y="2159000"/>
                </a:lnTo>
                <a:lnTo>
                  <a:pt x="7084949" y="2224024"/>
                </a:lnTo>
                <a:lnTo>
                  <a:pt x="7059549" y="2286000"/>
                </a:lnTo>
                <a:lnTo>
                  <a:pt x="7027799" y="2347849"/>
                </a:lnTo>
                <a:lnTo>
                  <a:pt x="6994398" y="2409825"/>
                </a:lnTo>
                <a:lnTo>
                  <a:pt x="6957949" y="2470150"/>
                </a:lnTo>
                <a:lnTo>
                  <a:pt x="6916674" y="2531999"/>
                </a:lnTo>
                <a:lnTo>
                  <a:pt x="6869049" y="2590800"/>
                </a:lnTo>
                <a:lnTo>
                  <a:pt x="6818249" y="2651125"/>
                </a:lnTo>
                <a:lnTo>
                  <a:pt x="6764274" y="2709799"/>
                </a:lnTo>
                <a:lnTo>
                  <a:pt x="6705473" y="2765425"/>
                </a:lnTo>
                <a:lnTo>
                  <a:pt x="6641973" y="2824099"/>
                </a:lnTo>
                <a:lnTo>
                  <a:pt x="6573774" y="2879725"/>
                </a:lnTo>
                <a:lnTo>
                  <a:pt x="6503924" y="2933700"/>
                </a:lnTo>
                <a:lnTo>
                  <a:pt x="6427724" y="2989199"/>
                </a:lnTo>
                <a:lnTo>
                  <a:pt x="6346698" y="3043174"/>
                </a:lnTo>
                <a:lnTo>
                  <a:pt x="6262624" y="3093974"/>
                </a:lnTo>
                <a:lnTo>
                  <a:pt x="6176899" y="3144774"/>
                </a:lnTo>
                <a:lnTo>
                  <a:pt x="6083173" y="3194050"/>
                </a:lnTo>
                <a:lnTo>
                  <a:pt x="5987923" y="3241675"/>
                </a:lnTo>
                <a:lnTo>
                  <a:pt x="5887974" y="3289300"/>
                </a:lnTo>
                <a:lnTo>
                  <a:pt x="5781548" y="3336925"/>
                </a:lnTo>
                <a:lnTo>
                  <a:pt x="5672074" y="3382899"/>
                </a:lnTo>
                <a:lnTo>
                  <a:pt x="5559298" y="3424174"/>
                </a:lnTo>
                <a:lnTo>
                  <a:pt x="5441823" y="3467100"/>
                </a:lnTo>
                <a:lnTo>
                  <a:pt x="5317998" y="3508375"/>
                </a:lnTo>
                <a:lnTo>
                  <a:pt x="5192649" y="3547999"/>
                </a:lnTo>
                <a:lnTo>
                  <a:pt x="5062474" y="3584575"/>
                </a:lnTo>
                <a:lnTo>
                  <a:pt x="2089150" y="3584575"/>
                </a:lnTo>
              </a:path>
            </a:pathLst>
          </a:custGeom>
          <a:ln w="3175">
            <a:solidFill>
              <a:srgbClr val="999999"/>
            </a:solidFill>
          </a:ln>
        </p:spPr>
        <p:txBody>
          <a:bodyPr wrap="square" lIns="0" tIns="0" rIns="0" bIns="0" rtlCol="0">
            <a:noAutofit/>
          </a:bodyPr>
          <a:lstStyle/>
          <a:p>
            <a:endParaRPr dirty="0"/>
          </a:p>
        </p:txBody>
      </p:sp>
      <p:sp>
        <p:nvSpPr>
          <p:cNvPr id="8" name="object 8"/>
          <p:cNvSpPr/>
          <p:nvPr/>
        </p:nvSpPr>
        <p:spPr>
          <a:xfrm>
            <a:off x="1563511" y="1743080"/>
            <a:ext cx="5820890" cy="3584575"/>
          </a:xfrm>
          <a:custGeom>
            <a:avLst/>
            <a:gdLst/>
            <a:ahLst/>
            <a:cxnLst/>
            <a:rect l="l" t="t" r="r" b="b"/>
            <a:pathLst>
              <a:path w="6548501" h="3584575">
                <a:moveTo>
                  <a:pt x="1911350" y="3584575"/>
                </a:moveTo>
                <a:lnTo>
                  <a:pt x="1790700" y="3547999"/>
                </a:lnTo>
                <a:lnTo>
                  <a:pt x="1676400" y="3508375"/>
                </a:lnTo>
                <a:lnTo>
                  <a:pt x="1563751" y="3467100"/>
                </a:lnTo>
                <a:lnTo>
                  <a:pt x="1457325" y="3424174"/>
                </a:lnTo>
                <a:lnTo>
                  <a:pt x="1354074" y="3382899"/>
                </a:lnTo>
                <a:lnTo>
                  <a:pt x="1252474" y="3336925"/>
                </a:lnTo>
                <a:lnTo>
                  <a:pt x="1157224" y="3289300"/>
                </a:lnTo>
                <a:lnTo>
                  <a:pt x="1065149" y="3241675"/>
                </a:lnTo>
                <a:lnTo>
                  <a:pt x="974725" y="3194050"/>
                </a:lnTo>
                <a:lnTo>
                  <a:pt x="890524" y="3144774"/>
                </a:lnTo>
                <a:lnTo>
                  <a:pt x="809625" y="3093974"/>
                </a:lnTo>
                <a:lnTo>
                  <a:pt x="733425" y="3043174"/>
                </a:lnTo>
                <a:lnTo>
                  <a:pt x="660400" y="2989199"/>
                </a:lnTo>
                <a:lnTo>
                  <a:pt x="590550" y="2933700"/>
                </a:lnTo>
                <a:lnTo>
                  <a:pt x="527050" y="2879725"/>
                </a:lnTo>
                <a:lnTo>
                  <a:pt x="465074" y="2824099"/>
                </a:lnTo>
                <a:lnTo>
                  <a:pt x="406400" y="2765425"/>
                </a:lnTo>
                <a:lnTo>
                  <a:pt x="352425" y="2709799"/>
                </a:lnTo>
                <a:lnTo>
                  <a:pt x="301625" y="2651125"/>
                </a:lnTo>
                <a:lnTo>
                  <a:pt x="257175" y="2590800"/>
                </a:lnTo>
                <a:lnTo>
                  <a:pt x="215900" y="2531999"/>
                </a:lnTo>
                <a:lnTo>
                  <a:pt x="176149" y="2470150"/>
                </a:lnTo>
                <a:lnTo>
                  <a:pt x="139700" y="2409825"/>
                </a:lnTo>
                <a:lnTo>
                  <a:pt x="107950" y="2347849"/>
                </a:lnTo>
                <a:lnTo>
                  <a:pt x="84074" y="2286000"/>
                </a:lnTo>
                <a:lnTo>
                  <a:pt x="58674" y="2224024"/>
                </a:lnTo>
                <a:lnTo>
                  <a:pt x="38100" y="2159000"/>
                </a:lnTo>
                <a:lnTo>
                  <a:pt x="23749" y="2097024"/>
                </a:lnTo>
                <a:lnTo>
                  <a:pt x="11049" y="2033524"/>
                </a:lnTo>
                <a:lnTo>
                  <a:pt x="1524" y="1968500"/>
                </a:lnTo>
                <a:lnTo>
                  <a:pt x="0" y="1906524"/>
                </a:lnTo>
                <a:lnTo>
                  <a:pt x="0" y="1843024"/>
                </a:lnTo>
                <a:lnTo>
                  <a:pt x="1524" y="1778000"/>
                </a:lnTo>
                <a:lnTo>
                  <a:pt x="7874" y="1712849"/>
                </a:lnTo>
                <a:lnTo>
                  <a:pt x="19050" y="1649349"/>
                </a:lnTo>
                <a:lnTo>
                  <a:pt x="33274" y="1584325"/>
                </a:lnTo>
                <a:lnTo>
                  <a:pt x="52324" y="1519174"/>
                </a:lnTo>
                <a:lnTo>
                  <a:pt x="73025" y="1455674"/>
                </a:lnTo>
                <a:lnTo>
                  <a:pt x="99949" y="1393825"/>
                </a:lnTo>
                <a:lnTo>
                  <a:pt x="128524" y="1328674"/>
                </a:lnTo>
                <a:lnTo>
                  <a:pt x="161925" y="1265174"/>
                </a:lnTo>
                <a:lnTo>
                  <a:pt x="198374" y="1203325"/>
                </a:lnTo>
                <a:lnTo>
                  <a:pt x="239649" y="1141349"/>
                </a:lnTo>
                <a:lnTo>
                  <a:pt x="285750" y="1079500"/>
                </a:lnTo>
                <a:lnTo>
                  <a:pt x="333375" y="1017524"/>
                </a:lnTo>
                <a:lnTo>
                  <a:pt x="384175" y="955675"/>
                </a:lnTo>
                <a:lnTo>
                  <a:pt x="439674" y="893699"/>
                </a:lnTo>
                <a:lnTo>
                  <a:pt x="501650" y="835025"/>
                </a:lnTo>
                <a:lnTo>
                  <a:pt x="563499" y="776224"/>
                </a:lnTo>
                <a:lnTo>
                  <a:pt x="630174" y="717550"/>
                </a:lnTo>
                <a:lnTo>
                  <a:pt x="700024" y="658749"/>
                </a:lnTo>
                <a:lnTo>
                  <a:pt x="776224" y="601599"/>
                </a:lnTo>
                <a:lnTo>
                  <a:pt x="854075" y="546100"/>
                </a:lnTo>
                <a:lnTo>
                  <a:pt x="934974" y="490474"/>
                </a:lnTo>
                <a:lnTo>
                  <a:pt x="1019175" y="436499"/>
                </a:lnTo>
                <a:lnTo>
                  <a:pt x="1109599" y="384175"/>
                </a:lnTo>
                <a:lnTo>
                  <a:pt x="1201674" y="330200"/>
                </a:lnTo>
                <a:lnTo>
                  <a:pt x="1300099" y="279400"/>
                </a:lnTo>
                <a:lnTo>
                  <a:pt x="1401699" y="228600"/>
                </a:lnTo>
                <a:lnTo>
                  <a:pt x="1504950" y="180975"/>
                </a:lnTo>
                <a:lnTo>
                  <a:pt x="1611249" y="133350"/>
                </a:lnTo>
                <a:lnTo>
                  <a:pt x="1724025" y="85725"/>
                </a:lnTo>
                <a:lnTo>
                  <a:pt x="1838325" y="41275"/>
                </a:lnTo>
                <a:lnTo>
                  <a:pt x="1958975" y="0"/>
                </a:lnTo>
                <a:lnTo>
                  <a:pt x="4589526" y="0"/>
                </a:lnTo>
                <a:lnTo>
                  <a:pt x="4707001" y="41275"/>
                </a:lnTo>
                <a:lnTo>
                  <a:pt x="4821301" y="85725"/>
                </a:lnTo>
                <a:lnTo>
                  <a:pt x="4933950" y="133350"/>
                </a:lnTo>
                <a:lnTo>
                  <a:pt x="5043551" y="180975"/>
                </a:lnTo>
                <a:lnTo>
                  <a:pt x="5146675" y="228600"/>
                </a:lnTo>
                <a:lnTo>
                  <a:pt x="5248275" y="279400"/>
                </a:lnTo>
                <a:lnTo>
                  <a:pt x="5343525" y="330200"/>
                </a:lnTo>
                <a:lnTo>
                  <a:pt x="5435600" y="384175"/>
                </a:lnTo>
                <a:lnTo>
                  <a:pt x="5526151" y="436499"/>
                </a:lnTo>
                <a:lnTo>
                  <a:pt x="5611876" y="490474"/>
                </a:lnTo>
                <a:lnTo>
                  <a:pt x="5694426" y="546100"/>
                </a:lnTo>
                <a:lnTo>
                  <a:pt x="5772150" y="601599"/>
                </a:lnTo>
                <a:lnTo>
                  <a:pt x="5845175" y="658749"/>
                </a:lnTo>
                <a:lnTo>
                  <a:pt x="5915025" y="717550"/>
                </a:lnTo>
                <a:lnTo>
                  <a:pt x="5981700" y="776224"/>
                </a:lnTo>
                <a:lnTo>
                  <a:pt x="6046851" y="835025"/>
                </a:lnTo>
                <a:lnTo>
                  <a:pt x="6105525" y="893699"/>
                </a:lnTo>
                <a:lnTo>
                  <a:pt x="6161151" y="955675"/>
                </a:lnTo>
                <a:lnTo>
                  <a:pt x="6211951" y="1017524"/>
                </a:lnTo>
                <a:lnTo>
                  <a:pt x="6262751" y="1079500"/>
                </a:lnTo>
                <a:lnTo>
                  <a:pt x="6307201" y="1141349"/>
                </a:lnTo>
                <a:lnTo>
                  <a:pt x="6346825" y="1203325"/>
                </a:lnTo>
                <a:lnTo>
                  <a:pt x="6383401" y="1265174"/>
                </a:lnTo>
                <a:lnTo>
                  <a:pt x="6416675" y="1328674"/>
                </a:lnTo>
                <a:lnTo>
                  <a:pt x="6448425" y="1393825"/>
                </a:lnTo>
                <a:lnTo>
                  <a:pt x="6472301" y="1455674"/>
                </a:lnTo>
                <a:lnTo>
                  <a:pt x="6496050" y="1519174"/>
                </a:lnTo>
                <a:lnTo>
                  <a:pt x="6511925" y="1584325"/>
                </a:lnTo>
                <a:lnTo>
                  <a:pt x="6526276" y="1649349"/>
                </a:lnTo>
                <a:lnTo>
                  <a:pt x="6537325" y="1712849"/>
                </a:lnTo>
                <a:lnTo>
                  <a:pt x="6545326" y="1778000"/>
                </a:lnTo>
                <a:lnTo>
                  <a:pt x="6548501" y="1843024"/>
                </a:lnTo>
                <a:lnTo>
                  <a:pt x="6545326" y="1906524"/>
                </a:lnTo>
                <a:lnTo>
                  <a:pt x="6543675" y="1968500"/>
                </a:lnTo>
                <a:lnTo>
                  <a:pt x="6534150" y="2033524"/>
                </a:lnTo>
                <a:lnTo>
                  <a:pt x="6523101" y="2097024"/>
                </a:lnTo>
                <a:lnTo>
                  <a:pt x="6507226" y="2159000"/>
                </a:lnTo>
                <a:lnTo>
                  <a:pt x="6486525" y="2224024"/>
                </a:lnTo>
                <a:lnTo>
                  <a:pt x="6464300" y="2286000"/>
                </a:lnTo>
                <a:lnTo>
                  <a:pt x="6437376" y="2347849"/>
                </a:lnTo>
                <a:lnTo>
                  <a:pt x="6405626" y="2409825"/>
                </a:lnTo>
                <a:lnTo>
                  <a:pt x="6369050" y="2470150"/>
                </a:lnTo>
                <a:lnTo>
                  <a:pt x="6332601" y="2531999"/>
                </a:lnTo>
                <a:lnTo>
                  <a:pt x="6288151" y="2590800"/>
                </a:lnTo>
                <a:lnTo>
                  <a:pt x="6243701" y="2651125"/>
                </a:lnTo>
                <a:lnTo>
                  <a:pt x="6192901" y="2709799"/>
                </a:lnTo>
                <a:lnTo>
                  <a:pt x="6138926" y="2765425"/>
                </a:lnTo>
                <a:lnTo>
                  <a:pt x="6080125" y="2824099"/>
                </a:lnTo>
                <a:lnTo>
                  <a:pt x="6018276" y="2879725"/>
                </a:lnTo>
                <a:lnTo>
                  <a:pt x="5954776" y="2933700"/>
                </a:lnTo>
                <a:lnTo>
                  <a:pt x="5884926" y="2989199"/>
                </a:lnTo>
                <a:lnTo>
                  <a:pt x="5811901" y="3043174"/>
                </a:lnTo>
                <a:lnTo>
                  <a:pt x="5735701" y="3093974"/>
                </a:lnTo>
                <a:lnTo>
                  <a:pt x="5654675" y="3144774"/>
                </a:lnTo>
                <a:lnTo>
                  <a:pt x="5570601" y="3194050"/>
                </a:lnTo>
                <a:lnTo>
                  <a:pt x="5480050" y="3241675"/>
                </a:lnTo>
                <a:lnTo>
                  <a:pt x="5387975" y="3289300"/>
                </a:lnTo>
                <a:lnTo>
                  <a:pt x="5292725" y="3336925"/>
                </a:lnTo>
                <a:lnTo>
                  <a:pt x="5191125" y="3382899"/>
                </a:lnTo>
                <a:lnTo>
                  <a:pt x="5088001" y="3424174"/>
                </a:lnTo>
                <a:lnTo>
                  <a:pt x="4981575" y="3467100"/>
                </a:lnTo>
                <a:lnTo>
                  <a:pt x="4868926" y="3508375"/>
                </a:lnTo>
                <a:lnTo>
                  <a:pt x="4754626" y="3547999"/>
                </a:lnTo>
                <a:lnTo>
                  <a:pt x="4633976" y="3584575"/>
                </a:lnTo>
                <a:lnTo>
                  <a:pt x="1911350" y="3584575"/>
                </a:lnTo>
              </a:path>
            </a:pathLst>
          </a:custGeom>
          <a:ln w="3175">
            <a:solidFill>
              <a:srgbClr val="999999"/>
            </a:solidFill>
          </a:ln>
        </p:spPr>
        <p:txBody>
          <a:bodyPr wrap="square" lIns="0" tIns="0" rIns="0" bIns="0" rtlCol="0">
            <a:noAutofit/>
          </a:bodyPr>
          <a:lstStyle/>
          <a:p>
            <a:endParaRPr dirty="0"/>
          </a:p>
        </p:txBody>
      </p:sp>
      <p:sp>
        <p:nvSpPr>
          <p:cNvPr id="9" name="object 9"/>
          <p:cNvSpPr/>
          <p:nvPr/>
        </p:nvSpPr>
        <p:spPr>
          <a:xfrm>
            <a:off x="1837267" y="1743080"/>
            <a:ext cx="5270556" cy="3584575"/>
          </a:xfrm>
          <a:custGeom>
            <a:avLst/>
            <a:gdLst/>
            <a:ahLst/>
            <a:cxnLst/>
            <a:rect l="l" t="t" r="r" b="b"/>
            <a:pathLst>
              <a:path w="5929376" h="3584575">
                <a:moveTo>
                  <a:pt x="1731899" y="3584575"/>
                </a:moveTo>
                <a:lnTo>
                  <a:pt x="1625600" y="3547999"/>
                </a:lnTo>
                <a:lnTo>
                  <a:pt x="1519301" y="3508375"/>
                </a:lnTo>
                <a:lnTo>
                  <a:pt x="1419225" y="3467100"/>
                </a:lnTo>
                <a:lnTo>
                  <a:pt x="1320800" y="3424174"/>
                </a:lnTo>
                <a:lnTo>
                  <a:pt x="1227201" y="3382899"/>
                </a:lnTo>
                <a:lnTo>
                  <a:pt x="1138174" y="3336925"/>
                </a:lnTo>
                <a:lnTo>
                  <a:pt x="1050925" y="3289300"/>
                </a:lnTo>
                <a:lnTo>
                  <a:pt x="966724" y="3241675"/>
                </a:lnTo>
                <a:lnTo>
                  <a:pt x="885825" y="3194050"/>
                </a:lnTo>
                <a:lnTo>
                  <a:pt x="809625" y="3144774"/>
                </a:lnTo>
                <a:lnTo>
                  <a:pt x="736600" y="3093974"/>
                </a:lnTo>
                <a:lnTo>
                  <a:pt x="666750" y="3043174"/>
                </a:lnTo>
                <a:lnTo>
                  <a:pt x="600075" y="2989199"/>
                </a:lnTo>
                <a:lnTo>
                  <a:pt x="538099" y="2933700"/>
                </a:lnTo>
                <a:lnTo>
                  <a:pt x="479425" y="2879725"/>
                </a:lnTo>
                <a:lnTo>
                  <a:pt x="423799" y="2824099"/>
                </a:lnTo>
                <a:lnTo>
                  <a:pt x="369824" y="2765425"/>
                </a:lnTo>
                <a:lnTo>
                  <a:pt x="322199" y="2709799"/>
                </a:lnTo>
                <a:lnTo>
                  <a:pt x="277749" y="2651125"/>
                </a:lnTo>
                <a:lnTo>
                  <a:pt x="234950" y="2590800"/>
                </a:lnTo>
                <a:lnTo>
                  <a:pt x="195199" y="2531999"/>
                </a:lnTo>
                <a:lnTo>
                  <a:pt x="161925" y="2470150"/>
                </a:lnTo>
                <a:lnTo>
                  <a:pt x="128524" y="2409825"/>
                </a:lnTo>
                <a:lnTo>
                  <a:pt x="99949" y="2347849"/>
                </a:lnTo>
                <a:lnTo>
                  <a:pt x="77724" y="2286000"/>
                </a:lnTo>
                <a:lnTo>
                  <a:pt x="55499" y="2224024"/>
                </a:lnTo>
                <a:lnTo>
                  <a:pt x="39624" y="2159000"/>
                </a:lnTo>
                <a:lnTo>
                  <a:pt x="22225" y="2097024"/>
                </a:lnTo>
                <a:lnTo>
                  <a:pt x="14224" y="2033524"/>
                </a:lnTo>
                <a:lnTo>
                  <a:pt x="4699" y="1968500"/>
                </a:lnTo>
                <a:lnTo>
                  <a:pt x="0" y="1906524"/>
                </a:lnTo>
                <a:lnTo>
                  <a:pt x="0" y="1843024"/>
                </a:lnTo>
                <a:lnTo>
                  <a:pt x="3175" y="1778000"/>
                </a:lnTo>
                <a:lnTo>
                  <a:pt x="7874" y="1712849"/>
                </a:lnTo>
                <a:lnTo>
                  <a:pt x="19050" y="1649349"/>
                </a:lnTo>
                <a:lnTo>
                  <a:pt x="33274" y="1584325"/>
                </a:lnTo>
                <a:lnTo>
                  <a:pt x="47625" y="1519174"/>
                </a:lnTo>
                <a:lnTo>
                  <a:pt x="69850" y="1455674"/>
                </a:lnTo>
                <a:lnTo>
                  <a:pt x="92075" y="1393825"/>
                </a:lnTo>
                <a:lnTo>
                  <a:pt x="117475" y="1328674"/>
                </a:lnTo>
                <a:lnTo>
                  <a:pt x="147574" y="1265174"/>
                </a:lnTo>
                <a:lnTo>
                  <a:pt x="182499" y="1203325"/>
                </a:lnTo>
                <a:lnTo>
                  <a:pt x="219075" y="1141349"/>
                </a:lnTo>
                <a:lnTo>
                  <a:pt x="260350" y="1079500"/>
                </a:lnTo>
                <a:lnTo>
                  <a:pt x="303149" y="1017524"/>
                </a:lnTo>
                <a:lnTo>
                  <a:pt x="350774" y="955675"/>
                </a:lnTo>
                <a:lnTo>
                  <a:pt x="400050" y="893699"/>
                </a:lnTo>
                <a:lnTo>
                  <a:pt x="454025" y="835025"/>
                </a:lnTo>
                <a:lnTo>
                  <a:pt x="512699" y="776224"/>
                </a:lnTo>
                <a:lnTo>
                  <a:pt x="571500" y="717550"/>
                </a:lnTo>
                <a:lnTo>
                  <a:pt x="636524" y="658749"/>
                </a:lnTo>
                <a:lnTo>
                  <a:pt x="703199" y="601599"/>
                </a:lnTo>
                <a:lnTo>
                  <a:pt x="773049" y="546100"/>
                </a:lnTo>
                <a:lnTo>
                  <a:pt x="849249" y="490474"/>
                </a:lnTo>
                <a:lnTo>
                  <a:pt x="925449" y="436499"/>
                </a:lnTo>
                <a:lnTo>
                  <a:pt x="1006475" y="384175"/>
                </a:lnTo>
                <a:lnTo>
                  <a:pt x="1090549" y="330200"/>
                </a:lnTo>
                <a:lnTo>
                  <a:pt x="1177925" y="279400"/>
                </a:lnTo>
                <a:lnTo>
                  <a:pt x="1270000" y="228600"/>
                </a:lnTo>
                <a:lnTo>
                  <a:pt x="1362075" y="180975"/>
                </a:lnTo>
                <a:lnTo>
                  <a:pt x="1460500" y="133350"/>
                </a:lnTo>
                <a:lnTo>
                  <a:pt x="1562100" y="85725"/>
                </a:lnTo>
                <a:lnTo>
                  <a:pt x="1665224" y="41275"/>
                </a:lnTo>
                <a:lnTo>
                  <a:pt x="1774825" y="0"/>
                </a:lnTo>
                <a:lnTo>
                  <a:pt x="4154424" y="0"/>
                </a:lnTo>
                <a:lnTo>
                  <a:pt x="4264025" y="41275"/>
                </a:lnTo>
                <a:lnTo>
                  <a:pt x="4367276" y="85725"/>
                </a:lnTo>
                <a:lnTo>
                  <a:pt x="4468876" y="133350"/>
                </a:lnTo>
                <a:lnTo>
                  <a:pt x="4567301" y="180975"/>
                </a:lnTo>
                <a:lnTo>
                  <a:pt x="4659376" y="228600"/>
                </a:lnTo>
                <a:lnTo>
                  <a:pt x="4751451" y="279400"/>
                </a:lnTo>
                <a:lnTo>
                  <a:pt x="4838700" y="330200"/>
                </a:lnTo>
                <a:lnTo>
                  <a:pt x="4922901" y="384175"/>
                </a:lnTo>
                <a:lnTo>
                  <a:pt x="5003800" y="436499"/>
                </a:lnTo>
                <a:lnTo>
                  <a:pt x="5080000" y="490474"/>
                </a:lnTo>
                <a:lnTo>
                  <a:pt x="5156200" y="546100"/>
                </a:lnTo>
                <a:lnTo>
                  <a:pt x="5226050" y="601599"/>
                </a:lnTo>
                <a:lnTo>
                  <a:pt x="5292725" y="658749"/>
                </a:lnTo>
                <a:lnTo>
                  <a:pt x="5357876" y="717550"/>
                </a:lnTo>
                <a:lnTo>
                  <a:pt x="5416550" y="776224"/>
                </a:lnTo>
                <a:lnTo>
                  <a:pt x="5475351" y="835025"/>
                </a:lnTo>
                <a:lnTo>
                  <a:pt x="5529326" y="893699"/>
                </a:lnTo>
                <a:lnTo>
                  <a:pt x="5578475" y="955675"/>
                </a:lnTo>
                <a:lnTo>
                  <a:pt x="5626100" y="1017524"/>
                </a:lnTo>
                <a:lnTo>
                  <a:pt x="5669026" y="1079500"/>
                </a:lnTo>
                <a:lnTo>
                  <a:pt x="5710301" y="1141349"/>
                </a:lnTo>
                <a:lnTo>
                  <a:pt x="5746750" y="1203325"/>
                </a:lnTo>
                <a:lnTo>
                  <a:pt x="5781675" y="1265174"/>
                </a:lnTo>
                <a:lnTo>
                  <a:pt x="5811901" y="1328674"/>
                </a:lnTo>
                <a:lnTo>
                  <a:pt x="5837301" y="1393825"/>
                </a:lnTo>
                <a:lnTo>
                  <a:pt x="5859526" y="1455674"/>
                </a:lnTo>
                <a:lnTo>
                  <a:pt x="5881751" y="1519174"/>
                </a:lnTo>
                <a:lnTo>
                  <a:pt x="5895975" y="1584325"/>
                </a:lnTo>
                <a:lnTo>
                  <a:pt x="5910326" y="1649349"/>
                </a:lnTo>
                <a:lnTo>
                  <a:pt x="5921375" y="1712849"/>
                </a:lnTo>
                <a:lnTo>
                  <a:pt x="5926201" y="1778000"/>
                </a:lnTo>
                <a:lnTo>
                  <a:pt x="5929376" y="1843024"/>
                </a:lnTo>
                <a:lnTo>
                  <a:pt x="5926201" y="1906524"/>
                </a:lnTo>
                <a:lnTo>
                  <a:pt x="5924550" y="1968500"/>
                </a:lnTo>
                <a:lnTo>
                  <a:pt x="5915025" y="2033524"/>
                </a:lnTo>
                <a:lnTo>
                  <a:pt x="5903976" y="2097024"/>
                </a:lnTo>
                <a:lnTo>
                  <a:pt x="5889625" y="2159000"/>
                </a:lnTo>
                <a:lnTo>
                  <a:pt x="5873750" y="2224024"/>
                </a:lnTo>
                <a:lnTo>
                  <a:pt x="5851525" y="2286000"/>
                </a:lnTo>
                <a:lnTo>
                  <a:pt x="5829300" y="2347849"/>
                </a:lnTo>
                <a:lnTo>
                  <a:pt x="5800725" y="2409825"/>
                </a:lnTo>
                <a:lnTo>
                  <a:pt x="5767451" y="2470150"/>
                </a:lnTo>
                <a:lnTo>
                  <a:pt x="5734050" y="2531999"/>
                </a:lnTo>
                <a:lnTo>
                  <a:pt x="5694426" y="2590800"/>
                </a:lnTo>
                <a:lnTo>
                  <a:pt x="5651500" y="2651125"/>
                </a:lnTo>
                <a:lnTo>
                  <a:pt x="5607050" y="2709799"/>
                </a:lnTo>
                <a:lnTo>
                  <a:pt x="5559425" y="2765425"/>
                </a:lnTo>
                <a:lnTo>
                  <a:pt x="5505450" y="2824099"/>
                </a:lnTo>
                <a:lnTo>
                  <a:pt x="5449951" y="2879725"/>
                </a:lnTo>
                <a:lnTo>
                  <a:pt x="5391150" y="2933700"/>
                </a:lnTo>
                <a:lnTo>
                  <a:pt x="5329301" y="2989199"/>
                </a:lnTo>
                <a:lnTo>
                  <a:pt x="5262626" y="3043174"/>
                </a:lnTo>
                <a:lnTo>
                  <a:pt x="5192776" y="3093974"/>
                </a:lnTo>
                <a:lnTo>
                  <a:pt x="5119751" y="3144774"/>
                </a:lnTo>
                <a:lnTo>
                  <a:pt x="5043551" y="3194050"/>
                </a:lnTo>
                <a:lnTo>
                  <a:pt x="4962525" y="3241675"/>
                </a:lnTo>
                <a:lnTo>
                  <a:pt x="4878451" y="3289300"/>
                </a:lnTo>
                <a:lnTo>
                  <a:pt x="4791075" y="3336925"/>
                </a:lnTo>
                <a:lnTo>
                  <a:pt x="4702175" y="3382899"/>
                </a:lnTo>
                <a:lnTo>
                  <a:pt x="4608576" y="3424174"/>
                </a:lnTo>
                <a:lnTo>
                  <a:pt x="4510151" y="3467100"/>
                </a:lnTo>
                <a:lnTo>
                  <a:pt x="4410075" y="3508375"/>
                </a:lnTo>
                <a:lnTo>
                  <a:pt x="4303776" y="3547999"/>
                </a:lnTo>
                <a:lnTo>
                  <a:pt x="4197350" y="3584575"/>
                </a:lnTo>
                <a:lnTo>
                  <a:pt x="1731899" y="3584575"/>
                </a:lnTo>
              </a:path>
            </a:pathLst>
          </a:custGeom>
          <a:ln w="3175">
            <a:solidFill>
              <a:srgbClr val="999999"/>
            </a:solidFill>
          </a:ln>
        </p:spPr>
        <p:txBody>
          <a:bodyPr wrap="square" lIns="0" tIns="0" rIns="0" bIns="0" rtlCol="0">
            <a:noAutofit/>
          </a:bodyPr>
          <a:lstStyle/>
          <a:p>
            <a:endParaRPr dirty="0"/>
          </a:p>
        </p:txBody>
      </p:sp>
      <p:sp>
        <p:nvSpPr>
          <p:cNvPr id="10" name="object 10"/>
          <p:cNvSpPr/>
          <p:nvPr/>
        </p:nvSpPr>
        <p:spPr>
          <a:xfrm>
            <a:off x="2156178" y="1743080"/>
            <a:ext cx="4632734" cy="3584575"/>
          </a:xfrm>
          <a:custGeom>
            <a:avLst/>
            <a:gdLst/>
            <a:ahLst/>
            <a:cxnLst/>
            <a:rect l="l" t="t" r="r" b="b"/>
            <a:pathLst>
              <a:path w="5211826" h="3584575">
                <a:moveTo>
                  <a:pt x="1522476" y="3584575"/>
                </a:moveTo>
                <a:lnTo>
                  <a:pt x="1427226" y="3547999"/>
                </a:lnTo>
                <a:lnTo>
                  <a:pt x="1335151" y="3508375"/>
                </a:lnTo>
                <a:lnTo>
                  <a:pt x="1247775" y="3467100"/>
                </a:lnTo>
                <a:lnTo>
                  <a:pt x="1160526" y="3424174"/>
                </a:lnTo>
                <a:lnTo>
                  <a:pt x="1076325" y="3382899"/>
                </a:lnTo>
                <a:lnTo>
                  <a:pt x="998474" y="3336925"/>
                </a:lnTo>
                <a:lnTo>
                  <a:pt x="922274" y="3289300"/>
                </a:lnTo>
                <a:lnTo>
                  <a:pt x="849249" y="3241675"/>
                </a:lnTo>
                <a:lnTo>
                  <a:pt x="776224" y="3194050"/>
                </a:lnTo>
                <a:lnTo>
                  <a:pt x="709549" y="3144774"/>
                </a:lnTo>
                <a:lnTo>
                  <a:pt x="644525" y="3093974"/>
                </a:lnTo>
                <a:lnTo>
                  <a:pt x="585724" y="3043174"/>
                </a:lnTo>
                <a:lnTo>
                  <a:pt x="527050" y="2989199"/>
                </a:lnTo>
                <a:lnTo>
                  <a:pt x="471424" y="2933700"/>
                </a:lnTo>
                <a:lnTo>
                  <a:pt x="420624" y="2879725"/>
                </a:lnTo>
                <a:lnTo>
                  <a:pt x="369824" y="2824099"/>
                </a:lnTo>
                <a:lnTo>
                  <a:pt x="325374" y="2765425"/>
                </a:lnTo>
                <a:lnTo>
                  <a:pt x="282575" y="2709799"/>
                </a:lnTo>
                <a:lnTo>
                  <a:pt x="241300" y="2651125"/>
                </a:lnTo>
                <a:lnTo>
                  <a:pt x="204724" y="2590800"/>
                </a:lnTo>
                <a:lnTo>
                  <a:pt x="171450" y="2531999"/>
                </a:lnTo>
                <a:lnTo>
                  <a:pt x="139700" y="2470150"/>
                </a:lnTo>
                <a:lnTo>
                  <a:pt x="112649" y="2409825"/>
                </a:lnTo>
                <a:lnTo>
                  <a:pt x="87249" y="2347849"/>
                </a:lnTo>
                <a:lnTo>
                  <a:pt x="66675" y="2286000"/>
                </a:lnTo>
                <a:lnTo>
                  <a:pt x="47625" y="2224024"/>
                </a:lnTo>
                <a:lnTo>
                  <a:pt x="33274" y="2159000"/>
                </a:lnTo>
                <a:lnTo>
                  <a:pt x="19050" y="2097024"/>
                </a:lnTo>
                <a:lnTo>
                  <a:pt x="11049" y="2033524"/>
                </a:lnTo>
                <a:lnTo>
                  <a:pt x="3175" y="1968500"/>
                </a:lnTo>
                <a:lnTo>
                  <a:pt x="0" y="1906524"/>
                </a:lnTo>
                <a:lnTo>
                  <a:pt x="0" y="1843024"/>
                </a:lnTo>
                <a:lnTo>
                  <a:pt x="3175" y="1778000"/>
                </a:lnTo>
                <a:lnTo>
                  <a:pt x="7874" y="1712849"/>
                </a:lnTo>
                <a:lnTo>
                  <a:pt x="17399" y="1649349"/>
                </a:lnTo>
                <a:lnTo>
                  <a:pt x="28575" y="1584325"/>
                </a:lnTo>
                <a:lnTo>
                  <a:pt x="41275" y="1519174"/>
                </a:lnTo>
                <a:lnTo>
                  <a:pt x="58674" y="1455674"/>
                </a:lnTo>
                <a:lnTo>
                  <a:pt x="80899" y="1393825"/>
                </a:lnTo>
                <a:lnTo>
                  <a:pt x="103124" y="1328674"/>
                </a:lnTo>
                <a:lnTo>
                  <a:pt x="128524" y="1265174"/>
                </a:lnTo>
                <a:lnTo>
                  <a:pt x="160274" y="1203325"/>
                </a:lnTo>
                <a:lnTo>
                  <a:pt x="190500" y="1141349"/>
                </a:lnTo>
                <a:lnTo>
                  <a:pt x="226949" y="1079500"/>
                </a:lnTo>
                <a:lnTo>
                  <a:pt x="266700" y="1017524"/>
                </a:lnTo>
                <a:lnTo>
                  <a:pt x="307975" y="955675"/>
                </a:lnTo>
                <a:lnTo>
                  <a:pt x="350774" y="893699"/>
                </a:lnTo>
                <a:lnTo>
                  <a:pt x="398399" y="835025"/>
                </a:lnTo>
                <a:lnTo>
                  <a:pt x="447675" y="776224"/>
                </a:lnTo>
                <a:lnTo>
                  <a:pt x="501650" y="717550"/>
                </a:lnTo>
                <a:lnTo>
                  <a:pt x="557149" y="658749"/>
                </a:lnTo>
                <a:lnTo>
                  <a:pt x="615950" y="601599"/>
                </a:lnTo>
                <a:lnTo>
                  <a:pt x="680974" y="546100"/>
                </a:lnTo>
                <a:lnTo>
                  <a:pt x="746125" y="490474"/>
                </a:lnTo>
                <a:lnTo>
                  <a:pt x="812800" y="436499"/>
                </a:lnTo>
                <a:lnTo>
                  <a:pt x="882650" y="384175"/>
                </a:lnTo>
                <a:lnTo>
                  <a:pt x="958850" y="330200"/>
                </a:lnTo>
                <a:lnTo>
                  <a:pt x="1035050" y="279400"/>
                </a:lnTo>
                <a:lnTo>
                  <a:pt x="1116076" y="228600"/>
                </a:lnTo>
                <a:lnTo>
                  <a:pt x="1196975" y="180975"/>
                </a:lnTo>
                <a:lnTo>
                  <a:pt x="1284351" y="133350"/>
                </a:lnTo>
                <a:lnTo>
                  <a:pt x="1373251" y="85725"/>
                </a:lnTo>
                <a:lnTo>
                  <a:pt x="1463675" y="41275"/>
                </a:lnTo>
                <a:lnTo>
                  <a:pt x="1558925" y="0"/>
                </a:lnTo>
                <a:lnTo>
                  <a:pt x="3652774" y="0"/>
                </a:lnTo>
                <a:lnTo>
                  <a:pt x="3748024" y="41275"/>
                </a:lnTo>
                <a:lnTo>
                  <a:pt x="3838575" y="85725"/>
                </a:lnTo>
                <a:lnTo>
                  <a:pt x="3927475" y="133350"/>
                </a:lnTo>
                <a:lnTo>
                  <a:pt x="4014724" y="180975"/>
                </a:lnTo>
                <a:lnTo>
                  <a:pt x="4095750" y="228600"/>
                </a:lnTo>
                <a:lnTo>
                  <a:pt x="4176776" y="279400"/>
                </a:lnTo>
                <a:lnTo>
                  <a:pt x="4252976" y="330200"/>
                </a:lnTo>
                <a:lnTo>
                  <a:pt x="4329176" y="384175"/>
                </a:lnTo>
                <a:lnTo>
                  <a:pt x="4399026" y="436499"/>
                </a:lnTo>
                <a:lnTo>
                  <a:pt x="4465701" y="490474"/>
                </a:lnTo>
                <a:lnTo>
                  <a:pt x="4533900" y="546100"/>
                </a:lnTo>
                <a:lnTo>
                  <a:pt x="4595876" y="601599"/>
                </a:lnTo>
                <a:lnTo>
                  <a:pt x="4654550" y="658749"/>
                </a:lnTo>
                <a:lnTo>
                  <a:pt x="4710176" y="717550"/>
                </a:lnTo>
                <a:lnTo>
                  <a:pt x="4764151" y="776224"/>
                </a:lnTo>
                <a:lnTo>
                  <a:pt x="4813300" y="835025"/>
                </a:lnTo>
                <a:lnTo>
                  <a:pt x="4860925" y="893699"/>
                </a:lnTo>
                <a:lnTo>
                  <a:pt x="4907026" y="955675"/>
                </a:lnTo>
                <a:lnTo>
                  <a:pt x="4945126" y="1017524"/>
                </a:lnTo>
                <a:lnTo>
                  <a:pt x="4984750" y="1079500"/>
                </a:lnTo>
                <a:lnTo>
                  <a:pt x="5021326" y="1141349"/>
                </a:lnTo>
                <a:lnTo>
                  <a:pt x="5051425" y="1203325"/>
                </a:lnTo>
                <a:lnTo>
                  <a:pt x="5083175" y="1265174"/>
                </a:lnTo>
                <a:lnTo>
                  <a:pt x="5108575" y="1328674"/>
                </a:lnTo>
                <a:lnTo>
                  <a:pt x="5133975" y="1393825"/>
                </a:lnTo>
                <a:lnTo>
                  <a:pt x="5153025" y="1455674"/>
                </a:lnTo>
                <a:lnTo>
                  <a:pt x="5170551" y="1519174"/>
                </a:lnTo>
                <a:lnTo>
                  <a:pt x="5183251" y="1584325"/>
                </a:lnTo>
                <a:lnTo>
                  <a:pt x="5194300" y="1649349"/>
                </a:lnTo>
                <a:lnTo>
                  <a:pt x="5203825" y="1712849"/>
                </a:lnTo>
                <a:lnTo>
                  <a:pt x="5208651" y="1778000"/>
                </a:lnTo>
                <a:lnTo>
                  <a:pt x="5211826" y="1843024"/>
                </a:lnTo>
                <a:lnTo>
                  <a:pt x="5211826" y="1906524"/>
                </a:lnTo>
                <a:lnTo>
                  <a:pt x="5208651" y="1968500"/>
                </a:lnTo>
                <a:lnTo>
                  <a:pt x="5203825" y="2033524"/>
                </a:lnTo>
                <a:lnTo>
                  <a:pt x="5192776" y="2097024"/>
                </a:lnTo>
                <a:lnTo>
                  <a:pt x="5181600" y="2159000"/>
                </a:lnTo>
                <a:lnTo>
                  <a:pt x="5164201" y="2224024"/>
                </a:lnTo>
                <a:lnTo>
                  <a:pt x="5145151" y="2286000"/>
                </a:lnTo>
                <a:lnTo>
                  <a:pt x="5124450" y="2347849"/>
                </a:lnTo>
                <a:lnTo>
                  <a:pt x="5099050" y="2409825"/>
                </a:lnTo>
                <a:lnTo>
                  <a:pt x="5072126" y="2470150"/>
                </a:lnTo>
                <a:lnTo>
                  <a:pt x="5040376" y="2531999"/>
                </a:lnTo>
                <a:lnTo>
                  <a:pt x="5006975" y="2590800"/>
                </a:lnTo>
                <a:lnTo>
                  <a:pt x="4970526" y="2651125"/>
                </a:lnTo>
                <a:lnTo>
                  <a:pt x="4930775" y="2709799"/>
                </a:lnTo>
                <a:lnTo>
                  <a:pt x="4886325" y="2765425"/>
                </a:lnTo>
                <a:lnTo>
                  <a:pt x="4841875" y="2824099"/>
                </a:lnTo>
                <a:lnTo>
                  <a:pt x="4791075" y="2879725"/>
                </a:lnTo>
                <a:lnTo>
                  <a:pt x="4740275" y="2933700"/>
                </a:lnTo>
                <a:lnTo>
                  <a:pt x="4684776" y="2989199"/>
                </a:lnTo>
                <a:lnTo>
                  <a:pt x="4625975" y="3043174"/>
                </a:lnTo>
                <a:lnTo>
                  <a:pt x="4567301" y="3093974"/>
                </a:lnTo>
                <a:lnTo>
                  <a:pt x="4502150" y="3144774"/>
                </a:lnTo>
                <a:lnTo>
                  <a:pt x="4435475" y="3194050"/>
                </a:lnTo>
                <a:lnTo>
                  <a:pt x="4362450" y="3241675"/>
                </a:lnTo>
                <a:lnTo>
                  <a:pt x="4289425" y="3289300"/>
                </a:lnTo>
                <a:lnTo>
                  <a:pt x="4213225" y="3336925"/>
                </a:lnTo>
                <a:lnTo>
                  <a:pt x="4135501" y="3382899"/>
                </a:lnTo>
                <a:lnTo>
                  <a:pt x="4051300" y="3424174"/>
                </a:lnTo>
                <a:lnTo>
                  <a:pt x="3963924" y="3467100"/>
                </a:lnTo>
                <a:lnTo>
                  <a:pt x="3876675" y="3508375"/>
                </a:lnTo>
                <a:lnTo>
                  <a:pt x="3784600" y="3547999"/>
                </a:lnTo>
                <a:lnTo>
                  <a:pt x="3689350" y="3584575"/>
                </a:lnTo>
                <a:lnTo>
                  <a:pt x="1522476" y="3584575"/>
                </a:lnTo>
              </a:path>
            </a:pathLst>
          </a:custGeom>
          <a:ln w="3175">
            <a:solidFill>
              <a:srgbClr val="999999"/>
            </a:solidFill>
          </a:ln>
        </p:spPr>
        <p:txBody>
          <a:bodyPr wrap="square" lIns="0" tIns="0" rIns="0" bIns="0" rtlCol="0">
            <a:noAutofit/>
          </a:bodyPr>
          <a:lstStyle/>
          <a:p>
            <a:endParaRPr dirty="0"/>
          </a:p>
        </p:txBody>
      </p:sp>
      <p:sp>
        <p:nvSpPr>
          <p:cNvPr id="11" name="object 11"/>
          <p:cNvSpPr/>
          <p:nvPr/>
        </p:nvSpPr>
        <p:spPr>
          <a:xfrm>
            <a:off x="2569690" y="1743080"/>
            <a:ext cx="3805710" cy="3584575"/>
          </a:xfrm>
          <a:custGeom>
            <a:avLst/>
            <a:gdLst/>
            <a:ahLst/>
            <a:cxnLst/>
            <a:rect l="l" t="t" r="r" b="b"/>
            <a:pathLst>
              <a:path w="4281424" h="3584575">
                <a:moveTo>
                  <a:pt x="1250950" y="3584575"/>
                </a:moveTo>
                <a:lnTo>
                  <a:pt x="1171575" y="3547999"/>
                </a:lnTo>
                <a:lnTo>
                  <a:pt x="1096899" y="3508375"/>
                </a:lnTo>
                <a:lnTo>
                  <a:pt x="1023874" y="3467100"/>
                </a:lnTo>
                <a:lnTo>
                  <a:pt x="954024" y="3424174"/>
                </a:lnTo>
                <a:lnTo>
                  <a:pt x="885825" y="3382899"/>
                </a:lnTo>
                <a:lnTo>
                  <a:pt x="822325" y="3336925"/>
                </a:lnTo>
                <a:lnTo>
                  <a:pt x="757174" y="3289300"/>
                </a:lnTo>
                <a:lnTo>
                  <a:pt x="698500" y="3241675"/>
                </a:lnTo>
                <a:lnTo>
                  <a:pt x="639699" y="3194050"/>
                </a:lnTo>
                <a:lnTo>
                  <a:pt x="582549" y="3144774"/>
                </a:lnTo>
                <a:lnTo>
                  <a:pt x="530225" y="3093974"/>
                </a:lnTo>
                <a:lnTo>
                  <a:pt x="479425" y="3043174"/>
                </a:lnTo>
                <a:lnTo>
                  <a:pt x="431800" y="2989199"/>
                </a:lnTo>
                <a:lnTo>
                  <a:pt x="387350" y="2933700"/>
                </a:lnTo>
                <a:lnTo>
                  <a:pt x="344424" y="2879725"/>
                </a:lnTo>
                <a:lnTo>
                  <a:pt x="306324" y="2824099"/>
                </a:lnTo>
                <a:lnTo>
                  <a:pt x="266700" y="2765425"/>
                </a:lnTo>
                <a:lnTo>
                  <a:pt x="233299" y="2709799"/>
                </a:lnTo>
                <a:lnTo>
                  <a:pt x="198374" y="2651125"/>
                </a:lnTo>
                <a:lnTo>
                  <a:pt x="168275" y="2590800"/>
                </a:lnTo>
                <a:lnTo>
                  <a:pt x="139700" y="2531999"/>
                </a:lnTo>
                <a:lnTo>
                  <a:pt x="115824" y="2470150"/>
                </a:lnTo>
                <a:lnTo>
                  <a:pt x="92075" y="2409825"/>
                </a:lnTo>
                <a:lnTo>
                  <a:pt x="73025" y="2347849"/>
                </a:lnTo>
                <a:lnTo>
                  <a:pt x="55499" y="2286000"/>
                </a:lnTo>
                <a:lnTo>
                  <a:pt x="39624" y="2224024"/>
                </a:lnTo>
                <a:lnTo>
                  <a:pt x="28575" y="2159000"/>
                </a:lnTo>
                <a:lnTo>
                  <a:pt x="17399" y="2097024"/>
                </a:lnTo>
                <a:lnTo>
                  <a:pt x="7874" y="2033524"/>
                </a:lnTo>
                <a:lnTo>
                  <a:pt x="3175" y="1968500"/>
                </a:lnTo>
                <a:lnTo>
                  <a:pt x="0" y="1906524"/>
                </a:lnTo>
                <a:lnTo>
                  <a:pt x="0" y="1843024"/>
                </a:lnTo>
                <a:lnTo>
                  <a:pt x="3175" y="1778000"/>
                </a:lnTo>
                <a:lnTo>
                  <a:pt x="6350" y="1712849"/>
                </a:lnTo>
                <a:lnTo>
                  <a:pt x="14224" y="1649349"/>
                </a:lnTo>
                <a:lnTo>
                  <a:pt x="22225" y="1584325"/>
                </a:lnTo>
                <a:lnTo>
                  <a:pt x="33274" y="1519174"/>
                </a:lnTo>
                <a:lnTo>
                  <a:pt x="50800" y="1455674"/>
                </a:lnTo>
                <a:lnTo>
                  <a:pt x="66675" y="1393825"/>
                </a:lnTo>
                <a:lnTo>
                  <a:pt x="84074" y="1328674"/>
                </a:lnTo>
                <a:lnTo>
                  <a:pt x="106299" y="1265174"/>
                </a:lnTo>
                <a:lnTo>
                  <a:pt x="131699" y="1203325"/>
                </a:lnTo>
                <a:lnTo>
                  <a:pt x="157099" y="1141349"/>
                </a:lnTo>
                <a:lnTo>
                  <a:pt x="187325" y="1079500"/>
                </a:lnTo>
                <a:lnTo>
                  <a:pt x="219075" y="1017524"/>
                </a:lnTo>
                <a:lnTo>
                  <a:pt x="252349" y="955675"/>
                </a:lnTo>
                <a:lnTo>
                  <a:pt x="288925" y="893699"/>
                </a:lnTo>
                <a:lnTo>
                  <a:pt x="328549" y="835025"/>
                </a:lnTo>
                <a:lnTo>
                  <a:pt x="369824" y="776224"/>
                </a:lnTo>
                <a:lnTo>
                  <a:pt x="412750" y="717550"/>
                </a:lnTo>
                <a:lnTo>
                  <a:pt x="460375" y="658749"/>
                </a:lnTo>
                <a:lnTo>
                  <a:pt x="508000" y="601599"/>
                </a:lnTo>
                <a:lnTo>
                  <a:pt x="558800" y="546100"/>
                </a:lnTo>
                <a:lnTo>
                  <a:pt x="611124" y="490474"/>
                </a:lnTo>
                <a:lnTo>
                  <a:pt x="666750" y="436499"/>
                </a:lnTo>
                <a:lnTo>
                  <a:pt x="727075" y="384175"/>
                </a:lnTo>
                <a:lnTo>
                  <a:pt x="787400" y="330200"/>
                </a:lnTo>
                <a:lnTo>
                  <a:pt x="849249" y="279400"/>
                </a:lnTo>
                <a:lnTo>
                  <a:pt x="917575" y="228600"/>
                </a:lnTo>
                <a:lnTo>
                  <a:pt x="984250" y="180975"/>
                </a:lnTo>
                <a:lnTo>
                  <a:pt x="1054100" y="133350"/>
                </a:lnTo>
                <a:lnTo>
                  <a:pt x="1127125" y="85725"/>
                </a:lnTo>
                <a:lnTo>
                  <a:pt x="1203325" y="41275"/>
                </a:lnTo>
                <a:lnTo>
                  <a:pt x="1281049" y="0"/>
                </a:lnTo>
                <a:lnTo>
                  <a:pt x="3003423" y="0"/>
                </a:lnTo>
                <a:lnTo>
                  <a:pt x="3078099" y="41275"/>
                </a:lnTo>
                <a:lnTo>
                  <a:pt x="3154299" y="85725"/>
                </a:lnTo>
                <a:lnTo>
                  <a:pt x="3227324" y="133350"/>
                </a:lnTo>
                <a:lnTo>
                  <a:pt x="3297174" y="180975"/>
                </a:lnTo>
                <a:lnTo>
                  <a:pt x="3367024" y="228600"/>
                </a:lnTo>
                <a:lnTo>
                  <a:pt x="3432048" y="279400"/>
                </a:lnTo>
                <a:lnTo>
                  <a:pt x="3495548" y="330200"/>
                </a:lnTo>
                <a:lnTo>
                  <a:pt x="3554349" y="384175"/>
                </a:lnTo>
                <a:lnTo>
                  <a:pt x="3614674" y="436499"/>
                </a:lnTo>
                <a:lnTo>
                  <a:pt x="3670173" y="490474"/>
                </a:lnTo>
                <a:lnTo>
                  <a:pt x="3722624" y="546100"/>
                </a:lnTo>
                <a:lnTo>
                  <a:pt x="3773424" y="601599"/>
                </a:lnTo>
                <a:lnTo>
                  <a:pt x="3824224" y="658749"/>
                </a:lnTo>
                <a:lnTo>
                  <a:pt x="3868674" y="717550"/>
                </a:lnTo>
                <a:lnTo>
                  <a:pt x="3914648" y="776224"/>
                </a:lnTo>
                <a:lnTo>
                  <a:pt x="3955923" y="835025"/>
                </a:lnTo>
                <a:lnTo>
                  <a:pt x="3992499" y="893699"/>
                </a:lnTo>
                <a:lnTo>
                  <a:pt x="4028948" y="955675"/>
                </a:lnTo>
                <a:lnTo>
                  <a:pt x="4065524" y="1017524"/>
                </a:lnTo>
                <a:lnTo>
                  <a:pt x="4095623" y="1079500"/>
                </a:lnTo>
                <a:lnTo>
                  <a:pt x="4124198" y="1141349"/>
                </a:lnTo>
                <a:lnTo>
                  <a:pt x="4152773" y="1203325"/>
                </a:lnTo>
                <a:lnTo>
                  <a:pt x="4174998" y="1265174"/>
                </a:lnTo>
                <a:lnTo>
                  <a:pt x="4197223" y="1328674"/>
                </a:lnTo>
                <a:lnTo>
                  <a:pt x="4216273" y="1393825"/>
                </a:lnTo>
                <a:lnTo>
                  <a:pt x="4233799" y="1455674"/>
                </a:lnTo>
                <a:lnTo>
                  <a:pt x="4248023" y="1519174"/>
                </a:lnTo>
                <a:lnTo>
                  <a:pt x="4259199" y="1584325"/>
                </a:lnTo>
                <a:lnTo>
                  <a:pt x="4270248" y="1649349"/>
                </a:lnTo>
                <a:lnTo>
                  <a:pt x="4275074" y="1712849"/>
                </a:lnTo>
                <a:lnTo>
                  <a:pt x="4281424" y="1778000"/>
                </a:lnTo>
                <a:lnTo>
                  <a:pt x="4281424" y="1843024"/>
                </a:lnTo>
                <a:lnTo>
                  <a:pt x="4281424" y="1906524"/>
                </a:lnTo>
                <a:lnTo>
                  <a:pt x="4278249" y="1968500"/>
                </a:lnTo>
                <a:lnTo>
                  <a:pt x="4273423" y="2033524"/>
                </a:lnTo>
                <a:lnTo>
                  <a:pt x="4263898" y="2097024"/>
                </a:lnTo>
                <a:lnTo>
                  <a:pt x="4256024" y="2159000"/>
                </a:lnTo>
                <a:lnTo>
                  <a:pt x="4241673" y="2224024"/>
                </a:lnTo>
                <a:lnTo>
                  <a:pt x="4227449" y="2286000"/>
                </a:lnTo>
                <a:lnTo>
                  <a:pt x="4208399" y="2347849"/>
                </a:lnTo>
                <a:lnTo>
                  <a:pt x="4189349" y="2409825"/>
                </a:lnTo>
                <a:lnTo>
                  <a:pt x="4165473" y="2470150"/>
                </a:lnTo>
                <a:lnTo>
                  <a:pt x="4141724" y="2531999"/>
                </a:lnTo>
                <a:lnTo>
                  <a:pt x="4113149" y="2590800"/>
                </a:lnTo>
                <a:lnTo>
                  <a:pt x="4082923" y="2651125"/>
                </a:lnTo>
                <a:lnTo>
                  <a:pt x="4047998" y="2709799"/>
                </a:lnTo>
                <a:lnTo>
                  <a:pt x="4014724" y="2765425"/>
                </a:lnTo>
                <a:lnTo>
                  <a:pt x="3974973" y="2824099"/>
                </a:lnTo>
                <a:lnTo>
                  <a:pt x="3936873" y="2879725"/>
                </a:lnTo>
                <a:lnTo>
                  <a:pt x="3894074" y="2933700"/>
                </a:lnTo>
                <a:lnTo>
                  <a:pt x="3849624" y="2989199"/>
                </a:lnTo>
                <a:lnTo>
                  <a:pt x="3801999" y="3043174"/>
                </a:lnTo>
                <a:lnTo>
                  <a:pt x="3751199" y="3093974"/>
                </a:lnTo>
                <a:lnTo>
                  <a:pt x="3698748" y="3144774"/>
                </a:lnTo>
                <a:lnTo>
                  <a:pt x="3641598" y="3194050"/>
                </a:lnTo>
                <a:lnTo>
                  <a:pt x="3582924" y="3241675"/>
                </a:lnTo>
                <a:lnTo>
                  <a:pt x="3524123" y="3289300"/>
                </a:lnTo>
                <a:lnTo>
                  <a:pt x="3459099" y="3336925"/>
                </a:lnTo>
                <a:lnTo>
                  <a:pt x="3395599" y="3382899"/>
                </a:lnTo>
                <a:lnTo>
                  <a:pt x="3327273" y="3424174"/>
                </a:lnTo>
                <a:lnTo>
                  <a:pt x="3257423" y="3467100"/>
                </a:lnTo>
                <a:lnTo>
                  <a:pt x="3184398" y="3508375"/>
                </a:lnTo>
                <a:lnTo>
                  <a:pt x="3109849" y="3547999"/>
                </a:lnTo>
                <a:lnTo>
                  <a:pt x="3030474" y="3584575"/>
                </a:lnTo>
                <a:lnTo>
                  <a:pt x="1250950" y="3584575"/>
                </a:lnTo>
              </a:path>
            </a:pathLst>
          </a:custGeom>
          <a:ln w="3175">
            <a:solidFill>
              <a:srgbClr val="999999"/>
            </a:solidFill>
          </a:ln>
        </p:spPr>
        <p:txBody>
          <a:bodyPr wrap="square" lIns="0" tIns="0" rIns="0" bIns="0" rtlCol="0">
            <a:noAutofit/>
          </a:bodyPr>
          <a:lstStyle/>
          <a:p>
            <a:endParaRPr dirty="0"/>
          </a:p>
        </p:txBody>
      </p:sp>
      <p:sp>
        <p:nvSpPr>
          <p:cNvPr id="12" name="object 12"/>
          <p:cNvSpPr/>
          <p:nvPr/>
        </p:nvSpPr>
        <p:spPr>
          <a:xfrm>
            <a:off x="3112914" y="1743080"/>
            <a:ext cx="2719268" cy="3584575"/>
          </a:xfrm>
          <a:custGeom>
            <a:avLst/>
            <a:gdLst/>
            <a:ahLst/>
            <a:cxnLst/>
            <a:rect l="l" t="t" r="r" b="b"/>
            <a:pathLst>
              <a:path w="3059176" h="3584575">
                <a:moveTo>
                  <a:pt x="893826" y="3584575"/>
                </a:moveTo>
                <a:lnTo>
                  <a:pt x="838200" y="3547999"/>
                </a:lnTo>
                <a:lnTo>
                  <a:pt x="785876" y="3508375"/>
                </a:lnTo>
                <a:lnTo>
                  <a:pt x="731901" y="3467100"/>
                </a:lnTo>
                <a:lnTo>
                  <a:pt x="681101" y="3424174"/>
                </a:lnTo>
                <a:lnTo>
                  <a:pt x="633476" y="3382899"/>
                </a:lnTo>
                <a:lnTo>
                  <a:pt x="585851" y="3336925"/>
                </a:lnTo>
                <a:lnTo>
                  <a:pt x="541401" y="3289300"/>
                </a:lnTo>
                <a:lnTo>
                  <a:pt x="498475" y="3241675"/>
                </a:lnTo>
                <a:lnTo>
                  <a:pt x="457200" y="3194050"/>
                </a:lnTo>
                <a:lnTo>
                  <a:pt x="417575" y="3144774"/>
                </a:lnTo>
                <a:lnTo>
                  <a:pt x="379475" y="3093974"/>
                </a:lnTo>
                <a:lnTo>
                  <a:pt x="344550" y="3043174"/>
                </a:lnTo>
                <a:lnTo>
                  <a:pt x="307975" y="2989199"/>
                </a:lnTo>
                <a:lnTo>
                  <a:pt x="277875" y="2933700"/>
                </a:lnTo>
                <a:lnTo>
                  <a:pt x="247650" y="2879725"/>
                </a:lnTo>
                <a:lnTo>
                  <a:pt x="219075" y="2824099"/>
                </a:lnTo>
                <a:lnTo>
                  <a:pt x="190500" y="2765425"/>
                </a:lnTo>
                <a:lnTo>
                  <a:pt x="165100" y="2709799"/>
                </a:lnTo>
                <a:lnTo>
                  <a:pt x="142875" y="2651125"/>
                </a:lnTo>
                <a:lnTo>
                  <a:pt x="120650" y="2590800"/>
                </a:lnTo>
                <a:lnTo>
                  <a:pt x="101600" y="2531999"/>
                </a:lnTo>
                <a:lnTo>
                  <a:pt x="81025" y="2470150"/>
                </a:lnTo>
                <a:lnTo>
                  <a:pt x="66675" y="2409825"/>
                </a:lnTo>
                <a:lnTo>
                  <a:pt x="50800" y="2347849"/>
                </a:lnTo>
                <a:lnTo>
                  <a:pt x="39750" y="2286000"/>
                </a:lnTo>
                <a:lnTo>
                  <a:pt x="28575" y="2224024"/>
                </a:lnTo>
                <a:lnTo>
                  <a:pt x="19050" y="2159000"/>
                </a:lnTo>
                <a:lnTo>
                  <a:pt x="11175" y="2097024"/>
                </a:lnTo>
                <a:lnTo>
                  <a:pt x="6350" y="2033524"/>
                </a:lnTo>
                <a:lnTo>
                  <a:pt x="3175" y="1968500"/>
                </a:lnTo>
                <a:lnTo>
                  <a:pt x="0" y="1906524"/>
                </a:lnTo>
                <a:lnTo>
                  <a:pt x="0" y="1843024"/>
                </a:lnTo>
                <a:lnTo>
                  <a:pt x="0" y="1778000"/>
                </a:lnTo>
                <a:lnTo>
                  <a:pt x="6350" y="1712849"/>
                </a:lnTo>
                <a:lnTo>
                  <a:pt x="8000" y="1649349"/>
                </a:lnTo>
                <a:lnTo>
                  <a:pt x="17525" y="1584325"/>
                </a:lnTo>
                <a:lnTo>
                  <a:pt x="25400" y="1519174"/>
                </a:lnTo>
                <a:lnTo>
                  <a:pt x="33400" y="1455674"/>
                </a:lnTo>
                <a:lnTo>
                  <a:pt x="47625" y="1393825"/>
                </a:lnTo>
                <a:lnTo>
                  <a:pt x="61975" y="1328674"/>
                </a:lnTo>
                <a:lnTo>
                  <a:pt x="76200" y="1265174"/>
                </a:lnTo>
                <a:lnTo>
                  <a:pt x="92075" y="1203325"/>
                </a:lnTo>
                <a:lnTo>
                  <a:pt x="112775" y="1141349"/>
                </a:lnTo>
                <a:lnTo>
                  <a:pt x="135000" y="1079500"/>
                </a:lnTo>
                <a:lnTo>
                  <a:pt x="157225" y="1017524"/>
                </a:lnTo>
                <a:lnTo>
                  <a:pt x="179450" y="955675"/>
                </a:lnTo>
                <a:lnTo>
                  <a:pt x="208025" y="893699"/>
                </a:lnTo>
                <a:lnTo>
                  <a:pt x="233425" y="835025"/>
                </a:lnTo>
                <a:lnTo>
                  <a:pt x="263525" y="776224"/>
                </a:lnTo>
                <a:lnTo>
                  <a:pt x="295275" y="717550"/>
                </a:lnTo>
                <a:lnTo>
                  <a:pt x="328675" y="658749"/>
                </a:lnTo>
                <a:lnTo>
                  <a:pt x="361950" y="601599"/>
                </a:lnTo>
                <a:lnTo>
                  <a:pt x="398525" y="546100"/>
                </a:lnTo>
                <a:lnTo>
                  <a:pt x="438150" y="490474"/>
                </a:lnTo>
                <a:lnTo>
                  <a:pt x="476250" y="436499"/>
                </a:lnTo>
                <a:lnTo>
                  <a:pt x="519175" y="384175"/>
                </a:lnTo>
                <a:lnTo>
                  <a:pt x="563626" y="330200"/>
                </a:lnTo>
                <a:lnTo>
                  <a:pt x="608076" y="279400"/>
                </a:lnTo>
                <a:lnTo>
                  <a:pt x="655701" y="228600"/>
                </a:lnTo>
                <a:lnTo>
                  <a:pt x="703326" y="180975"/>
                </a:lnTo>
                <a:lnTo>
                  <a:pt x="754126" y="133350"/>
                </a:lnTo>
                <a:lnTo>
                  <a:pt x="808101" y="85725"/>
                </a:lnTo>
                <a:lnTo>
                  <a:pt x="860425" y="41275"/>
                </a:lnTo>
                <a:lnTo>
                  <a:pt x="917575" y="0"/>
                </a:lnTo>
                <a:lnTo>
                  <a:pt x="2144776" y="0"/>
                </a:lnTo>
                <a:lnTo>
                  <a:pt x="2200275" y="41275"/>
                </a:lnTo>
                <a:lnTo>
                  <a:pt x="2254250" y="85725"/>
                </a:lnTo>
                <a:lnTo>
                  <a:pt x="2305050" y="133350"/>
                </a:lnTo>
                <a:lnTo>
                  <a:pt x="2355850" y="180975"/>
                </a:lnTo>
                <a:lnTo>
                  <a:pt x="2405126" y="228600"/>
                </a:lnTo>
                <a:lnTo>
                  <a:pt x="2451100" y="279400"/>
                </a:lnTo>
                <a:lnTo>
                  <a:pt x="2498725" y="330200"/>
                </a:lnTo>
                <a:lnTo>
                  <a:pt x="2540000" y="384175"/>
                </a:lnTo>
                <a:lnTo>
                  <a:pt x="2582926" y="436499"/>
                </a:lnTo>
                <a:lnTo>
                  <a:pt x="2621026" y="490474"/>
                </a:lnTo>
                <a:lnTo>
                  <a:pt x="2660650" y="546100"/>
                </a:lnTo>
                <a:lnTo>
                  <a:pt x="2697226" y="601599"/>
                </a:lnTo>
                <a:lnTo>
                  <a:pt x="2730500" y="658749"/>
                </a:lnTo>
                <a:lnTo>
                  <a:pt x="2763901" y="717550"/>
                </a:lnTo>
                <a:lnTo>
                  <a:pt x="2795651" y="776224"/>
                </a:lnTo>
                <a:lnTo>
                  <a:pt x="2825750" y="835025"/>
                </a:lnTo>
                <a:lnTo>
                  <a:pt x="2854325" y="893699"/>
                </a:lnTo>
                <a:lnTo>
                  <a:pt x="2879725" y="955675"/>
                </a:lnTo>
                <a:lnTo>
                  <a:pt x="2905125" y="1017524"/>
                </a:lnTo>
                <a:lnTo>
                  <a:pt x="2927350" y="1079500"/>
                </a:lnTo>
                <a:lnTo>
                  <a:pt x="2946400" y="1141349"/>
                </a:lnTo>
                <a:lnTo>
                  <a:pt x="2967101" y="1203325"/>
                </a:lnTo>
                <a:lnTo>
                  <a:pt x="2982976" y="1265174"/>
                </a:lnTo>
                <a:lnTo>
                  <a:pt x="3000375" y="1328674"/>
                </a:lnTo>
                <a:lnTo>
                  <a:pt x="3011551" y="1393825"/>
                </a:lnTo>
                <a:lnTo>
                  <a:pt x="3025775" y="1455674"/>
                </a:lnTo>
                <a:lnTo>
                  <a:pt x="3033776" y="1519174"/>
                </a:lnTo>
                <a:lnTo>
                  <a:pt x="3041650" y="1584325"/>
                </a:lnTo>
                <a:lnTo>
                  <a:pt x="3051175" y="1649349"/>
                </a:lnTo>
                <a:lnTo>
                  <a:pt x="3056001" y="1712849"/>
                </a:lnTo>
                <a:lnTo>
                  <a:pt x="3059176" y="1778000"/>
                </a:lnTo>
                <a:lnTo>
                  <a:pt x="3059176" y="1843024"/>
                </a:lnTo>
                <a:lnTo>
                  <a:pt x="3059176" y="1906524"/>
                </a:lnTo>
                <a:lnTo>
                  <a:pt x="3056001" y="1968500"/>
                </a:lnTo>
                <a:lnTo>
                  <a:pt x="3052826" y="2033524"/>
                </a:lnTo>
                <a:lnTo>
                  <a:pt x="3048000" y="2097024"/>
                </a:lnTo>
                <a:lnTo>
                  <a:pt x="3040126" y="2159000"/>
                </a:lnTo>
                <a:lnTo>
                  <a:pt x="3030601" y="2224024"/>
                </a:lnTo>
                <a:lnTo>
                  <a:pt x="3019425" y="2286000"/>
                </a:lnTo>
                <a:lnTo>
                  <a:pt x="3008376" y="2347849"/>
                </a:lnTo>
                <a:lnTo>
                  <a:pt x="2992501" y="2409825"/>
                </a:lnTo>
                <a:lnTo>
                  <a:pt x="2978150" y="2470150"/>
                </a:lnTo>
                <a:lnTo>
                  <a:pt x="2957576" y="2531999"/>
                </a:lnTo>
                <a:lnTo>
                  <a:pt x="2938526" y="2590800"/>
                </a:lnTo>
                <a:lnTo>
                  <a:pt x="2916301" y="2651125"/>
                </a:lnTo>
                <a:lnTo>
                  <a:pt x="2894076" y="2709799"/>
                </a:lnTo>
                <a:lnTo>
                  <a:pt x="2868676" y="2765425"/>
                </a:lnTo>
                <a:lnTo>
                  <a:pt x="2843276" y="2824099"/>
                </a:lnTo>
                <a:lnTo>
                  <a:pt x="2811526" y="2879725"/>
                </a:lnTo>
                <a:lnTo>
                  <a:pt x="2781300" y="2933700"/>
                </a:lnTo>
                <a:lnTo>
                  <a:pt x="2751201" y="2989199"/>
                </a:lnTo>
                <a:lnTo>
                  <a:pt x="2716276" y="3043174"/>
                </a:lnTo>
                <a:lnTo>
                  <a:pt x="2679700" y="3093974"/>
                </a:lnTo>
                <a:lnTo>
                  <a:pt x="2641600" y="3144774"/>
                </a:lnTo>
                <a:lnTo>
                  <a:pt x="2601976" y="3194050"/>
                </a:lnTo>
                <a:lnTo>
                  <a:pt x="2562225" y="3241675"/>
                </a:lnTo>
                <a:lnTo>
                  <a:pt x="2517775" y="3289300"/>
                </a:lnTo>
                <a:lnTo>
                  <a:pt x="2473325" y="3336925"/>
                </a:lnTo>
                <a:lnTo>
                  <a:pt x="2428875" y="3382899"/>
                </a:lnTo>
                <a:lnTo>
                  <a:pt x="2378075" y="3424174"/>
                </a:lnTo>
                <a:lnTo>
                  <a:pt x="2327275" y="3467100"/>
                </a:lnTo>
                <a:lnTo>
                  <a:pt x="2276475" y="3508375"/>
                </a:lnTo>
                <a:lnTo>
                  <a:pt x="2220976" y="3547999"/>
                </a:lnTo>
                <a:lnTo>
                  <a:pt x="2167001" y="3584575"/>
                </a:lnTo>
                <a:lnTo>
                  <a:pt x="893826" y="3584575"/>
                </a:lnTo>
              </a:path>
            </a:pathLst>
          </a:custGeom>
          <a:ln w="3175">
            <a:solidFill>
              <a:srgbClr val="999999"/>
            </a:solidFill>
          </a:ln>
        </p:spPr>
        <p:txBody>
          <a:bodyPr wrap="square" lIns="0" tIns="0" rIns="0" bIns="0" rtlCol="0">
            <a:noAutofit/>
          </a:bodyPr>
          <a:lstStyle/>
          <a:p>
            <a:endParaRPr dirty="0"/>
          </a:p>
        </p:txBody>
      </p:sp>
      <p:sp>
        <p:nvSpPr>
          <p:cNvPr id="13" name="object 13"/>
          <p:cNvSpPr/>
          <p:nvPr/>
        </p:nvSpPr>
        <p:spPr>
          <a:xfrm>
            <a:off x="3743734" y="1743080"/>
            <a:ext cx="1460444" cy="3584575"/>
          </a:xfrm>
          <a:custGeom>
            <a:avLst/>
            <a:gdLst/>
            <a:ahLst/>
            <a:cxnLst/>
            <a:rect l="l" t="t" r="r" b="b"/>
            <a:pathLst>
              <a:path w="1642999" h="3584575">
                <a:moveTo>
                  <a:pt x="479425" y="3584575"/>
                </a:moveTo>
                <a:lnTo>
                  <a:pt x="450850" y="3547999"/>
                </a:lnTo>
                <a:lnTo>
                  <a:pt x="420624" y="3508375"/>
                </a:lnTo>
                <a:lnTo>
                  <a:pt x="392049" y="3467100"/>
                </a:lnTo>
                <a:lnTo>
                  <a:pt x="366649" y="3424174"/>
                </a:lnTo>
                <a:lnTo>
                  <a:pt x="339725" y="3382899"/>
                </a:lnTo>
                <a:lnTo>
                  <a:pt x="314325" y="3336925"/>
                </a:lnTo>
                <a:lnTo>
                  <a:pt x="292100" y="3289300"/>
                </a:lnTo>
                <a:lnTo>
                  <a:pt x="266700" y="3241675"/>
                </a:lnTo>
                <a:lnTo>
                  <a:pt x="223774" y="3144774"/>
                </a:lnTo>
                <a:lnTo>
                  <a:pt x="184150" y="3043174"/>
                </a:lnTo>
                <a:lnTo>
                  <a:pt x="149225" y="2933700"/>
                </a:lnTo>
                <a:lnTo>
                  <a:pt x="117475" y="2824099"/>
                </a:lnTo>
                <a:lnTo>
                  <a:pt x="88900" y="2709799"/>
                </a:lnTo>
                <a:lnTo>
                  <a:pt x="65024" y="2590800"/>
                </a:lnTo>
                <a:lnTo>
                  <a:pt x="44450" y="2470150"/>
                </a:lnTo>
                <a:lnTo>
                  <a:pt x="28575" y="2347849"/>
                </a:lnTo>
                <a:lnTo>
                  <a:pt x="14224" y="2224024"/>
                </a:lnTo>
                <a:lnTo>
                  <a:pt x="4699" y="2097024"/>
                </a:lnTo>
                <a:lnTo>
                  <a:pt x="0" y="1968500"/>
                </a:lnTo>
                <a:lnTo>
                  <a:pt x="0" y="1843024"/>
                </a:lnTo>
                <a:lnTo>
                  <a:pt x="3175" y="1712849"/>
                </a:lnTo>
                <a:lnTo>
                  <a:pt x="7874" y="1584325"/>
                </a:lnTo>
                <a:lnTo>
                  <a:pt x="19050" y="1455674"/>
                </a:lnTo>
                <a:lnTo>
                  <a:pt x="33274" y="1328674"/>
                </a:lnTo>
                <a:lnTo>
                  <a:pt x="50800" y="1203325"/>
                </a:lnTo>
                <a:lnTo>
                  <a:pt x="69850" y="1079500"/>
                </a:lnTo>
                <a:lnTo>
                  <a:pt x="95250" y="955675"/>
                </a:lnTo>
                <a:lnTo>
                  <a:pt x="125349" y="835025"/>
                </a:lnTo>
                <a:lnTo>
                  <a:pt x="157099" y="717550"/>
                </a:lnTo>
                <a:lnTo>
                  <a:pt x="193675" y="601599"/>
                </a:lnTo>
                <a:lnTo>
                  <a:pt x="234950" y="490474"/>
                </a:lnTo>
                <a:lnTo>
                  <a:pt x="277749" y="384175"/>
                </a:lnTo>
                <a:lnTo>
                  <a:pt x="325374" y="279400"/>
                </a:lnTo>
                <a:lnTo>
                  <a:pt x="377825" y="180975"/>
                </a:lnTo>
                <a:lnTo>
                  <a:pt x="403225" y="133350"/>
                </a:lnTo>
                <a:lnTo>
                  <a:pt x="431800" y="85725"/>
                </a:lnTo>
                <a:lnTo>
                  <a:pt x="461899" y="41275"/>
                </a:lnTo>
                <a:lnTo>
                  <a:pt x="490474" y="0"/>
                </a:lnTo>
                <a:lnTo>
                  <a:pt x="1152525" y="0"/>
                </a:lnTo>
                <a:lnTo>
                  <a:pt x="1182624" y="41275"/>
                </a:lnTo>
                <a:lnTo>
                  <a:pt x="1211199" y="85725"/>
                </a:lnTo>
                <a:lnTo>
                  <a:pt x="1239774" y="133350"/>
                </a:lnTo>
                <a:lnTo>
                  <a:pt x="1263650" y="180975"/>
                </a:lnTo>
                <a:lnTo>
                  <a:pt x="1317625" y="279400"/>
                </a:lnTo>
                <a:lnTo>
                  <a:pt x="1365250" y="384175"/>
                </a:lnTo>
                <a:lnTo>
                  <a:pt x="1406525" y="490474"/>
                </a:lnTo>
                <a:lnTo>
                  <a:pt x="1449324" y="601599"/>
                </a:lnTo>
                <a:lnTo>
                  <a:pt x="1485773" y="717550"/>
                </a:lnTo>
                <a:lnTo>
                  <a:pt x="1515999" y="835025"/>
                </a:lnTo>
                <a:lnTo>
                  <a:pt x="1547749" y="955675"/>
                </a:lnTo>
                <a:lnTo>
                  <a:pt x="1573149" y="1079500"/>
                </a:lnTo>
                <a:lnTo>
                  <a:pt x="1592199" y="1203325"/>
                </a:lnTo>
                <a:lnTo>
                  <a:pt x="1609598" y="1328674"/>
                </a:lnTo>
                <a:lnTo>
                  <a:pt x="1622298" y="1455674"/>
                </a:lnTo>
                <a:lnTo>
                  <a:pt x="1634998" y="1584325"/>
                </a:lnTo>
                <a:lnTo>
                  <a:pt x="1639824" y="1712849"/>
                </a:lnTo>
                <a:lnTo>
                  <a:pt x="1642999" y="1843024"/>
                </a:lnTo>
                <a:lnTo>
                  <a:pt x="1642999" y="1968500"/>
                </a:lnTo>
                <a:lnTo>
                  <a:pt x="1636649" y="2097024"/>
                </a:lnTo>
                <a:lnTo>
                  <a:pt x="1628648" y="2224024"/>
                </a:lnTo>
                <a:lnTo>
                  <a:pt x="1614424" y="2347849"/>
                </a:lnTo>
                <a:lnTo>
                  <a:pt x="1598549" y="2470150"/>
                </a:lnTo>
                <a:lnTo>
                  <a:pt x="1577848" y="2590800"/>
                </a:lnTo>
                <a:lnTo>
                  <a:pt x="1552448" y="2709799"/>
                </a:lnTo>
                <a:lnTo>
                  <a:pt x="1525524" y="2824099"/>
                </a:lnTo>
                <a:lnTo>
                  <a:pt x="1493774" y="2933700"/>
                </a:lnTo>
                <a:lnTo>
                  <a:pt x="1457198" y="3043174"/>
                </a:lnTo>
                <a:lnTo>
                  <a:pt x="1419225" y="3144774"/>
                </a:lnTo>
                <a:lnTo>
                  <a:pt x="1373124" y="3241675"/>
                </a:lnTo>
                <a:lnTo>
                  <a:pt x="1350899" y="3289300"/>
                </a:lnTo>
                <a:lnTo>
                  <a:pt x="1328674" y="3336925"/>
                </a:lnTo>
                <a:lnTo>
                  <a:pt x="1303274" y="3382899"/>
                </a:lnTo>
                <a:lnTo>
                  <a:pt x="1274699" y="3424174"/>
                </a:lnTo>
                <a:lnTo>
                  <a:pt x="1250950" y="3467100"/>
                </a:lnTo>
                <a:lnTo>
                  <a:pt x="1222375" y="3508375"/>
                </a:lnTo>
                <a:lnTo>
                  <a:pt x="1192149" y="3547999"/>
                </a:lnTo>
                <a:lnTo>
                  <a:pt x="1163574" y="3584575"/>
                </a:lnTo>
                <a:lnTo>
                  <a:pt x="479425" y="3584575"/>
                </a:lnTo>
              </a:path>
            </a:pathLst>
          </a:custGeom>
          <a:ln w="3175">
            <a:solidFill>
              <a:srgbClr val="999999"/>
            </a:solidFill>
          </a:ln>
        </p:spPr>
        <p:txBody>
          <a:bodyPr wrap="square" lIns="0" tIns="0" rIns="0" bIns="0" rtlCol="0">
            <a:noAutofit/>
          </a:bodyPr>
          <a:lstStyle/>
          <a:p>
            <a:endParaRPr dirty="0"/>
          </a:p>
        </p:txBody>
      </p:sp>
      <p:sp>
        <p:nvSpPr>
          <p:cNvPr id="14" name="object 14"/>
          <p:cNvSpPr/>
          <p:nvPr/>
        </p:nvSpPr>
        <p:spPr>
          <a:xfrm>
            <a:off x="4469071" y="1743075"/>
            <a:ext cx="4177" cy="3581400"/>
          </a:xfrm>
          <a:custGeom>
            <a:avLst/>
            <a:gdLst/>
            <a:ahLst/>
            <a:cxnLst/>
            <a:rect l="l" t="t" r="r" b="b"/>
            <a:pathLst>
              <a:path w="4699" h="3581400">
                <a:moveTo>
                  <a:pt x="4699" y="3581400"/>
                </a:moveTo>
                <a:lnTo>
                  <a:pt x="0" y="0"/>
                </a:lnTo>
              </a:path>
            </a:pathLst>
          </a:custGeom>
          <a:ln w="3175">
            <a:solidFill>
              <a:srgbClr val="999999"/>
            </a:solidFill>
          </a:ln>
        </p:spPr>
        <p:txBody>
          <a:bodyPr wrap="square" lIns="0" tIns="0" rIns="0" bIns="0" rtlCol="0">
            <a:noAutofit/>
          </a:bodyPr>
          <a:lstStyle/>
          <a:p>
            <a:endParaRPr dirty="0"/>
          </a:p>
        </p:txBody>
      </p:sp>
      <p:sp>
        <p:nvSpPr>
          <p:cNvPr id="15" name="object 15"/>
          <p:cNvSpPr/>
          <p:nvPr/>
        </p:nvSpPr>
        <p:spPr>
          <a:xfrm>
            <a:off x="2712167" y="1874902"/>
            <a:ext cx="3513667" cy="1524"/>
          </a:xfrm>
          <a:custGeom>
            <a:avLst/>
            <a:gdLst/>
            <a:ahLst/>
            <a:cxnLst/>
            <a:rect l="l" t="t" r="r" b="b"/>
            <a:pathLst>
              <a:path w="3952875" h="1524">
                <a:moveTo>
                  <a:pt x="0" y="0"/>
                </a:moveTo>
                <a:lnTo>
                  <a:pt x="3952875" y="1524"/>
                </a:lnTo>
              </a:path>
            </a:pathLst>
          </a:custGeom>
          <a:ln w="3175">
            <a:solidFill>
              <a:srgbClr val="999999"/>
            </a:solidFill>
          </a:ln>
        </p:spPr>
        <p:txBody>
          <a:bodyPr wrap="square" lIns="0" tIns="0" rIns="0" bIns="0" rtlCol="0">
            <a:noAutofit/>
          </a:bodyPr>
          <a:lstStyle/>
          <a:p>
            <a:endParaRPr dirty="0"/>
          </a:p>
        </p:txBody>
      </p:sp>
      <p:sp>
        <p:nvSpPr>
          <p:cNvPr id="16" name="object 16"/>
          <p:cNvSpPr/>
          <p:nvPr/>
        </p:nvSpPr>
        <p:spPr>
          <a:xfrm>
            <a:off x="2233864" y="2090804"/>
            <a:ext cx="4477399" cy="1524"/>
          </a:xfrm>
          <a:custGeom>
            <a:avLst/>
            <a:gdLst/>
            <a:ahLst/>
            <a:cxnLst/>
            <a:rect l="l" t="t" r="r" b="b"/>
            <a:pathLst>
              <a:path w="5037074" h="1524">
                <a:moveTo>
                  <a:pt x="0" y="0"/>
                </a:moveTo>
                <a:lnTo>
                  <a:pt x="5037074" y="1524"/>
                </a:lnTo>
              </a:path>
            </a:pathLst>
          </a:custGeom>
          <a:ln w="3175">
            <a:solidFill>
              <a:srgbClr val="999999"/>
            </a:solidFill>
          </a:ln>
        </p:spPr>
        <p:txBody>
          <a:bodyPr wrap="square" lIns="0" tIns="0" rIns="0" bIns="0" rtlCol="0">
            <a:noAutofit/>
          </a:bodyPr>
          <a:lstStyle/>
          <a:p>
            <a:endParaRPr dirty="0"/>
          </a:p>
        </p:txBody>
      </p:sp>
      <p:sp>
        <p:nvSpPr>
          <p:cNvPr id="17" name="object 17"/>
          <p:cNvSpPr/>
          <p:nvPr/>
        </p:nvSpPr>
        <p:spPr>
          <a:xfrm>
            <a:off x="1732845" y="2401968"/>
            <a:ext cx="5475111" cy="3175"/>
          </a:xfrm>
          <a:custGeom>
            <a:avLst/>
            <a:gdLst/>
            <a:ahLst/>
            <a:cxnLst/>
            <a:rect l="l" t="t" r="r" b="b"/>
            <a:pathLst>
              <a:path w="6159500" h="3175">
                <a:moveTo>
                  <a:pt x="0" y="3175"/>
                </a:moveTo>
                <a:lnTo>
                  <a:pt x="6159500" y="0"/>
                </a:lnTo>
              </a:path>
            </a:pathLst>
          </a:custGeom>
          <a:ln w="3175">
            <a:solidFill>
              <a:srgbClr val="999999"/>
            </a:solidFill>
          </a:ln>
        </p:spPr>
        <p:txBody>
          <a:bodyPr wrap="square" lIns="0" tIns="0" rIns="0" bIns="0" rtlCol="0">
            <a:noAutofit/>
          </a:bodyPr>
          <a:lstStyle/>
          <a:p>
            <a:endParaRPr dirty="0"/>
          </a:p>
        </p:txBody>
      </p:sp>
      <p:sp>
        <p:nvSpPr>
          <p:cNvPr id="18" name="object 18"/>
          <p:cNvSpPr/>
          <p:nvPr/>
        </p:nvSpPr>
        <p:spPr>
          <a:xfrm>
            <a:off x="1343380" y="2757554"/>
            <a:ext cx="6252690" cy="1524"/>
          </a:xfrm>
          <a:custGeom>
            <a:avLst/>
            <a:gdLst/>
            <a:ahLst/>
            <a:cxnLst/>
            <a:rect l="l" t="t" r="r" b="b"/>
            <a:pathLst>
              <a:path w="7034276" h="1524">
                <a:moveTo>
                  <a:pt x="0" y="0"/>
                </a:moveTo>
                <a:lnTo>
                  <a:pt x="7034276" y="1524"/>
                </a:lnTo>
              </a:path>
            </a:pathLst>
          </a:custGeom>
          <a:ln w="3175">
            <a:solidFill>
              <a:srgbClr val="999999"/>
            </a:solidFill>
          </a:ln>
        </p:spPr>
        <p:txBody>
          <a:bodyPr wrap="square" lIns="0" tIns="0" rIns="0" bIns="0" rtlCol="0">
            <a:noAutofit/>
          </a:bodyPr>
          <a:lstStyle/>
          <a:p>
            <a:endParaRPr dirty="0"/>
          </a:p>
        </p:txBody>
      </p:sp>
      <p:sp>
        <p:nvSpPr>
          <p:cNvPr id="19" name="object 19"/>
          <p:cNvSpPr/>
          <p:nvPr/>
        </p:nvSpPr>
        <p:spPr>
          <a:xfrm>
            <a:off x="1085155" y="3155950"/>
            <a:ext cx="6773389" cy="1524"/>
          </a:xfrm>
          <a:custGeom>
            <a:avLst/>
            <a:gdLst/>
            <a:ahLst/>
            <a:cxnLst/>
            <a:rect l="l" t="t" r="r" b="b"/>
            <a:pathLst>
              <a:path w="7620063" h="1524">
                <a:moveTo>
                  <a:pt x="0" y="0"/>
                </a:moveTo>
                <a:lnTo>
                  <a:pt x="7620063" y="1524"/>
                </a:lnTo>
              </a:path>
            </a:pathLst>
          </a:custGeom>
          <a:ln w="3175">
            <a:solidFill>
              <a:srgbClr val="999999"/>
            </a:solidFill>
          </a:ln>
        </p:spPr>
        <p:txBody>
          <a:bodyPr wrap="square" lIns="0" tIns="0" rIns="0" bIns="0" rtlCol="0">
            <a:noAutofit/>
          </a:bodyPr>
          <a:lstStyle/>
          <a:p>
            <a:endParaRPr dirty="0"/>
          </a:p>
        </p:txBody>
      </p:sp>
      <p:sp>
        <p:nvSpPr>
          <p:cNvPr id="20" name="object 20"/>
          <p:cNvSpPr/>
          <p:nvPr/>
        </p:nvSpPr>
        <p:spPr>
          <a:xfrm>
            <a:off x="987787" y="3598927"/>
            <a:ext cx="6968067" cy="1524"/>
          </a:xfrm>
          <a:custGeom>
            <a:avLst/>
            <a:gdLst/>
            <a:ahLst/>
            <a:cxnLst/>
            <a:rect l="l" t="t" r="r" b="b"/>
            <a:pathLst>
              <a:path w="7839075" h="1524">
                <a:moveTo>
                  <a:pt x="0" y="0"/>
                </a:moveTo>
                <a:lnTo>
                  <a:pt x="7839075" y="1524"/>
                </a:lnTo>
              </a:path>
            </a:pathLst>
          </a:custGeom>
          <a:ln w="3175">
            <a:solidFill>
              <a:srgbClr val="999999"/>
            </a:solidFill>
          </a:ln>
        </p:spPr>
        <p:txBody>
          <a:bodyPr wrap="square" lIns="0" tIns="0" rIns="0" bIns="0" rtlCol="0">
            <a:noAutofit/>
          </a:bodyPr>
          <a:lstStyle/>
          <a:p>
            <a:endParaRPr dirty="0"/>
          </a:p>
        </p:txBody>
      </p:sp>
      <p:sp>
        <p:nvSpPr>
          <p:cNvPr id="21" name="object 21"/>
          <p:cNvSpPr/>
          <p:nvPr/>
        </p:nvSpPr>
        <p:spPr>
          <a:xfrm>
            <a:off x="1092200" y="4059301"/>
            <a:ext cx="6760690" cy="1524"/>
          </a:xfrm>
          <a:custGeom>
            <a:avLst/>
            <a:gdLst/>
            <a:ahLst/>
            <a:cxnLst/>
            <a:rect l="l" t="t" r="r" b="b"/>
            <a:pathLst>
              <a:path w="7605776" h="1524">
                <a:moveTo>
                  <a:pt x="0" y="0"/>
                </a:moveTo>
                <a:lnTo>
                  <a:pt x="7605776" y="1524"/>
                </a:lnTo>
              </a:path>
            </a:pathLst>
          </a:custGeom>
          <a:ln w="3175">
            <a:solidFill>
              <a:srgbClr val="999999"/>
            </a:solidFill>
          </a:ln>
        </p:spPr>
        <p:txBody>
          <a:bodyPr wrap="square" lIns="0" tIns="0" rIns="0" bIns="0" rtlCol="0">
            <a:noAutofit/>
          </a:bodyPr>
          <a:lstStyle/>
          <a:p>
            <a:endParaRPr dirty="0"/>
          </a:p>
        </p:txBody>
      </p:sp>
      <p:sp>
        <p:nvSpPr>
          <p:cNvPr id="22" name="object 22"/>
          <p:cNvSpPr/>
          <p:nvPr/>
        </p:nvSpPr>
        <p:spPr>
          <a:xfrm>
            <a:off x="1365958" y="4454525"/>
            <a:ext cx="6207534" cy="1650"/>
          </a:xfrm>
          <a:custGeom>
            <a:avLst/>
            <a:gdLst/>
            <a:ahLst/>
            <a:cxnLst/>
            <a:rect l="l" t="t" r="r" b="b"/>
            <a:pathLst>
              <a:path w="6983476" h="1650">
                <a:moveTo>
                  <a:pt x="0" y="0"/>
                </a:moveTo>
                <a:lnTo>
                  <a:pt x="6983476" y="1650"/>
                </a:lnTo>
              </a:path>
            </a:pathLst>
          </a:custGeom>
          <a:ln w="3175">
            <a:solidFill>
              <a:srgbClr val="999999"/>
            </a:solidFill>
          </a:ln>
        </p:spPr>
        <p:txBody>
          <a:bodyPr wrap="square" lIns="0" tIns="0" rIns="0" bIns="0" rtlCol="0">
            <a:noAutofit/>
          </a:bodyPr>
          <a:lstStyle/>
          <a:p>
            <a:endParaRPr dirty="0"/>
          </a:p>
        </p:txBody>
      </p:sp>
      <p:sp>
        <p:nvSpPr>
          <p:cNvPr id="23" name="object 23"/>
          <p:cNvSpPr/>
          <p:nvPr/>
        </p:nvSpPr>
        <p:spPr>
          <a:xfrm>
            <a:off x="1804875" y="4808614"/>
            <a:ext cx="5322711" cy="3175"/>
          </a:xfrm>
          <a:custGeom>
            <a:avLst/>
            <a:gdLst/>
            <a:ahLst/>
            <a:cxnLst/>
            <a:rect l="l" t="t" r="r" b="b"/>
            <a:pathLst>
              <a:path w="5988050" h="3175">
                <a:moveTo>
                  <a:pt x="0" y="0"/>
                </a:moveTo>
                <a:lnTo>
                  <a:pt x="5988050" y="3175"/>
                </a:lnTo>
              </a:path>
            </a:pathLst>
          </a:custGeom>
          <a:ln w="3175">
            <a:solidFill>
              <a:srgbClr val="999999"/>
            </a:solidFill>
          </a:ln>
        </p:spPr>
        <p:txBody>
          <a:bodyPr wrap="square" lIns="0" tIns="0" rIns="0" bIns="0" rtlCol="0">
            <a:noAutofit/>
          </a:bodyPr>
          <a:lstStyle/>
          <a:p>
            <a:endParaRPr dirty="0"/>
          </a:p>
        </p:txBody>
      </p:sp>
      <p:sp>
        <p:nvSpPr>
          <p:cNvPr id="24" name="object 24"/>
          <p:cNvSpPr/>
          <p:nvPr/>
        </p:nvSpPr>
        <p:spPr>
          <a:xfrm>
            <a:off x="2417297" y="5116448"/>
            <a:ext cx="4097867" cy="1650"/>
          </a:xfrm>
          <a:custGeom>
            <a:avLst/>
            <a:gdLst/>
            <a:ahLst/>
            <a:cxnLst/>
            <a:rect l="l" t="t" r="r" b="b"/>
            <a:pathLst>
              <a:path w="4610100" h="1650">
                <a:moveTo>
                  <a:pt x="0" y="0"/>
                </a:moveTo>
                <a:lnTo>
                  <a:pt x="4610100" y="1650"/>
                </a:lnTo>
              </a:path>
            </a:pathLst>
          </a:custGeom>
          <a:ln w="3175">
            <a:solidFill>
              <a:srgbClr val="999999"/>
            </a:solidFill>
          </a:ln>
        </p:spPr>
        <p:txBody>
          <a:bodyPr wrap="square" lIns="0" tIns="0" rIns="0" bIns="0" rtlCol="0">
            <a:noAutofit/>
          </a:bodyPr>
          <a:lstStyle/>
          <a:p>
            <a:endParaRPr dirty="0"/>
          </a:p>
        </p:txBody>
      </p:sp>
      <p:sp>
        <p:nvSpPr>
          <p:cNvPr id="25" name="object 25"/>
          <p:cNvSpPr txBox="1"/>
          <p:nvPr/>
        </p:nvSpPr>
        <p:spPr>
          <a:xfrm>
            <a:off x="3696437" y="2816365"/>
            <a:ext cx="1726071" cy="509891"/>
          </a:xfrm>
          <a:prstGeom prst="rect">
            <a:avLst/>
          </a:prstGeom>
        </p:spPr>
        <p:txBody>
          <a:bodyPr vert="horz" wrap="square" lIns="0" tIns="0" rIns="0" bIns="0" rtlCol="0">
            <a:noAutofit/>
          </a:bodyPr>
          <a:lstStyle/>
          <a:p>
            <a:pPr algn="ctr">
              <a:lnSpc>
                <a:spcPct val="80000"/>
              </a:lnSpc>
            </a:pPr>
            <a:r>
              <a:rPr lang="fr-FR" sz="1200" b="1" dirty="0">
                <a:latin typeface="Arial" panose="020B0604020202020204" pitchFamily="34" charset="0"/>
              </a:rPr>
              <a:t>Proche-Orient et Afrique du Nord</a:t>
            </a:r>
            <a:endParaRPr lang="fr-FR" sz="1200" dirty="0">
              <a:latin typeface="Arial" panose="020B0604020202020204" pitchFamily="34" charset="0"/>
              <a:cs typeface="Arial" panose="020B0604020202020204" pitchFamily="34" charset="0"/>
            </a:endParaRPr>
          </a:p>
          <a:p>
            <a:pPr algn="ctr">
              <a:lnSpc>
                <a:spcPct val="80000"/>
              </a:lnSpc>
            </a:pPr>
            <a:r>
              <a:rPr lang="fr-FR" sz="1400" b="1" dirty="0">
                <a:latin typeface="Arial" panose="020B0604020202020204" pitchFamily="34" charset="0"/>
              </a:rPr>
              <a:t>240 000</a:t>
            </a:r>
            <a:endParaRPr lang="fr-FR" sz="1400" dirty="0">
              <a:latin typeface="Arial" panose="020B0604020202020204" pitchFamily="34" charset="0"/>
              <a:cs typeface="Arial" panose="020B0604020202020204" pitchFamily="34" charset="0"/>
            </a:endParaRPr>
          </a:p>
        </p:txBody>
      </p:sp>
      <p:sp>
        <p:nvSpPr>
          <p:cNvPr id="26" name="object 26"/>
          <p:cNvSpPr txBox="1"/>
          <p:nvPr/>
        </p:nvSpPr>
        <p:spPr>
          <a:xfrm>
            <a:off x="3884510" y="3267439"/>
            <a:ext cx="1411790" cy="193675"/>
          </a:xfrm>
          <a:prstGeom prst="rect">
            <a:avLst/>
          </a:prstGeom>
        </p:spPr>
        <p:txBody>
          <a:bodyPr vert="horz" wrap="square" lIns="0" tIns="0" rIns="0" bIns="0" rtlCol="0">
            <a:noAutofit/>
          </a:bodyPr>
          <a:lstStyle/>
          <a:p>
            <a:pPr marL="12675"/>
            <a:r>
              <a:rPr lang="fr-FR" sz="1200" dirty="0">
                <a:solidFill>
                  <a:srgbClr val="4D4D4D"/>
                </a:solidFill>
                <a:latin typeface="Arial Narrow" panose="020B0606020202030204" pitchFamily="34" charset="0"/>
              </a:rPr>
              <a:t>[150 000 – 320 000]</a:t>
            </a:r>
            <a:endParaRPr lang="fr-FR" sz="1200" dirty="0">
              <a:solidFill>
                <a:srgbClr val="4D4D4D"/>
              </a:solidFill>
              <a:latin typeface="Arial Narrow" panose="020B0606020202030204" pitchFamily="34" charset="0"/>
              <a:cs typeface="Arial Narrow"/>
            </a:endParaRPr>
          </a:p>
        </p:txBody>
      </p:sp>
      <p:sp>
        <p:nvSpPr>
          <p:cNvPr id="27" name="object 27"/>
          <p:cNvSpPr txBox="1"/>
          <p:nvPr/>
        </p:nvSpPr>
        <p:spPr>
          <a:xfrm>
            <a:off x="4199246" y="3392039"/>
            <a:ext cx="1531169" cy="324993"/>
          </a:xfrm>
          <a:prstGeom prst="rect">
            <a:avLst/>
          </a:prstGeom>
        </p:spPr>
        <p:txBody>
          <a:bodyPr vert="horz" wrap="square" lIns="0" tIns="0" rIns="0" bIns="0" rtlCol="0">
            <a:noAutofit/>
          </a:bodyPr>
          <a:lstStyle/>
          <a:p>
            <a:pPr marL="12675"/>
            <a:r>
              <a:rPr lang="fr-FR" sz="1200" b="1" dirty="0">
                <a:latin typeface="Arial" panose="020B0604020202020204" pitchFamily="34" charset="0"/>
              </a:rPr>
              <a:t>Afrique subsaharienne</a:t>
            </a:r>
            <a:endParaRPr lang="fr-FR" sz="1200" dirty="0">
              <a:latin typeface="Arial" panose="020B0604020202020204" pitchFamily="34" charset="0"/>
              <a:cs typeface="Arial" panose="020B0604020202020204" pitchFamily="34" charset="0"/>
            </a:endParaRPr>
          </a:p>
        </p:txBody>
      </p:sp>
      <p:sp>
        <p:nvSpPr>
          <p:cNvPr id="28" name="object 28"/>
          <p:cNvSpPr txBox="1"/>
          <p:nvPr/>
        </p:nvSpPr>
        <p:spPr>
          <a:xfrm>
            <a:off x="4099371" y="3734497"/>
            <a:ext cx="1840012" cy="361950"/>
          </a:xfrm>
          <a:prstGeom prst="rect">
            <a:avLst/>
          </a:prstGeom>
        </p:spPr>
        <p:txBody>
          <a:bodyPr vert="horz" wrap="square" lIns="0" tIns="0" rIns="0" bIns="0" rtlCol="0">
            <a:noAutofit/>
          </a:bodyPr>
          <a:lstStyle/>
          <a:p>
            <a:pPr marL="635" algn="ctr">
              <a:lnSpc>
                <a:spcPts val="1614"/>
              </a:lnSpc>
            </a:pPr>
            <a:r>
              <a:rPr lang="fr-FR" sz="1400" b="1" dirty="0">
                <a:latin typeface="Arial" panose="020B0604020202020204" pitchFamily="34" charset="0"/>
              </a:rPr>
              <a:t>25,8 millions</a:t>
            </a:r>
            <a:endParaRPr lang="fr-FR" sz="1400" dirty="0">
              <a:latin typeface="Arial" panose="020B0604020202020204" pitchFamily="34" charset="0"/>
              <a:cs typeface="Arial" panose="020B0604020202020204" pitchFamily="34" charset="0"/>
            </a:endParaRPr>
          </a:p>
          <a:p>
            <a:pPr algn="ctr">
              <a:lnSpc>
                <a:spcPts val="1155"/>
              </a:lnSpc>
            </a:pPr>
            <a:r>
              <a:rPr lang="fr-FR" sz="1200" dirty="0">
                <a:solidFill>
                  <a:srgbClr val="4D4D4D"/>
                </a:solidFill>
                <a:latin typeface="Arial Narrow" panose="020B0606020202030204" pitchFamily="34" charset="0"/>
              </a:rPr>
              <a:t>[24,0 millions – 28,7 millions]</a:t>
            </a:r>
            <a:endParaRPr lang="fr-FR" sz="1200" dirty="0">
              <a:solidFill>
                <a:srgbClr val="4D4D4D"/>
              </a:solidFill>
              <a:latin typeface="Arial Narrow" panose="020B0606020202030204" pitchFamily="34" charset="0"/>
              <a:cs typeface="Arial Narrow"/>
            </a:endParaRPr>
          </a:p>
        </p:txBody>
      </p:sp>
      <p:sp>
        <p:nvSpPr>
          <p:cNvPr id="29" name="object 29"/>
          <p:cNvSpPr txBox="1"/>
          <p:nvPr/>
        </p:nvSpPr>
        <p:spPr>
          <a:xfrm>
            <a:off x="5219872" y="2085721"/>
            <a:ext cx="1385660" cy="488950"/>
          </a:xfrm>
          <a:prstGeom prst="rect">
            <a:avLst/>
          </a:prstGeom>
        </p:spPr>
        <p:txBody>
          <a:bodyPr vert="horz" wrap="square" lIns="0" tIns="0" rIns="0" bIns="0" rtlCol="0">
            <a:noAutofit/>
          </a:bodyPr>
          <a:lstStyle/>
          <a:p>
            <a:pPr>
              <a:lnSpc>
                <a:spcPct val="90000"/>
              </a:lnSpc>
            </a:pPr>
            <a:r>
              <a:rPr lang="fr-FR" sz="1200" b="1" dirty="0">
                <a:latin typeface="Arial" panose="020B0604020202020204" pitchFamily="34" charset="0"/>
              </a:rPr>
              <a:t>Europe de l'Est et Asie centrale</a:t>
            </a:r>
            <a:endParaRPr lang="fr-FR" sz="1200" dirty="0">
              <a:latin typeface="Arial" panose="020B0604020202020204" pitchFamily="34" charset="0"/>
              <a:cs typeface="Arial" panose="020B0604020202020204" pitchFamily="34" charset="0"/>
            </a:endParaRPr>
          </a:p>
          <a:p>
            <a:pPr algn="ctr">
              <a:lnSpc>
                <a:spcPct val="90000"/>
              </a:lnSpc>
            </a:pPr>
            <a:r>
              <a:rPr lang="fr-FR" sz="1400" b="1" dirty="0">
                <a:latin typeface="Arial" panose="020B0604020202020204" pitchFamily="34" charset="0"/>
              </a:rPr>
              <a:t>1,5 million</a:t>
            </a:r>
            <a:endParaRPr lang="fr-FR" sz="1400" dirty="0">
              <a:latin typeface="Arial" panose="020B0604020202020204" pitchFamily="34" charset="0"/>
              <a:cs typeface="Arial" panose="020B0604020202020204" pitchFamily="34" charset="0"/>
            </a:endParaRPr>
          </a:p>
        </p:txBody>
      </p:sp>
      <p:sp>
        <p:nvSpPr>
          <p:cNvPr id="30" name="object 30"/>
          <p:cNvSpPr txBox="1"/>
          <p:nvPr/>
        </p:nvSpPr>
        <p:spPr>
          <a:xfrm>
            <a:off x="5401936" y="2565400"/>
            <a:ext cx="1386976" cy="193675"/>
          </a:xfrm>
          <a:prstGeom prst="rect">
            <a:avLst/>
          </a:prstGeom>
        </p:spPr>
        <p:txBody>
          <a:bodyPr vert="horz" wrap="square" lIns="0" tIns="0" rIns="0" bIns="0" rtlCol="0">
            <a:noAutofit/>
          </a:bodyPr>
          <a:lstStyle/>
          <a:p>
            <a:pPr marL="12675"/>
            <a:r>
              <a:rPr lang="fr-FR" sz="1200" dirty="0">
                <a:solidFill>
                  <a:srgbClr val="4D4D4D"/>
                </a:solidFill>
                <a:latin typeface="Arial Narrow" panose="020B0606020202030204" pitchFamily="34" charset="0"/>
              </a:rPr>
              <a:t>[1,3 million – 1,8 million]</a:t>
            </a:r>
            <a:endParaRPr lang="fr-FR" sz="1200" dirty="0">
              <a:solidFill>
                <a:srgbClr val="4D4D4D"/>
              </a:solidFill>
              <a:latin typeface="Arial Narrow" panose="020B0606020202030204" pitchFamily="34" charset="0"/>
              <a:cs typeface="Arial Narrow"/>
            </a:endParaRPr>
          </a:p>
        </p:txBody>
      </p:sp>
      <p:sp>
        <p:nvSpPr>
          <p:cNvPr id="31" name="object 31"/>
          <p:cNvSpPr txBox="1"/>
          <p:nvPr/>
        </p:nvSpPr>
        <p:spPr>
          <a:xfrm>
            <a:off x="5925999" y="3189734"/>
            <a:ext cx="1670072" cy="488950"/>
          </a:xfrm>
          <a:prstGeom prst="rect">
            <a:avLst/>
          </a:prstGeom>
        </p:spPr>
        <p:txBody>
          <a:bodyPr vert="horz" wrap="square" lIns="0" tIns="0" rIns="0" bIns="0" rtlCol="0">
            <a:noAutofit/>
          </a:bodyPr>
          <a:lstStyle/>
          <a:p>
            <a:r>
              <a:rPr lang="fr-FR" sz="1200" b="1" dirty="0">
                <a:latin typeface="Arial" panose="020B0604020202020204" pitchFamily="34" charset="0"/>
              </a:rPr>
              <a:t>Asie et Pacifique</a:t>
            </a:r>
            <a:endParaRPr lang="fr-FR" sz="1200" dirty="0">
              <a:latin typeface="Arial" panose="020B0604020202020204" pitchFamily="34" charset="0"/>
              <a:cs typeface="Arial" panose="020B0604020202020204" pitchFamily="34" charset="0"/>
            </a:endParaRPr>
          </a:p>
          <a:p>
            <a:pPr algn="ctr"/>
            <a:r>
              <a:rPr lang="fr-FR" sz="1400" b="1" dirty="0">
                <a:latin typeface="Arial" panose="020B0604020202020204" pitchFamily="34" charset="0"/>
              </a:rPr>
              <a:t>5,0 millions</a:t>
            </a:r>
            <a:endParaRPr lang="fr-FR" sz="1400" dirty="0">
              <a:latin typeface="Arial" panose="020B0604020202020204" pitchFamily="34" charset="0"/>
              <a:cs typeface="Arial" panose="020B0604020202020204" pitchFamily="34" charset="0"/>
            </a:endParaRPr>
          </a:p>
          <a:p>
            <a:r>
              <a:rPr lang="fr-FR" sz="1200" dirty="0">
                <a:solidFill>
                  <a:srgbClr val="4D4D4D"/>
                </a:solidFill>
                <a:latin typeface="Arial Narrow" panose="020B0606020202030204" pitchFamily="34" charset="0"/>
              </a:rPr>
              <a:t>[4,5 millions – 5,6 millions]</a:t>
            </a:r>
            <a:endParaRPr lang="fr-FR" sz="1200" dirty="0">
              <a:solidFill>
                <a:srgbClr val="4D4D4D"/>
              </a:solidFill>
              <a:latin typeface="Arial Narrow" panose="020B0606020202030204" pitchFamily="34" charset="0"/>
              <a:cs typeface="Arial Narrow"/>
            </a:endParaRPr>
          </a:p>
        </p:txBody>
      </p:sp>
      <p:sp>
        <p:nvSpPr>
          <p:cNvPr id="32" name="object 32"/>
          <p:cNvSpPr txBox="1"/>
          <p:nvPr/>
        </p:nvSpPr>
        <p:spPr>
          <a:xfrm>
            <a:off x="2131811" y="2085725"/>
            <a:ext cx="2752198" cy="381635"/>
          </a:xfrm>
          <a:prstGeom prst="rect">
            <a:avLst/>
          </a:prstGeom>
        </p:spPr>
        <p:txBody>
          <a:bodyPr vert="horz" wrap="square" lIns="0" tIns="0" rIns="0" bIns="0" rtlCol="0">
            <a:noAutofit/>
          </a:bodyPr>
          <a:lstStyle/>
          <a:p>
            <a:pPr marL="12675"/>
            <a:r>
              <a:rPr lang="fr-FR" sz="1200" b="1" dirty="0">
                <a:latin typeface="Arial" panose="020B0604020202020204" pitchFamily="34" charset="0"/>
              </a:rPr>
              <a:t>Amérique du Nord et Europe Centrale et de l'Ouest</a:t>
            </a:r>
            <a:endParaRPr lang="fr-FR" sz="1200" dirty="0">
              <a:latin typeface="Arial" panose="020B0604020202020204" pitchFamily="34" charset="0"/>
              <a:cs typeface="Arial" panose="020B0604020202020204" pitchFamily="34" charset="0"/>
            </a:endParaRPr>
          </a:p>
        </p:txBody>
      </p:sp>
      <p:sp>
        <p:nvSpPr>
          <p:cNvPr id="33" name="object 33"/>
          <p:cNvSpPr txBox="1"/>
          <p:nvPr/>
        </p:nvSpPr>
        <p:spPr>
          <a:xfrm>
            <a:off x="2185397" y="2453741"/>
            <a:ext cx="1496220" cy="361950"/>
          </a:xfrm>
          <a:prstGeom prst="rect">
            <a:avLst/>
          </a:prstGeom>
        </p:spPr>
        <p:txBody>
          <a:bodyPr vert="horz" wrap="square" lIns="0" tIns="0" rIns="0" bIns="0" rtlCol="0">
            <a:noAutofit/>
          </a:bodyPr>
          <a:lstStyle/>
          <a:p>
            <a:pPr marL="311095">
              <a:lnSpc>
                <a:spcPts val="1614"/>
              </a:lnSpc>
            </a:pPr>
            <a:r>
              <a:rPr lang="fr-FR" sz="1400" b="1" dirty="0">
                <a:latin typeface="Arial" panose="020B0604020202020204" pitchFamily="34" charset="0"/>
              </a:rPr>
              <a:t>2,4 millions</a:t>
            </a:r>
            <a:endParaRPr lang="fr-FR" sz="1400" dirty="0">
              <a:latin typeface="Arial" panose="020B0604020202020204" pitchFamily="34" charset="0"/>
              <a:cs typeface="Arial" panose="020B0604020202020204" pitchFamily="34" charset="0"/>
            </a:endParaRPr>
          </a:p>
          <a:p>
            <a:pPr marL="12675">
              <a:lnSpc>
                <a:spcPts val="1155"/>
              </a:lnSpc>
            </a:pPr>
            <a:r>
              <a:rPr lang="fr-FR" sz="1200" spc="-10" dirty="0">
                <a:solidFill>
                  <a:srgbClr val="4D4D4D"/>
                </a:solidFill>
                <a:latin typeface="Arial Narrow"/>
              </a:rPr>
              <a:t>[</a:t>
            </a:r>
            <a:r>
              <a:rPr lang="fr-FR" sz="1200" dirty="0">
                <a:solidFill>
                  <a:srgbClr val="4D4D4D"/>
                </a:solidFill>
                <a:latin typeface="Arial Narrow" panose="020B0606020202030204" pitchFamily="34" charset="0"/>
              </a:rPr>
              <a:t>[1,5 million – 3,5 millions]</a:t>
            </a:r>
            <a:endParaRPr lang="fr-FR" sz="1200" dirty="0">
              <a:solidFill>
                <a:srgbClr val="4D4D4D"/>
              </a:solidFill>
              <a:latin typeface="Arial Narrow" panose="020B0606020202030204" pitchFamily="34" charset="0"/>
              <a:cs typeface="Arial Narrow"/>
            </a:endParaRPr>
          </a:p>
        </p:txBody>
      </p:sp>
      <p:sp>
        <p:nvSpPr>
          <p:cNvPr id="34" name="object 34"/>
          <p:cNvSpPr txBox="1"/>
          <p:nvPr/>
        </p:nvSpPr>
        <p:spPr>
          <a:xfrm>
            <a:off x="2339753" y="3670680"/>
            <a:ext cx="1442936" cy="489584"/>
          </a:xfrm>
          <a:prstGeom prst="rect">
            <a:avLst/>
          </a:prstGeom>
        </p:spPr>
        <p:txBody>
          <a:bodyPr vert="horz" wrap="square" lIns="0" tIns="0" rIns="0" bIns="0" rtlCol="0">
            <a:noAutofit/>
          </a:bodyPr>
          <a:lstStyle/>
          <a:p>
            <a:pPr algn="ctr"/>
            <a:r>
              <a:rPr lang="fr-FR" sz="1200" b="1" dirty="0">
                <a:latin typeface="Arial" panose="020B0604020202020204" pitchFamily="34" charset="0"/>
              </a:rPr>
              <a:t>Amérique latine</a:t>
            </a:r>
            <a:endParaRPr lang="fr-FR" sz="1200" dirty="0">
              <a:latin typeface="Arial" panose="020B0604020202020204" pitchFamily="34" charset="0"/>
              <a:cs typeface="Arial" panose="020B0604020202020204" pitchFamily="34" charset="0"/>
            </a:endParaRPr>
          </a:p>
          <a:p>
            <a:pPr algn="ctr"/>
            <a:r>
              <a:rPr lang="fr-FR" sz="1400" b="1" dirty="0">
                <a:latin typeface="Arial" panose="020B0604020202020204" pitchFamily="34" charset="0"/>
              </a:rPr>
              <a:t>1,7 million</a:t>
            </a:r>
            <a:endParaRPr lang="fr-FR" sz="1400" dirty="0">
              <a:latin typeface="Arial" panose="020B0604020202020204" pitchFamily="34" charset="0"/>
              <a:cs typeface="Arial" panose="020B0604020202020204" pitchFamily="34" charset="0"/>
            </a:endParaRPr>
          </a:p>
          <a:p>
            <a:pPr algn="ctr"/>
            <a:r>
              <a:rPr lang="fr-FR" sz="1200" dirty="0">
                <a:solidFill>
                  <a:srgbClr val="4D4D4D"/>
                </a:solidFill>
                <a:latin typeface="Arial Narrow" panose="020B0606020202030204" pitchFamily="34" charset="0"/>
              </a:rPr>
              <a:t>[1,4 million – 2,0 millions]</a:t>
            </a:r>
            <a:endParaRPr lang="fr-FR" sz="1200" dirty="0">
              <a:solidFill>
                <a:srgbClr val="4D4D4D"/>
              </a:solidFill>
              <a:latin typeface="Arial Narrow" panose="020B0606020202030204" pitchFamily="34" charset="0"/>
              <a:cs typeface="Arial" panose="020B0604020202020204" pitchFamily="34" charset="0"/>
            </a:endParaRPr>
          </a:p>
        </p:txBody>
      </p:sp>
      <p:sp>
        <p:nvSpPr>
          <p:cNvPr id="35" name="object 35"/>
          <p:cNvSpPr txBox="1"/>
          <p:nvPr/>
        </p:nvSpPr>
        <p:spPr>
          <a:xfrm>
            <a:off x="2719177" y="2975102"/>
            <a:ext cx="977279" cy="180848"/>
          </a:xfrm>
          <a:prstGeom prst="rect">
            <a:avLst/>
          </a:prstGeom>
        </p:spPr>
        <p:txBody>
          <a:bodyPr vert="horz" wrap="square" lIns="0" tIns="0" rIns="0" bIns="0" rtlCol="0">
            <a:noAutofit/>
          </a:bodyPr>
          <a:lstStyle/>
          <a:p>
            <a:pPr marL="12675"/>
            <a:r>
              <a:rPr lang="fr-FR" sz="1200" b="1" dirty="0">
                <a:latin typeface="Arial" panose="020B0604020202020204" pitchFamily="34" charset="0"/>
              </a:rPr>
              <a:t>Caraïbes</a:t>
            </a:r>
            <a:endParaRPr lang="fr-FR" sz="1200" b="1" dirty="0">
              <a:latin typeface="Arial" panose="020B0604020202020204" pitchFamily="34" charset="0"/>
              <a:cs typeface="Arial" panose="020B0604020202020204" pitchFamily="34" charset="0"/>
            </a:endParaRPr>
          </a:p>
        </p:txBody>
      </p:sp>
      <p:sp>
        <p:nvSpPr>
          <p:cNvPr id="36" name="object 36"/>
          <p:cNvSpPr txBox="1"/>
          <p:nvPr/>
        </p:nvSpPr>
        <p:spPr>
          <a:xfrm>
            <a:off x="2590983" y="3102104"/>
            <a:ext cx="940476" cy="224154"/>
          </a:xfrm>
          <a:prstGeom prst="rect">
            <a:avLst/>
          </a:prstGeom>
        </p:spPr>
        <p:txBody>
          <a:bodyPr vert="horz" wrap="square" lIns="0" tIns="0" rIns="0" bIns="0" rtlCol="0">
            <a:noAutofit/>
          </a:bodyPr>
          <a:lstStyle/>
          <a:p>
            <a:pPr marL="12675"/>
            <a:r>
              <a:rPr lang="fr-FR" sz="1400" b="1" dirty="0">
                <a:latin typeface="Arial" panose="020B0604020202020204" pitchFamily="34" charset="0"/>
              </a:rPr>
              <a:t>280 000</a:t>
            </a:r>
            <a:endParaRPr lang="fr-FR" sz="1400" dirty="0">
              <a:latin typeface="Arial" panose="020B0604020202020204" pitchFamily="34" charset="0"/>
              <a:cs typeface="Arial" panose="020B0604020202020204" pitchFamily="34" charset="0"/>
            </a:endParaRPr>
          </a:p>
        </p:txBody>
      </p:sp>
      <p:sp>
        <p:nvSpPr>
          <p:cNvPr id="37" name="object 37"/>
          <p:cNvSpPr txBox="1"/>
          <p:nvPr/>
        </p:nvSpPr>
        <p:spPr>
          <a:xfrm>
            <a:off x="2417295" y="3263809"/>
            <a:ext cx="1255171" cy="193675"/>
          </a:xfrm>
          <a:prstGeom prst="rect">
            <a:avLst/>
          </a:prstGeom>
        </p:spPr>
        <p:txBody>
          <a:bodyPr vert="horz" wrap="square" lIns="0" tIns="0" rIns="0" bIns="0" rtlCol="0">
            <a:noAutofit/>
          </a:bodyPr>
          <a:lstStyle/>
          <a:p>
            <a:pPr marL="12675"/>
            <a:r>
              <a:rPr lang="fr-FR" sz="1200" dirty="0">
                <a:solidFill>
                  <a:srgbClr val="4D4D4D"/>
                </a:solidFill>
                <a:latin typeface="Arial Narrow" panose="020B0606020202030204" pitchFamily="34" charset="0"/>
              </a:rPr>
              <a:t>[210 000 – 340 000]</a:t>
            </a:r>
            <a:endParaRPr lang="fr-FR" sz="1200" dirty="0">
              <a:solidFill>
                <a:srgbClr val="4D4D4D"/>
              </a:solidFill>
              <a:latin typeface="Arial Narrow" panose="020B0606020202030204" pitchFamily="34" charset="0"/>
              <a:cs typeface="Arial Narrow"/>
            </a:endParaRPr>
          </a:p>
        </p:txBody>
      </p:sp>
      <p:sp>
        <p:nvSpPr>
          <p:cNvPr id="38" name="object 38"/>
          <p:cNvSpPr txBox="1">
            <a:spLocks noGrp="1"/>
          </p:cNvSpPr>
          <p:nvPr>
            <p:ph type="title"/>
          </p:nvPr>
        </p:nvSpPr>
        <p:spPr>
          <a:xfrm>
            <a:off x="467544" y="260648"/>
            <a:ext cx="8507288" cy="792088"/>
          </a:xfrm>
          <a:prstGeom prst="rect">
            <a:avLst/>
          </a:prstGeom>
        </p:spPr>
        <p:txBody>
          <a:bodyPr vert="horz" wrap="square" lIns="0" tIns="0" rIns="0" bIns="0" rtlCol="0">
            <a:noAutofit/>
          </a:bodyPr>
          <a:lstStyle/>
          <a:p>
            <a:pPr marL="12675"/>
            <a:r>
              <a:rPr lang="fr-FR" sz="2400" b="1" dirty="0"/>
              <a:t>Nombre d'adultes et d'enfants vivant avec le VIH, 2014</a:t>
            </a:r>
            <a:endParaRPr lang="fr-FR" sz="2400" b="1" dirty="0">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05" y="5913132"/>
            <a:ext cx="1492426" cy="55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p:cNvGrpSpPr/>
          <p:nvPr/>
        </p:nvGrpSpPr>
        <p:grpSpPr>
          <a:xfrm>
            <a:off x="179512" y="6381328"/>
            <a:ext cx="8888434" cy="372932"/>
            <a:chOff x="179512" y="6381328"/>
            <a:chExt cx="8888434" cy="372932"/>
          </a:xfrm>
        </p:grpSpPr>
        <p:pic>
          <p:nvPicPr>
            <p:cNvPr id="41"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2519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89688" y="188640"/>
            <a:ext cx="8386767" cy="792088"/>
          </a:xfrm>
        </p:spPr>
        <p:txBody>
          <a:bodyPr anchor="t">
            <a:noAutofit/>
          </a:bodyPr>
          <a:lstStyle/>
          <a:p>
            <a:r>
              <a:rPr lang="en-US" altLang="en-US" sz="2400" b="1" dirty="0" err="1" smtClean="0">
                <a:latin typeface="Calibri" panose="020F0502020204030204" pitchFamily="34" charset="0"/>
                <a:cs typeface="Calibri" panose="020F0502020204030204" pitchFamily="34" charset="0"/>
              </a:rPr>
              <a:t>Epidémie</a:t>
            </a:r>
            <a:r>
              <a:rPr lang="en-US" altLang="en-US" sz="2400" b="1" dirty="0" smtClean="0">
                <a:latin typeface="Calibri" panose="020F0502020204030204" pitchFamily="34" charset="0"/>
                <a:cs typeface="Calibri" panose="020F0502020204030204" pitchFamily="34" charset="0"/>
              </a:rPr>
              <a:t> </a:t>
            </a:r>
            <a:r>
              <a:rPr lang="en-US" altLang="en-US" sz="2400" b="1" dirty="0" err="1" smtClean="0">
                <a:latin typeface="Calibri" panose="020F0502020204030204" pitchFamily="34" charset="0"/>
                <a:cs typeface="Calibri" panose="020F0502020204030204" pitchFamily="34" charset="0"/>
              </a:rPr>
              <a:t>cachée</a:t>
            </a:r>
            <a:r>
              <a:rPr lang="en-US" altLang="en-US" sz="2400" b="1" dirty="0" smtClean="0">
                <a:latin typeface="Calibri" panose="020F0502020204030204" pitchFamily="34" charset="0"/>
                <a:cs typeface="Calibri" panose="020F0502020204030204" pitchFamily="34" charset="0"/>
              </a:rPr>
              <a:t> et transmissions </a:t>
            </a:r>
            <a:r>
              <a:rPr lang="en-US" altLang="en-US" sz="2400" b="1" dirty="0" err="1" smtClean="0">
                <a:latin typeface="Calibri" panose="020F0502020204030204" pitchFamily="34" charset="0"/>
                <a:cs typeface="Calibri" panose="020F0502020204030204" pitchFamily="34" charset="0"/>
              </a:rPr>
              <a:t>secondaires</a:t>
            </a:r>
            <a:r>
              <a:rPr lang="en-US" altLang="en-US" sz="2400" b="1" dirty="0" smtClean="0">
                <a:latin typeface="Calibri" panose="020F0502020204030204" pitchFamily="34" charset="0"/>
                <a:cs typeface="Calibri" panose="020F0502020204030204" pitchFamily="34" charset="0"/>
              </a:rPr>
              <a:t> du VIH</a:t>
            </a:r>
            <a:br>
              <a:rPr lang="en-US" altLang="en-US" sz="2400" b="1" dirty="0" smtClean="0">
                <a:latin typeface="Calibri" panose="020F0502020204030204" pitchFamily="34" charset="0"/>
                <a:cs typeface="Calibri" panose="020F0502020204030204" pitchFamily="34" charset="0"/>
              </a:rPr>
            </a:br>
            <a:r>
              <a:rPr lang="en-US" altLang="en-US" sz="2400" b="1" dirty="0" smtClean="0">
                <a:latin typeface="Calibri" panose="020F0502020204030204" pitchFamily="34" charset="0"/>
                <a:cs typeface="Calibri" panose="020F0502020204030204" pitchFamily="34" charset="0"/>
              </a:rPr>
              <a:t> France, 2010</a:t>
            </a:r>
            <a:endParaRPr lang="en-US" sz="2400" b="1"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55576" y="1123975"/>
            <a:ext cx="7232142"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1977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fr-FR" sz="1200" b="1" dirty="0">
                <a:solidFill>
                  <a:prstClr val="white"/>
                </a:solidFill>
                <a:latin typeface="Arial" panose="020B0604020202020204" pitchFamily="34" charset="0"/>
              </a:rPr>
              <a:t>www.testingweek.eu</a:t>
            </a:r>
          </a:p>
          <a:p>
            <a:pPr algn="ctr"/>
            <a:r>
              <a:rPr lang="fr-FR" sz="1200" b="1" dirty="0">
                <a:solidFill>
                  <a:prstClr val="white"/>
                </a:solidFill>
                <a:latin typeface="Arial" panose="020B0604020202020204" pitchFamily="34" charset="0"/>
              </a:rPr>
              <a:t>www.hiveurope.eu </a:t>
            </a:r>
          </a:p>
        </p:txBody>
      </p:sp>
      <p:sp>
        <p:nvSpPr>
          <p:cNvPr id="12" name="Title 1"/>
          <p:cNvSpPr>
            <a:spLocks noGrp="1"/>
          </p:cNvSpPr>
          <p:nvPr>
            <p:ph type="title"/>
          </p:nvPr>
        </p:nvSpPr>
        <p:spPr>
          <a:xfrm>
            <a:off x="395536" y="260648"/>
            <a:ext cx="8280920" cy="935984"/>
          </a:xfrm>
        </p:spPr>
        <p:txBody>
          <a:bodyPr anchor="t">
            <a:normAutofit/>
          </a:bodyPr>
          <a:lstStyle/>
          <a:p>
            <a:pPr eaLnBrk="1" hangingPunct="1"/>
            <a:r>
              <a:rPr lang="fr-FR" sz="3200" b="1" dirty="0" smtClean="0">
                <a:latin typeface="Calibri" panose="020F0502020204030204" pitchFamily="34" charset="0"/>
              </a:rPr>
              <a:t>Augmentation des dépenses </a:t>
            </a:r>
            <a:r>
              <a:rPr lang="fr-FR" sz="3200" b="1" dirty="0">
                <a:latin typeface="Calibri" panose="020F0502020204030204" pitchFamily="34" charset="0"/>
              </a:rPr>
              <a:t>de </a:t>
            </a:r>
            <a:r>
              <a:rPr lang="fr-FR" sz="3200" b="1" dirty="0" smtClean="0">
                <a:latin typeface="Calibri" panose="020F0502020204030204" pitchFamily="34" charset="0"/>
              </a:rPr>
              <a:t>santé</a:t>
            </a:r>
            <a:endParaRPr lang="fr-FR" sz="3200" b="1" dirty="0">
              <a:latin typeface="Calibri" panose="020F0502020204030204" pitchFamily="34" charset="0"/>
            </a:endParaRPr>
          </a:p>
        </p:txBody>
      </p:sp>
      <p:sp>
        <p:nvSpPr>
          <p:cNvPr id="8" name="Content Placeholder 3"/>
          <p:cNvSpPr txBox="1">
            <a:spLocks/>
          </p:cNvSpPr>
          <p:nvPr/>
        </p:nvSpPr>
        <p:spPr>
          <a:xfrm>
            <a:off x="467544" y="1196752"/>
            <a:ext cx="7848872" cy="4536504"/>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fr-FR" sz="2200" dirty="0">
              <a:latin typeface="Calibri" pitchFamily="34" charset="0"/>
              <a:cs typeface="Calibri" pitchFamily="34" charset="0"/>
            </a:endParaRPr>
          </a:p>
          <a:p>
            <a:pPr marL="0" indent="0">
              <a:buFont typeface="Arial" panose="020B0604020202020204" pitchFamily="34" charset="0"/>
              <a:buNone/>
              <a:defRPr/>
            </a:pPr>
            <a:r>
              <a:rPr lang="fr-FR" sz="2200" dirty="0">
                <a:latin typeface="Calibri" pitchFamily="34" charset="0"/>
              </a:rPr>
              <a:t>Les frais médicaux liés au diagnostic tardif sont jusqu'à 3,7 fois plus élevés que ceux liés à un diagnostic et à un traitement en temps opportuns</a:t>
            </a:r>
          </a:p>
          <a:p>
            <a:pPr marL="0" indent="0">
              <a:buFont typeface="Arial" panose="020B0604020202020204" pitchFamily="34" charset="0"/>
              <a:buNone/>
              <a:defRPr/>
            </a:pPr>
            <a:endParaRPr lang="fr-FR" sz="2200" dirty="0">
              <a:latin typeface="Calibri" pitchFamily="34" charset="0"/>
              <a:cs typeface="Calibri" pitchFamily="34" charset="0"/>
            </a:endParaRPr>
          </a:p>
          <a:p>
            <a:pPr marL="0" indent="0">
              <a:buNone/>
              <a:defRPr/>
            </a:pPr>
            <a:r>
              <a:rPr lang="fr-FR" sz="2200" dirty="0">
                <a:latin typeface="Calibri" pitchFamily="34" charset="0"/>
              </a:rPr>
              <a:t>Même après 7 ou 8 ans, un diagnostic tardif reste associé </a:t>
            </a:r>
            <a:r>
              <a:rPr lang="fr-FR" sz="2200" dirty="0" smtClean="0">
                <a:latin typeface="Calibri" pitchFamily="34" charset="0"/>
              </a:rPr>
              <a:t>à des </a:t>
            </a:r>
            <a:r>
              <a:rPr lang="fr-FR" sz="2200" dirty="0">
                <a:latin typeface="Calibri" pitchFamily="34" charset="0"/>
              </a:rPr>
              <a:t>dépenses cumulées plus élevées</a:t>
            </a:r>
          </a:p>
          <a:p>
            <a:pPr marL="0" indent="0">
              <a:buNone/>
              <a:defRPr/>
            </a:pPr>
            <a:endParaRPr lang="fr-FR" sz="2200" dirty="0">
              <a:latin typeface="Calibri" pitchFamily="34" charset="0"/>
              <a:cs typeface="Calibri" pitchFamily="34" charset="0"/>
            </a:endParaRPr>
          </a:p>
          <a:p>
            <a:pPr marL="0" indent="0">
              <a:buNone/>
              <a:defRPr/>
            </a:pPr>
            <a:r>
              <a:rPr lang="fr-FR" sz="2200" dirty="0">
                <a:latin typeface="Calibri" pitchFamily="34" charset="0"/>
              </a:rPr>
              <a:t>Des études suggèrent que le dépistage du VIH reste économiquement avantageux tant que la prévalence du VIH non diagnostiqué reste supérieure à 0,1</a:t>
            </a:r>
            <a:r>
              <a:rPr lang="fr-FR" sz="2200" dirty="0" smtClean="0">
                <a:latin typeface="Calibri" pitchFamily="34" charset="0"/>
              </a:rPr>
              <a:t>%</a:t>
            </a:r>
            <a:endParaRPr lang="fr-FR" sz="2200" dirty="0">
              <a:latin typeface="Calibri" pitchFamily="34" charset="0"/>
              <a:cs typeface="Calibri" pitchFamily="34" charset="0"/>
            </a:endParaRPr>
          </a:p>
        </p:txBody>
      </p:sp>
      <p:sp>
        <p:nvSpPr>
          <p:cNvPr id="9" name="Content Placeholder 3"/>
          <p:cNvSpPr txBox="1">
            <a:spLocks/>
          </p:cNvSpPr>
          <p:nvPr/>
        </p:nvSpPr>
        <p:spPr>
          <a:xfrm>
            <a:off x="467544" y="4293096"/>
            <a:ext cx="7704856" cy="1224136"/>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2400" dirty="0">
              <a:latin typeface="Calibri" pitchFamily="34" charset="0"/>
              <a:cs typeface="Calibri" pitchFamily="34" charset="0"/>
            </a:endParaRPr>
          </a:p>
        </p:txBody>
      </p:sp>
      <p:grpSp>
        <p:nvGrpSpPr>
          <p:cNvPr id="7" name="Group 6"/>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97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lid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21559"/>
            <a:ext cx="7911328" cy="50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251520" y="692696"/>
            <a:ext cx="8486800" cy="1070992"/>
          </a:xfrm>
        </p:spPr>
        <p:txBody>
          <a:bodyPr anchor="t">
            <a:normAutofit/>
          </a:bodyPr>
          <a:lstStyle/>
          <a:p>
            <a:pPr marL="109482" algn="l">
              <a:defRPr/>
            </a:pPr>
            <a:r>
              <a:rPr lang="fr-FR"/>
              <a:t> </a:t>
            </a:r>
          </a:p>
        </p:txBody>
      </p:sp>
      <p:sp>
        <p:nvSpPr>
          <p:cNvPr id="7" name="TextBox 6"/>
          <p:cNvSpPr txBox="1"/>
          <p:nvPr/>
        </p:nvSpPr>
        <p:spPr>
          <a:xfrm>
            <a:off x="323527" y="132953"/>
            <a:ext cx="8475191" cy="523220"/>
          </a:xfrm>
          <a:prstGeom prst="rect">
            <a:avLst/>
          </a:prstGeom>
          <a:noFill/>
        </p:spPr>
        <p:txBody>
          <a:bodyPr wrap="square" rtlCol="0">
            <a:spAutoFit/>
          </a:bodyPr>
          <a:lstStyle/>
          <a:p>
            <a:pPr algn="ctr"/>
            <a:r>
              <a:rPr lang="fr-FR" sz="2800" b="1" dirty="0">
                <a:latin typeface="Calibri" panose="020F0502020204030204" pitchFamily="34" charset="0"/>
              </a:rPr>
              <a:t>Augmentation des dépenses de santé</a:t>
            </a:r>
            <a:endParaRPr lang="fr-FR" sz="2800" b="1" dirty="0">
              <a:latin typeface="Calibri" panose="020F0502020204030204" pitchFamily="34" charset="0"/>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3233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
          <p:cNvSpPr txBox="1">
            <a:spLocks noChangeArrowheads="1"/>
          </p:cNvSpPr>
          <p:nvPr/>
        </p:nvSpPr>
        <p:spPr>
          <a:xfrm>
            <a:off x="411859" y="182806"/>
            <a:ext cx="7776864" cy="1008062"/>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175" indent="0" algn="ctr">
              <a:buNone/>
              <a:defRPr/>
            </a:pPr>
            <a:r>
              <a:rPr lang="en-US" altLang="en-US" sz="2400" b="1" dirty="0" smtClean="0">
                <a:latin typeface="Calibri" panose="020F0502020204030204" pitchFamily="34" charset="0"/>
                <a:cs typeface="Calibri" panose="020F0502020204030204" pitchFamily="34" charset="0"/>
              </a:rPr>
              <a:t>Coût annuel de la prise en charge de 1,000 patients VIH en France durant les 20 premières </a:t>
            </a:r>
            <a:r>
              <a:rPr lang="en-US" altLang="en-US" sz="2400" b="1" dirty="0" err="1" smtClean="0">
                <a:latin typeface="Calibri" panose="020F0502020204030204" pitchFamily="34" charset="0"/>
                <a:cs typeface="Calibri" panose="020F0502020204030204" pitchFamily="34" charset="0"/>
              </a:rPr>
              <a:t>années</a:t>
            </a:r>
            <a:r>
              <a:rPr lang="en-US" altLang="en-US" sz="2400" b="1" dirty="0" smtClean="0">
                <a:latin typeface="Calibri" panose="020F0502020204030204" pitchFamily="34" charset="0"/>
                <a:cs typeface="Calibri" panose="020F0502020204030204" pitchFamily="34" charset="0"/>
              </a:rPr>
              <a:t> </a:t>
            </a:r>
          </a:p>
        </p:txBody>
      </p:sp>
      <p:pic>
        <p:nvPicPr>
          <p:cNvPr id="4" name="Espace réservé du contenu 7" descr="Capture d’écran 2012-03-20 à 11.49.40.png"/>
          <p:cNvPicPr>
            <a:picLocks noChangeAspect="1"/>
          </p:cNvPicPr>
          <p:nvPr/>
        </p:nvPicPr>
        <p:blipFill rotWithShape="1">
          <a:blip r:embed="rId3" cstate="print">
            <a:extLst>
              <a:ext uri="{28A0092B-C50C-407E-A947-70E740481C1C}">
                <a14:useLocalDpi xmlns:a14="http://schemas.microsoft.com/office/drawing/2010/main" val="0"/>
              </a:ext>
            </a:extLst>
          </a:blip>
          <a:srcRect l="-13618" r="-13618" b="7210"/>
          <a:stretch/>
        </p:blipFill>
        <p:spPr bwMode="auto">
          <a:xfrm>
            <a:off x="324194" y="1556792"/>
            <a:ext cx="8074280" cy="45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4229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2"/>
          <p:cNvSpPr txBox="1">
            <a:spLocks noChangeArrowheads="1"/>
          </p:cNvSpPr>
          <p:nvPr/>
        </p:nvSpPr>
        <p:spPr>
          <a:xfrm>
            <a:off x="323528" y="175268"/>
            <a:ext cx="8403753" cy="720725"/>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en-GB" altLang="en-US" sz="2400" b="1" dirty="0" err="1" smtClean="0">
                <a:latin typeface="Calibri" pitchFamily="34" charset="0"/>
                <a:ea typeface="ＭＳ Ｐゴシック"/>
                <a:cs typeface="Calibri" pitchFamily="34" charset="0"/>
              </a:rPr>
              <a:t>Répartition</a:t>
            </a:r>
            <a:r>
              <a:rPr lang="en-GB" altLang="en-US" sz="2400" b="1" dirty="0" smtClean="0">
                <a:latin typeface="Calibri" pitchFamily="34" charset="0"/>
                <a:ea typeface="ＭＳ Ｐゴシック"/>
                <a:cs typeface="Calibri" pitchFamily="34" charset="0"/>
              </a:rPr>
              <a:t> du </a:t>
            </a:r>
            <a:r>
              <a:rPr lang="en-GB" altLang="en-US" sz="2400" b="1" dirty="0" err="1" smtClean="0">
                <a:latin typeface="Calibri" pitchFamily="34" charset="0"/>
                <a:ea typeface="ＭＳ Ｐゴシック"/>
                <a:cs typeface="Calibri" pitchFamily="34" charset="0"/>
              </a:rPr>
              <a:t>coût</a:t>
            </a:r>
            <a:r>
              <a:rPr lang="en-GB" altLang="en-US" sz="2400" b="1" dirty="0" smtClean="0">
                <a:latin typeface="Calibri" pitchFamily="34" charset="0"/>
                <a:ea typeface="ＭＳ Ｐゴシック"/>
                <a:cs typeface="Calibri" pitchFamily="34" charset="0"/>
              </a:rPr>
              <a:t> de prise en charge des patients VIH </a:t>
            </a:r>
            <a:r>
              <a:rPr lang="en-GB" altLang="en-US" sz="2400" b="1" dirty="0" err="1" smtClean="0">
                <a:latin typeface="Calibri" pitchFamily="34" charset="0"/>
                <a:ea typeface="ＭＳ Ｐゴシック"/>
                <a:cs typeface="Calibri" pitchFamily="34" charset="0"/>
              </a:rPr>
              <a:t>selon</a:t>
            </a:r>
            <a:r>
              <a:rPr lang="en-GB" altLang="en-US" sz="2400" b="1" dirty="0" smtClean="0">
                <a:latin typeface="Calibri" pitchFamily="34" charset="0"/>
                <a:ea typeface="ＭＳ Ｐゴシック"/>
                <a:cs typeface="Calibri" pitchFamily="34" charset="0"/>
              </a:rPr>
              <a:t> les </a:t>
            </a:r>
            <a:r>
              <a:rPr lang="en-GB" altLang="en-US" sz="2400" b="1" dirty="0" err="1" smtClean="0">
                <a:latin typeface="Calibri" pitchFamily="34" charset="0"/>
                <a:ea typeface="ＭＳ Ｐゴシック"/>
                <a:cs typeface="Calibri" pitchFamily="34" charset="0"/>
              </a:rPr>
              <a:t>postes</a:t>
            </a:r>
            <a:r>
              <a:rPr lang="en-GB" altLang="en-US" sz="2400" b="1" dirty="0" smtClean="0">
                <a:latin typeface="Calibri" pitchFamily="34" charset="0"/>
                <a:ea typeface="ＭＳ Ｐゴシック"/>
                <a:cs typeface="Calibri" pitchFamily="34" charset="0"/>
              </a:rPr>
              <a:t> de </a:t>
            </a:r>
            <a:r>
              <a:rPr lang="en-GB" altLang="en-US" sz="2400" b="1" dirty="0" err="1" smtClean="0">
                <a:latin typeface="Calibri" pitchFamily="34" charset="0"/>
                <a:ea typeface="ＭＳ Ｐゴシック"/>
                <a:cs typeface="Calibri" pitchFamily="34" charset="0"/>
              </a:rPr>
              <a:t>dépense</a:t>
            </a:r>
            <a:r>
              <a:rPr lang="en-GB" altLang="en-US" sz="2400" b="1" dirty="0" smtClean="0">
                <a:latin typeface="Calibri" pitchFamily="34" charset="0"/>
                <a:ea typeface="ＭＳ Ｐゴシック"/>
                <a:cs typeface="Calibri" pitchFamily="34" charset="0"/>
              </a:rPr>
              <a:t> et le </a:t>
            </a:r>
            <a:r>
              <a:rPr lang="en-GB" altLang="en-US" sz="2400" b="1" dirty="0" err="1" smtClean="0">
                <a:latin typeface="Calibri" pitchFamily="34" charset="0"/>
                <a:ea typeface="ＭＳ Ｐゴシック"/>
                <a:cs typeface="Calibri" pitchFamily="34" charset="0"/>
              </a:rPr>
              <a:t>taux</a:t>
            </a:r>
            <a:r>
              <a:rPr lang="en-GB" altLang="en-US" sz="2400" b="1" dirty="0" smtClean="0">
                <a:latin typeface="Calibri" pitchFamily="34" charset="0"/>
                <a:ea typeface="ＭＳ Ｐゴシック"/>
                <a:cs typeface="Calibri" pitchFamily="34" charset="0"/>
              </a:rPr>
              <a:t> de CD4</a:t>
            </a:r>
          </a:p>
        </p:txBody>
      </p:sp>
      <p:pic>
        <p:nvPicPr>
          <p:cNvPr id="17" name="Espace réservé du contenu 5" descr="Capture d’écran 2013-10-23 à 22.06.32.png"/>
          <p:cNvPicPr>
            <a:picLocks noChangeAspect="1"/>
          </p:cNvPicPr>
          <p:nvPr/>
        </p:nvPicPr>
        <p:blipFill>
          <a:blip r:embed="rId3" cstate="print">
            <a:extLst>
              <a:ext uri="{28A0092B-C50C-407E-A947-70E740481C1C}">
                <a14:useLocalDpi xmlns:a14="http://schemas.microsoft.com/office/drawing/2010/main" val="0"/>
              </a:ext>
            </a:extLst>
          </a:blip>
          <a:srcRect t="4825" b="4825"/>
          <a:stretch>
            <a:fillRect/>
          </a:stretch>
        </p:blipFill>
        <p:spPr>
          <a:xfrm>
            <a:off x="787510" y="1064028"/>
            <a:ext cx="7342584" cy="5059003"/>
          </a:xfrm>
          <a:prstGeom prst="rect">
            <a:avLst/>
          </a:prstGeom>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034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Title 1"/>
          <p:cNvSpPr>
            <a:spLocks noGrp="1"/>
          </p:cNvSpPr>
          <p:nvPr>
            <p:ph type="title"/>
          </p:nvPr>
        </p:nvSpPr>
        <p:spPr>
          <a:xfrm>
            <a:off x="251520" y="260648"/>
            <a:ext cx="8280920" cy="864097"/>
          </a:xfrm>
        </p:spPr>
        <p:txBody>
          <a:bodyPr anchor="t">
            <a:noAutofit/>
          </a:bodyPr>
          <a:lstStyle/>
          <a:p>
            <a:pPr eaLnBrk="1" hangingPunct="1"/>
            <a:r>
              <a:rPr lang="fr-FR" sz="2400" b="1" dirty="0" smtClean="0">
                <a:latin typeface="Calibri" pitchFamily="34" charset="0"/>
                <a:cs typeface="Calibri" pitchFamily="34" charset="0"/>
              </a:rPr>
              <a:t>Le cout-efficacité du dépistage du VIH dépend de la prévalence des infections non diagnostiquées dans la population française</a:t>
            </a:r>
            <a:endParaRPr lang="fr-FR" sz="2400" b="1" dirty="0">
              <a:latin typeface="Calibri" pitchFamily="34" charset="0"/>
              <a:cs typeface="Calibri" pitchFamily="34" charset="0"/>
            </a:endParaRPr>
          </a:p>
        </p:txBody>
      </p:sp>
      <p:grpSp>
        <p:nvGrpSpPr>
          <p:cNvPr id="16" name="Group 15"/>
          <p:cNvGrpSpPr/>
          <p:nvPr/>
        </p:nvGrpSpPr>
        <p:grpSpPr>
          <a:xfrm>
            <a:off x="323528" y="1412776"/>
            <a:ext cx="8640960" cy="4817832"/>
            <a:chOff x="1691680" y="1913064"/>
            <a:chExt cx="9144642" cy="3887684"/>
          </a:xfrm>
        </p:grpSpPr>
        <p:graphicFrame>
          <p:nvGraphicFramePr>
            <p:cNvPr id="17" name="Chart 16"/>
            <p:cNvGraphicFramePr/>
            <p:nvPr>
              <p:extLst>
                <p:ext uri="{D42A27DB-BD31-4B8C-83A1-F6EECF244321}">
                  <p14:modId xmlns:p14="http://schemas.microsoft.com/office/powerpoint/2010/main" val="755073024"/>
                </p:ext>
              </p:extLst>
            </p:nvPr>
          </p:nvGraphicFramePr>
          <p:xfrm>
            <a:off x="1691680" y="1913064"/>
            <a:ext cx="9144642" cy="356582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178614" y="5492971"/>
              <a:ext cx="5278614" cy="307777"/>
            </a:xfrm>
            <a:prstGeom prst="rect">
              <a:avLst/>
            </a:prstGeom>
            <a:noFill/>
          </p:spPr>
          <p:txBody>
            <a:bodyPr wrap="square" rtlCol="0">
              <a:spAutoFit/>
            </a:bodyPr>
            <a:lstStyle/>
            <a:p>
              <a:pPr algn="ctr"/>
              <a:r>
                <a:rPr lang="en-GB" sz="1400" dirty="0">
                  <a:solidFill>
                    <a:srgbClr val="7F7F7F"/>
                  </a:solidFill>
                </a:rPr>
                <a:t>Undiagnosed HIV prevalence</a:t>
              </a:r>
            </a:p>
          </p:txBody>
        </p:sp>
        <p:sp>
          <p:nvSpPr>
            <p:cNvPr id="19" name="TextBox 18"/>
            <p:cNvSpPr txBox="1"/>
            <p:nvPr/>
          </p:nvSpPr>
          <p:spPr>
            <a:xfrm>
              <a:off x="3178614" y="5262719"/>
              <a:ext cx="5278614" cy="276999"/>
            </a:xfrm>
            <a:prstGeom prst="rect">
              <a:avLst/>
            </a:prstGeom>
            <a:noFill/>
          </p:spPr>
          <p:txBody>
            <a:bodyPr wrap="square" rtlCol="0">
              <a:spAutoFit/>
            </a:bodyPr>
            <a:lstStyle/>
            <a:p>
              <a:r>
                <a:rPr lang="en-GB" sz="1200" dirty="0">
                  <a:solidFill>
                    <a:srgbClr val="7F7F7F"/>
                  </a:solidFill>
                </a:rPr>
                <a:t>0%                                                                        1%                    5%</a:t>
              </a:r>
            </a:p>
          </p:txBody>
        </p:sp>
        <p:sp>
          <p:nvSpPr>
            <p:cNvPr id="20" name="TextBox 19"/>
            <p:cNvSpPr txBox="1"/>
            <p:nvPr/>
          </p:nvSpPr>
          <p:spPr>
            <a:xfrm>
              <a:off x="6264001" y="5165925"/>
              <a:ext cx="828745" cy="298027"/>
            </a:xfrm>
            <a:prstGeom prst="rect">
              <a:avLst/>
            </a:prstGeom>
            <a:noFill/>
          </p:spPr>
          <p:txBody>
            <a:bodyPr wrap="square" rtlCol="0">
              <a:spAutoFit/>
            </a:bodyPr>
            <a:lstStyle/>
            <a:p>
              <a:pPr algn="ctr"/>
              <a:r>
                <a:rPr lang="en-GB" dirty="0" smtClean="0">
                  <a:solidFill>
                    <a:srgbClr val="7F7F7F"/>
                  </a:solidFill>
                </a:rPr>
                <a:t>//</a:t>
              </a:r>
              <a:endParaRPr lang="en-GB" dirty="0">
                <a:solidFill>
                  <a:srgbClr val="7F7F7F"/>
                </a:solidFill>
              </a:endParaRPr>
            </a:p>
          </p:txBody>
        </p:sp>
      </p:grpSp>
      <p:grpSp>
        <p:nvGrpSpPr>
          <p:cNvPr id="14" name="Group 13"/>
          <p:cNvGrpSpPr/>
          <p:nvPr/>
        </p:nvGrpSpPr>
        <p:grpSpPr>
          <a:xfrm>
            <a:off x="179512" y="6381328"/>
            <a:ext cx="8888434" cy="372932"/>
            <a:chOff x="179512" y="6381328"/>
            <a:chExt cx="8888434" cy="372932"/>
          </a:xfrm>
        </p:grpSpPr>
        <p:pic>
          <p:nvPicPr>
            <p:cNvPr id="15"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990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fr-FR" sz="1200" b="1" dirty="0">
                <a:solidFill>
                  <a:prstClr val="white"/>
                </a:solidFill>
                <a:latin typeface="Arial" panose="020B0604020202020204" pitchFamily="34" charset="0"/>
              </a:rPr>
              <a:t>www.testingweek.eu</a:t>
            </a:r>
          </a:p>
          <a:p>
            <a:pPr algn="ctr"/>
            <a:r>
              <a:rPr lang="fr-FR" sz="1200" b="1" dirty="0">
                <a:solidFill>
                  <a:prstClr val="white"/>
                </a:solidFill>
                <a:latin typeface="Arial" panose="020B0604020202020204" pitchFamily="34" charset="0"/>
              </a:rPr>
              <a:t>www.hiveurope.eu </a:t>
            </a:r>
          </a:p>
        </p:txBody>
      </p:sp>
      <p:sp>
        <p:nvSpPr>
          <p:cNvPr id="12" name="Title 1"/>
          <p:cNvSpPr>
            <a:spLocks noGrp="1"/>
          </p:cNvSpPr>
          <p:nvPr>
            <p:ph type="title"/>
          </p:nvPr>
        </p:nvSpPr>
        <p:spPr>
          <a:xfrm>
            <a:off x="323528" y="260648"/>
            <a:ext cx="8403753" cy="720080"/>
          </a:xfrm>
        </p:spPr>
        <p:txBody>
          <a:bodyPr rtlCol="0" anchor="t">
            <a:normAutofit/>
          </a:bodyPr>
          <a:lstStyle/>
          <a:p>
            <a:pPr algn="l">
              <a:defRPr/>
            </a:pPr>
            <a:r>
              <a:rPr lang="fr-FR" sz="3200" b="1" dirty="0">
                <a:latin typeface="Calibri" panose="020F0502020204030204" pitchFamily="34" charset="0"/>
              </a:rPr>
              <a:t>Avantages du diagnostic précoce :</a:t>
            </a:r>
          </a:p>
        </p:txBody>
      </p:sp>
      <p:sp>
        <p:nvSpPr>
          <p:cNvPr id="13" name="Pladsholder til indhold 2"/>
          <p:cNvSpPr>
            <a:spLocks noGrp="1"/>
          </p:cNvSpPr>
          <p:nvPr>
            <p:ph idx="1"/>
          </p:nvPr>
        </p:nvSpPr>
        <p:spPr>
          <a:xfrm>
            <a:off x="438147" y="1124744"/>
            <a:ext cx="8022285" cy="4824536"/>
          </a:xfrm>
        </p:spPr>
        <p:txBody>
          <a:bodyPr>
            <a:noAutofit/>
          </a:bodyPr>
          <a:lstStyle/>
          <a:p>
            <a:pPr marL="0" indent="0">
              <a:buClr>
                <a:schemeClr val="tx1">
                  <a:lumMod val="50000"/>
                  <a:lumOff val="50000"/>
                </a:schemeClr>
              </a:buClr>
              <a:buNone/>
            </a:pPr>
            <a:r>
              <a:rPr lang="fr-FR" sz="2000" dirty="0" smtClean="0">
                <a:latin typeface="Calibri" panose="020F0502020204030204" pitchFamily="34" charset="0"/>
              </a:rPr>
              <a:t>Amélioration de la réponse </a:t>
            </a:r>
            <a:r>
              <a:rPr lang="fr-FR" sz="2000" dirty="0">
                <a:latin typeface="Calibri" panose="020F0502020204030204" pitchFamily="34" charset="0"/>
              </a:rPr>
              <a:t>aux </a:t>
            </a:r>
            <a:r>
              <a:rPr lang="fr-FR" sz="2000" dirty="0" smtClean="0">
                <a:latin typeface="Calibri" panose="020F0502020204030204" pitchFamily="34" charset="0"/>
              </a:rPr>
              <a:t>traitements</a:t>
            </a:r>
            <a:endParaRPr lang="fr-FR" sz="2000" dirty="0">
              <a:latin typeface="Calibri" panose="020F0502020204030204" pitchFamily="34" charset="0"/>
            </a:endParaRPr>
          </a:p>
          <a:p>
            <a:pPr marL="0" indent="0">
              <a:buClr>
                <a:schemeClr val="tx1">
                  <a:lumMod val="50000"/>
                  <a:lumOff val="50000"/>
                </a:schemeClr>
              </a:buClr>
              <a:buNone/>
            </a:pPr>
            <a:r>
              <a:rPr lang="fr-FR" sz="2000" dirty="0" smtClean="0">
                <a:latin typeface="Calibri" panose="020F0502020204030204" pitchFamily="34" charset="0"/>
              </a:rPr>
              <a:t>Diminution de la morbidité </a:t>
            </a:r>
            <a:r>
              <a:rPr lang="fr-FR" sz="2000" dirty="0">
                <a:latin typeface="Calibri" panose="020F0502020204030204" pitchFamily="34" charset="0"/>
              </a:rPr>
              <a:t>et </a:t>
            </a:r>
            <a:r>
              <a:rPr lang="fr-FR" sz="2000" dirty="0" smtClean="0">
                <a:latin typeface="Calibri" panose="020F0502020204030204" pitchFamily="34" charset="0"/>
              </a:rPr>
              <a:t>mortalité</a:t>
            </a:r>
            <a:endParaRPr lang="fr-FR" sz="2000" dirty="0">
              <a:latin typeface="Calibri" panose="020F0502020204030204" pitchFamily="34" charset="0"/>
            </a:endParaRPr>
          </a:p>
          <a:p>
            <a:pPr marL="0" indent="0">
              <a:buClr>
                <a:schemeClr val="tx1">
                  <a:lumMod val="50000"/>
                  <a:lumOff val="50000"/>
                </a:schemeClr>
              </a:buClr>
              <a:buNone/>
            </a:pPr>
            <a:r>
              <a:rPr lang="fr-FR" sz="2000" dirty="0" smtClean="0">
                <a:latin typeface="Calibri" panose="020F0502020204030204" pitchFamily="34" charset="0"/>
              </a:rPr>
              <a:t>Diminution des transmissions secondaires</a:t>
            </a:r>
            <a:endParaRPr lang="fr-FR" sz="2000" dirty="0">
              <a:latin typeface="Calibri" panose="020F0502020204030204" pitchFamily="34" charset="0"/>
            </a:endParaRPr>
          </a:p>
          <a:p>
            <a:pPr marL="0" indent="0">
              <a:buClr>
                <a:schemeClr val="tx1">
                  <a:lumMod val="50000"/>
                  <a:lumOff val="50000"/>
                </a:schemeClr>
              </a:buClr>
              <a:buNone/>
            </a:pPr>
            <a:r>
              <a:rPr lang="fr-FR" sz="2000" dirty="0" smtClean="0">
                <a:latin typeface="Calibri" panose="020F0502020204030204" pitchFamily="34" charset="0"/>
              </a:rPr>
              <a:t>Diminution des dépenses </a:t>
            </a:r>
            <a:r>
              <a:rPr lang="fr-FR" sz="2000" dirty="0">
                <a:latin typeface="Calibri" panose="020F0502020204030204" pitchFamily="34" charset="0"/>
              </a:rPr>
              <a:t>de </a:t>
            </a:r>
            <a:r>
              <a:rPr lang="fr-FR" sz="2000" dirty="0" smtClean="0">
                <a:latin typeface="Calibri" panose="020F0502020204030204" pitchFamily="34" charset="0"/>
              </a:rPr>
              <a:t>santé</a:t>
            </a:r>
            <a:endParaRPr lang="fr-FR" sz="2000" dirty="0">
              <a:latin typeface="Calibri" panose="020F0502020204030204" pitchFamily="34" charset="0"/>
            </a:endParaRPr>
          </a:p>
          <a:p>
            <a:pPr marL="0" indent="0">
              <a:buClr>
                <a:schemeClr val="tx1">
                  <a:lumMod val="50000"/>
                  <a:lumOff val="50000"/>
                </a:schemeClr>
              </a:buClr>
              <a:buNone/>
            </a:pPr>
            <a:r>
              <a:rPr lang="fr-FR" sz="2000" dirty="0" smtClean="0">
                <a:latin typeface="Calibri" panose="020F0502020204030204" pitchFamily="34" charset="0"/>
              </a:rPr>
              <a:t>Impact sur </a:t>
            </a:r>
            <a:r>
              <a:rPr lang="fr-FR" sz="2000" dirty="0">
                <a:latin typeface="Calibri" panose="020F0502020204030204" pitchFamily="34" charset="0"/>
              </a:rPr>
              <a:t>les coûts sociétaux</a:t>
            </a:r>
          </a:p>
          <a:p>
            <a:pPr marL="0" indent="0">
              <a:buClr>
                <a:schemeClr val="tx1">
                  <a:lumMod val="50000"/>
                  <a:lumOff val="50000"/>
                </a:schemeClr>
              </a:buClr>
              <a:buNone/>
            </a:pPr>
            <a:endParaRPr lang="fr-FR"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fr-FR" sz="2000" dirty="0">
                <a:latin typeface="Calibri" panose="020F0502020204030204" pitchFamily="34" charset="0"/>
              </a:rPr>
              <a:t>Le diagnostic précoce du VIH est un des facteurs les plus importants liés à une meilleure espérance de vie</a:t>
            </a:r>
          </a:p>
          <a:p>
            <a:pPr marL="0" indent="0">
              <a:buClr>
                <a:schemeClr val="tx1">
                  <a:lumMod val="50000"/>
                  <a:lumOff val="50000"/>
                </a:schemeClr>
              </a:buClr>
              <a:buNone/>
            </a:pPr>
            <a:endParaRPr lang="fr-FR"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fr-FR" sz="2000" dirty="0">
                <a:latin typeface="Calibri" panose="020F0502020204030204" pitchFamily="34" charset="0"/>
              </a:rPr>
              <a:t>Les avantages du dépistage précoce du VIH en termes de morbidité et de mortalité :</a:t>
            </a:r>
          </a:p>
          <a:p>
            <a:pPr indent="0">
              <a:buNone/>
            </a:pPr>
            <a:r>
              <a:rPr lang="fr-FR" sz="2000" i="1" dirty="0">
                <a:latin typeface="Calibri" panose="020F0502020204030204" pitchFamily="34" charset="0"/>
              </a:rPr>
              <a:t>« Grâce à un diagnostic en temps opportuns, à l'accès à l'arsenal actuel de médicaments et à une adhésion thérapeutique tout au long de la vie, les patients infectés récemment peuvent espérer une durée de vie quasiment identique à celles des personnes séronégatives au VIH. »</a:t>
            </a:r>
          </a:p>
          <a:p>
            <a:pPr marL="456185" lvl="1" indent="0">
              <a:buNone/>
            </a:pPr>
            <a:endParaRPr lang="fr-FR" sz="2000" dirty="0">
              <a:latin typeface="Corbel" panose="020B0503020204020204" pitchFamily="34" charset="0"/>
              <a:cs typeface="Arial" charset="0"/>
            </a:endParaRPr>
          </a:p>
          <a:p>
            <a:pPr marL="0" indent="0">
              <a:buClr>
                <a:schemeClr val="tx1">
                  <a:lumMod val="50000"/>
                  <a:lumOff val="50000"/>
                </a:schemeClr>
              </a:buClr>
              <a:buNone/>
            </a:pPr>
            <a:endParaRPr lang="fr-FR"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endParaRPr lang="fr-FR" sz="2000" dirty="0">
              <a:latin typeface="Calibri" panose="020F0502020204030204" pitchFamily="34" charset="0"/>
              <a:cs typeface="Calibri" panose="020F0502020204030204" pitchFamily="34" charset="0"/>
            </a:endParaRPr>
          </a:p>
          <a:p>
            <a:pPr marL="456185" lvl="1" indent="0">
              <a:buNone/>
            </a:pPr>
            <a:endParaRPr lang="fr-FR" sz="2000" dirty="0">
              <a:latin typeface="Corbel" panose="020B0503020204020204" pitchFamily="34" charset="0"/>
              <a:cs typeface="Arial" charset="0"/>
            </a:endParaRPr>
          </a:p>
          <a:p>
            <a:pPr marL="456185" lvl="1" indent="0">
              <a:buNone/>
            </a:pPr>
            <a:endParaRPr lang="fr-FR" sz="2000" dirty="0">
              <a:latin typeface="Corbel" panose="020B0503020204020204" pitchFamily="34" charset="0"/>
              <a:cs typeface="Arial" charset="0"/>
            </a:endParaRPr>
          </a:p>
          <a:p>
            <a:pPr marL="456185" lvl="1" indent="0">
              <a:buNone/>
            </a:pPr>
            <a:endParaRPr lang="fr-FR" sz="2000" dirty="0">
              <a:latin typeface="Corbel" panose="020B0503020204020204" pitchFamily="34" charset="0"/>
              <a:cs typeface="Arial" charset="0"/>
            </a:endParaRPr>
          </a:p>
          <a:p>
            <a:pPr marL="456185" lvl="1" indent="0">
              <a:buNone/>
            </a:pPr>
            <a:endParaRPr lang="fr-FR" sz="2000" dirty="0">
              <a:latin typeface="Corbel" panose="020B0503020204020204" pitchFamily="34" charset="0"/>
              <a:cs typeface="Arial" charset="0"/>
            </a:endParaRPr>
          </a:p>
          <a:p>
            <a:pPr marL="456185" lvl="1" indent="0">
              <a:buNone/>
            </a:pPr>
            <a:endParaRPr lang="fr-FR" sz="2000" dirty="0">
              <a:latin typeface="Corbel" panose="020B0503020204020204" pitchFamily="34" charset="0"/>
              <a:cs typeface="Arial" charset="0"/>
            </a:endParaRPr>
          </a:p>
        </p:txBody>
      </p:sp>
      <p:sp>
        <p:nvSpPr>
          <p:cNvPr id="9" name="Pladsholder til indhold 2"/>
          <p:cNvSpPr txBox="1">
            <a:spLocks/>
          </p:cNvSpPr>
          <p:nvPr/>
        </p:nvSpPr>
        <p:spPr>
          <a:xfrm>
            <a:off x="438147" y="3068960"/>
            <a:ext cx="8208912" cy="936104"/>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p:txBody>
      </p:sp>
      <p:sp>
        <p:nvSpPr>
          <p:cNvPr id="11" name="Pladsholder til indhold 2"/>
          <p:cNvSpPr txBox="1">
            <a:spLocks/>
          </p:cNvSpPr>
          <p:nvPr/>
        </p:nvSpPr>
        <p:spPr>
          <a:xfrm>
            <a:off x="438147" y="4102669"/>
            <a:ext cx="8582167" cy="156334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p:txBody>
      </p:sp>
      <p:grpSp>
        <p:nvGrpSpPr>
          <p:cNvPr id="14" name="Group 13"/>
          <p:cNvGrpSpPr/>
          <p:nvPr/>
        </p:nvGrpSpPr>
        <p:grpSpPr>
          <a:xfrm>
            <a:off x="179512" y="6381328"/>
            <a:ext cx="8888434" cy="372932"/>
            <a:chOff x="179512" y="6381328"/>
            <a:chExt cx="8888434" cy="372932"/>
          </a:xfrm>
        </p:grpSpPr>
        <p:pic>
          <p:nvPicPr>
            <p:cNvPr id="1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42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00" y="2204864"/>
            <a:ext cx="86224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fr-FR"/>
              <a:t> </a:t>
            </a:r>
          </a:p>
        </p:txBody>
      </p:sp>
      <p:sp>
        <p:nvSpPr>
          <p:cNvPr id="3" name="Pladsholder til indhold 2"/>
          <p:cNvSpPr>
            <a:spLocks noGrp="1"/>
          </p:cNvSpPr>
          <p:nvPr>
            <p:ph idx="1"/>
          </p:nvPr>
        </p:nvSpPr>
        <p:spPr>
          <a:xfrm>
            <a:off x="395536" y="1268760"/>
            <a:ext cx="8291264" cy="4857403"/>
          </a:xfrm>
        </p:spPr>
        <p:txBody>
          <a:bodyPr/>
          <a:lstStyle/>
          <a:p>
            <a:pPr marL="0" indent="0" algn="ctr">
              <a:buNone/>
            </a:pPr>
            <a:r>
              <a:rPr lang="fr-FR" sz="2000" b="1" dirty="0"/>
              <a:t>Le taux de CD4 au moment du démarrage du traitement impacte le résultat immunologique</a:t>
            </a:r>
          </a:p>
          <a:p>
            <a:pPr marL="0" indent="0">
              <a:buNone/>
            </a:pPr>
            <a:endParaRPr lang="fr-FR" b="1" dirty="0"/>
          </a:p>
          <a:p>
            <a:pPr marL="0" indent="0">
              <a:buNone/>
            </a:pPr>
            <a:endParaRPr lang="fr-FR" dirty="0"/>
          </a:p>
        </p:txBody>
      </p:sp>
      <p:sp>
        <p:nvSpPr>
          <p:cNvPr id="7" name="TextBox 6"/>
          <p:cNvSpPr txBox="1"/>
          <p:nvPr/>
        </p:nvSpPr>
        <p:spPr>
          <a:xfrm>
            <a:off x="467544" y="280627"/>
            <a:ext cx="7632848" cy="954107"/>
          </a:xfrm>
          <a:prstGeom prst="rect">
            <a:avLst/>
          </a:prstGeom>
          <a:noFill/>
        </p:spPr>
        <p:txBody>
          <a:bodyPr wrap="square" rtlCol="0">
            <a:spAutoFit/>
          </a:bodyPr>
          <a:lstStyle/>
          <a:p>
            <a:pPr algn="ctr"/>
            <a:r>
              <a:rPr lang="fr-FR" sz="2800" b="1" dirty="0" smtClean="0">
                <a:latin typeface="Calibri" panose="020F0502020204030204" pitchFamily="34" charset="0"/>
              </a:rPr>
              <a:t>Amélioration de la réponse </a:t>
            </a:r>
            <a:r>
              <a:rPr lang="fr-FR" sz="2800" b="1" dirty="0">
                <a:latin typeface="Calibri" panose="020F0502020204030204" pitchFamily="34" charset="0"/>
              </a:rPr>
              <a:t>au traitement </a:t>
            </a:r>
            <a:r>
              <a:rPr lang="fr-FR" sz="2800" b="1" dirty="0" smtClean="0">
                <a:latin typeface="Calibri" panose="020F0502020204030204" pitchFamily="34" charset="0"/>
              </a:rPr>
              <a:t>avec </a:t>
            </a:r>
            <a:r>
              <a:rPr lang="fr-FR" sz="2800" b="1" dirty="0">
                <a:latin typeface="Calibri" panose="020F0502020204030204" pitchFamily="34" charset="0"/>
              </a:rPr>
              <a:t>un traitement antirétroviral </a:t>
            </a:r>
            <a:r>
              <a:rPr lang="fr-FR" sz="2800" b="1" dirty="0" smtClean="0">
                <a:latin typeface="Calibri" panose="020F0502020204030204" pitchFamily="34" charset="0"/>
              </a:rPr>
              <a:t>initié précocement</a:t>
            </a:r>
            <a:endParaRPr lang="fr-FR" sz="2800" b="1" dirty="0">
              <a:latin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98524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147248" cy="1066130"/>
          </a:xfrm>
        </p:spPr>
        <p:txBody>
          <a:bodyPr>
            <a:noAutofit/>
          </a:bodyPr>
          <a:lstStyle/>
          <a:p>
            <a:pPr algn="l"/>
            <a:r>
              <a:rPr lang="fr-FR" sz="2400" b="1" dirty="0"/>
              <a:t>Risque </a:t>
            </a:r>
            <a:r>
              <a:rPr lang="fr-FR" sz="2400" b="1" dirty="0" smtClean="0"/>
              <a:t>relatif ajusté de </a:t>
            </a:r>
            <a:r>
              <a:rPr lang="fr-FR" sz="2400" b="1" dirty="0"/>
              <a:t>SIDA ou de décès </a:t>
            </a:r>
            <a:r>
              <a:rPr lang="fr-FR" sz="2400" b="1" dirty="0" smtClean="0"/>
              <a:t>suivant l’introduction des traitements antirétroviraux hautement efficaces (HAART)</a:t>
            </a:r>
            <a:br>
              <a:rPr lang="fr-FR" sz="2400" b="1" dirty="0" smtClean="0"/>
            </a:br>
            <a:r>
              <a:rPr lang="fr-FR" sz="2400" b="1" dirty="0" smtClean="0"/>
              <a:t>Etude </a:t>
            </a:r>
            <a:r>
              <a:rPr lang="fr-FR" sz="2400" b="1" dirty="0"/>
              <a:t>EuroSIDA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56132"/>
            <a:ext cx="7344816" cy="455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394062" y="1841399"/>
            <a:ext cx="360040" cy="129614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 name="TextBox 2"/>
          <p:cNvSpPr txBox="1"/>
          <p:nvPr/>
        </p:nvSpPr>
        <p:spPr>
          <a:xfrm>
            <a:off x="3707904" y="1841399"/>
            <a:ext cx="2520280" cy="523220"/>
          </a:xfrm>
          <a:prstGeom prst="rect">
            <a:avLst/>
          </a:prstGeom>
          <a:noFill/>
        </p:spPr>
        <p:txBody>
          <a:bodyPr wrap="square" rtlCol="0">
            <a:spAutoFit/>
          </a:bodyPr>
          <a:lstStyle/>
          <a:p>
            <a:pPr algn="ctr"/>
            <a:r>
              <a:rPr lang="fr-FR" sz="1400" b="1" dirty="0"/>
              <a:t>En 1996, les </a:t>
            </a:r>
            <a:r>
              <a:rPr lang="fr-FR" sz="1400" b="1" dirty="0" smtClean="0"/>
              <a:t>HAART </a:t>
            </a:r>
            <a:r>
              <a:rPr lang="fr-FR" sz="1400" b="1" dirty="0"/>
              <a:t>deviennent disponibles</a:t>
            </a:r>
          </a:p>
        </p:txBody>
      </p:sp>
      <p:sp>
        <p:nvSpPr>
          <p:cNvPr id="4" name="TextBox 3"/>
          <p:cNvSpPr txBox="1"/>
          <p:nvPr/>
        </p:nvSpPr>
        <p:spPr>
          <a:xfrm>
            <a:off x="6128996" y="2144470"/>
            <a:ext cx="2691476" cy="1428546"/>
          </a:xfrm>
          <a:prstGeom prst="rect">
            <a:avLst/>
          </a:prstGeom>
          <a:noFill/>
          <a:ln>
            <a:solidFill>
              <a:schemeClr val="tx1"/>
            </a:solidFill>
          </a:ln>
          <a:effectLst/>
        </p:spPr>
        <p:txBody>
          <a:bodyPr wrap="square" rtlCol="0" anchor="t">
            <a:noAutofit/>
          </a:bodyPr>
          <a:lstStyle/>
          <a:p>
            <a:r>
              <a:rPr lang="fr-FR" sz="1200" b="1" dirty="0"/>
              <a:t>Relation entre la proportion de personnes présentant une infection au VIH qui sont décédées et la disponibilité des </a:t>
            </a:r>
            <a:r>
              <a:rPr lang="fr-FR" sz="1200" b="1" dirty="0" smtClean="0"/>
              <a:t>HAART</a:t>
            </a:r>
            <a:endParaRPr lang="fr-FR" sz="1200" b="1" dirty="0"/>
          </a:p>
          <a:p>
            <a:r>
              <a:rPr lang="fr-FR" sz="1200" b="1" dirty="0"/>
              <a:t>     Période </a:t>
            </a:r>
            <a:r>
              <a:rPr lang="fr-FR" sz="1200" b="1" dirty="0" smtClean="0"/>
              <a:t>pré-HAART          </a:t>
            </a:r>
            <a:r>
              <a:rPr lang="fr-FR" sz="1200" b="1" dirty="0"/>
              <a:t>14,6%</a:t>
            </a:r>
          </a:p>
          <a:p>
            <a:r>
              <a:rPr lang="fr-FR" sz="1200" b="1" dirty="0"/>
              <a:t>     Période HAART précoce  7,4%</a:t>
            </a:r>
          </a:p>
          <a:p>
            <a:r>
              <a:rPr lang="fr-FR" sz="1200" b="1" dirty="0"/>
              <a:t>     Période HAART tardive    1,5%</a:t>
            </a:r>
          </a:p>
          <a:p>
            <a:endParaRPr lang="fr-FR"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183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reeform 38"/>
          <p:cNvSpPr>
            <a:spLocks/>
          </p:cNvSpPr>
          <p:nvPr/>
        </p:nvSpPr>
        <p:spPr bwMode="auto">
          <a:xfrm>
            <a:off x="985839" y="2011363"/>
            <a:ext cx="7148512" cy="3810000"/>
          </a:xfrm>
          <a:custGeom>
            <a:avLst/>
            <a:gdLst>
              <a:gd name="T0" fmla="*/ 0 w 4503"/>
              <a:gd name="T1" fmla="*/ 0 h 2400"/>
              <a:gd name="T2" fmla="*/ 0 w 4503"/>
              <a:gd name="T3" fmla="*/ 2147483647 h 2400"/>
              <a:gd name="T4" fmla="*/ 2147483647 w 4503"/>
              <a:gd name="T5" fmla="*/ 2147483647 h 2400"/>
              <a:gd name="T6" fmla="*/ 0 60000 65536"/>
              <a:gd name="T7" fmla="*/ 0 60000 65536"/>
              <a:gd name="T8" fmla="*/ 0 60000 65536"/>
              <a:gd name="T9" fmla="*/ 0 w 4503"/>
              <a:gd name="T10" fmla="*/ 0 h 2400"/>
              <a:gd name="T11" fmla="*/ 4503 w 4503"/>
              <a:gd name="T12" fmla="*/ 2400 h 2400"/>
            </a:gdLst>
            <a:ahLst/>
            <a:cxnLst>
              <a:cxn ang="T6">
                <a:pos x="T0" y="T1"/>
              </a:cxn>
              <a:cxn ang="T7">
                <a:pos x="T2" y="T3"/>
              </a:cxn>
              <a:cxn ang="T8">
                <a:pos x="T4" y="T5"/>
              </a:cxn>
            </a:cxnLst>
            <a:rect l="T9" t="T10" r="T11" b="T12"/>
            <a:pathLst>
              <a:path w="4503" h="2400">
                <a:moveTo>
                  <a:pt x="0" y="0"/>
                </a:moveTo>
                <a:lnTo>
                  <a:pt x="0" y="2400"/>
                </a:lnTo>
                <a:lnTo>
                  <a:pt x="4503" y="2400"/>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4" name="Line 39"/>
          <p:cNvSpPr>
            <a:spLocks noChangeShapeType="1"/>
          </p:cNvSpPr>
          <p:nvPr/>
        </p:nvSpPr>
        <p:spPr bwMode="auto">
          <a:xfrm flipH="1">
            <a:off x="909640" y="581977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5" name="Line 40"/>
          <p:cNvSpPr>
            <a:spLocks noChangeShapeType="1"/>
          </p:cNvSpPr>
          <p:nvPr/>
        </p:nvSpPr>
        <p:spPr bwMode="auto">
          <a:xfrm flipH="1">
            <a:off x="909640" y="518636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6" name="Line 41"/>
          <p:cNvSpPr>
            <a:spLocks noChangeShapeType="1"/>
          </p:cNvSpPr>
          <p:nvPr/>
        </p:nvSpPr>
        <p:spPr bwMode="auto">
          <a:xfrm flipH="1">
            <a:off x="909640" y="455295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7" name="Line 42"/>
          <p:cNvSpPr>
            <a:spLocks noChangeShapeType="1"/>
          </p:cNvSpPr>
          <p:nvPr/>
        </p:nvSpPr>
        <p:spPr bwMode="auto">
          <a:xfrm flipH="1">
            <a:off x="909640" y="39195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8" name="Line 43"/>
          <p:cNvSpPr>
            <a:spLocks noChangeShapeType="1"/>
          </p:cNvSpPr>
          <p:nvPr/>
        </p:nvSpPr>
        <p:spPr bwMode="auto">
          <a:xfrm flipH="1">
            <a:off x="909640" y="328612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9" name="Line 44"/>
          <p:cNvSpPr>
            <a:spLocks noChangeShapeType="1"/>
          </p:cNvSpPr>
          <p:nvPr/>
        </p:nvSpPr>
        <p:spPr bwMode="auto">
          <a:xfrm flipH="1">
            <a:off x="909640" y="265271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0" name="Line 45"/>
          <p:cNvSpPr>
            <a:spLocks noChangeShapeType="1"/>
          </p:cNvSpPr>
          <p:nvPr/>
        </p:nvSpPr>
        <p:spPr bwMode="auto">
          <a:xfrm flipH="1">
            <a:off x="909640" y="201930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1" name="Line 46"/>
          <p:cNvSpPr>
            <a:spLocks noChangeShapeType="1"/>
          </p:cNvSpPr>
          <p:nvPr/>
        </p:nvSpPr>
        <p:spPr bwMode="auto">
          <a:xfrm rot="5400000" flipH="1">
            <a:off x="9525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2" name="Line 47"/>
          <p:cNvSpPr>
            <a:spLocks noChangeShapeType="1"/>
          </p:cNvSpPr>
          <p:nvPr/>
        </p:nvSpPr>
        <p:spPr bwMode="auto">
          <a:xfrm rot="5400000" flipH="1">
            <a:off x="12763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3" name="Line 48"/>
          <p:cNvSpPr>
            <a:spLocks noChangeShapeType="1"/>
          </p:cNvSpPr>
          <p:nvPr/>
        </p:nvSpPr>
        <p:spPr bwMode="auto">
          <a:xfrm rot="5400000" flipH="1">
            <a:off x="16002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4" name="Line 49"/>
          <p:cNvSpPr>
            <a:spLocks noChangeShapeType="1"/>
          </p:cNvSpPr>
          <p:nvPr/>
        </p:nvSpPr>
        <p:spPr bwMode="auto">
          <a:xfrm rot="5400000" flipH="1">
            <a:off x="19240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5" name="Line 50"/>
          <p:cNvSpPr>
            <a:spLocks noChangeShapeType="1"/>
          </p:cNvSpPr>
          <p:nvPr/>
        </p:nvSpPr>
        <p:spPr bwMode="auto">
          <a:xfrm rot="5400000" flipH="1">
            <a:off x="22494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6" name="Line 51"/>
          <p:cNvSpPr>
            <a:spLocks noChangeShapeType="1"/>
          </p:cNvSpPr>
          <p:nvPr/>
        </p:nvSpPr>
        <p:spPr bwMode="auto">
          <a:xfrm rot="5400000" flipH="1">
            <a:off x="25733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7" name="Line 52"/>
          <p:cNvSpPr>
            <a:spLocks noChangeShapeType="1"/>
          </p:cNvSpPr>
          <p:nvPr/>
        </p:nvSpPr>
        <p:spPr bwMode="auto">
          <a:xfrm rot="5400000" flipH="1">
            <a:off x="28971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8" name="Line 53"/>
          <p:cNvSpPr>
            <a:spLocks noChangeShapeType="1"/>
          </p:cNvSpPr>
          <p:nvPr/>
        </p:nvSpPr>
        <p:spPr bwMode="auto">
          <a:xfrm rot="5400000" flipH="1">
            <a:off x="32210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9" name="Line 54"/>
          <p:cNvSpPr>
            <a:spLocks noChangeShapeType="1"/>
          </p:cNvSpPr>
          <p:nvPr/>
        </p:nvSpPr>
        <p:spPr bwMode="auto">
          <a:xfrm rot="5400000" flipH="1">
            <a:off x="35464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0" name="Line 55"/>
          <p:cNvSpPr>
            <a:spLocks noChangeShapeType="1"/>
          </p:cNvSpPr>
          <p:nvPr/>
        </p:nvSpPr>
        <p:spPr bwMode="auto">
          <a:xfrm rot="5400000" flipH="1">
            <a:off x="38703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1" name="Line 56"/>
          <p:cNvSpPr>
            <a:spLocks noChangeShapeType="1"/>
          </p:cNvSpPr>
          <p:nvPr/>
        </p:nvSpPr>
        <p:spPr bwMode="auto">
          <a:xfrm rot="5400000" flipH="1">
            <a:off x="41941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2" name="Line 57"/>
          <p:cNvSpPr>
            <a:spLocks noChangeShapeType="1"/>
          </p:cNvSpPr>
          <p:nvPr/>
        </p:nvSpPr>
        <p:spPr bwMode="auto">
          <a:xfrm rot="5400000" flipH="1">
            <a:off x="45196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3" name="Line 58"/>
          <p:cNvSpPr>
            <a:spLocks noChangeShapeType="1"/>
          </p:cNvSpPr>
          <p:nvPr/>
        </p:nvSpPr>
        <p:spPr bwMode="auto">
          <a:xfrm rot="5400000" flipH="1">
            <a:off x="48434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4" name="Line 59"/>
          <p:cNvSpPr>
            <a:spLocks noChangeShapeType="1"/>
          </p:cNvSpPr>
          <p:nvPr/>
        </p:nvSpPr>
        <p:spPr bwMode="auto">
          <a:xfrm rot="5400000" flipH="1">
            <a:off x="51673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5" name="Line 60"/>
          <p:cNvSpPr>
            <a:spLocks noChangeShapeType="1"/>
          </p:cNvSpPr>
          <p:nvPr/>
        </p:nvSpPr>
        <p:spPr bwMode="auto">
          <a:xfrm rot="5400000" flipH="1">
            <a:off x="54911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6" name="Line 61"/>
          <p:cNvSpPr>
            <a:spLocks noChangeShapeType="1"/>
          </p:cNvSpPr>
          <p:nvPr/>
        </p:nvSpPr>
        <p:spPr bwMode="auto">
          <a:xfrm rot="5400000" flipH="1">
            <a:off x="58166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7" name="Line 62"/>
          <p:cNvSpPr>
            <a:spLocks noChangeShapeType="1"/>
          </p:cNvSpPr>
          <p:nvPr/>
        </p:nvSpPr>
        <p:spPr bwMode="auto">
          <a:xfrm rot="5400000" flipH="1">
            <a:off x="61404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8" name="Line 63"/>
          <p:cNvSpPr>
            <a:spLocks noChangeShapeType="1"/>
          </p:cNvSpPr>
          <p:nvPr/>
        </p:nvSpPr>
        <p:spPr bwMode="auto">
          <a:xfrm rot="5400000" flipH="1">
            <a:off x="64643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9" name="Line 64"/>
          <p:cNvSpPr>
            <a:spLocks noChangeShapeType="1"/>
          </p:cNvSpPr>
          <p:nvPr/>
        </p:nvSpPr>
        <p:spPr bwMode="auto">
          <a:xfrm rot="5400000" flipH="1">
            <a:off x="67881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0" name="Line 65"/>
          <p:cNvSpPr>
            <a:spLocks noChangeShapeType="1"/>
          </p:cNvSpPr>
          <p:nvPr/>
        </p:nvSpPr>
        <p:spPr bwMode="auto">
          <a:xfrm rot="5400000" flipH="1">
            <a:off x="71135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1" name="Line 66"/>
          <p:cNvSpPr>
            <a:spLocks noChangeShapeType="1"/>
          </p:cNvSpPr>
          <p:nvPr/>
        </p:nvSpPr>
        <p:spPr bwMode="auto">
          <a:xfrm rot="5400000" flipH="1">
            <a:off x="74374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2" name="Line 67"/>
          <p:cNvSpPr>
            <a:spLocks noChangeShapeType="1"/>
          </p:cNvSpPr>
          <p:nvPr/>
        </p:nvSpPr>
        <p:spPr bwMode="auto">
          <a:xfrm rot="5400000" flipH="1">
            <a:off x="77612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3" name="Line 68"/>
          <p:cNvSpPr>
            <a:spLocks noChangeShapeType="1"/>
          </p:cNvSpPr>
          <p:nvPr/>
        </p:nvSpPr>
        <p:spPr bwMode="auto">
          <a:xfrm rot="5400000" flipH="1">
            <a:off x="80867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4" name="Rectangle 70"/>
          <p:cNvSpPr>
            <a:spLocks noChangeArrowheads="1"/>
          </p:cNvSpPr>
          <p:nvPr/>
        </p:nvSpPr>
        <p:spPr bwMode="auto">
          <a:xfrm>
            <a:off x="1079081" y="5707303"/>
            <a:ext cx="119624"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5" name="Rectangle 71"/>
          <p:cNvSpPr>
            <a:spLocks noChangeArrowheads="1"/>
          </p:cNvSpPr>
          <p:nvPr/>
        </p:nvSpPr>
        <p:spPr bwMode="auto">
          <a:xfrm>
            <a:off x="1304463" y="5707303"/>
            <a:ext cx="117612"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6" name="Rectangle 72"/>
          <p:cNvSpPr>
            <a:spLocks noChangeArrowheads="1"/>
          </p:cNvSpPr>
          <p:nvPr/>
        </p:nvSpPr>
        <p:spPr bwMode="auto">
          <a:xfrm>
            <a:off x="1530992" y="5693690"/>
            <a:ext cx="132080" cy="13487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7" name="Rectangle 73"/>
          <p:cNvSpPr>
            <a:spLocks noChangeArrowheads="1"/>
          </p:cNvSpPr>
          <p:nvPr/>
        </p:nvSpPr>
        <p:spPr bwMode="auto">
          <a:xfrm>
            <a:off x="1761663" y="5707303"/>
            <a:ext cx="132080" cy="132210"/>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8" name="Rectangle 74"/>
          <p:cNvSpPr>
            <a:spLocks noChangeArrowheads="1"/>
          </p:cNvSpPr>
          <p:nvPr/>
        </p:nvSpPr>
        <p:spPr bwMode="auto">
          <a:xfrm>
            <a:off x="1997562" y="5574312"/>
            <a:ext cx="132080" cy="261346"/>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9" name="Rectangle 75"/>
          <p:cNvSpPr>
            <a:spLocks noChangeArrowheads="1"/>
          </p:cNvSpPr>
          <p:nvPr/>
        </p:nvSpPr>
        <p:spPr bwMode="auto">
          <a:xfrm>
            <a:off x="2271126"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0" name="Rectangle 76"/>
          <p:cNvSpPr>
            <a:spLocks noChangeArrowheads="1"/>
          </p:cNvSpPr>
          <p:nvPr/>
        </p:nvSpPr>
        <p:spPr bwMode="auto">
          <a:xfrm>
            <a:off x="2545398"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1" name="Rectangle 77"/>
          <p:cNvSpPr>
            <a:spLocks noChangeArrowheads="1"/>
          </p:cNvSpPr>
          <p:nvPr/>
        </p:nvSpPr>
        <p:spPr bwMode="auto">
          <a:xfrm>
            <a:off x="2792091" y="5346592"/>
            <a:ext cx="132080" cy="496554"/>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2" name="Rectangle 78"/>
          <p:cNvSpPr>
            <a:spLocks noChangeArrowheads="1"/>
          </p:cNvSpPr>
          <p:nvPr/>
        </p:nvSpPr>
        <p:spPr bwMode="auto">
          <a:xfrm>
            <a:off x="3088008" y="5082966"/>
            <a:ext cx="132080" cy="7456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3" name="Rectangle 79"/>
          <p:cNvSpPr>
            <a:spLocks noChangeArrowheads="1"/>
          </p:cNvSpPr>
          <p:nvPr/>
        </p:nvSpPr>
        <p:spPr bwMode="auto">
          <a:xfrm>
            <a:off x="3325392" y="4714198"/>
            <a:ext cx="132080" cy="1114558"/>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4" name="Rectangle 80"/>
          <p:cNvSpPr>
            <a:spLocks noChangeArrowheads="1"/>
          </p:cNvSpPr>
          <p:nvPr/>
        </p:nvSpPr>
        <p:spPr bwMode="auto">
          <a:xfrm>
            <a:off x="3577413" y="4474376"/>
            <a:ext cx="132080" cy="1354380"/>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5" name="Rectangle 81"/>
          <p:cNvSpPr>
            <a:spLocks noChangeArrowheads="1"/>
          </p:cNvSpPr>
          <p:nvPr/>
        </p:nvSpPr>
        <p:spPr bwMode="auto">
          <a:xfrm>
            <a:off x="3847098" y="4229045"/>
            <a:ext cx="132080" cy="15942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6" name="Rectangle 82"/>
          <p:cNvSpPr>
            <a:spLocks noChangeArrowheads="1"/>
          </p:cNvSpPr>
          <p:nvPr/>
        </p:nvSpPr>
        <p:spPr bwMode="auto">
          <a:xfrm>
            <a:off x="4116996" y="4133758"/>
            <a:ext cx="132080" cy="171411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7" name="Rectangle 83"/>
          <p:cNvSpPr>
            <a:spLocks noChangeArrowheads="1"/>
          </p:cNvSpPr>
          <p:nvPr/>
        </p:nvSpPr>
        <p:spPr bwMode="auto">
          <a:xfrm>
            <a:off x="4386487" y="4021706"/>
            <a:ext cx="132080" cy="1838636"/>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8" name="Rectangle 84"/>
          <p:cNvSpPr>
            <a:spLocks noChangeArrowheads="1"/>
          </p:cNvSpPr>
          <p:nvPr/>
        </p:nvSpPr>
        <p:spPr bwMode="auto">
          <a:xfrm>
            <a:off x="4655987" y="3889322"/>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9" name="Rectangle 85"/>
          <p:cNvSpPr>
            <a:spLocks noChangeArrowheads="1"/>
          </p:cNvSpPr>
          <p:nvPr/>
        </p:nvSpPr>
        <p:spPr bwMode="auto">
          <a:xfrm>
            <a:off x="4942713" y="3870020"/>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0" name="Rectangle 86"/>
          <p:cNvSpPr>
            <a:spLocks noChangeArrowheads="1"/>
          </p:cNvSpPr>
          <p:nvPr/>
        </p:nvSpPr>
        <p:spPr bwMode="auto">
          <a:xfrm>
            <a:off x="5212720" y="3404069"/>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1" name="Rectangle 87"/>
          <p:cNvSpPr>
            <a:spLocks noChangeArrowheads="1"/>
          </p:cNvSpPr>
          <p:nvPr/>
        </p:nvSpPr>
        <p:spPr bwMode="auto">
          <a:xfrm>
            <a:off x="5508474" y="3407286"/>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2" name="Rectangle 88"/>
          <p:cNvSpPr>
            <a:spLocks noChangeArrowheads="1"/>
          </p:cNvSpPr>
          <p:nvPr/>
        </p:nvSpPr>
        <p:spPr bwMode="auto">
          <a:xfrm>
            <a:off x="5801289" y="3286137"/>
            <a:ext cx="132080" cy="2571940"/>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3" name="Rectangle 89"/>
          <p:cNvSpPr>
            <a:spLocks noChangeArrowheads="1"/>
          </p:cNvSpPr>
          <p:nvPr/>
        </p:nvSpPr>
        <p:spPr bwMode="auto">
          <a:xfrm>
            <a:off x="6088559" y="3176061"/>
            <a:ext cx="141092" cy="2691849"/>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4" name="Rectangle 90"/>
          <p:cNvSpPr>
            <a:spLocks noChangeArrowheads="1"/>
          </p:cNvSpPr>
          <p:nvPr/>
        </p:nvSpPr>
        <p:spPr bwMode="auto">
          <a:xfrm>
            <a:off x="6401244" y="2924944"/>
            <a:ext cx="132080" cy="2942967"/>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5" name="Rectangle 91"/>
          <p:cNvSpPr>
            <a:spLocks noChangeArrowheads="1"/>
          </p:cNvSpPr>
          <p:nvPr/>
        </p:nvSpPr>
        <p:spPr bwMode="auto">
          <a:xfrm>
            <a:off x="6694170" y="2712181"/>
            <a:ext cx="132080" cy="3151399"/>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6" name="Text Box 92"/>
          <p:cNvSpPr txBox="1">
            <a:spLocks noChangeArrowheads="1"/>
          </p:cNvSpPr>
          <p:nvPr/>
        </p:nvSpPr>
        <p:spPr bwMode="auto">
          <a:xfrm>
            <a:off x="96370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87</a:t>
            </a:r>
          </a:p>
        </p:txBody>
      </p:sp>
      <p:sp>
        <p:nvSpPr>
          <p:cNvPr id="15417" name="Text Box 93"/>
          <p:cNvSpPr txBox="1">
            <a:spLocks noChangeArrowheads="1"/>
          </p:cNvSpPr>
          <p:nvPr/>
        </p:nvSpPr>
        <p:spPr bwMode="auto">
          <a:xfrm>
            <a:off x="119870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88</a:t>
            </a:r>
          </a:p>
        </p:txBody>
      </p:sp>
      <p:sp>
        <p:nvSpPr>
          <p:cNvPr id="15418" name="Text Box 94"/>
          <p:cNvSpPr txBox="1">
            <a:spLocks noChangeArrowheads="1"/>
          </p:cNvSpPr>
          <p:nvPr/>
        </p:nvSpPr>
        <p:spPr bwMode="auto">
          <a:xfrm>
            <a:off x="142207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89</a:t>
            </a:r>
          </a:p>
        </p:txBody>
      </p:sp>
      <p:sp>
        <p:nvSpPr>
          <p:cNvPr id="15419" name="Text Box 95"/>
          <p:cNvSpPr txBox="1">
            <a:spLocks noChangeArrowheads="1"/>
          </p:cNvSpPr>
          <p:nvPr/>
        </p:nvSpPr>
        <p:spPr bwMode="auto">
          <a:xfrm>
            <a:off x="165549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90</a:t>
            </a:r>
          </a:p>
        </p:txBody>
      </p:sp>
      <p:sp>
        <p:nvSpPr>
          <p:cNvPr id="15420" name="Text Box 96"/>
          <p:cNvSpPr txBox="1">
            <a:spLocks noChangeArrowheads="1"/>
          </p:cNvSpPr>
          <p:nvPr/>
        </p:nvSpPr>
        <p:spPr bwMode="auto">
          <a:xfrm>
            <a:off x="189895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91</a:t>
            </a:r>
          </a:p>
        </p:txBody>
      </p:sp>
      <p:sp>
        <p:nvSpPr>
          <p:cNvPr id="15421" name="Text Box 97"/>
          <p:cNvSpPr txBox="1">
            <a:spLocks noChangeArrowheads="1"/>
          </p:cNvSpPr>
          <p:nvPr/>
        </p:nvSpPr>
        <p:spPr bwMode="auto">
          <a:xfrm>
            <a:off x="217256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92</a:t>
            </a:r>
          </a:p>
        </p:txBody>
      </p:sp>
      <p:sp>
        <p:nvSpPr>
          <p:cNvPr id="15422" name="Text Box 98"/>
          <p:cNvSpPr txBox="1">
            <a:spLocks noChangeArrowheads="1"/>
          </p:cNvSpPr>
          <p:nvPr/>
        </p:nvSpPr>
        <p:spPr bwMode="auto">
          <a:xfrm>
            <a:off x="242608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93</a:t>
            </a:r>
          </a:p>
        </p:txBody>
      </p:sp>
      <p:sp>
        <p:nvSpPr>
          <p:cNvPr id="15423" name="Text Box 99"/>
          <p:cNvSpPr txBox="1">
            <a:spLocks noChangeArrowheads="1"/>
          </p:cNvSpPr>
          <p:nvPr/>
        </p:nvSpPr>
        <p:spPr bwMode="auto">
          <a:xfrm>
            <a:off x="2682195"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94</a:t>
            </a:r>
          </a:p>
        </p:txBody>
      </p:sp>
      <p:sp>
        <p:nvSpPr>
          <p:cNvPr id="15424" name="Text Box 100"/>
          <p:cNvSpPr txBox="1">
            <a:spLocks noChangeArrowheads="1"/>
          </p:cNvSpPr>
          <p:nvPr/>
        </p:nvSpPr>
        <p:spPr bwMode="auto">
          <a:xfrm>
            <a:off x="299498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95</a:t>
            </a:r>
          </a:p>
        </p:txBody>
      </p:sp>
      <p:sp>
        <p:nvSpPr>
          <p:cNvPr id="15425" name="Text Box 101"/>
          <p:cNvSpPr txBox="1">
            <a:spLocks noChangeArrowheads="1"/>
          </p:cNvSpPr>
          <p:nvPr/>
        </p:nvSpPr>
        <p:spPr bwMode="auto">
          <a:xfrm>
            <a:off x="323845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96</a:t>
            </a:r>
          </a:p>
        </p:txBody>
      </p:sp>
      <p:sp>
        <p:nvSpPr>
          <p:cNvPr id="15426" name="Text Box 102"/>
          <p:cNvSpPr txBox="1">
            <a:spLocks noChangeArrowheads="1"/>
          </p:cNvSpPr>
          <p:nvPr/>
        </p:nvSpPr>
        <p:spPr bwMode="auto">
          <a:xfrm>
            <a:off x="348191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97</a:t>
            </a:r>
          </a:p>
        </p:txBody>
      </p:sp>
      <p:sp>
        <p:nvSpPr>
          <p:cNvPr id="15427" name="Text Box 103"/>
          <p:cNvSpPr txBox="1">
            <a:spLocks noChangeArrowheads="1"/>
          </p:cNvSpPr>
          <p:nvPr/>
        </p:nvSpPr>
        <p:spPr bwMode="auto">
          <a:xfrm>
            <a:off x="373543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rgbClr val="9999CC"/>
                </a:solidFill>
                <a:latin typeface="Arial Narrow" pitchFamily="34" charset="0"/>
              </a:rPr>
              <a:t>98</a:t>
            </a:r>
          </a:p>
        </p:txBody>
      </p:sp>
      <p:sp>
        <p:nvSpPr>
          <p:cNvPr id="15428" name="Text Box 104"/>
          <p:cNvSpPr txBox="1">
            <a:spLocks noChangeArrowheads="1"/>
          </p:cNvSpPr>
          <p:nvPr/>
        </p:nvSpPr>
        <p:spPr bwMode="auto">
          <a:xfrm>
            <a:off x="401909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99</a:t>
            </a:r>
          </a:p>
        </p:txBody>
      </p:sp>
      <p:sp>
        <p:nvSpPr>
          <p:cNvPr id="15429" name="Text Box 105"/>
          <p:cNvSpPr txBox="1">
            <a:spLocks noChangeArrowheads="1"/>
          </p:cNvSpPr>
          <p:nvPr/>
        </p:nvSpPr>
        <p:spPr bwMode="auto">
          <a:xfrm>
            <a:off x="429270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00</a:t>
            </a:r>
          </a:p>
        </p:txBody>
      </p:sp>
      <p:sp>
        <p:nvSpPr>
          <p:cNvPr id="15430" name="Text Box 106"/>
          <p:cNvSpPr txBox="1">
            <a:spLocks noChangeArrowheads="1"/>
          </p:cNvSpPr>
          <p:nvPr/>
        </p:nvSpPr>
        <p:spPr bwMode="auto">
          <a:xfrm>
            <a:off x="455626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01</a:t>
            </a:r>
          </a:p>
        </p:txBody>
      </p:sp>
      <p:sp>
        <p:nvSpPr>
          <p:cNvPr id="15431" name="Text Box 107"/>
          <p:cNvSpPr txBox="1">
            <a:spLocks noChangeArrowheads="1"/>
          </p:cNvSpPr>
          <p:nvPr/>
        </p:nvSpPr>
        <p:spPr bwMode="auto">
          <a:xfrm>
            <a:off x="484150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02</a:t>
            </a:r>
          </a:p>
        </p:txBody>
      </p:sp>
      <p:sp>
        <p:nvSpPr>
          <p:cNvPr id="15432" name="Text Box 108"/>
          <p:cNvSpPr txBox="1">
            <a:spLocks noChangeArrowheads="1"/>
          </p:cNvSpPr>
          <p:nvPr/>
        </p:nvSpPr>
        <p:spPr bwMode="auto">
          <a:xfrm>
            <a:off x="512516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03</a:t>
            </a:r>
          </a:p>
        </p:txBody>
      </p:sp>
      <p:sp>
        <p:nvSpPr>
          <p:cNvPr id="15433" name="Text Box 109"/>
          <p:cNvSpPr txBox="1">
            <a:spLocks noChangeArrowheads="1"/>
          </p:cNvSpPr>
          <p:nvPr/>
        </p:nvSpPr>
        <p:spPr bwMode="auto">
          <a:xfrm>
            <a:off x="539877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04</a:t>
            </a:r>
          </a:p>
        </p:txBody>
      </p:sp>
      <p:sp>
        <p:nvSpPr>
          <p:cNvPr id="15434" name="Text Box 110"/>
          <p:cNvSpPr txBox="1">
            <a:spLocks noChangeArrowheads="1"/>
          </p:cNvSpPr>
          <p:nvPr/>
        </p:nvSpPr>
        <p:spPr bwMode="auto">
          <a:xfrm>
            <a:off x="570252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05</a:t>
            </a:r>
          </a:p>
        </p:txBody>
      </p:sp>
      <p:sp>
        <p:nvSpPr>
          <p:cNvPr id="15435" name="Text Box 111"/>
          <p:cNvSpPr txBox="1">
            <a:spLocks noChangeArrowheads="1"/>
          </p:cNvSpPr>
          <p:nvPr/>
        </p:nvSpPr>
        <p:spPr bwMode="auto">
          <a:xfrm>
            <a:off x="599623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06</a:t>
            </a:r>
          </a:p>
        </p:txBody>
      </p:sp>
      <p:sp>
        <p:nvSpPr>
          <p:cNvPr id="15436" name="Text Box 112"/>
          <p:cNvSpPr txBox="1">
            <a:spLocks noChangeArrowheads="1"/>
          </p:cNvSpPr>
          <p:nvPr/>
        </p:nvSpPr>
        <p:spPr bwMode="auto">
          <a:xfrm>
            <a:off x="629998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07</a:t>
            </a:r>
          </a:p>
        </p:txBody>
      </p:sp>
      <p:sp>
        <p:nvSpPr>
          <p:cNvPr id="15437" name="Text Box 113"/>
          <p:cNvSpPr txBox="1">
            <a:spLocks noChangeArrowheads="1"/>
          </p:cNvSpPr>
          <p:nvPr/>
        </p:nvSpPr>
        <p:spPr bwMode="auto">
          <a:xfrm>
            <a:off x="658364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08</a:t>
            </a:r>
          </a:p>
        </p:txBody>
      </p:sp>
      <p:sp>
        <p:nvSpPr>
          <p:cNvPr id="15438" name="Line 114"/>
          <p:cNvSpPr>
            <a:spLocks noChangeShapeType="1"/>
          </p:cNvSpPr>
          <p:nvPr/>
        </p:nvSpPr>
        <p:spPr bwMode="auto">
          <a:xfrm>
            <a:off x="1152525" y="541972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39" name="Line 115"/>
          <p:cNvSpPr>
            <a:spLocks noChangeShapeType="1"/>
          </p:cNvSpPr>
          <p:nvPr/>
        </p:nvSpPr>
        <p:spPr bwMode="auto">
          <a:xfrm>
            <a:off x="2447925" y="52863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0" name="Line 116"/>
          <p:cNvSpPr>
            <a:spLocks noChangeShapeType="1"/>
          </p:cNvSpPr>
          <p:nvPr/>
        </p:nvSpPr>
        <p:spPr bwMode="auto">
          <a:xfrm>
            <a:off x="2773363" y="5167313"/>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9" name="Line 125"/>
          <p:cNvSpPr>
            <a:spLocks noChangeShapeType="1"/>
          </p:cNvSpPr>
          <p:nvPr/>
        </p:nvSpPr>
        <p:spPr bwMode="auto">
          <a:xfrm>
            <a:off x="6338888" y="2252675"/>
            <a:ext cx="0" cy="96678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0" name="Line 126"/>
          <p:cNvSpPr>
            <a:spLocks noChangeShapeType="1"/>
          </p:cNvSpPr>
          <p:nvPr/>
        </p:nvSpPr>
        <p:spPr bwMode="auto">
          <a:xfrm>
            <a:off x="6988175" y="2595563"/>
            <a:ext cx="0" cy="4953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2" name="Line 128"/>
          <p:cNvSpPr>
            <a:spLocks noChangeShapeType="1"/>
          </p:cNvSpPr>
          <p:nvPr/>
        </p:nvSpPr>
        <p:spPr bwMode="auto">
          <a:xfrm>
            <a:off x="7961313" y="23907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3" name="Text Box 129"/>
          <p:cNvSpPr txBox="1">
            <a:spLocks noChangeArrowheads="1"/>
          </p:cNvSpPr>
          <p:nvPr/>
        </p:nvSpPr>
        <p:spPr bwMode="auto">
          <a:xfrm>
            <a:off x="653052" y="5649026"/>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fr-FR" altLang="en-US" sz="1600" b="1" dirty="0">
                <a:solidFill>
                  <a:schemeClr val="bg1">
                    <a:lumMod val="50000"/>
                  </a:schemeClr>
                </a:solidFill>
                <a:latin typeface="Arial Narrow" pitchFamily="34" charset="0"/>
              </a:rPr>
              <a:t>0</a:t>
            </a:r>
          </a:p>
        </p:txBody>
      </p:sp>
      <p:sp>
        <p:nvSpPr>
          <p:cNvPr id="15454" name="Text Box 130"/>
          <p:cNvSpPr txBox="1">
            <a:spLocks noChangeArrowheads="1"/>
          </p:cNvSpPr>
          <p:nvPr/>
        </p:nvSpPr>
        <p:spPr bwMode="auto">
          <a:xfrm>
            <a:off x="653052" y="5010851"/>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fr-FR" altLang="en-US" sz="1600" b="1" dirty="0">
                <a:solidFill>
                  <a:schemeClr val="bg1">
                    <a:lumMod val="50000"/>
                  </a:schemeClr>
                </a:solidFill>
                <a:latin typeface="Arial Narrow" pitchFamily="34" charset="0"/>
              </a:rPr>
              <a:t>5</a:t>
            </a:r>
          </a:p>
        </p:txBody>
      </p:sp>
      <p:sp>
        <p:nvSpPr>
          <p:cNvPr id="15455" name="Text Box 131"/>
          <p:cNvSpPr txBox="1">
            <a:spLocks noChangeArrowheads="1"/>
          </p:cNvSpPr>
          <p:nvPr/>
        </p:nvSpPr>
        <p:spPr bwMode="auto">
          <a:xfrm>
            <a:off x="575957" y="4382201"/>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fr-FR" altLang="en-US" sz="1600" b="1" dirty="0">
                <a:solidFill>
                  <a:schemeClr val="bg1">
                    <a:lumMod val="50000"/>
                  </a:schemeClr>
                </a:solidFill>
                <a:latin typeface="Arial Narrow" pitchFamily="34" charset="0"/>
              </a:rPr>
              <a:t>10</a:t>
            </a:r>
          </a:p>
        </p:txBody>
      </p:sp>
      <p:sp>
        <p:nvSpPr>
          <p:cNvPr id="15456" name="Text Box 132"/>
          <p:cNvSpPr txBox="1">
            <a:spLocks noChangeArrowheads="1"/>
          </p:cNvSpPr>
          <p:nvPr/>
        </p:nvSpPr>
        <p:spPr bwMode="auto">
          <a:xfrm>
            <a:off x="575957" y="374878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fr-FR" altLang="en-US" sz="1600" b="1" dirty="0">
                <a:solidFill>
                  <a:schemeClr val="bg1">
                    <a:lumMod val="50000"/>
                  </a:schemeClr>
                </a:solidFill>
                <a:latin typeface="Arial Narrow" pitchFamily="34" charset="0"/>
              </a:rPr>
              <a:t>15</a:t>
            </a:r>
          </a:p>
        </p:txBody>
      </p:sp>
      <p:sp>
        <p:nvSpPr>
          <p:cNvPr id="15457" name="Text Box 133"/>
          <p:cNvSpPr txBox="1">
            <a:spLocks noChangeArrowheads="1"/>
          </p:cNvSpPr>
          <p:nvPr/>
        </p:nvSpPr>
        <p:spPr bwMode="auto">
          <a:xfrm>
            <a:off x="575957" y="311537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fr-FR" altLang="en-US" sz="1600" b="1" dirty="0">
                <a:solidFill>
                  <a:schemeClr val="bg1">
                    <a:lumMod val="50000"/>
                  </a:schemeClr>
                </a:solidFill>
                <a:latin typeface="Arial Narrow" pitchFamily="34" charset="0"/>
              </a:rPr>
              <a:t>20</a:t>
            </a:r>
          </a:p>
        </p:txBody>
      </p:sp>
      <p:sp>
        <p:nvSpPr>
          <p:cNvPr id="15458" name="Text Box 134"/>
          <p:cNvSpPr txBox="1">
            <a:spLocks noChangeArrowheads="1"/>
          </p:cNvSpPr>
          <p:nvPr/>
        </p:nvSpPr>
        <p:spPr bwMode="auto">
          <a:xfrm>
            <a:off x="575957" y="2562345"/>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fr-FR" altLang="en-US" sz="1600" b="1" dirty="0">
                <a:solidFill>
                  <a:schemeClr val="bg1">
                    <a:lumMod val="50000"/>
                  </a:schemeClr>
                </a:solidFill>
                <a:latin typeface="Arial Narrow" pitchFamily="34" charset="0"/>
              </a:rPr>
              <a:t>25</a:t>
            </a:r>
          </a:p>
        </p:txBody>
      </p:sp>
      <p:sp>
        <p:nvSpPr>
          <p:cNvPr id="15459" name="Text Box 135"/>
          <p:cNvSpPr txBox="1">
            <a:spLocks noChangeArrowheads="1"/>
          </p:cNvSpPr>
          <p:nvPr/>
        </p:nvSpPr>
        <p:spPr bwMode="auto">
          <a:xfrm>
            <a:off x="575957" y="199450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fr-FR" altLang="en-US" sz="1600" b="1" dirty="0">
                <a:solidFill>
                  <a:schemeClr val="bg1">
                    <a:lumMod val="50000"/>
                  </a:schemeClr>
                </a:solidFill>
                <a:latin typeface="Arial Narrow" pitchFamily="34" charset="0"/>
              </a:rPr>
              <a:t>30</a:t>
            </a:r>
          </a:p>
        </p:txBody>
      </p:sp>
      <p:sp>
        <p:nvSpPr>
          <p:cNvPr id="15473" name="Line 149"/>
          <p:cNvSpPr>
            <a:spLocks noChangeShapeType="1"/>
          </p:cNvSpPr>
          <p:nvPr/>
        </p:nvSpPr>
        <p:spPr bwMode="auto">
          <a:xfrm>
            <a:off x="5041900" y="3176600"/>
            <a:ext cx="0" cy="1095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25" name="Rectangle 91"/>
          <p:cNvSpPr>
            <a:spLocks noChangeArrowheads="1"/>
          </p:cNvSpPr>
          <p:nvPr/>
        </p:nvSpPr>
        <p:spPr bwMode="auto">
          <a:xfrm>
            <a:off x="6962416" y="2712181"/>
            <a:ext cx="130644" cy="3155730"/>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26" name="Rectangle 91"/>
          <p:cNvSpPr>
            <a:spLocks noChangeArrowheads="1"/>
          </p:cNvSpPr>
          <p:nvPr/>
        </p:nvSpPr>
        <p:spPr bwMode="auto">
          <a:xfrm>
            <a:off x="7821777" y="2581275"/>
            <a:ext cx="139536" cy="327906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35" name="TextBox 134"/>
          <p:cNvSpPr txBox="1"/>
          <p:nvPr/>
        </p:nvSpPr>
        <p:spPr>
          <a:xfrm>
            <a:off x="1436543" y="5940909"/>
            <a:ext cx="66040" cy="230832"/>
          </a:xfrm>
          <a:prstGeom prst="rect">
            <a:avLst/>
          </a:prstGeom>
          <a:noFill/>
        </p:spPr>
        <p:txBody>
          <a:bodyPr wrap="square" rtlCol="0">
            <a:spAutoFit/>
          </a:bodyPr>
          <a:lstStyle/>
          <a:p>
            <a:r>
              <a:rPr lang="fr-FR" sz="900" dirty="0">
                <a:solidFill>
                  <a:schemeClr val="bg1"/>
                </a:solidFill>
              </a:rPr>
              <a:t>1</a:t>
            </a:r>
          </a:p>
        </p:txBody>
      </p:sp>
      <p:sp>
        <p:nvSpPr>
          <p:cNvPr id="136" name="TextBox 135"/>
          <p:cNvSpPr txBox="1"/>
          <p:nvPr/>
        </p:nvSpPr>
        <p:spPr>
          <a:xfrm>
            <a:off x="1588943" y="6093309"/>
            <a:ext cx="66040" cy="230832"/>
          </a:xfrm>
          <a:prstGeom prst="rect">
            <a:avLst/>
          </a:prstGeom>
          <a:noFill/>
        </p:spPr>
        <p:txBody>
          <a:bodyPr wrap="square" rtlCol="0">
            <a:spAutoFit/>
          </a:bodyPr>
          <a:lstStyle/>
          <a:p>
            <a:r>
              <a:rPr lang="fr-FR" sz="900" dirty="0">
                <a:solidFill>
                  <a:schemeClr val="bg1"/>
                </a:solidFill>
              </a:rPr>
              <a:t>1</a:t>
            </a:r>
          </a:p>
        </p:txBody>
      </p:sp>
      <p:sp>
        <p:nvSpPr>
          <p:cNvPr id="138" name="TextBox 137"/>
          <p:cNvSpPr txBox="1"/>
          <p:nvPr/>
        </p:nvSpPr>
        <p:spPr>
          <a:xfrm>
            <a:off x="1893743" y="6398109"/>
            <a:ext cx="66040" cy="230832"/>
          </a:xfrm>
          <a:prstGeom prst="rect">
            <a:avLst/>
          </a:prstGeom>
          <a:noFill/>
        </p:spPr>
        <p:txBody>
          <a:bodyPr wrap="square" rtlCol="0">
            <a:spAutoFit/>
          </a:bodyPr>
          <a:lstStyle/>
          <a:p>
            <a:r>
              <a:rPr lang="fr-FR" sz="900" dirty="0">
                <a:solidFill>
                  <a:schemeClr val="bg1"/>
                </a:solidFill>
              </a:rPr>
              <a:t>1</a:t>
            </a:r>
          </a:p>
        </p:txBody>
      </p:sp>
      <p:sp>
        <p:nvSpPr>
          <p:cNvPr id="141" name="Rectangle 91"/>
          <p:cNvSpPr>
            <a:spLocks noChangeArrowheads="1"/>
          </p:cNvSpPr>
          <p:nvPr/>
        </p:nvSpPr>
        <p:spPr bwMode="auto">
          <a:xfrm>
            <a:off x="7241173" y="2712181"/>
            <a:ext cx="132080" cy="31458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2" name="Rectangle 91"/>
          <p:cNvSpPr>
            <a:spLocks noChangeArrowheads="1"/>
          </p:cNvSpPr>
          <p:nvPr/>
        </p:nvSpPr>
        <p:spPr bwMode="auto">
          <a:xfrm>
            <a:off x="7530214" y="2600613"/>
            <a:ext cx="132080" cy="32801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3" name="Rectangle 91"/>
          <p:cNvSpPr>
            <a:spLocks noChangeArrowheads="1"/>
          </p:cNvSpPr>
          <p:nvPr/>
        </p:nvSpPr>
        <p:spPr bwMode="auto">
          <a:xfrm>
            <a:off x="8104351" y="2486025"/>
            <a:ext cx="132080" cy="3376613"/>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4" name="Rectangle 91"/>
          <p:cNvSpPr>
            <a:spLocks noChangeArrowheads="1"/>
          </p:cNvSpPr>
          <p:nvPr/>
        </p:nvSpPr>
        <p:spPr bwMode="auto">
          <a:xfrm>
            <a:off x="8387903" y="2390775"/>
            <a:ext cx="132080" cy="3472805"/>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6" name="TextBox 5"/>
          <p:cNvSpPr txBox="1"/>
          <p:nvPr/>
        </p:nvSpPr>
        <p:spPr>
          <a:xfrm>
            <a:off x="1037560" y="3916363"/>
            <a:ext cx="1573878" cy="830997"/>
          </a:xfrm>
          <a:prstGeom prst="rect">
            <a:avLst/>
          </a:prstGeom>
          <a:solidFill>
            <a:schemeClr val="bg1"/>
          </a:solidFill>
          <a:ln>
            <a:solidFill>
              <a:schemeClr val="tx2">
                <a:lumMod val="40000"/>
                <a:lumOff val="60000"/>
              </a:schemeClr>
            </a:solidFill>
          </a:ln>
        </p:spPr>
        <p:txBody>
          <a:bodyPr wrap="square" rtlCol="0">
            <a:spAutoFit/>
          </a:bodyPr>
          <a:lstStyle/>
          <a:p>
            <a:pPr algn="ctr"/>
            <a:r>
              <a:rPr lang="fr-FR" sz="1200" b="1" u="sng" dirty="0"/>
              <a:t>1987-1993.</a:t>
            </a:r>
          </a:p>
          <a:p>
            <a:pPr algn="ctr"/>
            <a:r>
              <a:rPr lang="fr-FR" sz="1200" b="1" dirty="0">
                <a:solidFill>
                  <a:srgbClr val="C00000"/>
                </a:solidFill>
              </a:rPr>
              <a:t>zidovudine (1987)</a:t>
            </a:r>
          </a:p>
          <a:p>
            <a:pPr algn="ctr"/>
            <a:r>
              <a:rPr lang="fr-FR" sz="1200" b="1" dirty="0">
                <a:solidFill>
                  <a:srgbClr val="C00000"/>
                </a:solidFill>
              </a:rPr>
              <a:t>didanosine (1991)</a:t>
            </a:r>
          </a:p>
          <a:p>
            <a:pPr algn="ctr"/>
            <a:r>
              <a:rPr lang="fr-FR" sz="1200" b="1" dirty="0">
                <a:solidFill>
                  <a:srgbClr val="C00000"/>
                </a:solidFill>
              </a:rPr>
              <a:t>zalcitabine (1992)</a:t>
            </a:r>
            <a:endParaRPr lang="fr-FR" dirty="0">
              <a:solidFill>
                <a:srgbClr val="C00000"/>
              </a:solidFill>
            </a:endParaRPr>
          </a:p>
        </p:txBody>
      </p:sp>
      <p:sp>
        <p:nvSpPr>
          <p:cNvPr id="145" name="TextBox 144"/>
          <p:cNvSpPr txBox="1"/>
          <p:nvPr/>
        </p:nvSpPr>
        <p:spPr>
          <a:xfrm>
            <a:off x="2822644" y="1407672"/>
            <a:ext cx="1643866" cy="2492990"/>
          </a:xfrm>
          <a:prstGeom prst="rect">
            <a:avLst/>
          </a:prstGeom>
          <a:solidFill>
            <a:schemeClr val="bg1"/>
          </a:solidFill>
          <a:ln>
            <a:solidFill>
              <a:schemeClr val="tx2">
                <a:lumMod val="40000"/>
                <a:lumOff val="60000"/>
              </a:schemeClr>
            </a:solidFill>
          </a:ln>
        </p:spPr>
        <p:txBody>
          <a:bodyPr wrap="square" rtlCol="0">
            <a:spAutoFit/>
          </a:bodyPr>
          <a:lstStyle/>
          <a:p>
            <a:pPr algn="ctr"/>
            <a:r>
              <a:rPr lang="fr-FR" sz="1200" b="1" u="sng" dirty="0"/>
              <a:t>1994-2000.</a:t>
            </a:r>
          </a:p>
          <a:p>
            <a:pPr algn="ctr"/>
            <a:r>
              <a:rPr lang="fr-FR" sz="1200" b="1" dirty="0">
                <a:solidFill>
                  <a:srgbClr val="C00000"/>
                </a:solidFill>
              </a:rPr>
              <a:t>stavudine (1994)</a:t>
            </a:r>
          </a:p>
          <a:p>
            <a:pPr algn="ctr"/>
            <a:r>
              <a:rPr lang="fr-FR" sz="1200" b="1" dirty="0">
                <a:solidFill>
                  <a:srgbClr val="C00000"/>
                </a:solidFill>
              </a:rPr>
              <a:t>lamivudine (1995)</a:t>
            </a:r>
          </a:p>
          <a:p>
            <a:pPr algn="ctr"/>
            <a:r>
              <a:rPr lang="fr-FR" sz="1200" b="1" dirty="0">
                <a:solidFill>
                  <a:srgbClr val="00B050"/>
                </a:solidFill>
              </a:rPr>
              <a:t>saquinavir (1995)</a:t>
            </a:r>
          </a:p>
          <a:p>
            <a:pPr algn="ctr"/>
            <a:r>
              <a:rPr lang="fr-FR" sz="1200" b="1" dirty="0">
                <a:solidFill>
                  <a:srgbClr val="00B050"/>
                </a:solidFill>
              </a:rPr>
              <a:t>ritonavir (1996)</a:t>
            </a:r>
          </a:p>
          <a:p>
            <a:pPr algn="ctr"/>
            <a:r>
              <a:rPr lang="fr-FR" sz="1200" b="1" dirty="0">
                <a:solidFill>
                  <a:srgbClr val="00B050"/>
                </a:solidFill>
              </a:rPr>
              <a:t>indinavir (1996)</a:t>
            </a:r>
          </a:p>
          <a:p>
            <a:pPr algn="ctr"/>
            <a:r>
              <a:rPr lang="fr-FR" sz="1200" b="1" dirty="0">
                <a:solidFill>
                  <a:srgbClr val="0070C0"/>
                </a:solidFill>
              </a:rPr>
              <a:t>névirapine (1996)</a:t>
            </a:r>
          </a:p>
          <a:p>
            <a:pPr algn="ctr"/>
            <a:r>
              <a:rPr lang="fr-FR" sz="1200" b="1" dirty="0">
                <a:solidFill>
                  <a:srgbClr val="00B050"/>
                </a:solidFill>
              </a:rPr>
              <a:t>nelfinavir (1997)</a:t>
            </a:r>
          </a:p>
          <a:p>
            <a:pPr algn="ctr"/>
            <a:r>
              <a:rPr lang="fr-FR" sz="1200" b="1" dirty="0">
                <a:solidFill>
                  <a:srgbClr val="0070C0"/>
                </a:solidFill>
              </a:rPr>
              <a:t>delavirdine (1997)</a:t>
            </a:r>
          </a:p>
          <a:p>
            <a:pPr algn="ctr"/>
            <a:r>
              <a:rPr lang="fr-FR" sz="1200" b="1" dirty="0">
                <a:solidFill>
                  <a:srgbClr val="0070C0"/>
                </a:solidFill>
              </a:rPr>
              <a:t>éfavirenz (1998)</a:t>
            </a:r>
          </a:p>
          <a:p>
            <a:pPr algn="ctr"/>
            <a:r>
              <a:rPr lang="fr-FR" sz="1200" b="1" dirty="0">
                <a:solidFill>
                  <a:srgbClr val="C00000"/>
                </a:solidFill>
              </a:rPr>
              <a:t>abacavir (1998)</a:t>
            </a:r>
          </a:p>
          <a:p>
            <a:pPr algn="ctr"/>
            <a:r>
              <a:rPr lang="fr-FR" sz="1200" dirty="0">
                <a:solidFill>
                  <a:srgbClr val="00B050"/>
                </a:solidFill>
              </a:rPr>
              <a:t>amprénavir (1999)</a:t>
            </a:r>
          </a:p>
          <a:p>
            <a:pPr algn="ctr"/>
            <a:r>
              <a:rPr lang="fr-FR" sz="1200" dirty="0">
                <a:solidFill>
                  <a:srgbClr val="00B050"/>
                </a:solidFill>
              </a:rPr>
              <a:t>lopinavir/r (2000)</a:t>
            </a:r>
            <a:endParaRPr lang="fr-FR" sz="1200" dirty="0">
              <a:solidFill>
                <a:srgbClr val="0070C0"/>
              </a:solidFill>
            </a:endParaRPr>
          </a:p>
        </p:txBody>
      </p:sp>
      <p:sp>
        <p:nvSpPr>
          <p:cNvPr id="146" name="TextBox 145"/>
          <p:cNvSpPr txBox="1"/>
          <p:nvPr/>
        </p:nvSpPr>
        <p:spPr>
          <a:xfrm>
            <a:off x="4718921" y="920873"/>
            <a:ext cx="1743728" cy="1938992"/>
          </a:xfrm>
          <a:prstGeom prst="rect">
            <a:avLst/>
          </a:prstGeom>
          <a:solidFill>
            <a:schemeClr val="bg1"/>
          </a:solidFill>
          <a:ln>
            <a:solidFill>
              <a:schemeClr val="tx2">
                <a:lumMod val="40000"/>
                <a:lumOff val="60000"/>
              </a:schemeClr>
            </a:solidFill>
          </a:ln>
        </p:spPr>
        <p:txBody>
          <a:bodyPr wrap="square" rtlCol="0">
            <a:spAutoFit/>
          </a:bodyPr>
          <a:lstStyle/>
          <a:p>
            <a:pPr algn="ctr"/>
            <a:r>
              <a:rPr lang="fr-FR" sz="1200" b="1" u="sng" dirty="0"/>
              <a:t>2001-2007.</a:t>
            </a:r>
          </a:p>
          <a:p>
            <a:pPr algn="ctr"/>
            <a:r>
              <a:rPr lang="fr-FR" sz="1200" b="1" dirty="0">
                <a:solidFill>
                  <a:srgbClr val="C00000"/>
                </a:solidFill>
              </a:rPr>
              <a:t>ténofovir (2001)</a:t>
            </a:r>
          </a:p>
          <a:p>
            <a:pPr algn="ctr"/>
            <a:r>
              <a:rPr lang="fr-FR" sz="1200" b="1" dirty="0">
                <a:solidFill>
                  <a:srgbClr val="7030A0"/>
                </a:solidFill>
              </a:rPr>
              <a:t>enfuvirtide (2003)</a:t>
            </a:r>
          </a:p>
          <a:p>
            <a:pPr algn="ctr"/>
            <a:r>
              <a:rPr lang="fr-FR" sz="1200" b="1" dirty="0">
                <a:solidFill>
                  <a:srgbClr val="00B050"/>
                </a:solidFill>
              </a:rPr>
              <a:t>atazanavir (2003)</a:t>
            </a:r>
          </a:p>
          <a:p>
            <a:pPr algn="ctr"/>
            <a:r>
              <a:rPr lang="fr-FR" sz="1200" b="1" dirty="0">
                <a:solidFill>
                  <a:srgbClr val="C00000"/>
                </a:solidFill>
              </a:rPr>
              <a:t>emtricitabine (2003)</a:t>
            </a:r>
          </a:p>
          <a:p>
            <a:pPr algn="ctr"/>
            <a:r>
              <a:rPr lang="fr-FR" sz="1200" b="1" dirty="0">
                <a:solidFill>
                  <a:srgbClr val="00B050"/>
                </a:solidFill>
              </a:rPr>
              <a:t>fosamprénavir (2003)</a:t>
            </a:r>
          </a:p>
          <a:p>
            <a:pPr algn="ctr"/>
            <a:r>
              <a:rPr lang="fr-FR" sz="1200" b="1" dirty="0">
                <a:solidFill>
                  <a:srgbClr val="00B050"/>
                </a:solidFill>
              </a:rPr>
              <a:t>tipranavir (2005)</a:t>
            </a:r>
          </a:p>
          <a:p>
            <a:pPr algn="ctr"/>
            <a:r>
              <a:rPr lang="fr-FR" sz="1200" b="1" dirty="0">
                <a:solidFill>
                  <a:srgbClr val="00B050"/>
                </a:solidFill>
              </a:rPr>
              <a:t>darunavir (2006)</a:t>
            </a:r>
          </a:p>
          <a:p>
            <a:pPr algn="ctr"/>
            <a:r>
              <a:rPr lang="fr-FR" sz="1200" b="1" dirty="0">
                <a:solidFill>
                  <a:srgbClr val="7030A0"/>
                </a:solidFill>
              </a:rPr>
              <a:t>maraviroc (2007)</a:t>
            </a:r>
          </a:p>
          <a:p>
            <a:pPr algn="ctr"/>
            <a:r>
              <a:rPr lang="fr-FR" sz="1200" b="1" dirty="0">
                <a:solidFill>
                  <a:schemeClr val="bg1">
                    <a:lumMod val="50000"/>
                  </a:schemeClr>
                </a:solidFill>
              </a:rPr>
              <a:t>raltégravir (2007)</a:t>
            </a:r>
          </a:p>
        </p:txBody>
      </p:sp>
      <p:sp>
        <p:nvSpPr>
          <p:cNvPr id="147" name="TextBox 146"/>
          <p:cNvSpPr txBox="1"/>
          <p:nvPr/>
        </p:nvSpPr>
        <p:spPr>
          <a:xfrm>
            <a:off x="6762167" y="700366"/>
            <a:ext cx="1693734" cy="1200329"/>
          </a:xfrm>
          <a:prstGeom prst="rect">
            <a:avLst/>
          </a:prstGeom>
          <a:solidFill>
            <a:schemeClr val="bg1"/>
          </a:solidFill>
          <a:ln>
            <a:solidFill>
              <a:schemeClr val="tx2">
                <a:lumMod val="40000"/>
                <a:lumOff val="60000"/>
              </a:schemeClr>
            </a:solidFill>
          </a:ln>
        </p:spPr>
        <p:txBody>
          <a:bodyPr wrap="square" rtlCol="0">
            <a:spAutoFit/>
          </a:bodyPr>
          <a:lstStyle/>
          <a:p>
            <a:pPr algn="ctr"/>
            <a:r>
              <a:rPr lang="fr-FR" sz="1200" b="1" u="sng" dirty="0"/>
              <a:t>2008-2014.</a:t>
            </a:r>
          </a:p>
          <a:p>
            <a:pPr algn="ctr"/>
            <a:r>
              <a:rPr lang="fr-FR" sz="1200" b="1" dirty="0">
                <a:solidFill>
                  <a:srgbClr val="0070C0"/>
                </a:solidFill>
              </a:rPr>
              <a:t>étravirine (2008)</a:t>
            </a:r>
          </a:p>
          <a:p>
            <a:pPr algn="ctr"/>
            <a:r>
              <a:rPr lang="fr-FR" sz="1200" b="1" dirty="0">
                <a:solidFill>
                  <a:srgbClr val="0070C0"/>
                </a:solidFill>
              </a:rPr>
              <a:t>rilpivirine (2011)</a:t>
            </a:r>
          </a:p>
          <a:p>
            <a:pPr algn="ctr"/>
            <a:r>
              <a:rPr lang="fr-FR" sz="1200" b="1" dirty="0">
                <a:solidFill>
                  <a:schemeClr val="bg1">
                    <a:lumMod val="50000"/>
                  </a:schemeClr>
                </a:solidFill>
              </a:rPr>
              <a:t>dolutégravir (2013)</a:t>
            </a:r>
          </a:p>
          <a:p>
            <a:pPr algn="ctr"/>
            <a:r>
              <a:rPr lang="fr-FR" sz="1200" b="1" dirty="0">
                <a:solidFill>
                  <a:schemeClr val="bg1">
                    <a:lumMod val="50000"/>
                  </a:schemeClr>
                </a:solidFill>
              </a:rPr>
              <a:t>elvitégravir (2014)</a:t>
            </a:r>
          </a:p>
          <a:p>
            <a:pPr algn="ctr"/>
            <a:endParaRPr lang="fr-FR" sz="1200" dirty="0"/>
          </a:p>
        </p:txBody>
      </p:sp>
      <p:sp>
        <p:nvSpPr>
          <p:cNvPr id="148" name="Text Box 113"/>
          <p:cNvSpPr txBox="1">
            <a:spLocks noChangeArrowheads="1"/>
          </p:cNvSpPr>
          <p:nvPr/>
        </p:nvSpPr>
        <p:spPr bwMode="auto">
          <a:xfrm>
            <a:off x="6859102" y="5835632"/>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09</a:t>
            </a:r>
          </a:p>
        </p:txBody>
      </p:sp>
      <p:sp>
        <p:nvSpPr>
          <p:cNvPr id="149" name="Text Box 113"/>
          <p:cNvSpPr txBox="1">
            <a:spLocks noChangeArrowheads="1"/>
          </p:cNvSpPr>
          <p:nvPr/>
        </p:nvSpPr>
        <p:spPr bwMode="auto">
          <a:xfrm>
            <a:off x="8291283"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14</a:t>
            </a:r>
          </a:p>
        </p:txBody>
      </p:sp>
      <p:sp>
        <p:nvSpPr>
          <p:cNvPr id="150" name="Text Box 113"/>
          <p:cNvSpPr txBox="1">
            <a:spLocks noChangeArrowheads="1"/>
          </p:cNvSpPr>
          <p:nvPr/>
        </p:nvSpPr>
        <p:spPr bwMode="auto">
          <a:xfrm>
            <a:off x="8007731" y="5833159"/>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13</a:t>
            </a:r>
          </a:p>
        </p:txBody>
      </p:sp>
      <p:sp>
        <p:nvSpPr>
          <p:cNvPr id="151" name="Text Box 113"/>
          <p:cNvSpPr txBox="1">
            <a:spLocks noChangeArrowheads="1"/>
          </p:cNvSpPr>
          <p:nvPr/>
        </p:nvSpPr>
        <p:spPr bwMode="auto">
          <a:xfrm>
            <a:off x="7718411" y="5834833"/>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12</a:t>
            </a:r>
          </a:p>
        </p:txBody>
      </p:sp>
      <p:sp>
        <p:nvSpPr>
          <p:cNvPr id="152" name="Text Box 113"/>
          <p:cNvSpPr txBox="1">
            <a:spLocks noChangeArrowheads="1"/>
          </p:cNvSpPr>
          <p:nvPr/>
        </p:nvSpPr>
        <p:spPr bwMode="auto">
          <a:xfrm>
            <a:off x="7447786" y="5834658"/>
            <a:ext cx="318397"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11</a:t>
            </a:r>
          </a:p>
        </p:txBody>
      </p:sp>
      <p:sp>
        <p:nvSpPr>
          <p:cNvPr id="153" name="Text Box 113"/>
          <p:cNvSpPr txBox="1">
            <a:spLocks noChangeArrowheads="1"/>
          </p:cNvSpPr>
          <p:nvPr/>
        </p:nvSpPr>
        <p:spPr bwMode="auto">
          <a:xfrm>
            <a:off x="7141641" y="583538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fr-FR" altLang="en-US" sz="1200" b="1" dirty="0">
                <a:solidFill>
                  <a:schemeClr val="bg1">
                    <a:lumMod val="50000"/>
                  </a:schemeClr>
                </a:solidFill>
                <a:latin typeface="Arial Narrow" pitchFamily="34" charset="0"/>
              </a:rPr>
              <a:t>10</a:t>
            </a:r>
          </a:p>
        </p:txBody>
      </p:sp>
      <p:graphicFrame>
        <p:nvGraphicFramePr>
          <p:cNvPr id="7" name="Table 6"/>
          <p:cNvGraphicFramePr>
            <a:graphicFrameLocks noGrp="1"/>
          </p:cNvGraphicFramePr>
          <p:nvPr>
            <p:extLst>
              <p:ext uri="{D42A27DB-BD31-4B8C-83A1-F6EECF244321}">
                <p14:modId xmlns:p14="http://schemas.microsoft.com/office/powerpoint/2010/main" val="4207139050"/>
              </p:ext>
            </p:extLst>
          </p:nvPr>
        </p:nvGraphicFramePr>
        <p:xfrm>
          <a:off x="251520" y="290880"/>
          <a:ext cx="3704875" cy="887189"/>
        </p:xfrm>
        <a:graphic>
          <a:graphicData uri="http://schemas.openxmlformats.org/drawingml/2006/table">
            <a:tbl>
              <a:tblPr>
                <a:tableStyleId>{5C22544A-7EE6-4342-B048-85BDC9FD1C3A}</a:tableStyleId>
              </a:tblPr>
              <a:tblGrid>
                <a:gridCol w="3704875">
                  <a:extLst>
                    <a:ext uri="{9D8B030D-6E8A-4147-A177-3AD203B41FA5}">
                      <a16:colId xmlns="" xmlns:a16="http://schemas.microsoft.com/office/drawing/2014/main" val="20000"/>
                    </a:ext>
                  </a:extLst>
                </a:gridCol>
              </a:tblGrid>
              <a:tr h="245557">
                <a:tc>
                  <a:txBody>
                    <a:bodyPr/>
                    <a:lstStyle/>
                    <a:p>
                      <a:pPr algn="l" rtl="0" fontAlgn="ctr"/>
                      <a:r>
                        <a:rPr lang="it-IT" sz="1100" b="1" u="none" strike="noStrike" dirty="0">
                          <a:solidFill>
                            <a:srgbClr val="C00000"/>
                          </a:solidFill>
                          <a:effectLst/>
                        </a:rPr>
                        <a:t>INTI, inhibiteur nucléosidique de la transcriptase inverse</a:t>
                      </a:r>
                    </a:p>
                    <a:p>
                      <a:pPr marL="0" marR="0" indent="0" algn="l" defTabSz="912370" rtl="0" eaLnBrk="1" fontAlgn="ctr" latinLnBrk="0" hangingPunct="1">
                        <a:lnSpc>
                          <a:spcPct val="100000"/>
                        </a:lnSpc>
                        <a:spcBef>
                          <a:spcPts val="0"/>
                        </a:spcBef>
                        <a:spcAft>
                          <a:spcPts val="0"/>
                        </a:spcAft>
                        <a:buClrTx/>
                        <a:buSzTx/>
                        <a:buFontTx/>
                        <a:buNone/>
                        <a:tabLst/>
                        <a:defRPr/>
                      </a:pPr>
                      <a:r>
                        <a:rPr lang="en-GB" sz="1100" b="1" u="none" strike="noStrike" dirty="0">
                          <a:solidFill>
                            <a:srgbClr val="00B050"/>
                          </a:solidFill>
                          <a:effectLst/>
                        </a:rPr>
                        <a:t>IP, inhibiteur de protéase</a:t>
                      </a:r>
                      <a:endParaRPr lang="fr-FR" sz="1100" b="1" i="0" u="none" strike="noStrike" dirty="0">
                        <a:solidFill>
                          <a:srgbClr val="FF0000"/>
                        </a:solidFill>
                        <a:effectLst/>
                        <a:latin typeface="Calibri"/>
                      </a:endParaRPr>
                    </a:p>
                  </a:txBody>
                  <a:tcPr marL="9525" marR="9525" marT="9525" marB="0" anchor="ctr">
                    <a:solidFill>
                      <a:schemeClr val="bg1"/>
                    </a:solidFill>
                  </a:tcPr>
                </a:tc>
                <a:extLst>
                  <a:ext uri="{0D108BD9-81ED-4DB2-BD59-A6C34878D82A}">
                    <a16:rowId xmlns="" xmlns:a16="http://schemas.microsoft.com/office/drawing/2014/main" val="10000"/>
                  </a:ext>
                </a:extLst>
              </a:tr>
              <a:tr h="130881">
                <a:tc>
                  <a:txBody>
                    <a:bodyPr/>
                    <a:lstStyle/>
                    <a:p>
                      <a:pPr algn="l" rtl="0" fontAlgn="ctr"/>
                      <a:r>
                        <a:rPr lang="it-IT" sz="1100" b="1" u="none" strike="noStrike" dirty="0">
                          <a:solidFill>
                            <a:srgbClr val="0070C0"/>
                          </a:solidFill>
                          <a:effectLst/>
                        </a:rPr>
                        <a:t>INNTI, inhibiteur non nucléosidique de la transcriptase inverse</a:t>
                      </a:r>
                      <a:endParaRPr lang="fr-FR" sz="1100" b="1" i="0" u="none" strike="noStrike" dirty="0">
                        <a:solidFill>
                          <a:srgbClr val="0070C0"/>
                        </a:solidFill>
                        <a:effectLst/>
                        <a:latin typeface="Calibri"/>
                      </a:endParaRPr>
                    </a:p>
                  </a:txBody>
                  <a:tcPr marL="9525" marR="9525" marT="9525" marB="0" anchor="ctr">
                    <a:solidFill>
                      <a:schemeClr val="bg1"/>
                    </a:solidFill>
                  </a:tcPr>
                </a:tc>
                <a:extLst>
                  <a:ext uri="{0D108BD9-81ED-4DB2-BD59-A6C34878D82A}">
                    <a16:rowId xmlns="" xmlns:a16="http://schemas.microsoft.com/office/drawing/2014/main" val="10001"/>
                  </a:ext>
                </a:extLst>
              </a:tr>
              <a:tr h="365219">
                <a:tc>
                  <a:txBody>
                    <a:bodyPr/>
                    <a:lstStyle/>
                    <a:p>
                      <a:pPr marL="0" marR="0" indent="0" algn="l" defTabSz="912370" rtl="0" eaLnBrk="1" fontAlgn="ctr" latinLnBrk="0" hangingPunct="1">
                        <a:lnSpc>
                          <a:spcPct val="100000"/>
                        </a:lnSpc>
                        <a:spcBef>
                          <a:spcPts val="0"/>
                        </a:spcBef>
                        <a:spcAft>
                          <a:spcPts val="0"/>
                        </a:spcAft>
                        <a:buClrTx/>
                        <a:buSzTx/>
                        <a:buFontTx/>
                        <a:buNone/>
                        <a:tabLst/>
                        <a:defRPr/>
                      </a:pPr>
                      <a:r>
                        <a:rPr lang="en-GB" sz="1100" b="1" u="none" strike="noStrike" dirty="0">
                          <a:solidFill>
                            <a:srgbClr val="7030A0"/>
                          </a:solidFill>
                          <a:effectLst/>
                        </a:rPr>
                        <a:t>Antagoniste du CCR5 / Inhibiteur d'entrée</a:t>
                      </a:r>
                      <a:endParaRPr lang="fr-FR" sz="1100" b="1" i="0" u="none" strike="noStrike" dirty="0">
                        <a:solidFill>
                          <a:srgbClr val="7030A0"/>
                        </a:solidFill>
                        <a:effectLst/>
                        <a:latin typeface="+mn-lt"/>
                      </a:endParaRPr>
                    </a:p>
                    <a:p>
                      <a:pPr marL="0" marR="0" indent="0" algn="l" defTabSz="912370" rtl="0" eaLnBrk="1" fontAlgn="ctr" latinLnBrk="0" hangingPunct="1">
                        <a:lnSpc>
                          <a:spcPct val="100000"/>
                        </a:lnSpc>
                        <a:spcBef>
                          <a:spcPts val="0"/>
                        </a:spcBef>
                        <a:spcAft>
                          <a:spcPts val="0"/>
                        </a:spcAft>
                        <a:buClrTx/>
                        <a:buSzTx/>
                        <a:buFontTx/>
                        <a:buNone/>
                        <a:tabLst/>
                        <a:defRPr/>
                      </a:pPr>
                      <a:r>
                        <a:rPr lang="en-GB" sz="1100" b="1" u="none" strike="noStrike" dirty="0">
                          <a:solidFill>
                            <a:schemeClr val="bg1">
                              <a:lumMod val="50000"/>
                            </a:schemeClr>
                          </a:solidFill>
                          <a:effectLst/>
                        </a:rPr>
                        <a:t>Inhibiteur de l'intégrase</a:t>
                      </a:r>
                      <a:endParaRPr lang="fr-FR" sz="1100" b="1" i="0" u="none" strike="noStrike" dirty="0">
                        <a:solidFill>
                          <a:schemeClr val="bg1">
                            <a:lumMod val="50000"/>
                          </a:schemeClr>
                        </a:solidFill>
                        <a:effectLst/>
                        <a:latin typeface="+mn-lt"/>
                      </a:endParaRPr>
                    </a:p>
                  </a:txBody>
                  <a:tcPr marL="9525" marR="9525" marT="9525" marB="0" anchor="ctr">
                    <a:solidFill>
                      <a:schemeClr val="bg1"/>
                    </a:solidFill>
                  </a:tcPr>
                </a:tc>
                <a:extLst>
                  <a:ext uri="{0D108BD9-81ED-4DB2-BD59-A6C34878D82A}">
                    <a16:rowId xmlns="" xmlns:a16="http://schemas.microsoft.com/office/drawing/2014/main" val="10002"/>
                  </a:ext>
                </a:extLst>
              </a:tr>
            </a:tbl>
          </a:graphicData>
        </a:graphic>
      </p:graphicFrame>
      <p:sp>
        <p:nvSpPr>
          <p:cNvPr id="8" name="Rectangle 7"/>
          <p:cNvSpPr/>
          <p:nvPr/>
        </p:nvSpPr>
        <p:spPr>
          <a:xfrm>
            <a:off x="4881747" y="96803"/>
            <a:ext cx="4261167" cy="338554"/>
          </a:xfrm>
          <a:prstGeom prst="rect">
            <a:avLst/>
          </a:prstGeom>
        </p:spPr>
        <p:txBody>
          <a:bodyPr wrap="none">
            <a:spAutoFit/>
          </a:bodyPr>
          <a:lstStyle/>
          <a:p>
            <a:r>
              <a:rPr lang="fr-FR" altLang="en-US" sz="1600" b="1" dirty="0">
                <a:latin typeface="Calibri" panose="020F0502020204030204" pitchFamily="34" charset="0"/>
              </a:rPr>
              <a:t>Approbation des médicaments antirétroviraux   </a:t>
            </a:r>
            <a:endParaRPr lang="fr-FR" sz="1600" b="1" dirty="0">
              <a:latin typeface="Calibri" panose="020F0502020204030204" pitchFamily="34" charset="0"/>
              <a:cs typeface="Calibri" panose="020F0502020204030204" pitchFamily="34" charset="0"/>
            </a:endParaRPr>
          </a:p>
        </p:txBody>
      </p:sp>
      <p:cxnSp>
        <p:nvCxnSpPr>
          <p:cNvPr id="10" name="Straight Connector 9"/>
          <p:cNvCxnSpPr>
            <a:endCxn id="15453" idx="3"/>
          </p:cNvCxnSpPr>
          <p:nvPr/>
        </p:nvCxnSpPr>
        <p:spPr>
          <a:xfrm>
            <a:off x="909640" y="1628800"/>
            <a:ext cx="20644" cy="418940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5288" y="6155277"/>
            <a:ext cx="3403600" cy="261610"/>
          </a:xfrm>
          <a:prstGeom prst="rect">
            <a:avLst/>
          </a:prstGeom>
          <a:noFill/>
        </p:spPr>
        <p:txBody>
          <a:bodyPr wrap="square" rtlCol="0">
            <a:spAutoFit/>
          </a:bodyPr>
          <a:lstStyle/>
          <a:p>
            <a:pPr algn="ctr"/>
            <a:r>
              <a:rPr lang="fr-FR" sz="1100" dirty="0">
                <a:solidFill>
                  <a:schemeClr val="bg1">
                    <a:lumMod val="50000"/>
                  </a:schemeClr>
                </a:solidFill>
              </a:rPr>
              <a:t>Année de l'approbation par la FDA</a:t>
            </a:r>
          </a:p>
        </p:txBody>
      </p:sp>
      <p:sp>
        <p:nvSpPr>
          <p:cNvPr id="116" name="TextBox 115"/>
          <p:cNvSpPr txBox="1"/>
          <p:nvPr/>
        </p:nvSpPr>
        <p:spPr>
          <a:xfrm>
            <a:off x="73971" y="2875979"/>
            <a:ext cx="717697" cy="338554"/>
          </a:xfrm>
          <a:prstGeom prst="rect">
            <a:avLst/>
          </a:prstGeom>
          <a:noFill/>
        </p:spPr>
        <p:txBody>
          <a:bodyPr wrap="square" lIns="0" rIns="0" rtlCol="0">
            <a:spAutoFit/>
          </a:bodyPr>
          <a:lstStyle/>
          <a:p>
            <a:pPr algn="ctr"/>
            <a:r>
              <a:rPr lang="fr-FR" sz="800" dirty="0">
                <a:solidFill>
                  <a:schemeClr val="bg1">
                    <a:lumMod val="50000"/>
                  </a:schemeClr>
                </a:solidFill>
              </a:rPr>
              <a:t>Nombre total</a:t>
            </a:r>
          </a:p>
          <a:p>
            <a:pPr algn="ctr"/>
            <a:r>
              <a:rPr lang="fr-FR" sz="800" dirty="0">
                <a:solidFill>
                  <a:schemeClr val="bg1">
                    <a:lumMod val="50000"/>
                  </a:schemeClr>
                </a:solidFill>
              </a:rPr>
              <a:t>de médicaments</a:t>
            </a:r>
          </a:p>
        </p:txBody>
      </p:sp>
      <p:grpSp>
        <p:nvGrpSpPr>
          <p:cNvPr id="115" name="Group 114"/>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44715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fr-FR" sz="2400" b="1" dirty="0"/>
              <a:t>Nouveaux diagnostics du VIH dans une population de 100 000 individus, 2014, Région européenne de l'OMS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97" y="1205297"/>
            <a:ext cx="7534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727" y="5685769"/>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631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3443473"/>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1520" y="476673"/>
            <a:ext cx="851217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algn="ctr" defTabSz="781616" rtl="0" eaLnBrk="0" fontAlgn="base" hangingPunct="0">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fontAlgn="base">
              <a:spcBef>
                <a:spcPct val="0"/>
              </a:spcBef>
              <a:spcAft>
                <a:spcPct val="0"/>
              </a:spcAft>
              <a:defRPr sz="4700">
                <a:solidFill>
                  <a:schemeClr val="tx2"/>
                </a:solidFill>
                <a:latin typeface="Times New Roman" pitchFamily="-65" charset="0"/>
              </a:defRPr>
            </a:lvl6pPr>
            <a:lvl7pPr marL="219006" algn="ctr" defTabSz="976049" rtl="0" fontAlgn="base">
              <a:spcBef>
                <a:spcPct val="0"/>
              </a:spcBef>
              <a:spcAft>
                <a:spcPct val="0"/>
              </a:spcAft>
              <a:defRPr sz="4700">
                <a:solidFill>
                  <a:schemeClr val="tx2"/>
                </a:solidFill>
                <a:latin typeface="Times New Roman" pitchFamily="-65" charset="0"/>
              </a:defRPr>
            </a:lvl7pPr>
            <a:lvl8pPr marL="328517" algn="ctr" defTabSz="976049" rtl="0" fontAlgn="base">
              <a:spcBef>
                <a:spcPct val="0"/>
              </a:spcBef>
              <a:spcAft>
                <a:spcPct val="0"/>
              </a:spcAft>
              <a:defRPr sz="4700">
                <a:solidFill>
                  <a:schemeClr val="tx2"/>
                </a:solidFill>
                <a:latin typeface="Times New Roman" pitchFamily="-65" charset="0"/>
              </a:defRPr>
            </a:lvl8pPr>
            <a:lvl9pPr marL="438023" algn="ctr" defTabSz="976049" rtl="0" fontAlgn="base">
              <a:spcBef>
                <a:spcPct val="0"/>
              </a:spcBef>
              <a:spcAft>
                <a:spcPct val="0"/>
              </a:spcAft>
              <a:defRPr sz="4700">
                <a:solidFill>
                  <a:schemeClr val="tx2"/>
                </a:solidFill>
                <a:latin typeface="Times New Roman" pitchFamily="-65" charset="0"/>
              </a:defRPr>
            </a:lvl9pPr>
          </a:lstStyle>
          <a:p>
            <a:r>
              <a:rPr lang="fr-FR" altLang="en-US" sz="2400" b="1" kern="0" dirty="0" smtClean="0">
                <a:solidFill>
                  <a:schemeClr val="tx1"/>
                </a:solidFill>
                <a:latin typeface="Calibri" panose="020F0502020204030204" pitchFamily="34" charset="0"/>
              </a:rPr>
              <a:t>Opportunités </a:t>
            </a:r>
            <a:r>
              <a:rPr lang="fr-FR" altLang="en-US" sz="2400" b="1" kern="0" dirty="0">
                <a:solidFill>
                  <a:schemeClr val="tx1"/>
                </a:solidFill>
                <a:latin typeface="Calibri" panose="020F0502020204030204" pitchFamily="34" charset="0"/>
              </a:rPr>
              <a:t>manquées pour le diagnostic</a:t>
            </a:r>
          </a:p>
        </p:txBody>
      </p:sp>
      <p:sp>
        <p:nvSpPr>
          <p:cNvPr id="5" name="Title 4"/>
          <p:cNvSpPr>
            <a:spLocks noGrp="1"/>
          </p:cNvSpPr>
          <p:nvPr>
            <p:ph type="title"/>
          </p:nvPr>
        </p:nvSpPr>
        <p:spPr/>
        <p:txBody>
          <a:bodyPr/>
          <a:lstStyle/>
          <a:p>
            <a:r>
              <a:rPr lang="fr-FR" dirty="0"/>
              <a:t> </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table"/>
          <p:cNvPicPr>
            <a:picLocks noChangeAspect="1"/>
          </p:cNvPicPr>
          <p:nvPr/>
        </p:nvPicPr>
        <p:blipFill>
          <a:blip r:embed="rId4"/>
          <a:stretch>
            <a:fillRect/>
          </a:stretch>
        </p:blipFill>
        <p:spPr>
          <a:xfrm>
            <a:off x="398959" y="910059"/>
            <a:ext cx="8058049" cy="4967881"/>
          </a:xfrm>
          <a:prstGeom prst="rect">
            <a:avLst/>
          </a:prstGeom>
        </p:spPr>
      </p:pic>
      <p:graphicFrame>
        <p:nvGraphicFramePr>
          <p:cNvPr id="14" name="16 Diagrama"/>
          <p:cNvGraphicFramePr/>
          <p:nvPr>
            <p:extLst>
              <p:ext uri="{D42A27DB-BD31-4B8C-83A1-F6EECF244321}">
                <p14:modId xmlns:p14="http://schemas.microsoft.com/office/powerpoint/2010/main" val="2620808873"/>
              </p:ext>
            </p:extLst>
          </p:nvPr>
        </p:nvGraphicFramePr>
        <p:xfrm>
          <a:off x="1325745" y="5769693"/>
          <a:ext cx="6768752" cy="576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8 Rectángulo redondeado"/>
          <p:cNvSpPr/>
          <p:nvPr/>
        </p:nvSpPr>
        <p:spPr>
          <a:xfrm>
            <a:off x="3483858" y="5013176"/>
            <a:ext cx="4973150" cy="72008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 name="17 Rectángulo redondeado"/>
          <p:cNvSpPr/>
          <p:nvPr/>
        </p:nvSpPr>
        <p:spPr>
          <a:xfrm>
            <a:off x="3347864" y="3068960"/>
            <a:ext cx="4973149" cy="36004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 name="9 CuadroTexto"/>
          <p:cNvSpPr txBox="1"/>
          <p:nvPr/>
        </p:nvSpPr>
        <p:spPr>
          <a:xfrm>
            <a:off x="179512" y="6266853"/>
            <a:ext cx="1951175" cy="253916"/>
          </a:xfrm>
          <a:prstGeom prst="rect">
            <a:avLst/>
          </a:prstGeom>
          <a:noFill/>
        </p:spPr>
        <p:txBody>
          <a:bodyPr wrap="non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ysClr val="windowText" lastClr="000000"/>
                </a:solidFill>
                <a:effectLst/>
                <a:uLnTx/>
                <a:uFillTx/>
                <a:latin typeface="Calibri"/>
              </a:rPr>
              <a:t>Pérez Elías MJ, EACS 2013 PS8/3</a:t>
            </a:r>
          </a:p>
        </p:txBody>
      </p:sp>
    </p:spTree>
    <p:extLst>
      <p:ext uri="{BB962C8B-B14F-4D97-AF65-F5344CB8AC3E}">
        <p14:creationId xmlns:p14="http://schemas.microsoft.com/office/powerpoint/2010/main" val="1232288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ZoneTexte 6"/>
          <p:cNvSpPr txBox="1">
            <a:spLocks noChangeArrowheads="1"/>
          </p:cNvSpPr>
          <p:nvPr/>
        </p:nvSpPr>
        <p:spPr bwMode="auto">
          <a:xfrm>
            <a:off x="539552" y="1357314"/>
            <a:ext cx="6984776" cy="369320"/>
          </a:xfrm>
          <a:prstGeom prst="rect">
            <a:avLst/>
          </a:prstGeom>
          <a:noFill/>
          <a:ln w="9525">
            <a:noFill/>
            <a:miter lim="800000"/>
            <a:headEnd/>
            <a:tailEnd/>
          </a:ln>
        </p:spPr>
        <p:txBody>
          <a:bodyPr wrap="square" lIns="91238" tIns="45619" rIns="91238" bIns="45619">
            <a:spAutoFit/>
          </a:bodyPr>
          <a:lstStyle/>
          <a:p>
            <a:r>
              <a:rPr lang="fr-FR" dirty="0" smtClean="0">
                <a:solidFill>
                  <a:srgbClr val="000000"/>
                </a:solidFill>
                <a:latin typeface="Arial" pitchFamily="34" charset="0"/>
              </a:rPr>
              <a:t>Proposition de test VIH à la 1</a:t>
            </a:r>
            <a:r>
              <a:rPr lang="fr-FR" baseline="30000" dirty="0" smtClean="0">
                <a:solidFill>
                  <a:srgbClr val="000000"/>
                </a:solidFill>
                <a:latin typeface="Arial" pitchFamily="34" charset="0"/>
              </a:rPr>
              <a:t>ère</a:t>
            </a:r>
            <a:r>
              <a:rPr lang="fr-FR" dirty="0" smtClean="0">
                <a:solidFill>
                  <a:srgbClr val="000000"/>
                </a:solidFill>
                <a:latin typeface="Arial" pitchFamily="34" charset="0"/>
              </a:rPr>
              <a:t> consultation selon le symptôme*</a:t>
            </a:r>
            <a:endParaRPr lang="fr-FR" dirty="0">
              <a:solidFill>
                <a:srgbClr val="000000"/>
              </a:solidFill>
              <a:latin typeface="Arial" pitchFamily="34" charset="0"/>
            </a:endParaRPr>
          </a:p>
        </p:txBody>
      </p:sp>
      <p:sp>
        <p:nvSpPr>
          <p:cNvPr id="74756" name="ZoneTexte 7"/>
          <p:cNvSpPr txBox="1">
            <a:spLocks noChangeArrowheads="1"/>
          </p:cNvSpPr>
          <p:nvPr/>
        </p:nvSpPr>
        <p:spPr bwMode="auto">
          <a:xfrm>
            <a:off x="883791" y="5546768"/>
            <a:ext cx="7170738" cy="584200"/>
          </a:xfrm>
          <a:prstGeom prst="rect">
            <a:avLst/>
          </a:prstGeom>
          <a:noFill/>
          <a:ln w="9525">
            <a:noFill/>
            <a:miter lim="800000"/>
            <a:headEnd/>
            <a:tailEnd/>
          </a:ln>
        </p:spPr>
        <p:txBody>
          <a:bodyPr lIns="91238" tIns="45619" rIns="91238" bIns="45619">
            <a:spAutoFit/>
          </a:bodyPr>
          <a:lstStyle/>
          <a:p>
            <a:r>
              <a:rPr lang="fr-FR" sz="1600" dirty="0">
                <a:solidFill>
                  <a:srgbClr val="000000"/>
                </a:solidFill>
                <a:latin typeface="Arial" pitchFamily="34" charset="0"/>
              </a:rPr>
              <a:t>*Symptôme le plus ancien durant la période de 3 ans à 3 mois avant le diagnostic de VIH qui a amené les patients à consulter </a:t>
            </a:r>
          </a:p>
        </p:txBody>
      </p:sp>
      <p:pic>
        <p:nvPicPr>
          <p:cNvPr id="46085" name="Picture 2"/>
          <p:cNvPicPr>
            <a:picLocks noChangeAspect="1" noChangeArrowheads="1"/>
          </p:cNvPicPr>
          <p:nvPr/>
        </p:nvPicPr>
        <p:blipFill>
          <a:blip r:embed="rId3" cstate="print"/>
          <a:srcRect/>
          <a:stretch>
            <a:fillRect/>
          </a:stretch>
        </p:blipFill>
        <p:spPr bwMode="auto">
          <a:xfrm>
            <a:off x="672678" y="1916831"/>
            <a:ext cx="6851650" cy="3419475"/>
          </a:xfrm>
          <a:prstGeom prst="rect">
            <a:avLst/>
          </a:prstGeom>
          <a:noFill/>
          <a:ln w="9525">
            <a:noFill/>
            <a:miter lim="800000"/>
            <a:headEnd/>
            <a:tailEnd/>
          </a:ln>
        </p:spPr>
      </p:pic>
      <p:sp>
        <p:nvSpPr>
          <p:cNvPr id="7" name="Titre 1"/>
          <p:cNvSpPr txBox="1">
            <a:spLocks/>
          </p:cNvSpPr>
          <p:nvPr/>
        </p:nvSpPr>
        <p:spPr>
          <a:xfrm>
            <a:off x="251520" y="260648"/>
            <a:ext cx="8435280" cy="882352"/>
          </a:xfrm>
          <a:prstGeom prst="rect">
            <a:avLst/>
          </a:prstGeom>
        </p:spPr>
        <p:txBody>
          <a:bodyPr lIns="91238" tIns="45619" rIns="91238" bIns="45619" anchor="t">
            <a:noAutofit/>
          </a:bodyPr>
          <a:lstStyle/>
          <a:p>
            <a:pPr algn="ctr">
              <a:spcBef>
                <a:spcPct val="0"/>
              </a:spcBef>
              <a:defRPr/>
            </a:pPr>
            <a:r>
              <a:rPr lang="fr-FR" sz="2400" b="1" dirty="0" smtClean="0">
                <a:latin typeface="Calibri" panose="020F0502020204030204" pitchFamily="34" charset="0"/>
                <a:ea typeface="ＭＳ Ｐゴシック" pitchFamily="34" charset="-128"/>
                <a:cs typeface="Calibri" panose="020F0502020204030204" pitchFamily="34" charset="0"/>
              </a:rPr>
              <a:t>Proportion d’opportunités réussies de diagnostic de VIH</a:t>
            </a:r>
          </a:p>
          <a:p>
            <a:pPr algn="ctr">
              <a:spcBef>
                <a:spcPct val="0"/>
              </a:spcBef>
              <a:defRPr/>
            </a:pPr>
            <a:r>
              <a:rPr lang="fr-FR" sz="2400" b="1" dirty="0" smtClean="0">
                <a:latin typeface="Calibri" panose="020F0502020204030204" pitchFamily="34" charset="0"/>
                <a:ea typeface="ＭＳ Ｐゴシック" pitchFamily="34" charset="-128"/>
                <a:cs typeface="Calibri" panose="020F0502020204030204" pitchFamily="34" charset="0"/>
              </a:rPr>
              <a:t>Etude </a:t>
            </a:r>
            <a:r>
              <a:rPr lang="fr-FR" sz="2400" b="1" dirty="0">
                <a:latin typeface="Calibri" panose="020F0502020204030204" pitchFamily="34" charset="0"/>
                <a:ea typeface="ＭＳ Ｐゴシック" pitchFamily="34" charset="-128"/>
                <a:cs typeface="Calibri" panose="020F0502020204030204" pitchFamily="34" charset="0"/>
              </a:rPr>
              <a:t>ANRS – </a:t>
            </a:r>
            <a:r>
              <a:rPr lang="fr-FR" sz="2400" b="1" dirty="0" smtClean="0">
                <a:latin typeface="Calibri" panose="020F0502020204030204" pitchFamily="34" charset="0"/>
                <a:ea typeface="ＭＳ Ｐゴシック" pitchFamily="34" charset="-128"/>
                <a:cs typeface="Calibri" panose="020F0502020204030204" pitchFamily="34" charset="0"/>
              </a:rPr>
              <a:t>Opportunités, 2010, France</a:t>
            </a:r>
            <a:endParaRPr lang="fr-FR" sz="2400" b="1" dirty="0">
              <a:latin typeface="Calibri" panose="020F0502020204030204" pitchFamily="34" charset="0"/>
              <a:ea typeface="ＭＳ Ｐゴシック" pitchFamily="34" charset="-128"/>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8115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23528" y="551075"/>
            <a:ext cx="836327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38" tIns="45619" rIns="91238" bIns="45619" anchor="t"/>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ea typeface="ＭＳ Ｐゴシック" charset="-128"/>
              </a:defRPr>
            </a:lvl9pPr>
          </a:lstStyle>
          <a:p>
            <a:pPr algn="ctr">
              <a:spcBef>
                <a:spcPct val="0"/>
              </a:spcBef>
              <a:defRPr/>
            </a:pPr>
            <a:r>
              <a:rPr lang="fr-FR" sz="2800" b="1" dirty="0" smtClean="0">
                <a:solidFill>
                  <a:schemeClr val="tx1"/>
                </a:solidFill>
                <a:ea typeface="ＭＳ Ｐゴシック" pitchFamily="34" charset="-128"/>
                <a:cs typeface="Calibri" panose="020F0502020204030204" pitchFamily="34" charset="0"/>
              </a:rPr>
              <a:t>Les patients ne sont-ils pas testés pour le VIH car ils ne recourent pas aux soins?</a:t>
            </a:r>
          </a:p>
          <a:p>
            <a:pPr algn="ctr">
              <a:spcBef>
                <a:spcPct val="0"/>
              </a:spcBef>
              <a:defRPr/>
            </a:pPr>
            <a:r>
              <a:rPr lang="fr-FR" sz="2400" b="1" dirty="0" smtClean="0">
                <a:solidFill>
                  <a:schemeClr val="tx1"/>
                </a:solidFill>
                <a:ea typeface="ＭＳ Ｐゴシック" pitchFamily="34" charset="-128"/>
                <a:cs typeface="Calibri" panose="020F0502020204030204" pitchFamily="34" charset="0"/>
              </a:rPr>
              <a:t>Etude </a:t>
            </a:r>
            <a:r>
              <a:rPr lang="fr-FR" sz="2400" b="1" dirty="0">
                <a:solidFill>
                  <a:schemeClr val="tx1"/>
                </a:solidFill>
                <a:ea typeface="ＭＳ Ｐゴシック" pitchFamily="34" charset="-128"/>
                <a:cs typeface="Calibri" panose="020F0502020204030204" pitchFamily="34" charset="0"/>
              </a:rPr>
              <a:t>ANRS – Opportunités, 2010, France</a:t>
            </a:r>
          </a:p>
        </p:txBody>
      </p:sp>
      <p:sp>
        <p:nvSpPr>
          <p:cNvPr id="22531" name="Text Box 2"/>
          <p:cNvSpPr txBox="1">
            <a:spLocks noChangeArrowheads="1"/>
          </p:cNvSpPr>
          <p:nvPr/>
        </p:nvSpPr>
        <p:spPr bwMode="auto">
          <a:xfrm>
            <a:off x="448875" y="2204864"/>
            <a:ext cx="8229600" cy="18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38" tIns="45619" rIns="91238" bIns="45619"/>
          <a:lstStyle>
            <a:lvl1pPr marL="341313" indent="-341313"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1pPr>
            <a:lvl2pPr marL="741363" indent="-284163"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2pPr>
            <a:lvl3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3pPr>
            <a:lvl4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4pPr>
            <a:lvl5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Calibri" pitchFamily="34" charset="0"/>
                <a:ea typeface="ＭＳ Ｐゴシック" charset="-128"/>
              </a:defRPr>
            </a:lvl9pPr>
          </a:lstStyle>
          <a:p>
            <a:pPr marL="0" indent="0" eaLnBrk="1" hangingPunct="1">
              <a:lnSpc>
                <a:spcPct val="80000"/>
              </a:lnSpc>
              <a:spcBef>
                <a:spcPts val="450"/>
              </a:spcBef>
            </a:pPr>
            <a:endParaRPr lang="en-US" altLang="en-US" sz="2000" dirty="0" smtClean="0">
              <a:solidFill>
                <a:srgbClr val="000000"/>
              </a:solidFill>
              <a:latin typeface="+mj-lt"/>
            </a:endParaRPr>
          </a:p>
          <a:p>
            <a:pPr marL="0" lvl="1" indent="0" eaLnBrk="1" hangingPunct="1">
              <a:lnSpc>
                <a:spcPct val="80000"/>
              </a:lnSpc>
              <a:spcBef>
                <a:spcPts val="375"/>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000" dirty="0" smtClean="0">
                <a:solidFill>
                  <a:srgbClr val="000000"/>
                </a:solidFill>
                <a:latin typeface="+mj-lt"/>
                <a:cs typeface="Calibri" panose="020F0502020204030204" pitchFamily="34" charset="0"/>
              </a:rPr>
              <a:t>In the three years prior to HIV diagnosis, 99</a:t>
            </a:r>
            <a:r>
              <a:rPr lang="en-US" altLang="en-US" sz="2000" dirty="0">
                <a:solidFill>
                  <a:srgbClr val="000000"/>
                </a:solidFill>
                <a:latin typeface="+mj-lt"/>
                <a:cs typeface="Calibri" panose="020F0502020204030204" pitchFamily="34" charset="0"/>
              </a:rPr>
              <a:t>% </a:t>
            </a:r>
            <a:r>
              <a:rPr lang="en-US" altLang="en-US" sz="2000" dirty="0" smtClean="0">
                <a:solidFill>
                  <a:srgbClr val="000000"/>
                </a:solidFill>
                <a:latin typeface="+mj-lt"/>
                <a:cs typeface="Calibri" panose="020F0502020204030204" pitchFamily="34" charset="0"/>
              </a:rPr>
              <a:t>of people had been in touch with a </a:t>
            </a:r>
            <a:r>
              <a:rPr lang="en-US" altLang="en-US" sz="2000" dirty="0">
                <a:solidFill>
                  <a:srgbClr val="000000"/>
                </a:solidFill>
                <a:latin typeface="+mj-lt"/>
                <a:cs typeface="Calibri" panose="020F0502020204030204" pitchFamily="34" charset="0"/>
              </a:rPr>
              <a:t>healthcare setting and 89% had seen a general practitioner at least once a year</a:t>
            </a:r>
            <a:r>
              <a:rPr lang="en-US" altLang="en-US" sz="2000" dirty="0" smtClean="0">
                <a:solidFill>
                  <a:srgbClr val="000000"/>
                </a:solidFill>
                <a:latin typeface="+mj-lt"/>
                <a:cs typeface="Calibri" panose="020F0502020204030204" pitchFamily="34" charset="0"/>
              </a:rPr>
              <a:t>. </a:t>
            </a:r>
            <a:endParaRPr lang="en-US" altLang="en-US" sz="2000" dirty="0">
              <a:solidFill>
                <a:srgbClr val="000000"/>
              </a:solidFill>
              <a:latin typeface="+mj-lt"/>
              <a:cs typeface="Calibri" panose="020F0502020204030204" pitchFamily="34" charset="0"/>
            </a:endParaRPr>
          </a:p>
        </p:txBody>
      </p:sp>
      <p:sp>
        <p:nvSpPr>
          <p:cNvPr id="3" name="Rectangle 2"/>
          <p:cNvSpPr/>
          <p:nvPr/>
        </p:nvSpPr>
        <p:spPr>
          <a:xfrm>
            <a:off x="5108943" y="5858032"/>
            <a:ext cx="4032448" cy="537583"/>
          </a:xfrm>
          <a:prstGeom prst="rect">
            <a:avLst/>
          </a:prstGeom>
        </p:spPr>
        <p:txBody>
          <a:bodyPr wrap="square">
            <a:spAutoFit/>
          </a:bodyPr>
          <a:lstStyle/>
          <a:p>
            <a:pPr marL="0" lvl="1">
              <a:lnSpc>
                <a:spcPct val="80000"/>
              </a:lnSpc>
              <a:spcBef>
                <a:spcPts val="375"/>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1600" dirty="0" smtClean="0">
                <a:solidFill>
                  <a:srgbClr val="000000"/>
                </a:solidFill>
                <a:cs typeface="Calibri" panose="020F0502020204030204" pitchFamily="34" charset="0"/>
              </a:rPr>
              <a:t>Champenois</a:t>
            </a:r>
            <a:r>
              <a:rPr lang="en-US" altLang="en-US" sz="1600" dirty="0">
                <a:solidFill>
                  <a:srgbClr val="000000"/>
                </a:solidFill>
                <a:cs typeface="Calibri" panose="020F0502020204030204" pitchFamily="34" charset="0"/>
              </a:rPr>
              <a:t>; BMC Infect Dis, </a:t>
            </a:r>
            <a:r>
              <a:rPr lang="en-US" altLang="en-US" sz="1600" dirty="0" smtClean="0">
                <a:solidFill>
                  <a:srgbClr val="000000"/>
                </a:solidFill>
                <a:cs typeface="Calibri" panose="020F0502020204030204" pitchFamily="34" charset="0"/>
              </a:rPr>
              <a:t>2013 </a:t>
            </a:r>
            <a:endParaRPr lang="en-US" altLang="en-US" sz="1600" dirty="0">
              <a:solidFill>
                <a:srgbClr val="000000"/>
              </a:solidFill>
              <a:cs typeface="Calibri" panose="020F0502020204030204" pitchFamily="34" charset="0"/>
            </a:endParaRPr>
          </a:p>
          <a:p>
            <a:pPr marL="457200" lvl="1">
              <a:lnSpc>
                <a:spcPct val="80000"/>
              </a:lnSpc>
              <a:spcBef>
                <a:spcPts val="375"/>
              </a:spcBef>
            </a:pPr>
            <a:endParaRPr lang="en-US" altLang="en-US" sz="1600" dirty="0">
              <a:solidFill>
                <a:srgbClr val="000000"/>
              </a:solidFill>
              <a:cs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93955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2722308"/>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864096"/>
          </a:xfrm>
        </p:spPr>
        <p:txBody>
          <a:bodyPr anchor="t">
            <a:noAutofit/>
          </a:bodyPr>
          <a:lstStyle/>
          <a:p>
            <a:r>
              <a:rPr lang="fr-FR" sz="2800" b="1" dirty="0">
                <a:latin typeface="Calibri" panose="020F0502020204030204" pitchFamily="34" charset="0"/>
              </a:rPr>
              <a:t>Difficultés fréquemment évoquées à propos du dépistage du VIH </a:t>
            </a:r>
          </a:p>
        </p:txBody>
      </p:sp>
      <p:sp>
        <p:nvSpPr>
          <p:cNvPr id="4" name="Content Placeholder 3"/>
          <p:cNvSpPr>
            <a:spLocks noGrp="1"/>
          </p:cNvSpPr>
          <p:nvPr>
            <p:ph idx="1"/>
          </p:nvPr>
        </p:nvSpPr>
        <p:spPr>
          <a:xfrm>
            <a:off x="323528" y="5589240"/>
            <a:ext cx="8363272" cy="536942"/>
          </a:xfrm>
        </p:spPr>
        <p:txBody>
          <a:bodyPr>
            <a:normAutofit lnSpcReduction="10000"/>
          </a:bodyPr>
          <a:lstStyle/>
          <a:p>
            <a:pPr marL="0" indent="0">
              <a:buNone/>
            </a:pPr>
            <a:r>
              <a:rPr lang="fr-FR"/>
              <a:t> </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fr-FR" sz="2000" dirty="0">
                <a:latin typeface="Calibri" pitchFamily="34" charset="0"/>
              </a:rPr>
              <a:t>Au niveau du patient</a:t>
            </a:r>
          </a:p>
        </p:txBody>
      </p:sp>
      <p:sp>
        <p:nvSpPr>
          <p:cNvPr id="8" name="Title 1"/>
          <p:cNvSpPr txBox="1">
            <a:spLocks/>
          </p:cNvSpPr>
          <p:nvPr/>
        </p:nvSpPr>
        <p:spPr>
          <a:xfrm>
            <a:off x="971600" y="3645024"/>
            <a:ext cx="5248200" cy="540000"/>
          </a:xfrm>
          <a:prstGeom prst="rect">
            <a:avLst/>
          </a:prstGeom>
        </p:spPr>
        <p:txBody>
          <a:bodyPr vert="horz" lIns="91238" tIns="45619" rIns="91238" bIns="45619" rtlCol="0" anchor="t">
            <a:normAutofit fontScale="85000" lnSpcReduction="10000"/>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fr-FR" sz="2400" dirty="0">
                <a:latin typeface="Calibri" pitchFamily="34" charset="0"/>
              </a:rPr>
              <a:t>Au niveau de l'institution/de la politique locale</a:t>
            </a:r>
          </a:p>
        </p:txBody>
      </p:sp>
      <p:sp>
        <p:nvSpPr>
          <p:cNvPr id="9"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fr-FR" sz="2000" dirty="0">
                <a:latin typeface="Calibri" pitchFamily="34" charset="0"/>
              </a:rPr>
              <a:t>Au niveau du professionnel de santé</a:t>
            </a:r>
          </a:p>
        </p:txBody>
      </p: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24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706090"/>
          </a:xfrm>
          <a:prstGeom prst="rect">
            <a:avLst/>
          </a:prstGeom>
        </p:spPr>
        <p:txBody>
          <a:bodyPr vert="horz" lIns="91238" tIns="45619" rIns="91238" bIns="45619"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Calibri" panose="020F0502020204030204" pitchFamily="34" charset="0"/>
              </a:rPr>
              <a:t>Au niveau du patient : barrières </a:t>
            </a:r>
            <a:r>
              <a:rPr lang="fr-FR" sz="2400" b="1" dirty="0" smtClean="0">
                <a:latin typeface="Calibri" panose="020F0502020204030204" pitchFamily="34" charset="0"/>
              </a:rPr>
              <a:t>potentielles au dépistage du VIH</a:t>
            </a:r>
            <a:endParaRPr lang="fr-FR" sz="2400" b="1" dirty="0">
              <a:latin typeface="Calibri" panose="020F0502020204030204" pitchFamily="34" charset="0"/>
            </a:endParaRPr>
          </a:p>
        </p:txBody>
      </p:sp>
      <p:grpSp>
        <p:nvGrpSpPr>
          <p:cNvPr id="5" name="Group 4"/>
          <p:cNvGrpSpPr/>
          <p:nvPr/>
        </p:nvGrpSpPr>
        <p:grpSpPr>
          <a:xfrm>
            <a:off x="971600" y="1556792"/>
            <a:ext cx="2280342" cy="3047698"/>
            <a:chOff x="192300" y="781762"/>
            <a:chExt cx="2280342" cy="3047698"/>
          </a:xfrm>
        </p:grpSpPr>
        <p:sp>
          <p:nvSpPr>
            <p:cNvPr id="6" name="Rounded Rectangle 5"/>
            <p:cNvSpPr/>
            <p:nvPr/>
          </p:nvSpPr>
          <p:spPr>
            <a:xfrm>
              <a:off x="192300" y="781762"/>
              <a:ext cx="2280342" cy="3047698"/>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259089" y="848551"/>
              <a:ext cx="2146764" cy="2914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FR" sz="2500" kern="1200" dirty="0">
                  <a:solidFill>
                    <a:schemeClr val="tx1"/>
                  </a:solidFill>
                </a:rPr>
                <a:t>Les barrières </a:t>
              </a:r>
              <a:r>
                <a:rPr lang="fr-FR" sz="2500" kern="1200" dirty="0" smtClean="0">
                  <a:solidFill>
                    <a:schemeClr val="tx1"/>
                  </a:solidFill>
                </a:rPr>
                <a:t>au </a:t>
              </a:r>
              <a:r>
                <a:rPr lang="fr-FR" sz="2500" kern="1200" dirty="0">
                  <a:solidFill>
                    <a:schemeClr val="tx1"/>
                  </a:solidFill>
                </a:rPr>
                <a:t>niveau du patient varient d'un pays à l'autre</a:t>
              </a:r>
            </a:p>
          </p:txBody>
        </p:sp>
      </p:grpSp>
      <p:grpSp>
        <p:nvGrpSpPr>
          <p:cNvPr id="8" name="Group 7"/>
          <p:cNvGrpSpPr/>
          <p:nvPr/>
        </p:nvGrpSpPr>
        <p:grpSpPr>
          <a:xfrm>
            <a:off x="3712244" y="2374750"/>
            <a:ext cx="687057" cy="922267"/>
            <a:chOff x="2796726" y="1844478"/>
            <a:chExt cx="687057" cy="922267"/>
          </a:xfrm>
        </p:grpSpPr>
        <p:sp>
          <p:nvSpPr>
            <p:cNvPr id="9" name="Right Arrow 8"/>
            <p:cNvSpPr/>
            <p:nvPr/>
          </p:nvSpPr>
          <p:spPr>
            <a:xfrm>
              <a:off x="2796726" y="1844478"/>
              <a:ext cx="687057" cy="922267"/>
            </a:xfrm>
            <a:prstGeom prst="rightArrow">
              <a:avLst>
                <a:gd name="adj1" fmla="val 60000"/>
                <a:gd name="adj2" fmla="val 50000"/>
              </a:avLst>
            </a:prstGeom>
            <a:solidFill>
              <a:srgbClr val="E9EDF4"/>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ight Arrow 4"/>
            <p:cNvSpPr/>
            <p:nvPr/>
          </p:nvSpPr>
          <p:spPr>
            <a:xfrm>
              <a:off x="2796726" y="2028931"/>
              <a:ext cx="480940" cy="553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p:txBody>
        </p:sp>
      </p:grpSp>
      <p:grpSp>
        <p:nvGrpSpPr>
          <p:cNvPr id="11" name="Group 10"/>
          <p:cNvGrpSpPr/>
          <p:nvPr/>
        </p:nvGrpSpPr>
        <p:grpSpPr>
          <a:xfrm>
            <a:off x="4788024" y="1428230"/>
            <a:ext cx="4104456" cy="3584945"/>
            <a:chOff x="3768978" y="647148"/>
            <a:chExt cx="3718745" cy="3316926"/>
          </a:xfrm>
        </p:grpSpPr>
        <p:sp>
          <p:nvSpPr>
            <p:cNvPr id="12" name="Rounded Rectangle 11"/>
            <p:cNvSpPr/>
            <p:nvPr/>
          </p:nvSpPr>
          <p:spPr>
            <a:xfrm>
              <a:off x="3768978" y="647148"/>
              <a:ext cx="3718745" cy="3316926"/>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866127" y="744297"/>
              <a:ext cx="3524447" cy="312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fr-FR" sz="2400" kern="1200" dirty="0">
                  <a:solidFill>
                    <a:schemeClr val="tx1"/>
                  </a:solidFill>
                </a:rPr>
                <a:t>Parmi les barrières interculturelles on retrouve :</a:t>
              </a:r>
            </a:p>
            <a:p>
              <a:pPr marL="228600" lvl="1" indent="-228600" algn="l" defTabSz="889000" rtl="0">
                <a:lnSpc>
                  <a:spcPct val="90000"/>
                </a:lnSpc>
                <a:spcBef>
                  <a:spcPct val="0"/>
                </a:spcBef>
                <a:spcAft>
                  <a:spcPct val="15000"/>
                </a:spcAft>
                <a:buChar char="••"/>
              </a:pPr>
              <a:r>
                <a:rPr lang="fr-FR" kern="1200" dirty="0">
                  <a:solidFill>
                    <a:schemeClr val="tx1"/>
                  </a:solidFill>
                </a:rPr>
                <a:t>Perception faible du risque</a:t>
              </a:r>
            </a:p>
            <a:p>
              <a:pPr marL="228600" lvl="1" indent="-228600" algn="l" defTabSz="889000" rtl="0">
                <a:lnSpc>
                  <a:spcPct val="90000"/>
                </a:lnSpc>
                <a:spcBef>
                  <a:spcPct val="0"/>
                </a:spcBef>
                <a:spcAft>
                  <a:spcPct val="15000"/>
                </a:spcAft>
                <a:buChar char="••"/>
              </a:pPr>
              <a:r>
                <a:rPr lang="fr-FR" kern="1200" dirty="0">
                  <a:solidFill>
                    <a:schemeClr val="tx1"/>
                  </a:solidFill>
                </a:rPr>
                <a:t>Peur de l'infection par le VIH et de ses conséquences sur la santé</a:t>
              </a:r>
            </a:p>
            <a:p>
              <a:pPr marL="228600" lvl="1" indent="-228600" algn="l" defTabSz="889000" rtl="0">
                <a:lnSpc>
                  <a:spcPct val="90000"/>
                </a:lnSpc>
                <a:spcBef>
                  <a:spcPct val="0"/>
                </a:spcBef>
                <a:spcAft>
                  <a:spcPct val="15000"/>
                </a:spcAft>
                <a:buChar char="••"/>
              </a:pPr>
              <a:r>
                <a:rPr lang="fr-FR" kern="1200" dirty="0">
                  <a:solidFill>
                    <a:schemeClr val="tx1"/>
                  </a:solidFill>
                </a:rPr>
                <a:t>Peur de la divulgation </a:t>
              </a:r>
              <a:r>
                <a:rPr lang="fr-FR" kern="1200" dirty="0" smtClean="0">
                  <a:solidFill>
                    <a:schemeClr val="tx1"/>
                  </a:solidFill>
                </a:rPr>
                <a:t>du statut</a:t>
              </a:r>
              <a:endParaRPr lang="fr-FR" kern="1200" dirty="0">
                <a:solidFill>
                  <a:schemeClr val="tx1"/>
                </a:solidFill>
              </a:endParaRPr>
            </a:p>
            <a:p>
              <a:pPr marL="228600" lvl="1" indent="-228600" algn="l" defTabSz="889000" rtl="0">
                <a:lnSpc>
                  <a:spcPct val="90000"/>
                </a:lnSpc>
                <a:spcBef>
                  <a:spcPct val="0"/>
                </a:spcBef>
                <a:spcAft>
                  <a:spcPct val="15000"/>
                </a:spcAft>
                <a:buChar char="••"/>
              </a:pPr>
              <a:r>
                <a:rPr lang="fr-FR" kern="1200" dirty="0">
                  <a:solidFill>
                    <a:schemeClr val="tx1"/>
                  </a:solidFill>
                </a:rPr>
                <a:t>Dénis</a:t>
              </a:r>
            </a:p>
            <a:p>
              <a:pPr marL="228600" lvl="1" indent="-228600" algn="l" defTabSz="889000" rtl="0">
                <a:lnSpc>
                  <a:spcPct val="90000"/>
                </a:lnSpc>
                <a:spcBef>
                  <a:spcPct val="0"/>
                </a:spcBef>
                <a:spcAft>
                  <a:spcPct val="15000"/>
                </a:spcAft>
                <a:buChar char="••"/>
              </a:pPr>
              <a:r>
                <a:rPr lang="fr-FR" kern="1200" dirty="0">
                  <a:solidFill>
                    <a:schemeClr val="tx1"/>
                  </a:solidFill>
                </a:rPr>
                <a:t>Difficultés à avoir accès </a:t>
              </a:r>
              <a:r>
                <a:rPr lang="fr-FR" kern="1200" dirty="0" smtClean="0">
                  <a:solidFill>
                    <a:schemeClr val="tx1"/>
                  </a:solidFill>
                </a:rPr>
                <a:t>aux services de dépistage</a:t>
              </a:r>
              <a:endParaRPr lang="fr-FR" kern="1200" dirty="0">
                <a:solidFill>
                  <a:schemeClr val="tx1"/>
                </a:solidFill>
              </a:endParaRPr>
            </a:p>
          </p:txBody>
        </p:sp>
      </p:grpSp>
      <p:grpSp>
        <p:nvGrpSpPr>
          <p:cNvPr id="15" name="Group 14"/>
          <p:cNvGrpSpPr/>
          <p:nvPr/>
        </p:nvGrpSpPr>
        <p:grpSpPr>
          <a:xfrm>
            <a:off x="179512" y="6381328"/>
            <a:ext cx="8888434" cy="372932"/>
            <a:chOff x="179512" y="6381328"/>
            <a:chExt cx="8888434" cy="372932"/>
          </a:xfrm>
        </p:grpSpPr>
        <p:pic>
          <p:nvPicPr>
            <p:cNvPr id="1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7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1520" y="188640"/>
            <a:ext cx="8640960" cy="576065"/>
          </a:xfrm>
        </p:spPr>
        <p:txBody>
          <a:bodyPr anchor="t">
            <a:noAutofit/>
          </a:bodyPr>
          <a:lstStyle/>
          <a:p>
            <a:pPr eaLnBrk="1" hangingPunct="1"/>
            <a:r>
              <a:rPr lang="fr-FR" sz="2000" b="1" dirty="0"/>
              <a:t>Au niveau du professionnel de santé : barrières potentielles et </a:t>
            </a:r>
            <a:r>
              <a:rPr lang="fr-FR" sz="2000" b="1" dirty="0" smtClean="0"/>
              <a:t>difficultés</a:t>
            </a:r>
            <a:endParaRPr lang="fr-FR" sz="1800" dirty="0">
              <a:solidFill>
                <a:srgbClr val="1D4EA2"/>
              </a:solidFill>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53768506"/>
              </p:ext>
            </p:extLst>
          </p:nvPr>
        </p:nvGraphicFramePr>
        <p:xfrm>
          <a:off x="611560" y="962596"/>
          <a:ext cx="7992888"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560" y="836712"/>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7" name="Rectangle 6"/>
          <p:cNvSpPr/>
          <p:nvPr/>
        </p:nvSpPr>
        <p:spPr>
          <a:xfrm>
            <a:off x="611560" y="2507164"/>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8" name="Rectangle 7"/>
          <p:cNvSpPr/>
          <p:nvPr/>
        </p:nvSpPr>
        <p:spPr>
          <a:xfrm>
            <a:off x="611560" y="4235356"/>
            <a:ext cx="5328592"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10" name="Rectangle 9"/>
          <p:cNvSpPr/>
          <p:nvPr/>
        </p:nvSpPr>
        <p:spPr>
          <a:xfrm>
            <a:off x="5940152" y="4235356"/>
            <a:ext cx="2657007"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17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26244" y="116632"/>
            <a:ext cx="8229600" cy="1143000"/>
          </a:xfrm>
        </p:spPr>
        <p:txBody>
          <a:bodyPr>
            <a:noAutofit/>
          </a:bodyPr>
          <a:lstStyle/>
          <a:p>
            <a:pPr algn="l"/>
            <a:r>
              <a:rPr lang="fr-FR" sz="2400" b="1" dirty="0" smtClean="0"/>
              <a:t>Attitudes et opinions des médecins généralistes à propos de la proposition de dépistage du VIH (Baromètre MG 2009)</a:t>
            </a:r>
            <a:endParaRPr lang="fr-FR" sz="2400" b="1" dirty="0"/>
          </a:p>
        </p:txBody>
      </p:sp>
      <p:pic>
        <p:nvPicPr>
          <p:cNvPr id="7170" name="Picture 2"/>
          <p:cNvPicPr>
            <a:picLocks noChangeAspect="1" noChangeArrowheads="1"/>
          </p:cNvPicPr>
          <p:nvPr/>
        </p:nvPicPr>
        <p:blipFill>
          <a:blip r:embed="rId3" cstate="print"/>
          <a:srcRect/>
          <a:stretch>
            <a:fillRect/>
          </a:stretch>
        </p:blipFill>
        <p:spPr bwMode="auto">
          <a:xfrm>
            <a:off x="107503" y="1124744"/>
            <a:ext cx="4904065" cy="29880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427984" y="3691446"/>
            <a:ext cx="4594164" cy="2844000"/>
          </a:xfrm>
          <a:prstGeom prst="rect">
            <a:avLst/>
          </a:prstGeom>
          <a:noFill/>
          <a:ln w="9525">
            <a:noFill/>
            <a:miter lim="800000"/>
            <a:headEnd/>
            <a:tailEnd/>
          </a:ln>
        </p:spPr>
      </p:pic>
      <p:sp>
        <p:nvSpPr>
          <p:cNvPr id="5" name="ZoneTexte 4"/>
          <p:cNvSpPr txBox="1"/>
          <p:nvPr/>
        </p:nvSpPr>
        <p:spPr>
          <a:xfrm>
            <a:off x="5343476" y="1412776"/>
            <a:ext cx="3312368" cy="1754326"/>
          </a:xfrm>
          <a:prstGeom prst="rect">
            <a:avLst/>
          </a:prstGeom>
          <a:noFill/>
        </p:spPr>
        <p:txBody>
          <a:bodyPr wrap="square" rtlCol="0">
            <a:spAutoFit/>
          </a:bodyPr>
          <a:lstStyle/>
          <a:p>
            <a:r>
              <a:rPr lang="fr-FR" dirty="0" smtClean="0"/>
              <a:t>In 2009, 63% des MG ne sont pas d’accord avec le fait de proposer un test VIH à une personne qui n’en a pas fait ou pas depuis longtemps et sans notion de risque</a:t>
            </a:r>
            <a:endParaRPr lang="fr-FR" dirty="0"/>
          </a:p>
        </p:txBody>
      </p:sp>
      <p:sp>
        <p:nvSpPr>
          <p:cNvPr id="6" name="ZoneTexte 5"/>
          <p:cNvSpPr txBox="1"/>
          <p:nvPr/>
        </p:nvSpPr>
        <p:spPr>
          <a:xfrm>
            <a:off x="287524" y="5581339"/>
            <a:ext cx="3888432" cy="954107"/>
          </a:xfrm>
          <a:prstGeom prst="rect">
            <a:avLst/>
          </a:prstGeom>
          <a:noFill/>
        </p:spPr>
        <p:txBody>
          <a:bodyPr wrap="square" rtlCol="0">
            <a:spAutoFit/>
          </a:bodyPr>
          <a:lstStyle/>
          <a:p>
            <a:r>
              <a:rPr lang="fr-FR" sz="1400" dirty="0" smtClean="0"/>
              <a:t>Lert et al. Les médecins généralistes face au dépistage du VIH: nouveaux enjeux, nouvelles pratiques?  Baromètre santé, médecins généralistes 2009</a:t>
            </a:r>
            <a:endParaRPr lang="fr-FR" sz="1400" dirty="0"/>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35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p>
        </p:txBody>
      </p:sp>
      <p:sp>
        <p:nvSpPr>
          <p:cNvPr id="4" name="Title 1"/>
          <p:cNvSpPr txBox="1">
            <a:spLocks/>
          </p:cNvSpPr>
          <p:nvPr/>
        </p:nvSpPr>
        <p:spPr>
          <a:xfrm>
            <a:off x="323528" y="260648"/>
            <a:ext cx="8208912" cy="792088"/>
          </a:xfrm>
          <a:prstGeom prst="rect">
            <a:avLst/>
          </a:prstGeom>
        </p:spPr>
        <p:txBody>
          <a:bodyPr vert="horz" lIns="91238" tIns="45619" rIns="91238" bIns="45619" rtlCol="0" anchor="t">
            <a:normAutofit lnSpcReduction="10000"/>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fr-FR" sz="2400" b="1" dirty="0"/>
              <a:t>Au niveau institutionnel : barrières potentielles et manières de gérer les difficultés</a:t>
            </a:r>
          </a:p>
        </p:txBody>
      </p:sp>
      <p:grpSp>
        <p:nvGrpSpPr>
          <p:cNvPr id="6" name="Group 5"/>
          <p:cNvGrpSpPr/>
          <p:nvPr/>
        </p:nvGrpSpPr>
        <p:grpSpPr>
          <a:xfrm>
            <a:off x="301306" y="1414565"/>
            <a:ext cx="3099227" cy="1589907"/>
            <a:chOff x="4501" y="127174"/>
            <a:chExt cx="3099227" cy="1589907"/>
          </a:xfrm>
        </p:grpSpPr>
        <p:sp>
          <p:nvSpPr>
            <p:cNvPr id="7" name="Chevron 6"/>
            <p:cNvSpPr/>
            <p:nvPr/>
          </p:nvSpPr>
          <p:spPr>
            <a:xfrm>
              <a:off x="4501" y="153312"/>
              <a:ext cx="3099227" cy="15637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835621" y="127174"/>
              <a:ext cx="1436988" cy="1589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fr-FR" kern="1200" dirty="0"/>
                <a:t>Augmentation des dépenses</a:t>
              </a:r>
            </a:p>
          </p:txBody>
        </p:sp>
      </p:grpSp>
      <p:grpSp>
        <p:nvGrpSpPr>
          <p:cNvPr id="9" name="Group 8"/>
          <p:cNvGrpSpPr/>
          <p:nvPr/>
        </p:nvGrpSpPr>
        <p:grpSpPr>
          <a:xfrm>
            <a:off x="2893122" y="1440703"/>
            <a:ext cx="3174496" cy="1485476"/>
            <a:chOff x="3188256" y="133134"/>
            <a:chExt cx="3174496" cy="1485476"/>
          </a:xfrm>
        </p:grpSpPr>
        <p:sp>
          <p:nvSpPr>
            <p:cNvPr id="10" name="Chevron 9"/>
            <p:cNvSpPr/>
            <p:nvPr/>
          </p:nvSpPr>
          <p:spPr>
            <a:xfrm>
              <a:off x="3188256" y="153313"/>
              <a:ext cx="3174496"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Chevron 4"/>
            <p:cNvSpPr/>
            <p:nvPr/>
          </p:nvSpPr>
          <p:spPr>
            <a:xfrm>
              <a:off x="4008585" y="133134"/>
              <a:ext cx="1709199"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FR" sz="1200" kern="1200" dirty="0"/>
                <a:t>C'est avantageux économiquement si l'on diagnostique au moins une personnes sur 1 000</a:t>
              </a:r>
            </a:p>
          </p:txBody>
        </p:sp>
      </p:grpSp>
      <p:grpSp>
        <p:nvGrpSpPr>
          <p:cNvPr id="12" name="Group 11"/>
          <p:cNvGrpSpPr/>
          <p:nvPr/>
        </p:nvGrpSpPr>
        <p:grpSpPr>
          <a:xfrm>
            <a:off x="5717980" y="1476869"/>
            <a:ext cx="2977247" cy="1465297"/>
            <a:chOff x="5515193" y="201944"/>
            <a:chExt cx="2977247" cy="1465297"/>
          </a:xfrm>
        </p:grpSpPr>
        <p:sp>
          <p:nvSpPr>
            <p:cNvPr id="13" name="Chevron 12"/>
            <p:cNvSpPr/>
            <p:nvPr/>
          </p:nvSpPr>
          <p:spPr>
            <a:xfrm>
              <a:off x="5515193" y="201944"/>
              <a:ext cx="2977247"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Chevron 4"/>
            <p:cNvSpPr/>
            <p:nvPr/>
          </p:nvSpPr>
          <p:spPr>
            <a:xfrm>
              <a:off x="6228728" y="201944"/>
              <a:ext cx="1511950"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FR" sz="1200" kern="1200" dirty="0"/>
                <a:t>Il faut prendre en considération les coûts pour l'institution d'un diagnostic de VIH manqué, en pensant aux dépenses supplémentaires futures</a:t>
              </a:r>
            </a:p>
          </p:txBody>
        </p:sp>
      </p:grpSp>
      <p:grpSp>
        <p:nvGrpSpPr>
          <p:cNvPr id="15" name="Group 14"/>
          <p:cNvGrpSpPr/>
          <p:nvPr/>
        </p:nvGrpSpPr>
        <p:grpSpPr>
          <a:xfrm>
            <a:off x="413740" y="3140968"/>
            <a:ext cx="3099227" cy="1239690"/>
            <a:chOff x="4501" y="1890638"/>
            <a:chExt cx="3099227" cy="1239690"/>
          </a:xfrm>
        </p:grpSpPr>
        <p:sp>
          <p:nvSpPr>
            <p:cNvPr id="16" name="Chevron 15"/>
            <p:cNvSpPr/>
            <p:nvPr/>
          </p:nvSpPr>
          <p:spPr>
            <a:xfrm>
              <a:off x="4501" y="1890638"/>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p:nvPr/>
          </p:nvSpPr>
          <p:spPr>
            <a:xfrm>
              <a:off x="624346" y="1890638"/>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fr-FR" kern="1200" dirty="0"/>
                <a:t>Faible probabilité ressentie de faire de nouveaux diagnostics</a:t>
              </a:r>
            </a:p>
          </p:txBody>
        </p:sp>
      </p:grpSp>
      <p:grpSp>
        <p:nvGrpSpPr>
          <p:cNvPr id="18" name="Group 17"/>
          <p:cNvGrpSpPr/>
          <p:nvPr/>
        </p:nvGrpSpPr>
        <p:grpSpPr>
          <a:xfrm>
            <a:off x="3135491" y="3140968"/>
            <a:ext cx="2897041" cy="1168272"/>
            <a:chOff x="2700828" y="1926347"/>
            <a:chExt cx="2897041" cy="1168272"/>
          </a:xfrm>
        </p:grpSpPr>
        <p:sp>
          <p:nvSpPr>
            <p:cNvPr id="19" name="Chevron 18"/>
            <p:cNvSpPr/>
            <p:nvPr/>
          </p:nvSpPr>
          <p:spPr>
            <a:xfrm>
              <a:off x="2700828" y="1926347"/>
              <a:ext cx="2897041" cy="116827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3284964" y="1926347"/>
              <a:ext cx="1728769" cy="1168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FR" sz="1200" kern="1200" dirty="0"/>
                <a:t>Présenter les résultats de l'étude HIDES</a:t>
              </a:r>
            </a:p>
          </p:txBody>
        </p:sp>
      </p:grpSp>
      <p:grpSp>
        <p:nvGrpSpPr>
          <p:cNvPr id="21" name="Group 20"/>
          <p:cNvGrpSpPr/>
          <p:nvPr/>
        </p:nvGrpSpPr>
        <p:grpSpPr>
          <a:xfrm>
            <a:off x="413740" y="4506812"/>
            <a:ext cx="3099227" cy="1239690"/>
            <a:chOff x="4501" y="3344936"/>
            <a:chExt cx="3099227" cy="1239690"/>
          </a:xfrm>
        </p:grpSpPr>
        <p:sp>
          <p:nvSpPr>
            <p:cNvPr id="22" name="Chevron 21"/>
            <p:cNvSpPr/>
            <p:nvPr/>
          </p:nvSpPr>
          <p:spPr>
            <a:xfrm>
              <a:off x="4501" y="3344936"/>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624346" y="3344936"/>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fr-FR" kern="1200" dirty="0">
                  <a:solidFill>
                    <a:schemeClr val="bg1"/>
                  </a:solidFill>
                </a:rPr>
                <a:t>Impact sur les services existants</a:t>
              </a:r>
            </a:p>
          </p:txBody>
        </p:sp>
      </p:grpSp>
      <p:grpSp>
        <p:nvGrpSpPr>
          <p:cNvPr id="24" name="Group 23"/>
          <p:cNvGrpSpPr/>
          <p:nvPr/>
        </p:nvGrpSpPr>
        <p:grpSpPr>
          <a:xfrm>
            <a:off x="3148652" y="4468823"/>
            <a:ext cx="2515604" cy="1315668"/>
            <a:chOff x="2757582" y="3306947"/>
            <a:chExt cx="2515604" cy="1315668"/>
          </a:xfrm>
        </p:grpSpPr>
        <p:sp>
          <p:nvSpPr>
            <p:cNvPr id="25" name="Chevron 24"/>
            <p:cNvSpPr/>
            <p:nvPr/>
          </p:nvSpPr>
          <p:spPr>
            <a:xfrm>
              <a:off x="2757582" y="3344936"/>
              <a:ext cx="2515604" cy="1239690"/>
            </a:xfrm>
            <a:prstGeom prst="chevron">
              <a:avLst>
                <a:gd name="adj" fmla="val 48963"/>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FR" sz="1200" kern="1200" dirty="0"/>
                <a:t>Simplifier les procédures de consentement, tests opportunistes</a:t>
              </a:r>
            </a:p>
          </p:txBody>
        </p:sp>
      </p:grpSp>
      <p:grpSp>
        <p:nvGrpSpPr>
          <p:cNvPr id="31" name="Group 30"/>
          <p:cNvGrpSpPr/>
          <p:nvPr/>
        </p:nvGrpSpPr>
        <p:grpSpPr>
          <a:xfrm>
            <a:off x="179512" y="6381328"/>
            <a:ext cx="8888434" cy="372932"/>
            <a:chOff x="179512" y="6381328"/>
            <a:chExt cx="8888434" cy="372932"/>
          </a:xfrm>
        </p:grpSpPr>
        <p:pic>
          <p:nvPicPr>
            <p:cNvPr id="3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4151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371654" y="326637"/>
            <a:ext cx="8171067" cy="822325"/>
          </a:xfrm>
        </p:spPr>
        <p:txBody>
          <a:bodyPr>
            <a:normAutofit fontScale="90000"/>
          </a:bodyPr>
          <a:lstStyle/>
          <a:p>
            <a:pPr algn="l"/>
            <a:r>
              <a:rPr lang="fr-FR" sz="2700" dirty="0">
                <a:latin typeface="+mn-lt"/>
              </a:rPr>
              <a:t>Nouveaux diagnostics de VIH, 2014, UE/EEE</a:t>
            </a:r>
            <a:r>
              <a:t/>
            </a:r>
            <a:br/>
            <a:endParaRPr lang="fr-FR" dirty="0">
              <a:latin typeface="+mn-lt"/>
            </a:endParaRPr>
          </a:p>
        </p:txBody>
      </p:sp>
      <p:grpSp>
        <p:nvGrpSpPr>
          <p:cNvPr id="11" name="Group 10"/>
          <p:cNvGrpSpPr/>
          <p:nvPr/>
        </p:nvGrpSpPr>
        <p:grpSpPr>
          <a:xfrm>
            <a:off x="467544" y="1347688"/>
            <a:ext cx="1507080" cy="21380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2000" i="0" u="sng" strike="noStrike" cap="none" normalizeH="0" baseline="0" dirty="0">
                  <a:ln>
                    <a:noFill/>
                  </a:ln>
                  <a:solidFill>
                    <a:schemeClr val="bg1"/>
                  </a:solidFill>
                  <a:effectLst/>
                  <a:latin typeface="Calibri" panose="020F0502020204030204" pitchFamily="34" charset="0"/>
                </a:rPr>
                <a:t>&gt;</a:t>
              </a:r>
              <a:r>
                <a:rPr kumimoji="0" lang="fr-FR" sz="2000" i="0" u="none" strike="noStrike" cap="none" normalizeH="0" baseline="0" dirty="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2000" i="0" u="none" strike="noStrike" cap="none" normalizeH="0" baseline="0" dirty="0">
                  <a:ln>
                    <a:noFill/>
                  </a:ln>
                  <a:effectLst/>
                  <a:latin typeface="Calibri" panose="020F0502020204030204" pitchFamily="34" charset="0"/>
                </a:rPr>
                <a:t>10 à &lt; 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fr-FR" sz="2000" i="0" u="none" strike="noStrike" cap="none" normalizeH="0" baseline="0" dirty="0">
                  <a:ln>
                    <a:noFill/>
                  </a:ln>
                  <a:effectLst/>
                  <a:latin typeface="Calibri" panose="020F0502020204030204" pitchFamily="34" charset="0"/>
                </a:rPr>
                <a:t>2  </a:t>
              </a:r>
              <a:r>
                <a:rPr lang="fr-FR" sz="2000" dirty="0">
                  <a:latin typeface="Calibri" panose="020F0502020204030204" pitchFamily="34" charset="0"/>
                </a:rPr>
                <a:t>à </a:t>
              </a:r>
              <a:r>
                <a:rPr kumimoji="0" lang="fr-FR" sz="2000" i="0" u="none" strike="noStrike" cap="none" normalizeH="0" baseline="0" dirty="0">
                  <a:ln>
                    <a:noFill/>
                  </a:ln>
                  <a:effectLst/>
                  <a:latin typeface="Calibri" panose="020F0502020204030204" pitchFamily="34" charset="0"/>
                </a:rPr>
                <a:t>&lt;10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fr-FR" sz="2000" dirty="0">
                  <a:latin typeface="Calibri" panose="020F0502020204030204" pitchFamily="34" charset="0"/>
                  <a:sym typeface="Symbol"/>
                </a:rPr>
                <a:t>&lt;</a:t>
              </a:r>
              <a:r>
                <a:rPr kumimoji="0" lang="fr-FR" sz="2000" i="0" u="none" strike="noStrike" cap="none" normalizeH="0" baseline="0" dirty="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fr-FR" sz="1600" b="0" i="0" u="none" strike="noStrike" cap="none" normalizeH="0" baseline="0" dirty="0">
                  <a:ln>
                    <a:noFill/>
                  </a:ln>
                  <a:effectLst/>
                  <a:latin typeface="Calibri" panose="020F0502020204030204" pitchFamily="34" charset="0"/>
                </a:rPr>
                <a:t>Non inclus ou </a:t>
              </a:r>
            </a:p>
            <a:p>
              <a:pPr marL="0" marR="0" indent="0" algn="ctr" defTabSz="914400" rtl="0" eaLnBrk="1" fontAlgn="base" latinLnBrk="0" hangingPunct="1">
                <a:lnSpc>
                  <a:spcPct val="90000"/>
                </a:lnSpc>
                <a:spcBef>
                  <a:spcPct val="0"/>
                </a:spcBef>
                <a:spcAft>
                  <a:spcPct val="0"/>
                </a:spcAft>
                <a:buClrTx/>
                <a:buSzTx/>
                <a:buFontTx/>
                <a:buNone/>
                <a:tabLst/>
              </a:pPr>
              <a:r>
                <a:rPr kumimoji="0" lang="fr-FR" sz="1600" b="0" i="0" u="none" strike="noStrike" cap="none" normalizeH="0" baseline="0" dirty="0">
                  <a:ln>
                    <a:noFill/>
                  </a:ln>
                  <a:effectLst/>
                  <a:latin typeface="Calibri" panose="020F0502020204030204" pitchFamily="34" charset="0"/>
                </a:rPr>
                <a:t>non déclarés</a:t>
              </a:r>
            </a:p>
          </p:txBody>
        </p:sp>
      </p:grpSp>
      <p:sp>
        <p:nvSpPr>
          <p:cNvPr id="19" name="Rectangle 18"/>
          <p:cNvSpPr/>
          <p:nvPr/>
        </p:nvSpPr>
        <p:spPr>
          <a:xfrm>
            <a:off x="712592" y="5217080"/>
            <a:ext cx="363714" cy="217383"/>
          </a:xfrm>
          <a:prstGeom prst="rect">
            <a:avLst/>
          </a:prstGeom>
          <a:solidFill>
            <a:srgbClr val="FFFF00"/>
          </a:solidFill>
          <a:ln>
            <a:solidFill>
              <a:srgbClr val="99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1070079" y="5178282"/>
            <a:ext cx="1980220" cy="338554"/>
          </a:xfrm>
          <a:prstGeom prst="rect">
            <a:avLst/>
          </a:prstGeom>
          <a:noFill/>
        </p:spPr>
        <p:txBody>
          <a:bodyPr wrap="square" rtlCol="0">
            <a:spAutoFit/>
          </a:bodyPr>
          <a:lstStyle/>
          <a:p>
            <a:r>
              <a:rPr lang="fr-FR" sz="1600" dirty="0">
                <a:latin typeface="Calibri" panose="020F0502020204030204" pitchFamily="34" charset="0"/>
              </a:rPr>
              <a:t>Liechtenstein </a:t>
            </a:r>
          </a:p>
        </p:txBody>
      </p:sp>
      <p:sp>
        <p:nvSpPr>
          <p:cNvPr id="21" name="Rectangle 20"/>
          <p:cNvSpPr/>
          <p:nvPr/>
        </p:nvSpPr>
        <p:spPr>
          <a:xfrm>
            <a:off x="714875" y="5527973"/>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22" name="TextBox 21"/>
          <p:cNvSpPr txBox="1"/>
          <p:nvPr/>
        </p:nvSpPr>
        <p:spPr>
          <a:xfrm>
            <a:off x="1061549" y="5474032"/>
            <a:ext cx="1980220" cy="338554"/>
          </a:xfrm>
          <a:prstGeom prst="rect">
            <a:avLst/>
          </a:prstGeom>
          <a:noFill/>
        </p:spPr>
        <p:txBody>
          <a:bodyPr wrap="square" rtlCol="0">
            <a:spAutoFit/>
          </a:bodyPr>
          <a:lstStyle/>
          <a:p>
            <a:r>
              <a:rPr lang="fr-FR" sz="1600" dirty="0">
                <a:latin typeface="Calibri" panose="020F0502020204030204" pitchFamily="34" charset="0"/>
              </a:rPr>
              <a:t>Luxembourg </a:t>
            </a:r>
          </a:p>
        </p:txBody>
      </p:sp>
      <p:sp>
        <p:nvSpPr>
          <p:cNvPr id="23" name="TextBox 22"/>
          <p:cNvSpPr txBox="1"/>
          <p:nvPr/>
        </p:nvSpPr>
        <p:spPr>
          <a:xfrm>
            <a:off x="1078589" y="5788576"/>
            <a:ext cx="1980220" cy="338554"/>
          </a:xfrm>
          <a:prstGeom prst="rect">
            <a:avLst/>
          </a:prstGeom>
          <a:noFill/>
        </p:spPr>
        <p:txBody>
          <a:bodyPr wrap="square" rtlCol="0">
            <a:spAutoFit/>
          </a:bodyPr>
          <a:lstStyle/>
          <a:p>
            <a:r>
              <a:rPr lang="fr-FR" sz="1600" dirty="0">
                <a:latin typeface="Calibri" panose="020F0502020204030204" pitchFamily="34" charset="0"/>
              </a:rPr>
              <a:t>Malte</a:t>
            </a:r>
          </a:p>
        </p:txBody>
      </p:sp>
      <p:sp>
        <p:nvSpPr>
          <p:cNvPr id="24" name="Rectangle 23"/>
          <p:cNvSpPr/>
          <p:nvPr/>
        </p:nvSpPr>
        <p:spPr>
          <a:xfrm>
            <a:off x="715941" y="5849162"/>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4" name="TextBox 3"/>
          <p:cNvSpPr txBox="1"/>
          <p:nvPr/>
        </p:nvSpPr>
        <p:spPr>
          <a:xfrm>
            <a:off x="551094" y="4852694"/>
            <a:ext cx="1795557" cy="307777"/>
          </a:xfrm>
          <a:prstGeom prst="rect">
            <a:avLst/>
          </a:prstGeom>
          <a:noFill/>
        </p:spPr>
        <p:txBody>
          <a:bodyPr wrap="square" rtlCol="0">
            <a:spAutoFit/>
          </a:bodyPr>
          <a:lstStyle/>
          <a:p>
            <a:r>
              <a:rPr lang="fr-FR" sz="1400" b="1" dirty="0">
                <a:latin typeface="Calibri" panose="020F0502020204030204" pitchFamily="34" charset="0"/>
              </a:rPr>
              <a:t>Pays non visibles</a:t>
            </a:r>
          </a:p>
        </p:txBody>
      </p:sp>
      <p:sp>
        <p:nvSpPr>
          <p:cNvPr id="26" name="TextBox 25"/>
          <p:cNvSpPr txBox="1"/>
          <p:nvPr/>
        </p:nvSpPr>
        <p:spPr>
          <a:xfrm>
            <a:off x="371654" y="993329"/>
            <a:ext cx="2154436" cy="292388"/>
          </a:xfrm>
          <a:prstGeom prst="rect">
            <a:avLst/>
          </a:prstGeom>
          <a:noFill/>
        </p:spPr>
        <p:txBody>
          <a:bodyPr wrap="none" rtlCol="0">
            <a:spAutoFit/>
          </a:bodyPr>
          <a:lstStyle/>
          <a:p>
            <a:r>
              <a:rPr lang="fr-FR" sz="1250" b="1" dirty="0">
                <a:solidFill>
                  <a:schemeClr val="bg1">
                    <a:lumMod val="50000"/>
                  </a:schemeClr>
                </a:solidFill>
                <a:latin typeface="Calibri" panose="020F0502020204030204" pitchFamily="34" charset="0"/>
              </a:rPr>
              <a:t>Taux dans une population de 100 000 individus</a:t>
            </a:r>
          </a:p>
        </p:txBody>
      </p:sp>
      <p:pic>
        <p:nvPicPr>
          <p:cNvPr id="2" name="Picture 1"/>
          <p:cNvPicPr>
            <a:picLocks noChangeAspect="1"/>
          </p:cNvPicPr>
          <p:nvPr/>
        </p:nvPicPr>
        <p:blipFill>
          <a:blip r:embed="rId3"/>
          <a:stretch>
            <a:fillRect/>
          </a:stretch>
        </p:blipFill>
        <p:spPr>
          <a:xfrm>
            <a:off x="4283969" y="1071346"/>
            <a:ext cx="4016692" cy="4279030"/>
          </a:xfrm>
          <a:prstGeom prst="rect">
            <a:avLst/>
          </a:prstGeom>
        </p:spPr>
      </p:pic>
      <p:sp>
        <p:nvSpPr>
          <p:cNvPr id="30" name="TextBox 29"/>
          <p:cNvSpPr txBox="1"/>
          <p:nvPr/>
        </p:nvSpPr>
        <p:spPr>
          <a:xfrm>
            <a:off x="467544" y="3808124"/>
            <a:ext cx="3331491" cy="400110"/>
          </a:xfrm>
          <a:prstGeom prst="rect">
            <a:avLst/>
          </a:prstGeom>
          <a:noFill/>
        </p:spPr>
        <p:txBody>
          <a:bodyPr wrap="square" rtlCol="0">
            <a:spAutoFit/>
          </a:bodyPr>
          <a:lstStyle/>
          <a:p>
            <a:r>
              <a:rPr lang="fr-FR" sz="2000" b="1" dirty="0">
                <a:solidFill>
                  <a:schemeClr val="bg1">
                    <a:lumMod val="50000"/>
                  </a:schemeClr>
                </a:solidFill>
                <a:latin typeface="Calibri" panose="020F0502020204030204" pitchFamily="34" charset="0"/>
              </a:rPr>
              <a:t>Taux pour l'UE/l'EEE 5,9 pour 100 000</a:t>
            </a:r>
            <a:r>
              <a:rPr lang="fr-FR" sz="2000" b="1" baseline="30000" dirty="0">
                <a:solidFill>
                  <a:schemeClr val="bg1">
                    <a:lumMod val="50000"/>
                  </a:schemeClr>
                </a:solidFill>
                <a:latin typeface="Calibri" panose="020F0502020204030204" pitchFamily="34" charset="0"/>
              </a:rPr>
              <a:t>*</a:t>
            </a:r>
          </a:p>
        </p:txBody>
      </p:sp>
      <p:sp>
        <p:nvSpPr>
          <p:cNvPr id="27" name="TextBox 26"/>
          <p:cNvSpPr txBox="1"/>
          <p:nvPr/>
        </p:nvSpPr>
        <p:spPr>
          <a:xfrm>
            <a:off x="611560" y="6253641"/>
            <a:ext cx="5096267" cy="246221"/>
          </a:xfrm>
          <a:prstGeom prst="rect">
            <a:avLst/>
          </a:prstGeom>
          <a:noFill/>
        </p:spPr>
        <p:txBody>
          <a:bodyPr wrap="none" rtlCol="0">
            <a:spAutoFit/>
          </a:bodyPr>
          <a:lstStyle/>
          <a:p>
            <a:r>
              <a:rPr lang="fr-FR" sz="1000" dirty="0">
                <a:solidFill>
                  <a:srgbClr val="0C1B2E"/>
                </a:solidFill>
                <a:latin typeface="Calibri" panose="020F0502020204030204" pitchFamily="34" charset="0"/>
              </a:rPr>
              <a:t>* Le taux pour l'UE ajusté pour tenir compte des délais de déclaration est de 6,4 pour 100 000 </a:t>
            </a:r>
          </a:p>
        </p:txBody>
      </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737" y="575633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179512" y="6381328"/>
            <a:ext cx="8888434" cy="372932"/>
            <a:chOff x="179512" y="6381328"/>
            <a:chExt cx="8888434" cy="372932"/>
          </a:xfrm>
        </p:grpSpPr>
        <p:pic>
          <p:nvPicPr>
            <p:cNvPr id="2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1671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fr-FR" sz="3200" b="1" dirty="0"/>
              <a:t>Barrières au niveau de l'institution/de la politique locale</a:t>
            </a:r>
          </a:p>
        </p:txBody>
      </p:sp>
      <p:sp>
        <p:nvSpPr>
          <p:cNvPr id="3" name="Content Placeholder 2"/>
          <p:cNvSpPr>
            <a:spLocks noGrp="1"/>
          </p:cNvSpPr>
          <p:nvPr>
            <p:ph idx="1"/>
          </p:nvPr>
        </p:nvSpPr>
        <p:spPr/>
        <p:txBody>
          <a:bodyPr>
            <a:normAutofit/>
          </a:bodyPr>
          <a:lstStyle/>
          <a:p>
            <a:pPr marL="0" indent="0">
              <a:buNone/>
            </a:pPr>
            <a:r>
              <a:rPr lang="fr-FR" sz="2000" i="1" dirty="0"/>
              <a:t>Cette diapo doit être adaptée localement s'il y a d'éventuelles barrières liées à des politiques et/ou des réglementations, p. ex. concernant les personnes habilitées à effectuer un dépistage. Envisager d'inclure des informations à cet endroit sur des problèmes liés spécifiquement aux HSH, à l'accès des personnes migrantes clandestines au système de soins et aux usagers de drogues injectables, pour les pays ou cela constitue un problème spécifique.</a:t>
            </a:r>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227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7973579"/>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452206"/>
              </p:ext>
            </p:extLst>
          </p:nvPr>
        </p:nvGraphicFramePr>
        <p:xfrm>
          <a:off x="611560" y="926529"/>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92059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a:stCxn id="6" idx="3"/>
          </p:cNvCxnSpPr>
          <p:nvPr/>
        </p:nvCxnSpPr>
        <p:spPr>
          <a:xfrm>
            <a:off x="2771800" y="1568658"/>
            <a:ext cx="111975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9792" y="5991144"/>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99792" y="4869160"/>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260648"/>
            <a:ext cx="8208912" cy="720080"/>
          </a:xfrm>
        </p:spPr>
        <p:txBody>
          <a:bodyPr anchor="t">
            <a:normAutofit/>
          </a:bodyPr>
          <a:lstStyle/>
          <a:p>
            <a:r>
              <a:rPr lang="fr-FR" sz="3200" b="1" dirty="0">
                <a:latin typeface="Calibri" panose="020F0502020204030204" pitchFamily="34" charset="0"/>
              </a:rPr>
              <a:t>Stratégies de dépistage du VIH </a:t>
            </a:r>
          </a:p>
        </p:txBody>
      </p:sp>
      <p:sp>
        <p:nvSpPr>
          <p:cNvPr id="6" name="Rounded Rectangle 5"/>
          <p:cNvSpPr/>
          <p:nvPr/>
        </p:nvSpPr>
        <p:spPr>
          <a:xfrm>
            <a:off x="899592" y="1244622"/>
            <a:ext cx="1872208"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mj-lt"/>
              </a:rPr>
              <a:t>Accent mis sur la personne </a:t>
            </a:r>
          </a:p>
        </p:txBody>
      </p:sp>
      <p:sp>
        <p:nvSpPr>
          <p:cNvPr id="7" name="Rounded Rectangle 6"/>
          <p:cNvSpPr/>
          <p:nvPr/>
        </p:nvSpPr>
        <p:spPr>
          <a:xfrm>
            <a:off x="917757" y="3008670"/>
            <a:ext cx="1835878" cy="63453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mj-lt"/>
              </a:rPr>
              <a:t>Accent mis sur la structure opérationnelle </a:t>
            </a:r>
          </a:p>
        </p:txBody>
      </p:sp>
      <p:sp>
        <p:nvSpPr>
          <p:cNvPr id="8" name="Rounded Rectangle 7"/>
          <p:cNvSpPr/>
          <p:nvPr/>
        </p:nvSpPr>
        <p:spPr>
          <a:xfrm>
            <a:off x="4100314" y="1244622"/>
            <a:ext cx="4248472"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mj-lt"/>
              </a:rPr>
              <a:t>Individus dans des groupes à haut risque </a:t>
            </a:r>
          </a:p>
          <a:p>
            <a:pPr algn="ctr"/>
            <a:r>
              <a:rPr lang="fr-FR" sz="1400" dirty="0">
                <a:solidFill>
                  <a:schemeClr val="tx1"/>
                </a:solidFill>
                <a:latin typeface="+mj-lt"/>
              </a:rPr>
              <a:t>HSH, usagers de drogues injectables, communauté </a:t>
            </a:r>
            <a:r>
              <a:rPr lang="fr-FR" sz="1400" dirty="0" smtClean="0">
                <a:solidFill>
                  <a:schemeClr val="tx1"/>
                </a:solidFill>
                <a:latin typeface="+mj-lt"/>
              </a:rPr>
              <a:t>Afro-caribéenne et </a:t>
            </a:r>
            <a:r>
              <a:rPr lang="fr-FR" sz="1400" dirty="0">
                <a:solidFill>
                  <a:schemeClr val="tx1"/>
                </a:solidFill>
                <a:latin typeface="+mj-lt"/>
              </a:rPr>
              <a:t>autres minorités ethniques</a:t>
            </a:r>
          </a:p>
        </p:txBody>
      </p:sp>
      <p:graphicFrame>
        <p:nvGraphicFramePr>
          <p:cNvPr id="31" name="Diagram 30"/>
          <p:cNvGraphicFramePr/>
          <p:nvPr>
            <p:extLst>
              <p:ext uri="{D42A27DB-BD31-4B8C-83A1-F6EECF244321}">
                <p14:modId xmlns:p14="http://schemas.microsoft.com/office/powerpoint/2010/main" val="2062336182"/>
              </p:ext>
            </p:extLst>
          </p:nvPr>
        </p:nvGraphicFramePr>
        <p:xfrm>
          <a:off x="6216513" y="2250731"/>
          <a:ext cx="2016224"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899592" y="4581128"/>
            <a:ext cx="1800200"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Accent mis sur les locaux</a:t>
            </a:r>
          </a:p>
        </p:txBody>
      </p:sp>
      <p:sp>
        <p:nvSpPr>
          <p:cNvPr id="11" name="Rounded Rectangle 10"/>
          <p:cNvSpPr/>
          <p:nvPr/>
        </p:nvSpPr>
        <p:spPr>
          <a:xfrm>
            <a:off x="4067944" y="4581128"/>
            <a:ext cx="4248472"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mj-lt"/>
              </a:rPr>
              <a:t>Zone où la séroprévalence est fortement diagnostiquée </a:t>
            </a:r>
          </a:p>
        </p:txBody>
      </p:sp>
      <p:sp>
        <p:nvSpPr>
          <p:cNvPr id="12" name="Rounded Rectangle 11"/>
          <p:cNvSpPr/>
          <p:nvPr/>
        </p:nvSpPr>
        <p:spPr>
          <a:xfrm>
            <a:off x="899592" y="5661248"/>
            <a:ext cx="1800200" cy="61206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Accent mis sur la pathologie</a:t>
            </a:r>
          </a:p>
        </p:txBody>
      </p:sp>
      <p:sp>
        <p:nvSpPr>
          <p:cNvPr id="13" name="Rounded Rectangle 12"/>
          <p:cNvSpPr/>
          <p:nvPr/>
        </p:nvSpPr>
        <p:spPr>
          <a:xfrm>
            <a:off x="4100314" y="5769260"/>
            <a:ext cx="4248472" cy="504056"/>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Pathologies indicatrices pour le VIH</a:t>
            </a:r>
          </a:p>
        </p:txBody>
      </p:sp>
      <p:sp>
        <p:nvSpPr>
          <p:cNvPr id="15" name="Rounded Rectangle 14"/>
          <p:cNvSpPr/>
          <p:nvPr/>
        </p:nvSpPr>
        <p:spPr>
          <a:xfrm>
            <a:off x="4067944" y="3643208"/>
            <a:ext cx="4209578" cy="385253"/>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dirty="0">
                <a:solidFill>
                  <a:schemeClr val="tx1"/>
                </a:solidFill>
                <a:latin typeface="+mj-lt"/>
              </a:rPr>
              <a:t>Bassin de vie</a:t>
            </a:r>
          </a:p>
        </p:txBody>
      </p:sp>
      <p:sp>
        <p:nvSpPr>
          <p:cNvPr id="30" name="Rounded Rectangle 29"/>
          <p:cNvSpPr/>
          <p:nvPr/>
        </p:nvSpPr>
        <p:spPr>
          <a:xfrm>
            <a:off x="4067944" y="2600908"/>
            <a:ext cx="2049338" cy="43204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mj-lt"/>
              </a:rPr>
              <a:t>Clinique</a:t>
            </a:r>
          </a:p>
        </p:txBody>
      </p:sp>
      <p:cxnSp>
        <p:nvCxnSpPr>
          <p:cNvPr id="23" name="Straight Connector 22"/>
          <p:cNvCxnSpPr/>
          <p:nvPr/>
        </p:nvCxnSpPr>
        <p:spPr>
          <a:xfrm>
            <a:off x="2771800" y="3325939"/>
            <a:ext cx="65170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3506" y="2888941"/>
            <a:ext cx="0" cy="900099"/>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23506" y="2888941"/>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3506" y="3789040"/>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79512" y="6381328"/>
            <a:ext cx="8888434" cy="372932"/>
            <a:chOff x="179512" y="6381328"/>
            <a:chExt cx="8888434" cy="372932"/>
          </a:xfrm>
        </p:grpSpPr>
        <p:pic>
          <p:nvPicPr>
            <p:cNvPr id="2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190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Graphic spid="31" grpId="0">
        <p:bldAsOne/>
      </p:bldGraphic>
      <p:bldP spid="10" grpId="0" animBg="1"/>
      <p:bldP spid="11" grpId="0" animBg="1"/>
      <p:bldP spid="12" grpId="0" animBg="1"/>
      <p:bldP spid="13" grpId="0" animBg="1"/>
      <p:bldP spid="15" grpId="0" animBg="1"/>
      <p:bldP spid="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042" y="476671"/>
            <a:ext cx="3817181" cy="5812135"/>
          </a:xfrm>
          <a:prstGeom prst="rect">
            <a:avLst/>
          </a:prstGeom>
          <a:noFill/>
          <a:ln w="9525">
            <a:solidFill>
              <a:schemeClr val="bg1">
                <a:lumMod val="50000"/>
              </a:schemeClr>
            </a:solidFill>
            <a:miter lim="800000"/>
            <a:headEnd/>
            <a:tailEnd/>
          </a:ln>
          <a:effectLst>
            <a:outerShdw dist="50800" dir="576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4273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00311"/>
            <a:ext cx="4032448" cy="576514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488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sz="2400" b="1" dirty="0" smtClean="0"/>
              <a:t>HAS: Recommandations françaises pour le dépistage de l’infection par le VIH (2009)</a:t>
            </a:r>
            <a:endParaRPr lang="fr-FR" sz="2400" b="1" dirty="0"/>
          </a:p>
        </p:txBody>
      </p:sp>
      <p:sp>
        <p:nvSpPr>
          <p:cNvPr id="3" name="Espace réservé du contenu 2"/>
          <p:cNvSpPr>
            <a:spLocks noGrp="1"/>
          </p:cNvSpPr>
          <p:nvPr>
            <p:ph idx="1"/>
          </p:nvPr>
        </p:nvSpPr>
        <p:spPr>
          <a:xfrm>
            <a:off x="457200" y="1340768"/>
            <a:ext cx="5554960" cy="5040560"/>
          </a:xfrm>
        </p:spPr>
        <p:txBody>
          <a:bodyPr>
            <a:noAutofit/>
          </a:bodyPr>
          <a:lstStyle/>
          <a:p>
            <a:r>
              <a:rPr lang="fr-FR" sz="2000" dirty="0" smtClean="0"/>
              <a:t>Dépistage généralisé</a:t>
            </a:r>
          </a:p>
          <a:p>
            <a:pPr lvl="1"/>
            <a:r>
              <a:rPr lang="fr-FR" sz="1600" dirty="0" smtClean="0"/>
              <a:t>Dépistage proposé ≥1 fois à la population générale hors notion d’exposition au risque</a:t>
            </a:r>
          </a:p>
          <a:p>
            <a:pPr lvl="2"/>
            <a:r>
              <a:rPr lang="fr-FR" sz="1400" dirty="0" smtClean="0"/>
              <a:t>Stratégie de rattrapage des cas non diagnostiqués</a:t>
            </a:r>
          </a:p>
          <a:p>
            <a:pPr lvl="1"/>
            <a:r>
              <a:rPr lang="fr-FR" sz="1600" dirty="0" smtClean="0"/>
              <a:t>Dépistage porté par les structures de soin primaire, notamment les médecins généralistes</a:t>
            </a:r>
          </a:p>
          <a:p>
            <a:pPr>
              <a:spcBef>
                <a:spcPts val="1800"/>
              </a:spcBef>
            </a:pPr>
            <a:r>
              <a:rPr lang="fr-FR" sz="2000" dirty="0" smtClean="0"/>
              <a:t>Dépistage répété des populations les plus concernées</a:t>
            </a:r>
          </a:p>
          <a:p>
            <a:pPr lvl="1"/>
            <a:r>
              <a:rPr lang="fr-FR" sz="1800" dirty="0" smtClean="0">
                <a:latin typeface="+mn-lt"/>
                <a:cs typeface="Arial" pitchFamily="34" charset="0"/>
              </a:rPr>
              <a:t>Rythmes de dépistage recommandé selon les populations</a:t>
            </a:r>
          </a:p>
          <a:p>
            <a:pPr marL="1023938" lvl="2" indent="-166688"/>
            <a:r>
              <a:rPr lang="fr-FR" sz="1600" dirty="0" smtClean="0">
                <a:latin typeface="+mn-lt"/>
                <a:cs typeface="Arial" pitchFamily="34" charset="0"/>
              </a:rPr>
              <a:t>Tous les ans chez les HSH multipartenaires</a:t>
            </a:r>
          </a:p>
          <a:p>
            <a:pPr marL="1023938" lvl="2" indent="-166688"/>
            <a:r>
              <a:rPr lang="fr-FR" sz="1600" dirty="0" smtClean="0">
                <a:latin typeface="+mn-lt"/>
                <a:cs typeface="Arial" pitchFamily="34" charset="0"/>
              </a:rPr>
              <a:t>Tous les ans chez les UDI</a:t>
            </a:r>
          </a:p>
          <a:p>
            <a:pPr marL="1023938" lvl="2" indent="-166688"/>
            <a:r>
              <a:rPr lang="fr-FR" sz="1600" dirty="0" smtClean="0">
                <a:latin typeface="+mn-lt"/>
                <a:cs typeface="Arial" pitchFamily="34" charset="0"/>
              </a:rPr>
              <a:t>Tous les ans chez les personnes multipartenaires originaires d’Afrique sub-saharienne et des Caraïbes</a:t>
            </a:r>
          </a:p>
          <a:p>
            <a:pPr marL="1023938" lvl="2" indent="-166688"/>
            <a:r>
              <a:rPr lang="fr-FR" sz="1600" dirty="0" smtClean="0">
                <a:latin typeface="+mn-lt"/>
                <a:cs typeface="Arial" pitchFamily="34" charset="0"/>
              </a:rPr>
              <a:t>Régulièrement chez les partenaires de </a:t>
            </a:r>
            <a:r>
              <a:rPr lang="fr-FR" sz="1600" dirty="0" err="1" smtClean="0">
                <a:latin typeface="+mn-lt"/>
                <a:cs typeface="Arial" pitchFamily="34" charset="0"/>
              </a:rPr>
              <a:t>pvVIH</a:t>
            </a:r>
            <a:r>
              <a:rPr lang="fr-FR" sz="1600" dirty="0" smtClean="0">
                <a:latin typeface="+mn-lt"/>
                <a:cs typeface="Arial" pitchFamily="34" charset="0"/>
              </a:rPr>
              <a:t>, les travailleurs du sexe, les hétérosexuels ≥1 partenaire/ 12 derniers mois</a:t>
            </a:r>
          </a:p>
          <a:p>
            <a:endParaRPr lang="fr-FR" sz="2000" dirty="0"/>
          </a:p>
        </p:txBody>
      </p:sp>
      <p:pic>
        <p:nvPicPr>
          <p:cNvPr id="5" name="Picture 6" descr="HAS"/>
          <p:cNvPicPr>
            <a:picLocks noChangeAspect="1" noChangeArrowheads="1"/>
          </p:cNvPicPr>
          <p:nvPr/>
        </p:nvPicPr>
        <p:blipFill>
          <a:blip r:embed="rId3" cstate="print"/>
          <a:srcRect/>
          <a:stretch>
            <a:fillRect/>
          </a:stretch>
        </p:blipFill>
        <p:spPr bwMode="auto">
          <a:xfrm>
            <a:off x="6084472" y="1581505"/>
            <a:ext cx="2736000" cy="4583799"/>
          </a:xfrm>
          <a:prstGeom prst="rect">
            <a:avLst/>
          </a:prstGeom>
          <a:noFill/>
          <a:ln w="9525">
            <a:noFill/>
            <a:miter lim="800000"/>
            <a:headEnd/>
            <a:tailEnd/>
          </a:ln>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646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a:spLocks noChangeArrowheads="1"/>
          </p:cNvSpPr>
          <p:nvPr/>
        </p:nvSpPr>
        <p:spPr bwMode="auto">
          <a:xfrm>
            <a:off x="179512" y="4659579"/>
            <a:ext cx="6153969" cy="1908215"/>
          </a:xfrm>
          <a:prstGeom prst="rect">
            <a:avLst/>
          </a:prstGeom>
          <a:solidFill>
            <a:schemeClr val="tx2"/>
          </a:solidFill>
          <a:ln w="9525">
            <a:noFill/>
            <a:miter lim="800000"/>
            <a:headEnd/>
            <a:tailEnd/>
          </a:ln>
        </p:spPr>
        <p:txBody>
          <a:bodyPr wrap="square">
            <a:spAutoFit/>
          </a:bodyPr>
          <a:lstStyle/>
          <a:p>
            <a:r>
              <a:rPr lang="fr-FR" sz="1800" dirty="0" smtClean="0">
                <a:solidFill>
                  <a:schemeClr val="bg1"/>
                </a:solidFill>
                <a:latin typeface="+mn-lt"/>
                <a:cs typeface="Arial" pitchFamily="34" charset="0"/>
              </a:rPr>
              <a:t>Rythmes de dépistage recommandé selon les populations</a:t>
            </a:r>
          </a:p>
          <a:p>
            <a:pPr marL="623888" lvl="1" indent="-166688">
              <a:buFont typeface="Arial" pitchFamily="34" charset="0"/>
              <a:buChar char="•"/>
            </a:pPr>
            <a:r>
              <a:rPr lang="fr-FR" sz="1600" dirty="0" smtClean="0">
                <a:solidFill>
                  <a:schemeClr val="bg1"/>
                </a:solidFill>
                <a:latin typeface="+mn-lt"/>
                <a:cs typeface="Arial" pitchFamily="34" charset="0"/>
              </a:rPr>
              <a:t>Tous les ans chez les HSH multipartenaires</a:t>
            </a:r>
          </a:p>
          <a:p>
            <a:pPr marL="623888" lvl="1" indent="-166688">
              <a:buFont typeface="Arial" pitchFamily="34" charset="0"/>
              <a:buChar char="•"/>
            </a:pPr>
            <a:r>
              <a:rPr lang="fr-FR" sz="1600" dirty="0" smtClean="0">
                <a:solidFill>
                  <a:schemeClr val="bg1"/>
                </a:solidFill>
                <a:latin typeface="+mn-lt"/>
                <a:cs typeface="Arial" pitchFamily="34" charset="0"/>
              </a:rPr>
              <a:t>Tous les ans chez les UDI</a:t>
            </a:r>
          </a:p>
          <a:p>
            <a:pPr marL="623888" lvl="1" indent="-166688">
              <a:buFont typeface="Arial" pitchFamily="34" charset="0"/>
              <a:buChar char="•"/>
            </a:pPr>
            <a:r>
              <a:rPr lang="fr-FR" sz="1600" dirty="0" smtClean="0">
                <a:solidFill>
                  <a:schemeClr val="bg1"/>
                </a:solidFill>
                <a:latin typeface="+mn-lt"/>
                <a:cs typeface="Arial" pitchFamily="34" charset="0"/>
              </a:rPr>
              <a:t>Tous les ans chez les personnes multipartenaires originaires d’Afrique sub-saharienne et des Caraïbes</a:t>
            </a:r>
          </a:p>
          <a:p>
            <a:r>
              <a:rPr lang="fr-FR" sz="1600" dirty="0" smtClean="0">
                <a:solidFill>
                  <a:schemeClr val="bg1"/>
                </a:solidFill>
                <a:latin typeface="+mn-lt"/>
                <a:cs typeface="Arial" pitchFamily="34" charset="0"/>
              </a:rPr>
              <a:t>Régulièrement chez les partenaires de </a:t>
            </a:r>
            <a:r>
              <a:rPr lang="fr-FR" sz="1600" dirty="0" err="1" smtClean="0">
                <a:solidFill>
                  <a:schemeClr val="bg1"/>
                </a:solidFill>
                <a:latin typeface="+mn-lt"/>
                <a:cs typeface="Arial" pitchFamily="34" charset="0"/>
              </a:rPr>
              <a:t>pvVIH</a:t>
            </a:r>
            <a:r>
              <a:rPr lang="fr-FR" sz="1600" dirty="0" smtClean="0">
                <a:solidFill>
                  <a:schemeClr val="bg1"/>
                </a:solidFill>
                <a:latin typeface="+mn-lt"/>
                <a:cs typeface="Arial" pitchFamily="34" charset="0"/>
              </a:rPr>
              <a:t>, les travailleurs du sexe, les hétérosexuels ≥1 partenaire/ 12 derniers mois</a:t>
            </a:r>
            <a:endParaRPr lang="fr-FR" sz="1600" dirty="0">
              <a:solidFill>
                <a:schemeClr val="bg1"/>
              </a:solidFill>
              <a:latin typeface="+mn-lt"/>
              <a:cs typeface="Arial" pitchFamily="34" charset="0"/>
            </a:endParaRPr>
          </a:p>
        </p:txBody>
      </p:sp>
      <p:pic>
        <p:nvPicPr>
          <p:cNvPr id="65540" name="Picture 6" descr="HAS"/>
          <p:cNvPicPr>
            <a:picLocks noChangeAspect="1" noChangeArrowheads="1"/>
          </p:cNvPicPr>
          <p:nvPr/>
        </p:nvPicPr>
        <p:blipFill>
          <a:blip r:embed="rId3" cstate="print"/>
          <a:srcRect/>
          <a:stretch>
            <a:fillRect/>
          </a:stretch>
        </p:blipFill>
        <p:spPr bwMode="auto">
          <a:xfrm>
            <a:off x="7607515" y="1368652"/>
            <a:ext cx="1375211" cy="2304000"/>
          </a:xfrm>
          <a:prstGeom prst="rect">
            <a:avLst/>
          </a:prstGeom>
          <a:noFill/>
          <a:ln w="9525">
            <a:noFill/>
            <a:miter lim="800000"/>
            <a:headEnd/>
            <a:tailEnd/>
          </a:ln>
        </p:spPr>
      </p:pic>
      <p:cxnSp>
        <p:nvCxnSpPr>
          <p:cNvPr id="8" name="Connecteur droit avec flèche 7"/>
          <p:cNvCxnSpPr/>
          <p:nvPr/>
        </p:nvCxnSpPr>
        <p:spPr>
          <a:xfrm>
            <a:off x="35496" y="3645024"/>
            <a:ext cx="360040" cy="43204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5537" name="Titre 1"/>
          <p:cNvSpPr>
            <a:spLocks noGrp="1"/>
          </p:cNvSpPr>
          <p:nvPr>
            <p:ph type="ctrTitle"/>
          </p:nvPr>
        </p:nvSpPr>
        <p:spPr>
          <a:xfrm>
            <a:off x="332460" y="363468"/>
            <a:ext cx="7772400" cy="4320480"/>
          </a:xfrm>
        </p:spPr>
        <p:txBody>
          <a:bodyPr>
            <a:noAutofit/>
          </a:bodyPr>
          <a:lstStyle/>
          <a:p>
            <a:pPr algn="l"/>
            <a:r>
              <a:rPr lang="fr-FR" sz="2400" b="1" dirty="0" smtClean="0">
                <a:cs typeface="Arial" pitchFamily="34" charset="0"/>
              </a:rPr>
              <a:t>« </a:t>
            </a:r>
            <a:r>
              <a:rPr lang="fr-FR" sz="2000" b="1" dirty="0" smtClean="0">
                <a:cs typeface="Arial" pitchFamily="34" charset="0"/>
              </a:rPr>
              <a:t>Des stratégies nouvelles à mettre en </a:t>
            </a:r>
            <a:r>
              <a:rPr lang="fr-FR" sz="2000" b="1" dirty="0" err="1" smtClean="0">
                <a:cs typeface="Arial" pitchFamily="34" charset="0"/>
              </a:rPr>
              <a:t>oeuvre</a:t>
            </a:r>
            <a:r>
              <a:rPr lang="fr-FR" sz="2000" b="1" dirty="0" smtClean="0">
                <a:cs typeface="Arial" pitchFamily="34" charset="0"/>
              </a:rPr>
              <a:t> et à évaluer :</a:t>
            </a:r>
            <a:br>
              <a:rPr lang="fr-FR" sz="2000" b="1" dirty="0" smtClean="0">
                <a:cs typeface="Arial" pitchFamily="34" charset="0"/>
              </a:rPr>
            </a:br>
            <a:r>
              <a:rPr lang="fr-FR" sz="2000" b="1" dirty="0" smtClean="0">
                <a:cs typeface="Arial" pitchFamily="34" charset="0"/>
              </a:rPr>
              <a:t>proposition de dépistage en population générale et dépistage ciblé</a:t>
            </a:r>
            <a:r>
              <a:rPr lang="fr-FR" sz="1800" b="1" dirty="0" smtClean="0">
                <a:cs typeface="Arial" pitchFamily="34" charset="0"/>
              </a:rPr>
              <a:t/>
            </a:r>
            <a:br>
              <a:rPr lang="fr-FR" sz="1800" b="1" dirty="0" smtClean="0">
                <a:cs typeface="Arial" pitchFamily="34" charset="0"/>
              </a:rPr>
            </a:br>
            <a:r>
              <a:rPr lang="fr-FR" sz="1200" b="1" dirty="0" smtClean="0">
                <a:solidFill>
                  <a:schemeClr val="tx1"/>
                </a:solidFill>
                <a:cs typeface="Arial" pitchFamily="34" charset="0"/>
              </a:rPr>
              <a:t/>
            </a:r>
            <a:br>
              <a:rPr lang="fr-FR" sz="1200" b="1" dirty="0" smtClean="0">
                <a:solidFill>
                  <a:schemeClr val="tx1"/>
                </a:solidFill>
                <a:cs typeface="Arial" pitchFamily="34" charset="0"/>
              </a:rPr>
            </a:br>
            <a:r>
              <a:rPr lang="fr-FR" sz="1200" b="1" dirty="0" smtClean="0">
                <a:solidFill>
                  <a:schemeClr val="tx1"/>
                </a:solidFill>
                <a:cs typeface="Arial" pitchFamily="34" charset="0"/>
              </a:rPr>
              <a:t/>
            </a:r>
            <a:br>
              <a:rPr lang="fr-FR" sz="1200" b="1" dirty="0" smtClean="0">
                <a:solidFill>
                  <a:schemeClr val="tx1"/>
                </a:solidFill>
                <a:cs typeface="Arial" pitchFamily="34" charset="0"/>
              </a:rPr>
            </a:br>
            <a:r>
              <a:rPr lang="fr-FR" sz="1200" dirty="0" smtClean="0">
                <a:solidFill>
                  <a:schemeClr val="tx1"/>
                </a:solidFill>
                <a:cs typeface="Arial" pitchFamily="34" charset="0"/>
              </a:rPr>
              <a:t>Devant la persistance d</a:t>
            </a:r>
            <a:r>
              <a:rPr lang="fr-FR" altLang="fr-FR" sz="1200" dirty="0" smtClean="0">
                <a:solidFill>
                  <a:schemeClr val="tx1"/>
                </a:solidFill>
                <a:cs typeface="Arial" pitchFamily="34" charset="0"/>
              </a:rPr>
              <a:t>’</a:t>
            </a:r>
            <a:r>
              <a:rPr lang="fr-FR" sz="1200" dirty="0" smtClean="0">
                <a:solidFill>
                  <a:schemeClr val="tx1"/>
                </a:solidFill>
                <a:cs typeface="Arial" pitchFamily="34" charset="0"/>
              </a:rPr>
              <a:t>un retard au dépistage affectant de façon plus particulière certains</a:t>
            </a:r>
            <a:br>
              <a:rPr lang="fr-FR" sz="1200" dirty="0" smtClean="0">
                <a:solidFill>
                  <a:schemeClr val="tx1"/>
                </a:solidFill>
                <a:cs typeface="Arial" pitchFamily="34" charset="0"/>
              </a:rPr>
            </a:br>
            <a:r>
              <a:rPr lang="fr-FR" sz="1200" dirty="0" smtClean="0">
                <a:solidFill>
                  <a:schemeClr val="tx1"/>
                </a:solidFill>
                <a:cs typeface="Arial" pitchFamily="34" charset="0"/>
              </a:rPr>
              <a:t>groupes de population ne se considérant pas comme « à risque », et parce que l</a:t>
            </a:r>
            <a:r>
              <a:rPr lang="fr-FR" altLang="fr-FR" sz="1200" dirty="0" smtClean="0">
                <a:solidFill>
                  <a:schemeClr val="tx1"/>
                </a:solidFill>
                <a:cs typeface="Arial" pitchFamily="34" charset="0"/>
              </a:rPr>
              <a:t>’</a:t>
            </a:r>
            <a:r>
              <a:rPr lang="fr-FR" sz="1200" dirty="0" smtClean="0">
                <a:solidFill>
                  <a:schemeClr val="tx1"/>
                </a:solidFill>
                <a:cs typeface="Arial" pitchFamily="34" charset="0"/>
              </a:rPr>
              <a:t>épidémie</a:t>
            </a:r>
            <a:br>
              <a:rPr lang="fr-FR" sz="1200" dirty="0" smtClean="0">
                <a:solidFill>
                  <a:schemeClr val="tx1"/>
                </a:solidFill>
                <a:cs typeface="Arial" pitchFamily="34" charset="0"/>
              </a:rPr>
            </a:br>
            <a:r>
              <a:rPr lang="fr-FR" sz="1200" dirty="0" smtClean="0">
                <a:solidFill>
                  <a:schemeClr val="tx1"/>
                </a:solidFill>
                <a:cs typeface="Arial" pitchFamily="34" charset="0"/>
              </a:rPr>
              <a:t>d</a:t>
            </a:r>
            <a:r>
              <a:rPr lang="fr-FR" altLang="fr-FR" sz="1200" dirty="0" smtClean="0">
                <a:solidFill>
                  <a:schemeClr val="tx1"/>
                </a:solidFill>
                <a:cs typeface="Arial" pitchFamily="34" charset="0"/>
              </a:rPr>
              <a:t>’</a:t>
            </a:r>
            <a:r>
              <a:rPr lang="fr-FR" sz="1200" dirty="0" smtClean="0">
                <a:solidFill>
                  <a:schemeClr val="tx1"/>
                </a:solidFill>
                <a:cs typeface="Arial" pitchFamily="34" charset="0"/>
              </a:rPr>
              <a:t>infection par le VIH continue d</a:t>
            </a:r>
            <a:r>
              <a:rPr lang="fr-FR" altLang="fr-FR" sz="1200" dirty="0" smtClean="0">
                <a:solidFill>
                  <a:schemeClr val="tx1"/>
                </a:solidFill>
                <a:cs typeface="Arial" pitchFamily="34" charset="0"/>
              </a:rPr>
              <a:t>’</a:t>
            </a:r>
            <a:r>
              <a:rPr lang="fr-FR" sz="1200" dirty="0" smtClean="0">
                <a:solidFill>
                  <a:schemeClr val="tx1"/>
                </a:solidFill>
                <a:cs typeface="Arial" pitchFamily="34" charset="0"/>
              </a:rPr>
              <a:t>atteindre plus particulièrement certains groupes de la</a:t>
            </a:r>
            <a:br>
              <a:rPr lang="fr-FR" sz="1200" dirty="0" smtClean="0">
                <a:solidFill>
                  <a:schemeClr val="tx1"/>
                </a:solidFill>
                <a:cs typeface="Arial" pitchFamily="34" charset="0"/>
              </a:rPr>
            </a:br>
            <a:r>
              <a:rPr lang="fr-FR" sz="1200" dirty="0" smtClean="0">
                <a:solidFill>
                  <a:schemeClr val="tx1"/>
                </a:solidFill>
                <a:cs typeface="Arial" pitchFamily="34" charset="0"/>
              </a:rPr>
              <a:t>population et certaines régions, il apparaît opportun de développer une stratégie visant à une</a:t>
            </a:r>
            <a:br>
              <a:rPr lang="fr-FR" sz="1200" dirty="0" smtClean="0">
                <a:solidFill>
                  <a:schemeClr val="tx1"/>
                </a:solidFill>
                <a:cs typeface="Arial" pitchFamily="34" charset="0"/>
              </a:rPr>
            </a:br>
            <a:r>
              <a:rPr lang="fr-FR" sz="1200" dirty="0" smtClean="0">
                <a:solidFill>
                  <a:schemeClr val="tx1"/>
                </a:solidFill>
                <a:cs typeface="Arial" pitchFamily="34" charset="0"/>
              </a:rPr>
              <a:t>meilleure connaissance du statut sérologique de la population générale. Cette stratégie de</a:t>
            </a:r>
            <a:br>
              <a:rPr lang="fr-FR" sz="1200" dirty="0" smtClean="0">
                <a:solidFill>
                  <a:schemeClr val="tx1"/>
                </a:solidFill>
                <a:cs typeface="Arial" pitchFamily="34" charset="0"/>
              </a:rPr>
            </a:br>
            <a:r>
              <a:rPr lang="fr-FR" sz="1200" dirty="0" smtClean="0">
                <a:solidFill>
                  <a:schemeClr val="tx1"/>
                </a:solidFill>
                <a:cs typeface="Arial" pitchFamily="34" charset="0"/>
              </a:rPr>
              <a:t>dépistage pourrait faire l</a:t>
            </a:r>
            <a:r>
              <a:rPr lang="fr-FR" altLang="fr-FR" sz="1200" dirty="0" smtClean="0">
                <a:solidFill>
                  <a:schemeClr val="tx1"/>
                </a:solidFill>
                <a:cs typeface="Arial" pitchFamily="34" charset="0"/>
              </a:rPr>
              <a:t>’</a:t>
            </a:r>
            <a:r>
              <a:rPr lang="fr-FR" sz="1200" dirty="0" smtClean="0">
                <a:solidFill>
                  <a:schemeClr val="tx1"/>
                </a:solidFill>
                <a:cs typeface="Arial" pitchFamily="34" charset="0"/>
              </a:rPr>
              <a:t>objet d</a:t>
            </a:r>
            <a:r>
              <a:rPr lang="fr-FR" altLang="fr-FR" sz="1200" dirty="0" smtClean="0">
                <a:solidFill>
                  <a:schemeClr val="tx1"/>
                </a:solidFill>
                <a:cs typeface="Arial" pitchFamily="34" charset="0"/>
              </a:rPr>
              <a:t>’</a:t>
            </a:r>
            <a:r>
              <a:rPr lang="fr-FR" sz="1200" dirty="0" smtClean="0">
                <a:solidFill>
                  <a:schemeClr val="tx1"/>
                </a:solidFill>
                <a:cs typeface="Arial" pitchFamily="34" charset="0"/>
              </a:rPr>
              <a:t>une déclinaison en deux volets :</a:t>
            </a:r>
            <a:br>
              <a:rPr lang="fr-FR" sz="1200" dirty="0" smtClean="0">
                <a:solidFill>
                  <a:schemeClr val="tx1"/>
                </a:solidFill>
                <a:cs typeface="Arial" pitchFamily="34" charset="0"/>
              </a:rPr>
            </a:br>
            <a:r>
              <a:rPr lang="fr-FR" sz="1200" dirty="0" smtClean="0">
                <a:solidFill>
                  <a:schemeClr val="tx1"/>
                </a:solidFill>
                <a:cs typeface="Arial" pitchFamily="34" charset="0"/>
              </a:rPr>
              <a:t/>
            </a:r>
            <a:br>
              <a:rPr lang="fr-FR" sz="1200" dirty="0" smtClean="0">
                <a:solidFill>
                  <a:schemeClr val="tx1"/>
                </a:solidFill>
                <a:cs typeface="Arial" pitchFamily="34" charset="0"/>
              </a:rPr>
            </a:br>
            <a:r>
              <a:rPr lang="fr-FR" sz="1400" b="1" dirty="0" smtClean="0">
                <a:solidFill>
                  <a:schemeClr val="tx1"/>
                </a:solidFill>
                <a:cs typeface="Arial" pitchFamily="34" charset="0"/>
              </a:rPr>
              <a:t>- La proposition de test de dépistage à la population générale hors notion d</a:t>
            </a:r>
            <a:r>
              <a:rPr lang="fr-FR" altLang="fr-FR" sz="1400" b="1" dirty="0" smtClean="0">
                <a:solidFill>
                  <a:schemeClr val="tx1"/>
                </a:solidFill>
                <a:cs typeface="Arial" pitchFamily="34" charset="0"/>
              </a:rPr>
              <a:t>’</a:t>
            </a:r>
            <a:r>
              <a:rPr lang="fr-FR" sz="1400" b="1" dirty="0" smtClean="0">
                <a:solidFill>
                  <a:schemeClr val="tx1"/>
                </a:solidFill>
                <a:cs typeface="Arial" pitchFamily="34" charset="0"/>
              </a:rPr>
              <a:t>exposition à</a:t>
            </a:r>
            <a:br>
              <a:rPr lang="fr-FR" sz="1400" b="1" dirty="0" smtClean="0">
                <a:solidFill>
                  <a:schemeClr val="tx1"/>
                </a:solidFill>
                <a:cs typeface="Arial" pitchFamily="34" charset="0"/>
              </a:rPr>
            </a:br>
            <a:r>
              <a:rPr lang="fr-FR" sz="1400" b="1" dirty="0" smtClean="0">
                <a:solidFill>
                  <a:schemeClr val="tx1"/>
                </a:solidFill>
                <a:cs typeface="Arial" pitchFamily="34" charset="0"/>
              </a:rPr>
              <a:t>un risque de contamination par le VIH, qui devra faire l</a:t>
            </a:r>
            <a:r>
              <a:rPr lang="fr-FR" altLang="fr-FR" sz="1400" b="1" dirty="0" smtClean="0">
                <a:solidFill>
                  <a:schemeClr val="tx1"/>
                </a:solidFill>
                <a:cs typeface="Arial" pitchFamily="34" charset="0"/>
              </a:rPr>
              <a:t>’</a:t>
            </a:r>
            <a:r>
              <a:rPr lang="fr-FR" sz="1400" b="1" dirty="0" smtClean="0">
                <a:solidFill>
                  <a:schemeClr val="tx1"/>
                </a:solidFill>
                <a:cs typeface="Arial" pitchFamily="34" charset="0"/>
              </a:rPr>
              <a:t>objet d</a:t>
            </a:r>
            <a:r>
              <a:rPr lang="fr-FR" altLang="fr-FR" sz="1400" b="1" dirty="0" smtClean="0">
                <a:solidFill>
                  <a:schemeClr val="tx1"/>
                </a:solidFill>
                <a:cs typeface="Arial" pitchFamily="34" charset="0"/>
              </a:rPr>
              <a:t>’</a:t>
            </a:r>
            <a:r>
              <a:rPr lang="fr-FR" sz="1400" b="1" dirty="0" smtClean="0">
                <a:solidFill>
                  <a:schemeClr val="tx1"/>
                </a:solidFill>
                <a:cs typeface="Arial" pitchFamily="34" charset="0"/>
              </a:rPr>
              <a:t>une évaluation à 5 ans</a:t>
            </a:r>
            <a:br>
              <a:rPr lang="fr-FR" sz="1400" b="1" dirty="0" smtClean="0">
                <a:solidFill>
                  <a:schemeClr val="tx1"/>
                </a:solidFill>
                <a:cs typeface="Arial" pitchFamily="34" charset="0"/>
              </a:rPr>
            </a:br>
            <a:r>
              <a:rPr lang="fr-FR" sz="1400" b="1" dirty="0" smtClean="0">
                <a:solidFill>
                  <a:schemeClr val="tx1"/>
                </a:solidFill>
                <a:cs typeface="Arial" pitchFamily="34" charset="0"/>
              </a:rPr>
              <a:t>afin d</a:t>
            </a:r>
            <a:r>
              <a:rPr lang="fr-FR" altLang="fr-FR" sz="1400" b="1" dirty="0" smtClean="0">
                <a:solidFill>
                  <a:schemeClr val="tx1"/>
                </a:solidFill>
                <a:cs typeface="Arial" pitchFamily="34" charset="0"/>
              </a:rPr>
              <a:t>’</a:t>
            </a:r>
            <a:r>
              <a:rPr lang="fr-FR" sz="1400" b="1" dirty="0" smtClean="0">
                <a:solidFill>
                  <a:schemeClr val="tx1"/>
                </a:solidFill>
                <a:cs typeface="Arial" pitchFamily="34" charset="0"/>
              </a:rPr>
              <a:t>évaluer quantitativement l</a:t>
            </a:r>
            <a:r>
              <a:rPr lang="fr-FR" altLang="fr-FR" sz="1400" b="1" dirty="0" smtClean="0">
                <a:solidFill>
                  <a:schemeClr val="tx1"/>
                </a:solidFill>
                <a:cs typeface="Arial" pitchFamily="34" charset="0"/>
              </a:rPr>
              <a:t>’</a:t>
            </a:r>
            <a:r>
              <a:rPr lang="fr-FR" sz="1400" b="1" dirty="0" smtClean="0">
                <a:solidFill>
                  <a:schemeClr val="tx1"/>
                </a:solidFill>
                <a:cs typeface="Arial" pitchFamily="34" charset="0"/>
              </a:rPr>
              <a:t>élargissement du dépistage et ses conséquences sur</a:t>
            </a:r>
            <a:br>
              <a:rPr lang="fr-FR" sz="1400" b="1" dirty="0" smtClean="0">
                <a:solidFill>
                  <a:schemeClr val="tx1"/>
                </a:solidFill>
                <a:cs typeface="Arial" pitchFamily="34" charset="0"/>
              </a:rPr>
            </a:br>
            <a:r>
              <a:rPr lang="fr-FR" sz="1400" b="1" dirty="0" smtClean="0">
                <a:solidFill>
                  <a:schemeClr val="tx1"/>
                </a:solidFill>
                <a:cs typeface="Arial" pitchFamily="34" charset="0"/>
              </a:rPr>
              <a:t>la diminution du retard au dépistage;</a:t>
            </a:r>
            <a:r>
              <a:rPr lang="fr-FR" sz="1200" dirty="0" smtClean="0">
                <a:solidFill>
                  <a:schemeClr val="tx1"/>
                </a:solidFill>
                <a:cs typeface="Arial" pitchFamily="34" charset="0"/>
              </a:rPr>
              <a:t/>
            </a:r>
            <a:br>
              <a:rPr lang="fr-FR" sz="1200" dirty="0" smtClean="0">
                <a:solidFill>
                  <a:schemeClr val="tx1"/>
                </a:solidFill>
                <a:cs typeface="Arial" pitchFamily="34" charset="0"/>
              </a:rPr>
            </a:br>
            <a:r>
              <a:rPr lang="fr-FR" sz="1200" dirty="0" smtClean="0">
                <a:solidFill>
                  <a:schemeClr val="tx1"/>
                </a:solidFill>
                <a:cs typeface="Arial" pitchFamily="34" charset="0"/>
              </a:rPr>
              <a:t/>
            </a:r>
            <a:br>
              <a:rPr lang="fr-FR" sz="1200" dirty="0" smtClean="0">
                <a:solidFill>
                  <a:schemeClr val="tx1"/>
                </a:solidFill>
                <a:cs typeface="Arial" pitchFamily="34" charset="0"/>
              </a:rPr>
            </a:br>
            <a:r>
              <a:rPr lang="fr-FR" sz="1400" dirty="0" smtClean="0">
                <a:solidFill>
                  <a:schemeClr val="tx1"/>
                </a:solidFill>
                <a:cs typeface="Arial" pitchFamily="34" charset="0"/>
              </a:rPr>
              <a:t>- En parallèle le maintien et le renforcement d</a:t>
            </a:r>
            <a:r>
              <a:rPr lang="fr-FR" altLang="fr-FR" sz="1400" dirty="0" smtClean="0">
                <a:solidFill>
                  <a:schemeClr val="tx1"/>
                </a:solidFill>
                <a:cs typeface="Arial" pitchFamily="34" charset="0"/>
              </a:rPr>
              <a:t>’</a:t>
            </a:r>
            <a:r>
              <a:rPr lang="fr-FR" sz="1400" dirty="0" smtClean="0">
                <a:solidFill>
                  <a:schemeClr val="tx1"/>
                </a:solidFill>
                <a:cs typeface="Arial" pitchFamily="34" charset="0"/>
              </a:rPr>
              <a:t>un dépistage ciblé et régulier pour les populations à risque »</a:t>
            </a:r>
            <a:r>
              <a:rPr lang="fr-FR" sz="1200" dirty="0" smtClean="0">
                <a:solidFill>
                  <a:schemeClr val="tx1"/>
                </a:solidFill>
                <a:cs typeface="Arial" pitchFamily="34" charset="0"/>
              </a:rPr>
              <a:t/>
            </a:r>
            <a:br>
              <a:rPr lang="fr-FR" sz="1200" dirty="0" smtClean="0">
                <a:solidFill>
                  <a:schemeClr val="tx1"/>
                </a:solidFill>
                <a:cs typeface="Arial" pitchFamily="34" charset="0"/>
              </a:rPr>
            </a:br>
            <a:r>
              <a:rPr lang="fr-FR" sz="1200" dirty="0" smtClean="0">
                <a:solidFill>
                  <a:schemeClr val="tx1"/>
                </a:solidFill>
                <a:cs typeface="Arial" pitchFamily="34" charset="0"/>
              </a:rPr>
              <a:t/>
            </a:r>
            <a:br>
              <a:rPr lang="fr-FR" sz="1200" dirty="0" smtClean="0">
                <a:solidFill>
                  <a:schemeClr val="tx1"/>
                </a:solidFill>
                <a:cs typeface="Arial" pitchFamily="34" charset="0"/>
              </a:rPr>
            </a:br>
            <a:r>
              <a:rPr lang="fr-FR" sz="1400" dirty="0" smtClean="0">
                <a:solidFill>
                  <a:schemeClr val="tx1">
                    <a:lumMod val="50000"/>
                    <a:lumOff val="50000"/>
                  </a:schemeClr>
                </a:solidFill>
                <a:cs typeface="Arial" pitchFamily="34" charset="0"/>
              </a:rPr>
              <a:t>HAS, 21 octobre 2009</a:t>
            </a:r>
            <a:endParaRPr lang="fr-FR" sz="3600" dirty="0" smtClean="0">
              <a:solidFill>
                <a:schemeClr val="tx1">
                  <a:lumMod val="50000"/>
                  <a:lumOff val="50000"/>
                </a:schemeClr>
              </a:solidFill>
              <a:cs typeface="Arial" pitchFamily="34" charset="0"/>
            </a:endParaRPr>
          </a:p>
        </p:txBody>
      </p:sp>
      <p:sp>
        <p:nvSpPr>
          <p:cNvPr id="9" name="ZoneTexte 8"/>
          <p:cNvSpPr txBox="1">
            <a:spLocks noChangeArrowheads="1"/>
          </p:cNvSpPr>
          <p:nvPr/>
        </p:nvSpPr>
        <p:spPr bwMode="auto">
          <a:xfrm>
            <a:off x="377076" y="5087861"/>
            <a:ext cx="5649913" cy="1477962"/>
          </a:xfrm>
          <a:prstGeom prst="rect">
            <a:avLst/>
          </a:prstGeom>
          <a:solidFill>
            <a:schemeClr val="tx2"/>
          </a:solidFill>
          <a:ln w="9525">
            <a:noFill/>
            <a:miter lim="800000"/>
            <a:headEnd/>
            <a:tailEnd/>
          </a:ln>
        </p:spPr>
        <p:txBody>
          <a:bodyPr>
            <a:spAutoFit/>
          </a:bodyPr>
          <a:lstStyle/>
          <a:p>
            <a:r>
              <a:rPr lang="fr-FR" sz="1800" dirty="0">
                <a:solidFill>
                  <a:schemeClr val="bg1"/>
                </a:solidFill>
                <a:latin typeface="Arial" pitchFamily="34" charset="0"/>
                <a:cs typeface="Arial" pitchFamily="34" charset="0"/>
              </a:rPr>
              <a:t>La déclinaison opérationnelle d</a:t>
            </a:r>
            <a:r>
              <a:rPr lang="fr-FR" altLang="fr-FR" sz="1800" dirty="0">
                <a:solidFill>
                  <a:schemeClr val="bg1"/>
                </a:solidFill>
                <a:latin typeface="Arial" pitchFamily="34" charset="0"/>
                <a:cs typeface="Arial" pitchFamily="34" charset="0"/>
              </a:rPr>
              <a:t>’</a:t>
            </a:r>
            <a:r>
              <a:rPr lang="fr-FR" sz="1800" dirty="0">
                <a:solidFill>
                  <a:schemeClr val="bg1"/>
                </a:solidFill>
                <a:latin typeface="Arial" pitchFamily="34" charset="0"/>
                <a:cs typeface="Arial" pitchFamily="34" charset="0"/>
              </a:rPr>
              <a:t>une telle stratégie nécessite la participation active des professionnels et structures de santé impliqués dans la délivrance des soins primaires, et en</a:t>
            </a:r>
          </a:p>
          <a:p>
            <a:r>
              <a:rPr lang="fr-FR" sz="1800" b="1" u="sng" dirty="0">
                <a:solidFill>
                  <a:schemeClr val="bg1"/>
                </a:solidFill>
                <a:latin typeface="Arial" pitchFamily="34" charset="0"/>
                <a:cs typeface="Arial" pitchFamily="34" charset="0"/>
              </a:rPr>
              <a:t>premier lieu des médecins généralistes</a:t>
            </a:r>
            <a:r>
              <a:rPr lang="fr-FR" sz="1800" dirty="0">
                <a:solidFill>
                  <a:schemeClr val="bg1"/>
                </a:solidFill>
                <a:latin typeface="Arial" pitchFamily="34" charset="0"/>
                <a:cs typeface="Arial" pitchFamily="34" charset="0"/>
              </a:rPr>
              <a:t>.</a:t>
            </a:r>
          </a:p>
        </p:txBody>
      </p:sp>
      <p:cxnSp>
        <p:nvCxnSpPr>
          <p:cNvPr id="10" name="Connecteur droit avec flèche 9"/>
          <p:cNvCxnSpPr/>
          <p:nvPr/>
        </p:nvCxnSpPr>
        <p:spPr>
          <a:xfrm>
            <a:off x="35496" y="2780928"/>
            <a:ext cx="360040" cy="43204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70618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uidance doc.jpg"/>
          <p:cNvPicPr>
            <a:picLocks noChangeAspect="1"/>
          </p:cNvPicPr>
          <p:nvPr/>
        </p:nvPicPr>
        <p:blipFill>
          <a:blip r:embed="rId3" cstate="print"/>
          <a:srcRect/>
          <a:stretch>
            <a:fillRect/>
          </a:stretch>
        </p:blipFill>
        <p:spPr>
          <a:xfrm>
            <a:off x="1547664" y="417442"/>
            <a:ext cx="5842266" cy="5848766"/>
          </a:xfrm>
          <a:prstGeom prst="rect">
            <a:avLst/>
          </a:prstGeom>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2308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p>
        </p:txBody>
      </p:sp>
      <p:sp>
        <p:nvSpPr>
          <p:cNvPr id="4" name="Title 1"/>
          <p:cNvSpPr txBox="1">
            <a:spLocks/>
          </p:cNvSpPr>
          <p:nvPr/>
        </p:nvSpPr>
        <p:spPr>
          <a:xfrm>
            <a:off x="251519" y="260648"/>
            <a:ext cx="8547199" cy="9906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fr-FR" sz="3200" b="1" dirty="0">
                <a:latin typeface="Calibri" panose="020F0502020204030204" pitchFamily="34" charset="0"/>
              </a:rPr>
              <a:t>Dépistage guidé par les pathologies indicatrices </a:t>
            </a:r>
          </a:p>
        </p:txBody>
      </p:sp>
      <p:sp>
        <p:nvSpPr>
          <p:cNvPr id="5" name="Right Arrow 4"/>
          <p:cNvSpPr/>
          <p:nvPr/>
        </p:nvSpPr>
        <p:spPr>
          <a:xfrm>
            <a:off x="251520" y="902011"/>
            <a:ext cx="8892480" cy="5053977"/>
          </a:xfrm>
          <a:prstGeom prst="rightArrow">
            <a:avLst/>
          </a:prstGeom>
          <a:solidFill>
            <a:srgbClr val="E9EDF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388523" y="2339184"/>
            <a:ext cx="1618756" cy="2021590"/>
            <a:chOff x="3702" y="1516193"/>
            <a:chExt cx="1618756" cy="2021590"/>
          </a:xfrm>
        </p:grpSpPr>
        <p:sp>
          <p:nvSpPr>
            <p:cNvPr id="7" name="Rounded Rectangle 6"/>
            <p:cNvSpPr/>
            <p:nvPr/>
          </p:nvSpPr>
          <p:spPr>
            <a:xfrm>
              <a:off x="3702"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82723"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200" kern="1200" dirty="0"/>
                <a:t>Les pathologies indicatrices sont des maladies associées à un risque important d'être séropositif au VIH. </a:t>
              </a:r>
            </a:p>
          </p:txBody>
        </p:sp>
      </p:grpSp>
      <p:grpSp>
        <p:nvGrpSpPr>
          <p:cNvPr id="11" name="Group 10"/>
          <p:cNvGrpSpPr/>
          <p:nvPr/>
        </p:nvGrpSpPr>
        <p:grpSpPr>
          <a:xfrm>
            <a:off x="2116715" y="2339184"/>
            <a:ext cx="1618756" cy="2021590"/>
            <a:chOff x="1703396" y="1516193"/>
            <a:chExt cx="1618756" cy="2021590"/>
          </a:xfrm>
        </p:grpSpPr>
        <p:sp>
          <p:nvSpPr>
            <p:cNvPr id="12" name="Rounded Rectangle 11"/>
            <p:cNvSpPr/>
            <p:nvPr/>
          </p:nvSpPr>
          <p:spPr>
            <a:xfrm>
              <a:off x="1703396"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782417"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200" kern="1200" dirty="0"/>
                <a:t>Les preuves à propos de la prévalence du VIH dans différentes pathologies indicatrices s'étoffent</a:t>
              </a:r>
            </a:p>
          </p:txBody>
        </p:sp>
      </p:grpSp>
      <p:grpSp>
        <p:nvGrpSpPr>
          <p:cNvPr id="14" name="Group 13"/>
          <p:cNvGrpSpPr/>
          <p:nvPr/>
        </p:nvGrpSpPr>
        <p:grpSpPr>
          <a:xfrm>
            <a:off x="3852972" y="2339184"/>
            <a:ext cx="1618756" cy="2021590"/>
            <a:chOff x="3403089" y="1516193"/>
            <a:chExt cx="1618756" cy="2021590"/>
          </a:xfrm>
        </p:grpSpPr>
        <p:sp>
          <p:nvSpPr>
            <p:cNvPr id="15" name="Rounded Rectangle 14"/>
            <p:cNvSpPr/>
            <p:nvPr/>
          </p:nvSpPr>
          <p:spPr>
            <a:xfrm>
              <a:off x="3403089"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3482110"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200" kern="1200" dirty="0"/>
                <a:t>Le dépistage de routine du VIH est avantageux économiquement quand la prévalence du VIH non diagnostiqué dans le groupe cible est &gt;0,1%</a:t>
              </a:r>
            </a:p>
          </p:txBody>
        </p:sp>
      </p:grpSp>
      <p:grpSp>
        <p:nvGrpSpPr>
          <p:cNvPr id="17" name="Group 16"/>
          <p:cNvGrpSpPr/>
          <p:nvPr/>
        </p:nvGrpSpPr>
        <p:grpSpPr>
          <a:xfrm>
            <a:off x="5559032" y="2339184"/>
            <a:ext cx="1618756" cy="2021590"/>
            <a:chOff x="4372426" y="1516191"/>
            <a:chExt cx="1618756" cy="2021590"/>
          </a:xfrm>
        </p:grpSpPr>
        <p:sp>
          <p:nvSpPr>
            <p:cNvPr id="18" name="Rounded Rectangle 17"/>
            <p:cNvSpPr/>
            <p:nvPr/>
          </p:nvSpPr>
          <p:spPr>
            <a:xfrm>
              <a:off x="4372426" y="1516191"/>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372426" y="1608545"/>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200" kern="1200" dirty="0"/>
                <a:t>Le dépistage du VIH guidé par les pathologies indicatrices est mentionné dans des nombreuses lignes directrices sur le dépistage du VIH, mais sa mise en œuvre peut prendre des formes très différentes.</a:t>
              </a:r>
            </a:p>
          </p:txBody>
        </p:sp>
      </p:grpSp>
      <p:grpSp>
        <p:nvGrpSpPr>
          <p:cNvPr id="20" name="Group 19"/>
          <p:cNvGrpSpPr/>
          <p:nvPr/>
        </p:nvGrpSpPr>
        <p:grpSpPr>
          <a:xfrm>
            <a:off x="7308304" y="2339184"/>
            <a:ext cx="1618756" cy="2021590"/>
            <a:chOff x="6802477" y="1516193"/>
            <a:chExt cx="1618756" cy="2021590"/>
          </a:xfrm>
        </p:grpSpPr>
        <p:sp>
          <p:nvSpPr>
            <p:cNvPr id="21" name="Rounded Rectangle 20"/>
            <p:cNvSpPr/>
            <p:nvPr/>
          </p:nvSpPr>
          <p:spPr>
            <a:xfrm>
              <a:off x="6802477"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6881498"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FR" sz="1200" kern="1200" dirty="0"/>
                <a:t>Ce concept est à la base l'étude HIDES (HIV Indicator Diseases Across Europe)</a:t>
              </a:r>
            </a:p>
          </p:txBody>
        </p:sp>
      </p:grpSp>
      <p:grpSp>
        <p:nvGrpSpPr>
          <p:cNvPr id="24" name="Group 23"/>
          <p:cNvGrpSpPr/>
          <p:nvPr/>
        </p:nvGrpSpPr>
        <p:grpSpPr>
          <a:xfrm>
            <a:off x="179512" y="6381328"/>
            <a:ext cx="8888434" cy="372932"/>
            <a:chOff x="179512" y="6381328"/>
            <a:chExt cx="8888434" cy="372932"/>
          </a:xfrm>
        </p:grpSpPr>
        <p:pic>
          <p:nvPicPr>
            <p:cNvPr id="2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164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fr-FR" sz="2400" b="1" dirty="0"/>
              <a:t>Taux de diagnostics du VIH déclarés, par année de diagnostic, Région européenne de l'OMS*, 2005-2014</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37" y="1532434"/>
            <a:ext cx="8308962" cy="398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206"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9070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648072"/>
          </a:xfrm>
        </p:spPr>
        <p:txBody>
          <a:bodyPr anchor="t">
            <a:noAutofit/>
          </a:bodyPr>
          <a:lstStyle/>
          <a:p>
            <a:r>
              <a:rPr lang="fr-FR" sz="2800" b="1" dirty="0"/>
              <a:t>Qu'est-ce que le dépistage du VIH guidé par les pathologies indicatrices ?</a:t>
            </a:r>
          </a:p>
        </p:txBody>
      </p:sp>
      <p:sp>
        <p:nvSpPr>
          <p:cNvPr id="3" name="Pladsholder til indhold 2"/>
          <p:cNvSpPr>
            <a:spLocks noGrp="1"/>
          </p:cNvSpPr>
          <p:nvPr>
            <p:ph idx="1"/>
          </p:nvPr>
        </p:nvSpPr>
        <p:spPr>
          <a:xfrm>
            <a:off x="662499" y="1412776"/>
            <a:ext cx="7920880" cy="1152128"/>
          </a:xfrm>
        </p:spPr>
        <p:txBody>
          <a:bodyPr>
            <a:normAutofit fontScale="92500"/>
          </a:bodyPr>
          <a:lstStyle/>
          <a:p>
            <a:pPr marL="0" indent="0">
              <a:spcBef>
                <a:spcPts val="0"/>
              </a:spcBef>
              <a:buNone/>
            </a:pPr>
            <a:r>
              <a:rPr lang="fr-FR" sz="2000" dirty="0"/>
              <a:t>Il s'agit d'une démarche pour laquelle les professionnels de santé proposent en routine un test du VIH à tous leurs patients qui présentent une pathologie indicatrice, car celle-ci est associée à </a:t>
            </a:r>
            <a:r>
              <a:rPr lang="fr-FR" sz="2000" dirty="0" smtClean="0"/>
              <a:t>l’infection </a:t>
            </a:r>
            <a:r>
              <a:rPr lang="fr-FR" sz="2000" dirty="0"/>
              <a:t>à VIH non diagnostiquée</a:t>
            </a:r>
            <a:r>
              <a:rPr lang="fr-FR" sz="2000" dirty="0" smtClean="0"/>
              <a:t>.</a:t>
            </a:r>
            <a:endParaRPr lang="fr-FR" sz="2000" dirty="0"/>
          </a:p>
        </p:txBody>
      </p:sp>
      <p:sp>
        <p:nvSpPr>
          <p:cNvPr id="4" name="Rectangle 3"/>
          <p:cNvSpPr/>
          <p:nvPr/>
        </p:nvSpPr>
        <p:spPr>
          <a:xfrm>
            <a:off x="611560" y="2564904"/>
            <a:ext cx="7848872" cy="1323439"/>
          </a:xfrm>
          <a:prstGeom prst="rect">
            <a:avLst/>
          </a:prstGeom>
        </p:spPr>
        <p:txBody>
          <a:bodyPr wrap="square">
            <a:spAutoFit/>
          </a:bodyPr>
          <a:lstStyle/>
          <a:p>
            <a:r>
              <a:rPr lang="fr-FR" sz="2000" dirty="0"/>
              <a:t>Des études ont montré que le dépistage du VIH en routine est avantageux économiquement lorsque la prévalence du VIH non diagnostiqué chez les personnes ayant une pathologie indicatrice spécifique est supérieure </a:t>
            </a:r>
            <a:r>
              <a:rPr lang="fr-FR" sz="2000" dirty="0" smtClean="0"/>
              <a:t>à </a:t>
            </a:r>
            <a:r>
              <a:rPr lang="fr-FR" sz="2000" dirty="0"/>
              <a:t>0,1%.</a:t>
            </a:r>
          </a:p>
        </p:txBody>
      </p:sp>
      <p:sp>
        <p:nvSpPr>
          <p:cNvPr id="5" name="Rectangle 4"/>
          <p:cNvSpPr/>
          <p:nvPr/>
        </p:nvSpPr>
        <p:spPr>
          <a:xfrm>
            <a:off x="604146" y="4005064"/>
            <a:ext cx="7856286" cy="1631216"/>
          </a:xfrm>
          <a:prstGeom prst="rect">
            <a:avLst/>
          </a:prstGeom>
        </p:spPr>
        <p:txBody>
          <a:bodyPr wrap="square">
            <a:spAutoFit/>
          </a:bodyPr>
          <a:lstStyle/>
          <a:p>
            <a:r>
              <a:rPr lang="fr-FR" sz="2000" dirty="0"/>
              <a:t>Le concept de dépistage du VIH guidé par les pathologies indicatrices est une démarche par laquelle les professionnels de santé peuvent être encouragés à proposer aux patients des tests en se basant sur la présence d'une pathologie indicatrice plutôt que sur le comportement à risque ou sur le groupe. Cela permet potentiellement de lever de nombreuses barrières ressenties par le patient et par le professionnel de santé quand il s'agit de faire un dépistage du VIH.</a:t>
            </a:r>
            <a:endParaRPr lang="fr-FR" sz="2000" baseline="30000" dirty="0"/>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10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 y="332656"/>
            <a:ext cx="8229600" cy="634082"/>
          </a:xfrm>
        </p:spPr>
        <p:txBody>
          <a:bodyPr anchor="t">
            <a:normAutofit/>
          </a:bodyPr>
          <a:lstStyle/>
          <a:p>
            <a:r>
              <a:rPr lang="fr-FR" sz="3200" b="1" dirty="0"/>
              <a:t>Pathologies indicatrices :</a:t>
            </a:r>
          </a:p>
        </p:txBody>
      </p:sp>
      <p:sp>
        <p:nvSpPr>
          <p:cNvPr id="3" name="Pladsholder til indhold 2"/>
          <p:cNvSpPr>
            <a:spLocks noGrp="1"/>
          </p:cNvSpPr>
          <p:nvPr>
            <p:ph idx="1"/>
          </p:nvPr>
        </p:nvSpPr>
        <p:spPr>
          <a:xfrm>
            <a:off x="539552" y="908720"/>
            <a:ext cx="8064896" cy="1296144"/>
          </a:xfrm>
        </p:spPr>
        <p:txBody>
          <a:bodyPr>
            <a:noAutofit/>
          </a:bodyPr>
          <a:lstStyle/>
          <a:p>
            <a:pPr marL="0" indent="0">
              <a:lnSpc>
                <a:spcPct val="120000"/>
              </a:lnSpc>
              <a:spcBef>
                <a:spcPts val="0"/>
              </a:spcBef>
              <a:buNone/>
            </a:pPr>
            <a:r>
              <a:rPr lang="fr-FR" sz="2200" dirty="0"/>
              <a:t>Catégories</a:t>
            </a:r>
          </a:p>
          <a:p>
            <a:pPr marL="0" indent="0">
              <a:lnSpc>
                <a:spcPct val="120000"/>
              </a:lnSpc>
              <a:spcBef>
                <a:spcPts val="0"/>
              </a:spcBef>
              <a:buNone/>
            </a:pPr>
            <a:endParaRPr lang="fr-FR" sz="1800" dirty="0"/>
          </a:p>
          <a:p>
            <a:pPr marL="628650" indent="-628650">
              <a:lnSpc>
                <a:spcPct val="120000"/>
              </a:lnSpc>
              <a:spcBef>
                <a:spcPts val="0"/>
              </a:spcBef>
              <a:buAutoNum type="arabicPeriod"/>
            </a:pPr>
            <a:r>
              <a:rPr lang="fr-FR" sz="1600" dirty="0"/>
              <a:t>Pathologies qui définissent le stade SIDA</a:t>
            </a:r>
          </a:p>
          <a:p>
            <a:pPr marL="114300" indent="0">
              <a:lnSpc>
                <a:spcPct val="120000"/>
              </a:lnSpc>
              <a:spcBef>
                <a:spcPts val="0"/>
              </a:spcBef>
              <a:buNone/>
            </a:pPr>
            <a:endParaRPr lang="fr-FR" sz="1600" dirty="0"/>
          </a:p>
          <a:p>
            <a:pPr marL="400050" lvl="1" indent="0">
              <a:lnSpc>
                <a:spcPct val="120000"/>
              </a:lnSpc>
              <a:spcBef>
                <a:spcPts val="0"/>
              </a:spcBef>
              <a:buNone/>
            </a:pPr>
            <a:r>
              <a:rPr lang="en-US" sz="1600" dirty="0"/>
              <a:t>	</a:t>
            </a:r>
          </a:p>
          <a:p>
            <a:pPr marL="400050" lvl="1" indent="0">
              <a:lnSpc>
                <a:spcPct val="150000"/>
              </a:lnSpc>
              <a:buNone/>
            </a:pPr>
            <a:endParaRPr lang="fr-FR" sz="1600" dirty="0"/>
          </a:p>
          <a:p>
            <a:pPr marL="0" indent="0">
              <a:buNone/>
            </a:pPr>
            <a:endParaRPr lang="fr-FR" sz="1600" dirty="0"/>
          </a:p>
        </p:txBody>
      </p:sp>
      <p:sp>
        <p:nvSpPr>
          <p:cNvPr id="4" name="Rectangle 3"/>
          <p:cNvSpPr/>
          <p:nvPr/>
        </p:nvSpPr>
        <p:spPr>
          <a:xfrm>
            <a:off x="549492" y="2092764"/>
            <a:ext cx="7144511" cy="1274195"/>
          </a:xfrm>
          <a:prstGeom prst="rect">
            <a:avLst/>
          </a:prstGeom>
        </p:spPr>
        <p:txBody>
          <a:bodyPr wrap="square">
            <a:spAutoFit/>
          </a:bodyPr>
          <a:lstStyle/>
          <a:p>
            <a:pPr marL="622300" indent="-622300">
              <a:lnSpc>
                <a:spcPct val="120000"/>
              </a:lnSpc>
              <a:spcBef>
                <a:spcPts val="0"/>
              </a:spcBef>
              <a:buNone/>
            </a:pPr>
            <a:r>
              <a:rPr lang="fr-FR" sz="1600" dirty="0"/>
              <a:t>2.a </a:t>
            </a:r>
            <a:r>
              <a:rPr lang="en-US" sz="1600" dirty="0"/>
              <a:t>	</a:t>
            </a:r>
            <a:r>
              <a:rPr lang="fr-FR" sz="1600" dirty="0"/>
              <a:t>Pathologies associées à une prévalence du VIH non diagnostiqué &gt; 0,1%                                                                      </a:t>
            </a:r>
          </a:p>
          <a:p>
            <a:pPr marL="622300" indent="-622300">
              <a:lnSpc>
                <a:spcPct val="120000"/>
              </a:lnSpc>
              <a:spcBef>
                <a:spcPts val="0"/>
              </a:spcBef>
              <a:buNone/>
            </a:pPr>
            <a:r>
              <a:rPr lang="fr-FR" sz="1600" dirty="0"/>
              <a:t>2.b </a:t>
            </a:r>
            <a:r>
              <a:rPr lang="en-US" sz="1600" dirty="0"/>
              <a:t>	</a:t>
            </a:r>
            <a:r>
              <a:rPr lang="fr-FR" sz="1600" dirty="0"/>
              <a:t>Autres pathologies qui de l'avis des spécialistes doivent </a:t>
            </a:r>
            <a:r>
              <a:rPr lang="fr-FR" sz="1600" dirty="0" smtClean="0"/>
              <a:t>être </a:t>
            </a:r>
            <a:r>
              <a:rPr lang="fr-FR" sz="1600" dirty="0"/>
              <a:t>considérées comme liées à une prévalence du VIH non diagnostiqué &gt; 0,1%. </a:t>
            </a:r>
          </a:p>
          <a:p>
            <a:pPr>
              <a:lnSpc>
                <a:spcPct val="120000"/>
              </a:lnSpc>
            </a:pPr>
            <a:endParaRPr lang="fr-FR" sz="1600" dirty="0"/>
          </a:p>
        </p:txBody>
      </p:sp>
      <p:sp>
        <p:nvSpPr>
          <p:cNvPr id="5" name="Rectangle 4"/>
          <p:cNvSpPr/>
          <p:nvPr/>
        </p:nvSpPr>
        <p:spPr>
          <a:xfrm>
            <a:off x="567033" y="3284984"/>
            <a:ext cx="7200800" cy="1254446"/>
          </a:xfrm>
          <a:prstGeom prst="rect">
            <a:avLst/>
          </a:prstGeom>
        </p:spPr>
        <p:txBody>
          <a:bodyPr wrap="square">
            <a:spAutoFit/>
          </a:bodyPr>
          <a:lstStyle/>
          <a:p>
            <a:pPr marL="622300" indent="-622300">
              <a:lnSpc>
                <a:spcPct val="120000"/>
              </a:lnSpc>
              <a:spcBef>
                <a:spcPts val="0"/>
              </a:spcBef>
              <a:buAutoNum type="arabicPeriod" startAt="3"/>
            </a:pPr>
            <a:r>
              <a:rPr lang="fr-FR" sz="1600" dirty="0"/>
              <a:t>Pathologies pour lesquelles l'absence d'identification de la présence d'une infection par le VIH peut avoir des conséquences néfastes significatives pour la prise en charge clinique de la personne.</a:t>
            </a:r>
          </a:p>
          <a:p>
            <a:pPr marL="622300" indent="-622300">
              <a:lnSpc>
                <a:spcPct val="120000"/>
              </a:lnSpc>
              <a:spcBef>
                <a:spcPts val="0"/>
              </a:spcBef>
              <a:buAutoNum type="arabicPeriod" startAt="3"/>
            </a:pPr>
            <a:endParaRPr lang="fr-FR" sz="1600" dirty="0"/>
          </a:p>
        </p:txBody>
      </p:sp>
      <p:sp>
        <p:nvSpPr>
          <p:cNvPr id="6" name="Rectangle 5"/>
          <p:cNvSpPr/>
          <p:nvPr/>
        </p:nvSpPr>
        <p:spPr>
          <a:xfrm>
            <a:off x="683568" y="5122234"/>
            <a:ext cx="7776864" cy="757130"/>
          </a:xfrm>
          <a:prstGeom prst="rect">
            <a:avLst/>
          </a:prstGeom>
        </p:spPr>
        <p:txBody>
          <a:bodyPr wrap="square">
            <a:spAutoFit/>
          </a:bodyPr>
          <a:lstStyle/>
          <a:p>
            <a:pPr>
              <a:lnSpc>
                <a:spcPct val="120000"/>
              </a:lnSpc>
            </a:pPr>
            <a:r>
              <a:rPr lang="fr-FR" dirty="0"/>
              <a:t>L'étude HIDES (HIV </a:t>
            </a:r>
            <a:r>
              <a:rPr lang="fr-FR" dirty="0" err="1"/>
              <a:t>Indicator</a:t>
            </a:r>
            <a:r>
              <a:rPr lang="fr-FR" dirty="0"/>
              <a:t> </a:t>
            </a:r>
            <a:r>
              <a:rPr lang="fr-FR" dirty="0" err="1"/>
              <a:t>Diseases</a:t>
            </a:r>
            <a:r>
              <a:rPr lang="fr-FR" dirty="0"/>
              <a:t> </a:t>
            </a:r>
            <a:r>
              <a:rPr lang="fr-FR" dirty="0" err="1"/>
              <a:t>Across</a:t>
            </a:r>
            <a:r>
              <a:rPr lang="fr-FR" dirty="0"/>
              <a:t> Europe </a:t>
            </a:r>
            <a:r>
              <a:rPr lang="fr-FR" dirty="0" err="1"/>
              <a:t>Study</a:t>
            </a:r>
            <a:r>
              <a:rPr lang="fr-FR" dirty="0"/>
              <a:t>) a étudié la prévalence du VIH pour des pathologies potentiellement indicatrices en Europe.</a:t>
            </a: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16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391453"/>
            <a:ext cx="8229600" cy="504056"/>
          </a:xfrm>
        </p:spPr>
        <p:txBody>
          <a:bodyPr anchor="t">
            <a:noAutofit/>
          </a:bodyPr>
          <a:lstStyle/>
          <a:p>
            <a:r>
              <a:rPr lang="fr-FR" sz="2800" b="1" dirty="0">
                <a:latin typeface="Calibri" panose="020F0502020204030204" pitchFamily="34" charset="0"/>
              </a:rPr>
              <a:t>HIDES – Phase 2, 2012-2014</a:t>
            </a:r>
          </a:p>
        </p:txBody>
      </p:sp>
      <p:sp>
        <p:nvSpPr>
          <p:cNvPr id="3" name="Content Placeholder 2"/>
          <p:cNvSpPr>
            <a:spLocks noGrp="1"/>
          </p:cNvSpPr>
          <p:nvPr>
            <p:ph idx="1"/>
          </p:nvPr>
        </p:nvSpPr>
        <p:spPr>
          <a:xfrm>
            <a:off x="251520" y="1196751"/>
            <a:ext cx="3888432" cy="4824537"/>
          </a:xfrm>
        </p:spPr>
        <p:txBody>
          <a:bodyPr>
            <a:normAutofit/>
          </a:bodyPr>
          <a:lstStyle/>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dirty="0">
                <a:latin typeface="Calibri" panose="020F0502020204030204" pitchFamily="34" charset="0"/>
              </a:rPr>
              <a:t>Proposition de routine d'un test VIH aux patients (18-65 ans) présentant une pathologie indicatrice</a:t>
            </a:r>
          </a:p>
          <a:p>
            <a:pPr marL="0" indent="0">
              <a:buNone/>
            </a:pPr>
            <a:endParaRPr lang="fr-FR" sz="2000" b="1" dirty="0">
              <a:latin typeface="Calibri" panose="020F0502020204030204" pitchFamily="34" charset="0"/>
              <a:cs typeface="Calibri" panose="020F0502020204030204" pitchFamily="34" charset="0"/>
            </a:endParaRPr>
          </a:p>
          <a:p>
            <a:pPr marL="0" indent="0">
              <a:buNone/>
            </a:pPr>
            <a:endParaRPr lang="fr-FR" sz="2000" b="1" dirty="0">
              <a:latin typeface="Calibri" panose="020F0502020204030204" pitchFamily="34" charset="0"/>
              <a:cs typeface="Calibri" panose="020F0502020204030204" pitchFamily="34" charset="0"/>
            </a:endParaRPr>
          </a:p>
          <a:p>
            <a:pPr marL="0" indent="0">
              <a:buNone/>
            </a:pPr>
            <a:endParaRPr lang="fr-FR" sz="2000" b="1" dirty="0">
              <a:latin typeface="Calibri" panose="020F0502020204030204" pitchFamily="34" charset="0"/>
              <a:cs typeface="Calibri" panose="020F0502020204030204" pitchFamily="34" charset="0"/>
            </a:endParaRPr>
          </a:p>
          <a:p>
            <a:pPr marL="0" indent="0">
              <a:buNone/>
            </a:pPr>
            <a:endParaRPr lang="fr-FR" sz="2000" b="1" dirty="0">
              <a:latin typeface="Calibri" panose="020F0502020204030204" pitchFamily="34" charset="0"/>
              <a:cs typeface="Calibri" panose="020F0502020204030204" pitchFamily="34" charset="0"/>
            </a:endParaRPr>
          </a:p>
          <a:p>
            <a:pPr marL="0" indent="0">
              <a:buNone/>
            </a:pPr>
            <a:r>
              <a:rPr lang="fr-FR" sz="2000" dirty="0">
                <a:latin typeface="Calibri" panose="020F0502020204030204" pitchFamily="34" charset="0"/>
              </a:rPr>
              <a:t>Critère de jugement principal : preuve d'une infection par le VIH précédemment non diagnostiquée avec une prévalence &gt;0,1% pour chacune des pathologies indicatrices </a:t>
            </a:r>
          </a:p>
          <a:p>
            <a:pPr marL="0" indent="0">
              <a:buNone/>
            </a:pPr>
            <a:endParaRPr lang="fr-FR" sz="2000" dirty="0">
              <a:latin typeface="Calibri" panose="020F0502020204030204" pitchFamily="34" charset="0"/>
              <a:cs typeface="Calibri" panose="020F0502020204030204" pitchFamily="34" charset="0"/>
            </a:endParaRPr>
          </a:p>
          <a:p>
            <a:endParaRPr lang="fr-FR" sz="2000" dirty="0">
              <a:solidFill>
                <a:schemeClr val="accent4"/>
              </a:solidFill>
              <a:latin typeface="Calibri" panose="020F0502020204030204" pitchFamily="34" charset="0"/>
              <a:cs typeface="Calibri" panose="020F0502020204030204" pitchFamily="34" charset="0"/>
            </a:endParaRPr>
          </a:p>
          <a:p>
            <a:endParaRPr lang="fr-FR" sz="2000" dirty="0">
              <a:solidFill>
                <a:schemeClr val="accent4"/>
              </a:solidFill>
              <a:latin typeface="Corbel" panose="020B0503020204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4165097"/>
              </p:ext>
            </p:extLst>
          </p:nvPr>
        </p:nvGraphicFramePr>
        <p:xfrm>
          <a:off x="4211960" y="1196752"/>
          <a:ext cx="4536505" cy="4904944"/>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368152">
                  <a:extLst>
                    <a:ext uri="{9D8B030D-6E8A-4147-A177-3AD203B41FA5}">
                      <a16:colId xmlns="" xmlns:a16="http://schemas.microsoft.com/office/drawing/2014/main" val="20000"/>
                    </a:ext>
                  </a:extLst>
                </a:gridCol>
                <a:gridCol w="3168353">
                  <a:extLst>
                    <a:ext uri="{9D8B030D-6E8A-4147-A177-3AD203B41FA5}">
                      <a16:colId xmlns="" xmlns:a16="http://schemas.microsoft.com/office/drawing/2014/main" val="20001"/>
                    </a:ext>
                  </a:extLst>
                </a:gridCol>
              </a:tblGrid>
              <a:tr h="398830">
                <a:tc>
                  <a:txBody>
                    <a:bodyPr/>
                    <a:lstStyle/>
                    <a:p>
                      <a:r>
                        <a:rPr lang="fr-FR" sz="1200" dirty="0">
                          <a:solidFill>
                            <a:schemeClr val="tx1"/>
                          </a:solidFill>
                          <a:latin typeface="Corbel" panose="020B0503020204020204" pitchFamily="34" charset="0"/>
                        </a:rPr>
                        <a:t>Domaine pathologique</a:t>
                      </a:r>
                    </a:p>
                  </a:txBody>
                  <a:tcPr>
                    <a:solidFill>
                      <a:srgbClr val="E9EDF4"/>
                    </a:solidFill>
                  </a:tcPr>
                </a:tc>
                <a:tc>
                  <a:txBody>
                    <a:bodyPr/>
                    <a:lstStyle/>
                    <a:p>
                      <a:r>
                        <a:rPr lang="fr-FR" sz="1200" dirty="0">
                          <a:solidFill>
                            <a:schemeClr val="tx1"/>
                          </a:solidFill>
                          <a:latin typeface="Corbel" panose="020B0503020204020204" pitchFamily="34" charset="0"/>
                        </a:rPr>
                        <a:t>Pathologies indicatrices :</a:t>
                      </a:r>
                    </a:p>
                  </a:txBody>
                  <a:tcPr>
                    <a:solidFill>
                      <a:srgbClr val="E9EDF4"/>
                    </a:solidFill>
                  </a:tcPr>
                </a:tc>
                <a:extLst>
                  <a:ext uri="{0D108BD9-81ED-4DB2-BD59-A6C34878D82A}">
                    <a16:rowId xmlns="" xmlns:a16="http://schemas.microsoft.com/office/drawing/2014/main" val="10000"/>
                  </a:ext>
                </a:extLst>
              </a:tr>
              <a:tr h="1382358">
                <a:tc>
                  <a:txBody>
                    <a:bodyPr/>
                    <a:lstStyle/>
                    <a:p>
                      <a:r>
                        <a:rPr lang="fr-FR" sz="1200" b="1" dirty="0" err="1" smtClean="0">
                          <a:solidFill>
                            <a:schemeClr val="tx1"/>
                          </a:solidFill>
                          <a:latin typeface="Corbel" panose="020B0503020204020204" pitchFamily="34" charset="0"/>
                        </a:rPr>
                        <a:t>Cancerologie</a:t>
                      </a:r>
                      <a:endParaRPr lang="fr-FR" sz="1200" b="1" dirty="0">
                        <a:solidFill>
                          <a:schemeClr val="tx1"/>
                        </a:solidFill>
                        <a:latin typeface="Corbel" panose="020B0503020204020204" pitchFamily="34" charset="0"/>
                      </a:endParaRPr>
                    </a:p>
                  </a:txBody>
                  <a:tcPr>
                    <a:solidFill>
                      <a:srgbClr val="E9EDF4"/>
                    </a:solidFill>
                  </a:tcPr>
                </a:tc>
                <a:tc>
                  <a:txBody>
                    <a:bodyPr/>
                    <a:lstStyle/>
                    <a:p>
                      <a:r>
                        <a:rPr lang="fr-FR" sz="1200" dirty="0">
                          <a:solidFill>
                            <a:schemeClr val="tx1"/>
                          </a:solidFill>
                          <a:latin typeface="Corbel" panose="020B0503020204020204" pitchFamily="34" charset="0"/>
                        </a:rPr>
                        <a:t>Lymphome</a:t>
                      </a:r>
                    </a:p>
                    <a:p>
                      <a:r>
                        <a:rPr lang="fr-FR" sz="1200" dirty="0">
                          <a:solidFill>
                            <a:schemeClr val="tx1"/>
                          </a:solidFill>
                          <a:latin typeface="Corbel" panose="020B0503020204020204" pitchFamily="34" charset="0"/>
                        </a:rPr>
                        <a:t>Dysplasie ou cancer du col utérin (grade CIN II et supérieurs)</a:t>
                      </a:r>
                    </a:p>
                    <a:p>
                      <a:r>
                        <a:rPr lang="fr-FR" sz="1200" dirty="0">
                          <a:solidFill>
                            <a:schemeClr val="tx1"/>
                          </a:solidFill>
                          <a:latin typeface="Corbel" panose="020B0503020204020204" pitchFamily="34" charset="0"/>
                        </a:rPr>
                        <a:t>Dysplasie ou cancer de l'anus (grade AIN II et supérieurs)</a:t>
                      </a:r>
                    </a:p>
                    <a:p>
                      <a:r>
                        <a:rPr lang="fr-FR" sz="1200" dirty="0">
                          <a:solidFill>
                            <a:schemeClr val="tx1"/>
                          </a:solidFill>
                          <a:latin typeface="Corbel" panose="020B0503020204020204" pitchFamily="34" charset="0"/>
                        </a:rPr>
                        <a:t>Cancer primitif du poumon</a:t>
                      </a:r>
                    </a:p>
                  </a:txBody>
                  <a:tcPr>
                    <a:solidFill>
                      <a:srgbClr val="E9EDF4"/>
                    </a:solidFill>
                  </a:tcPr>
                </a:tc>
                <a:extLst>
                  <a:ext uri="{0D108BD9-81ED-4DB2-BD59-A6C34878D82A}">
                    <a16:rowId xmlns="" xmlns:a16="http://schemas.microsoft.com/office/drawing/2014/main" val="10001"/>
                  </a:ext>
                </a:extLst>
              </a:tr>
              <a:tr h="1079235">
                <a:tc>
                  <a:txBody>
                    <a:bodyPr/>
                    <a:lstStyle/>
                    <a:p>
                      <a:r>
                        <a:rPr lang="fr-FR" sz="1200" b="1" dirty="0" smtClean="0">
                          <a:solidFill>
                            <a:schemeClr val="tx1"/>
                          </a:solidFill>
                          <a:latin typeface="Corbel" panose="020B0503020204020204" pitchFamily="34" charset="0"/>
                        </a:rPr>
                        <a:t>Infectiologie (infections virales)</a:t>
                      </a:r>
                      <a:endParaRPr lang="fr-FR" sz="1200" b="1" dirty="0">
                        <a:solidFill>
                          <a:schemeClr val="tx1"/>
                        </a:solidFill>
                        <a:latin typeface="Corbel" panose="020B0503020204020204" pitchFamily="34" charset="0"/>
                      </a:endParaRPr>
                    </a:p>
                  </a:txBody>
                  <a:tcPr>
                    <a:solidFill>
                      <a:srgbClr val="E9EDF4"/>
                    </a:solidFill>
                  </a:tcPr>
                </a:tc>
                <a:tc>
                  <a:txBody>
                    <a:bodyPr/>
                    <a:lstStyle/>
                    <a:p>
                      <a:r>
                        <a:rPr lang="fr-FR" sz="1200" dirty="0">
                          <a:solidFill>
                            <a:schemeClr val="tx1"/>
                          </a:solidFill>
                          <a:latin typeface="Corbel" panose="020B0503020204020204" pitchFamily="34" charset="0"/>
                        </a:rPr>
                        <a:t>Infection par le virus de l'hépatite B</a:t>
                      </a:r>
                    </a:p>
                    <a:p>
                      <a:r>
                        <a:rPr lang="fr-FR" sz="1200" dirty="0">
                          <a:solidFill>
                            <a:schemeClr val="tx1"/>
                          </a:solidFill>
                          <a:latin typeface="Corbel" panose="020B0503020204020204" pitchFamily="34" charset="0"/>
                        </a:rPr>
                        <a:t>Infection par le virus de l'hépatite C</a:t>
                      </a:r>
                    </a:p>
                    <a:p>
                      <a:r>
                        <a:rPr lang="fr-FR" sz="1200" dirty="0">
                          <a:solidFill>
                            <a:schemeClr val="tx1"/>
                          </a:solidFill>
                          <a:latin typeface="Corbel" panose="020B0503020204020204" pitchFamily="34" charset="0"/>
                        </a:rPr>
                        <a:t>Coinfection hépatite B/hépatite C</a:t>
                      </a:r>
                    </a:p>
                    <a:p>
                      <a:r>
                        <a:rPr lang="fr-FR" sz="1200" dirty="0">
                          <a:solidFill>
                            <a:schemeClr val="tx1"/>
                          </a:solidFill>
                          <a:latin typeface="Corbel" panose="020B0503020204020204" pitchFamily="34" charset="0"/>
                        </a:rPr>
                        <a:t>Syndrome mononucléosique actif</a:t>
                      </a:r>
                    </a:p>
                  </a:txBody>
                  <a:tcPr>
                    <a:solidFill>
                      <a:srgbClr val="E9EDF4"/>
                    </a:solidFill>
                  </a:tcPr>
                </a:tc>
                <a:extLst>
                  <a:ext uri="{0D108BD9-81ED-4DB2-BD59-A6C34878D82A}">
                    <a16:rowId xmlns="" xmlns:a16="http://schemas.microsoft.com/office/drawing/2014/main" val="10002"/>
                  </a:ext>
                </a:extLst>
              </a:tr>
              <a:tr h="808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latin typeface="Corbel" panose="020B0503020204020204" pitchFamily="34" charset="0"/>
                        </a:rPr>
                        <a:t>Hématologie</a:t>
                      </a:r>
                      <a:endParaRPr lang="fr-FR" sz="1200" b="1" dirty="0">
                        <a:solidFill>
                          <a:schemeClr val="tx1"/>
                        </a:solidFill>
                        <a:latin typeface="Corbel" panose="020B0503020204020204" pitchFamily="34" charset="0"/>
                      </a:endParaRPr>
                    </a:p>
                    <a:p>
                      <a:endParaRPr lang="fr-FR" sz="1200" b="1" dirty="0">
                        <a:solidFill>
                          <a:schemeClr val="tx1"/>
                        </a:solidFill>
                        <a:latin typeface="Corbel" panose="020B0503020204020204" pitchFamily="34" charset="0"/>
                      </a:endParaRPr>
                    </a:p>
                  </a:txBody>
                  <a:tcPr>
                    <a:solidFill>
                      <a:srgbClr val="E9EDF4"/>
                    </a:solidFill>
                  </a:tcPr>
                </a:tc>
                <a:tc>
                  <a:txBody>
                    <a:bodyPr/>
                    <a:lstStyle/>
                    <a:p>
                      <a:r>
                        <a:rPr lang="fr-FR" sz="1200" dirty="0" err="1">
                          <a:solidFill>
                            <a:schemeClr val="tx1"/>
                          </a:solidFill>
                          <a:latin typeface="Corbel" panose="020B0503020204020204" pitchFamily="34" charset="0"/>
                        </a:rPr>
                        <a:t>Leucocytopénie</a:t>
                      </a:r>
                      <a:r>
                        <a:rPr lang="fr-FR" sz="1200" dirty="0">
                          <a:solidFill>
                            <a:schemeClr val="tx1"/>
                          </a:solidFill>
                          <a:latin typeface="Corbel" panose="020B0503020204020204" pitchFamily="34" charset="0"/>
                        </a:rPr>
                        <a:t> </a:t>
                      </a:r>
                      <a:r>
                        <a:rPr lang="fr-FR" sz="1200" dirty="0" smtClean="0">
                          <a:solidFill>
                            <a:schemeClr val="tx1"/>
                          </a:solidFill>
                          <a:latin typeface="Corbel" panose="020B0503020204020204" pitchFamily="34" charset="0"/>
                        </a:rPr>
                        <a:t>et/ou </a:t>
                      </a:r>
                      <a:r>
                        <a:rPr lang="fr-FR" sz="1200" dirty="0">
                          <a:solidFill>
                            <a:schemeClr val="tx1"/>
                          </a:solidFill>
                          <a:latin typeface="Corbel" panose="020B0503020204020204" pitchFamily="34" charset="0"/>
                        </a:rPr>
                        <a:t>thrombocytopénie </a:t>
                      </a:r>
                    </a:p>
                    <a:p>
                      <a:r>
                        <a:rPr lang="fr-FR" sz="1200" dirty="0">
                          <a:solidFill>
                            <a:schemeClr val="tx1"/>
                          </a:solidFill>
                          <a:latin typeface="Corbel" panose="020B0503020204020204" pitchFamily="34" charset="0"/>
                        </a:rPr>
                        <a:t>Lymphadénopathie</a:t>
                      </a:r>
                    </a:p>
                  </a:txBody>
                  <a:tcPr>
                    <a:solidFill>
                      <a:srgbClr val="E9EDF4"/>
                    </a:solidFill>
                  </a:tcPr>
                </a:tc>
                <a:extLst>
                  <a:ext uri="{0D108BD9-81ED-4DB2-BD59-A6C34878D82A}">
                    <a16:rowId xmlns="" xmlns:a16="http://schemas.microsoft.com/office/drawing/2014/main" val="10003"/>
                  </a:ext>
                </a:extLst>
              </a:tr>
              <a:tr h="588673">
                <a:tc>
                  <a:txBody>
                    <a:bodyPr/>
                    <a:lstStyle/>
                    <a:p>
                      <a:r>
                        <a:rPr lang="fr-FR" sz="1200" b="1" dirty="0" smtClean="0">
                          <a:solidFill>
                            <a:schemeClr val="tx1"/>
                          </a:solidFill>
                          <a:latin typeface="Corbel" panose="020B0503020204020204" pitchFamily="34" charset="0"/>
                        </a:rPr>
                        <a:t>Dermatologie</a:t>
                      </a:r>
                      <a:endParaRPr lang="fr-FR" sz="1200" b="1" dirty="0">
                        <a:solidFill>
                          <a:schemeClr val="tx1"/>
                        </a:solidFill>
                        <a:latin typeface="Corbel" panose="020B0503020204020204" pitchFamily="34" charset="0"/>
                      </a:endParaRPr>
                    </a:p>
                  </a:txBody>
                  <a:tcPr>
                    <a:solidFill>
                      <a:srgbClr val="E9EDF4"/>
                    </a:solidFill>
                  </a:tcPr>
                </a:tc>
                <a:tc>
                  <a: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latin typeface="Corbel" panose="020B0503020204020204" pitchFamily="34" charset="0"/>
                        </a:rPr>
                        <a:t>Psoriasis</a:t>
                      </a:r>
                      <a:r>
                        <a:rPr lang="fr-FR" sz="1200" baseline="0" dirty="0" smtClean="0">
                          <a:solidFill>
                            <a:schemeClr val="tx1"/>
                          </a:solidFill>
                          <a:latin typeface="Corbel" panose="020B0503020204020204" pitchFamily="34" charset="0"/>
                        </a:rPr>
                        <a:t> </a:t>
                      </a:r>
                      <a:r>
                        <a:rPr lang="fr-FR" sz="1200" dirty="0" smtClean="0">
                          <a:solidFill>
                            <a:schemeClr val="tx1"/>
                          </a:solidFill>
                          <a:latin typeface="Corbel" panose="020B0503020204020204" pitchFamily="34" charset="0"/>
                        </a:rPr>
                        <a:t>grave</a:t>
                      </a:r>
                      <a:endParaRPr lang="fr-FR" sz="1200" dirty="0">
                        <a:solidFill>
                          <a:schemeClr val="tx1"/>
                        </a:solidFill>
                        <a:latin typeface="Corbel" panose="020B0503020204020204" pitchFamily="34" charset="0"/>
                      </a:endParaRPr>
                    </a:p>
                    <a:p>
                      <a:r>
                        <a:rPr lang="fr-FR" sz="1200" dirty="0">
                          <a:solidFill>
                            <a:schemeClr val="tx1"/>
                          </a:solidFill>
                          <a:latin typeface="Corbel" panose="020B0503020204020204" pitchFamily="34" charset="0"/>
                        </a:rPr>
                        <a:t>Dermite séborrhéique</a:t>
                      </a:r>
                    </a:p>
                  </a:txBody>
                  <a:tcPr>
                    <a:solidFill>
                      <a:srgbClr val="E9EDF4"/>
                    </a:solidFill>
                  </a:tcPr>
                </a:tc>
                <a:extLst>
                  <a:ext uri="{0D108BD9-81ED-4DB2-BD59-A6C34878D82A}">
                    <a16:rowId xmlns="" xmlns:a16="http://schemas.microsoft.com/office/drawing/2014/main" val="10004"/>
                  </a:ext>
                </a:extLst>
              </a:tr>
              <a:tr h="588673">
                <a:tc>
                  <a:txBody>
                    <a:bodyPr/>
                    <a:lstStyle/>
                    <a:p>
                      <a:r>
                        <a:rPr lang="fr-FR" sz="1200" b="1" dirty="0" smtClean="0">
                          <a:solidFill>
                            <a:schemeClr val="tx1"/>
                          </a:solidFill>
                          <a:latin typeface="Corbel" panose="020B0503020204020204" pitchFamily="34" charset="0"/>
                        </a:rPr>
                        <a:t>Autres</a:t>
                      </a:r>
                      <a:endParaRPr lang="fr-FR" sz="1200" b="1" dirty="0">
                        <a:solidFill>
                          <a:schemeClr val="tx1"/>
                        </a:solidFill>
                        <a:latin typeface="Corbel" panose="020B0503020204020204" pitchFamily="34" charset="0"/>
                      </a:endParaRPr>
                    </a:p>
                  </a:txBody>
                  <a:tcPr>
                    <a:solidFill>
                      <a:srgbClr val="E9EDF4"/>
                    </a:solidFill>
                  </a:tcPr>
                </a:tc>
                <a:tc>
                  <a:txBody>
                    <a:bodyPr/>
                    <a:lstStyle/>
                    <a:p>
                      <a:r>
                        <a:rPr lang="fr-FR" sz="1200" dirty="0">
                          <a:solidFill>
                            <a:schemeClr val="tx1"/>
                          </a:solidFill>
                          <a:latin typeface="Corbel" panose="020B0503020204020204" pitchFamily="34" charset="0"/>
                        </a:rPr>
                        <a:t>Pneumonie (avec hospitalisation)</a:t>
                      </a:r>
                    </a:p>
                    <a:p>
                      <a:r>
                        <a:rPr lang="fr-FR" sz="1200" dirty="0">
                          <a:solidFill>
                            <a:schemeClr val="tx1"/>
                          </a:solidFill>
                          <a:latin typeface="Corbel" panose="020B0503020204020204" pitchFamily="34" charset="0"/>
                        </a:rPr>
                        <a:t>Neuropathie périphérique</a:t>
                      </a:r>
                    </a:p>
                  </a:txBody>
                  <a:tcPr>
                    <a:solidFill>
                      <a:srgbClr val="E9EDF4"/>
                    </a:solidFill>
                  </a:tcPr>
                </a:tc>
                <a:extLst>
                  <a:ext uri="{0D108BD9-81ED-4DB2-BD59-A6C34878D82A}">
                    <a16:rowId xmlns="" xmlns:a16="http://schemas.microsoft.com/office/drawing/2014/main" val="10005"/>
                  </a:ext>
                </a:extLst>
              </a:tr>
            </a:tbl>
          </a:graphicData>
        </a:graphic>
      </p:graphicFrame>
      <p:pic>
        <p:nvPicPr>
          <p:cNvPr id="5" name="Picture 4"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3587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143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332656"/>
            <a:ext cx="8118859" cy="648072"/>
          </a:xfrm>
        </p:spPr>
        <p:txBody>
          <a:bodyPr>
            <a:normAutofit/>
          </a:bodyPr>
          <a:lstStyle/>
          <a:p>
            <a:r>
              <a:rPr lang="fr-FR" sz="3200" b="1" dirty="0"/>
              <a:t>Recrutement</a:t>
            </a:r>
          </a:p>
        </p:txBody>
      </p:sp>
      <p:sp>
        <p:nvSpPr>
          <p:cNvPr id="3" name="Content Placeholder 2"/>
          <p:cNvSpPr>
            <a:spLocks noGrp="1"/>
          </p:cNvSpPr>
          <p:nvPr>
            <p:ph idx="1"/>
          </p:nvPr>
        </p:nvSpPr>
        <p:spPr>
          <a:xfrm>
            <a:off x="457897" y="1196752"/>
            <a:ext cx="8229600" cy="2476872"/>
          </a:xfrm>
        </p:spPr>
        <p:txBody>
          <a:bodyPr>
            <a:normAutofit/>
          </a:bodyPr>
          <a:lstStyle/>
          <a:p>
            <a:r>
              <a:rPr lang="fr-FR" sz="2000" b="1" dirty="0">
                <a:solidFill>
                  <a:schemeClr val="tx1">
                    <a:lumMod val="75000"/>
                    <a:lumOff val="25000"/>
                  </a:schemeClr>
                </a:solidFill>
              </a:rPr>
              <a:t>150</a:t>
            </a:r>
            <a:r>
              <a:rPr lang="fr-FR" sz="2000" dirty="0">
                <a:solidFill>
                  <a:schemeClr val="tx1">
                    <a:lumMod val="75000"/>
                    <a:lumOff val="25000"/>
                  </a:schemeClr>
                </a:solidFill>
              </a:rPr>
              <a:t> enquêtes ont été effectuées dans 42 sites cliniques différents dans 20 pays de quatre régions européennes.</a:t>
            </a:r>
          </a:p>
          <a:p>
            <a:r>
              <a:rPr lang="fr-FR" sz="2000" b="1" dirty="0">
                <a:solidFill>
                  <a:schemeClr val="tx1">
                    <a:lumMod val="75000"/>
                    <a:lumOff val="25000"/>
                  </a:schemeClr>
                </a:solidFill>
              </a:rPr>
              <a:t>10 139 </a:t>
            </a:r>
            <a:r>
              <a:rPr lang="fr-FR" sz="2000" dirty="0">
                <a:solidFill>
                  <a:schemeClr val="tx1">
                    <a:lumMod val="75000"/>
                    <a:lumOff val="25000"/>
                  </a:schemeClr>
                </a:solidFill>
              </a:rPr>
              <a:t>patients ont été recrutés</a:t>
            </a:r>
          </a:p>
          <a:p>
            <a:r>
              <a:rPr lang="fr-FR" sz="2000" b="1" dirty="0">
                <a:solidFill>
                  <a:schemeClr val="tx1">
                    <a:lumMod val="75000"/>
                    <a:lumOff val="25000"/>
                  </a:schemeClr>
                </a:solidFill>
              </a:rPr>
              <a:t>668</a:t>
            </a:r>
            <a:r>
              <a:rPr lang="fr-FR" sz="2000" dirty="0">
                <a:solidFill>
                  <a:schemeClr val="tx1">
                    <a:lumMod val="75000"/>
                    <a:lumOff val="25000"/>
                  </a:schemeClr>
                </a:solidFill>
              </a:rPr>
              <a:t> participants ont été exclus </a:t>
            </a:r>
          </a:p>
          <a:p>
            <a:pPr marL="0" indent="0" algn="ctr">
              <a:buNone/>
            </a:pPr>
            <a:r>
              <a:rPr lang="fr-FR" sz="2000" dirty="0">
                <a:solidFill>
                  <a:schemeClr val="tx1">
                    <a:lumMod val="75000"/>
                    <a:lumOff val="25000"/>
                  </a:schemeClr>
                </a:solidFill>
              </a:rPr>
              <a:t>Total de </a:t>
            </a:r>
            <a:r>
              <a:rPr lang="fr-FR" sz="2000" b="1" dirty="0">
                <a:solidFill>
                  <a:schemeClr val="tx2"/>
                </a:solidFill>
              </a:rPr>
              <a:t>9471</a:t>
            </a:r>
            <a:r>
              <a:rPr lang="fr-FR" dirty="0"/>
              <a:t> </a:t>
            </a:r>
            <a:r>
              <a:rPr lang="fr-FR" sz="2000" dirty="0">
                <a:solidFill>
                  <a:schemeClr val="tx1">
                    <a:lumMod val="75000"/>
                    <a:lumOff val="25000"/>
                  </a:schemeClr>
                </a:solidFill>
              </a:rPr>
              <a:t>participants</a:t>
            </a:r>
          </a:p>
        </p:txBody>
      </p:sp>
      <p:graphicFrame>
        <p:nvGraphicFramePr>
          <p:cNvPr id="4" name="Group 217"/>
          <p:cNvGraphicFramePr>
            <a:graphicFrameLocks noGrp="1"/>
          </p:cNvGraphicFramePr>
          <p:nvPr>
            <p:extLst>
              <p:ext uri="{D42A27DB-BD31-4B8C-83A1-F6EECF244321}">
                <p14:modId xmlns:p14="http://schemas.microsoft.com/office/powerpoint/2010/main" val="410357144"/>
              </p:ext>
            </p:extLst>
          </p:nvPr>
        </p:nvGraphicFramePr>
        <p:xfrm>
          <a:off x="2123728" y="3439248"/>
          <a:ext cx="5328592" cy="2798064"/>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2304256">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tblGrid>
              <a:tr h="50405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i="0" u="none" strike="noStrike" cap="none" normalizeH="0" baseline="0" dirty="0">
                          <a:ln>
                            <a:noFill/>
                          </a:ln>
                          <a:solidFill>
                            <a:schemeClr val="tx1"/>
                          </a:solidFill>
                          <a:effectLst/>
                          <a:latin typeface="Calibri" panose="020F0502020204030204" pitchFamily="34" charset="0"/>
                        </a:rPr>
                        <a:t>Recrutement par région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effectLst/>
                          <a:latin typeface="Calibri" panose="020F0502020204030204" pitchFamily="34" charset="0"/>
                        </a:rPr>
                        <a:t>Nombre de patients inclus</a:t>
                      </a:r>
                      <a:endParaRPr kumimoji="0" lang="fr-FR" altLang="en-US" sz="18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effectLst/>
                          <a:latin typeface="Calibri" panose="020F0502020204030204" pitchFamily="34" charset="0"/>
                        </a:rPr>
                        <a:t>%</a:t>
                      </a:r>
                      <a:endParaRPr kumimoji="0" lang="fr-FR" altLang="en-US" sz="18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0"/>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solidFill>
                            <a:schemeClr val="tx2"/>
                          </a:solidFill>
                          <a:effectLst/>
                          <a:latin typeface="Calibri" panose="020F0502020204030204" pitchFamily="34" charset="0"/>
                        </a:rPr>
                        <a:t>Total</a:t>
                      </a:r>
                      <a:endParaRPr kumimoji="0" lang="fr-FR"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solidFill>
                            <a:schemeClr val="tx2"/>
                          </a:solidFill>
                          <a:effectLst/>
                          <a:latin typeface="Calibri" panose="020F0502020204030204" pitchFamily="34" charset="0"/>
                        </a:rPr>
                        <a:t>9471</a:t>
                      </a:r>
                      <a:endParaRPr kumimoji="0" lang="fr-FR"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solidFill>
                            <a:schemeClr val="tx2"/>
                          </a:solidFill>
                          <a:effectLst/>
                          <a:latin typeface="Calibri" panose="020F0502020204030204" pitchFamily="34" charset="0"/>
                        </a:rPr>
                        <a:t>100</a:t>
                      </a:r>
                      <a:endParaRPr kumimoji="0" lang="fr-FR"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1"/>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Sud</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500</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5,3</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2"/>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Centrale</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942</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10,0</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3"/>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Nord</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2297</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24,3</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4"/>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Est</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5732</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60,5</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5"/>
                  </a:ext>
                </a:extLst>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76680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454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r>
              <a:rPr lang="fr-FR" sz="3200" b="1" dirty="0"/>
              <a:t>Caractéristiques des participants</a:t>
            </a:r>
          </a:p>
        </p:txBody>
      </p:sp>
      <p:graphicFrame>
        <p:nvGraphicFramePr>
          <p:cNvPr id="5" name="Group 217"/>
          <p:cNvGraphicFramePr>
            <a:graphicFrameLocks noGrp="1"/>
          </p:cNvGraphicFramePr>
          <p:nvPr>
            <p:extLst>
              <p:ext uri="{D42A27DB-BD31-4B8C-83A1-F6EECF244321}">
                <p14:modId xmlns:p14="http://schemas.microsoft.com/office/powerpoint/2010/main" val="616667186"/>
              </p:ext>
            </p:extLst>
          </p:nvPr>
        </p:nvGraphicFramePr>
        <p:xfrm>
          <a:off x="1979712" y="3676774"/>
          <a:ext cx="5184575" cy="2875641"/>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512168">
                  <a:extLst>
                    <a:ext uri="{9D8B030D-6E8A-4147-A177-3AD203B41FA5}">
                      <a16:colId xmlns="" xmlns:a16="http://schemas.microsoft.com/office/drawing/2014/main" val="20000"/>
                    </a:ext>
                  </a:extLst>
                </a:gridCol>
                <a:gridCol w="2250830">
                  <a:extLst>
                    <a:ext uri="{9D8B030D-6E8A-4147-A177-3AD203B41FA5}">
                      <a16:colId xmlns="" xmlns:a16="http://schemas.microsoft.com/office/drawing/2014/main" val="20001"/>
                    </a:ext>
                  </a:extLst>
                </a:gridCol>
                <a:gridCol w="1421577">
                  <a:extLst>
                    <a:ext uri="{9D8B030D-6E8A-4147-A177-3AD203B41FA5}">
                      <a16:colId xmlns="" xmlns:a16="http://schemas.microsoft.com/office/drawing/2014/main" val="20002"/>
                    </a:ext>
                  </a:extLst>
                </a:gridCol>
              </a:tblGrid>
              <a:tr h="38848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b="1" u="none" strike="noStrike" cap="none" normalizeH="0" baseline="0" dirty="0">
                          <a:ln>
                            <a:noFill/>
                          </a:ln>
                          <a:effectLst/>
                          <a:latin typeface="Calibri" panose="020F0502020204030204" pitchFamily="34" charset="0"/>
                        </a:rPr>
                        <a:t>Nombre de patients inclus</a:t>
                      </a:r>
                      <a:endParaRPr kumimoji="0" lang="fr-FR" altLang="en-US" sz="16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b="1" u="none" strike="noStrike" cap="none" normalizeH="0" baseline="0" dirty="0">
                          <a:ln>
                            <a:noFill/>
                          </a:ln>
                          <a:effectLst/>
                          <a:latin typeface="Calibri" panose="020F0502020204030204" pitchFamily="34" charset="0"/>
                        </a:rPr>
                        <a:t>%</a:t>
                      </a:r>
                      <a:endParaRPr kumimoji="0" lang="fr-FR" altLang="en-US" sz="16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0"/>
                  </a:ext>
                </a:extLst>
              </a:tr>
              <a:tr h="36317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b="1" i="0" u="none" strike="noStrike" cap="none" normalizeH="0" baseline="0" dirty="0">
                          <a:ln>
                            <a:noFill/>
                          </a:ln>
                          <a:solidFill>
                            <a:srgbClr val="002060"/>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b="1" i="0" u="none" strike="noStrike" cap="none" normalizeH="0" baseline="0" dirty="0">
                          <a:ln>
                            <a:noFill/>
                          </a:ln>
                          <a:solidFill>
                            <a:srgbClr val="002060"/>
                          </a:solidFill>
                          <a:effectLst/>
                          <a:latin typeface="Calibri" panose="020F0502020204030204" pitchFamily="34" charset="0"/>
                        </a:rPr>
                        <a:t>9471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b="1" i="0" u="none" strike="noStrike" cap="none" normalizeH="0" baseline="0" dirty="0">
                          <a:ln>
                            <a:noFill/>
                          </a:ln>
                          <a:solidFill>
                            <a:srgbClr val="002060"/>
                          </a:solidFill>
                          <a:effectLst/>
                          <a:latin typeface="Calibri" panose="020F050202020403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1"/>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Consultation externe</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4500</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47,5</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2"/>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Hospitalisation</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3564</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37,6</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3"/>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Soins primaires</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270</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2,9</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4"/>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Je ne sais pas</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1137</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600" u="none" strike="noStrike" cap="none" normalizeH="0" baseline="0" dirty="0">
                          <a:ln>
                            <a:noFill/>
                          </a:ln>
                          <a:effectLst/>
                          <a:latin typeface="Calibri" panose="020F0502020204030204" pitchFamily="34" charset="0"/>
                        </a:rPr>
                        <a:t>12,0</a:t>
                      </a:r>
                      <a:endParaRPr kumimoji="0" lang="fr-FR" altLang="en-US" sz="16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5"/>
                  </a:ext>
                </a:extLst>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694361"/>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ontent Placeholder 7"/>
          <p:cNvSpPr>
            <a:spLocks noGrp="1"/>
          </p:cNvSpPr>
          <p:nvPr>
            <p:ph idx="1"/>
          </p:nvPr>
        </p:nvSpPr>
        <p:spPr>
          <a:xfrm>
            <a:off x="493709" y="1052736"/>
            <a:ext cx="8229600" cy="2232248"/>
          </a:xfrm>
        </p:spPr>
        <p:txBody>
          <a:bodyPr>
            <a:normAutofit/>
          </a:bodyPr>
          <a:lstStyle/>
          <a:p>
            <a:pPr marL="0" indent="0">
              <a:buNone/>
            </a:pPr>
            <a:r>
              <a:rPr lang="fr-FR" sz="2000" dirty="0"/>
              <a:t>Participants</a:t>
            </a:r>
            <a:r>
              <a:rPr lang="en-US" sz="2000" dirty="0"/>
              <a:t>		</a:t>
            </a:r>
            <a:r>
              <a:rPr lang="fr-FR" sz="2000" dirty="0"/>
              <a:t>9471</a:t>
            </a:r>
          </a:p>
          <a:p>
            <a:pPr marL="0" indent="0">
              <a:buNone/>
            </a:pPr>
            <a:r>
              <a:rPr lang="fr-FR" sz="2000" dirty="0"/>
              <a:t>Hommes</a:t>
            </a:r>
            <a:r>
              <a:rPr lang="en-US" sz="2000" dirty="0"/>
              <a:t>		</a:t>
            </a:r>
            <a:r>
              <a:rPr lang="fr-FR" sz="2000" dirty="0"/>
              <a:t>54%</a:t>
            </a:r>
          </a:p>
          <a:p>
            <a:pPr marL="0" indent="0">
              <a:buNone/>
            </a:pPr>
            <a:r>
              <a:rPr lang="fr-FR" sz="2000" dirty="0"/>
              <a:t>Âge médian</a:t>
            </a:r>
            <a:r>
              <a:rPr lang="en-US" sz="2000" dirty="0"/>
              <a:t>		</a:t>
            </a:r>
            <a:r>
              <a:rPr lang="fr-FR" sz="2000" dirty="0"/>
              <a:t>37 ans</a:t>
            </a:r>
            <a:r>
              <a:rPr lang="en-US" sz="2000" dirty="0"/>
              <a:t>	</a:t>
            </a:r>
            <a:r>
              <a:rPr lang="fr-FR" sz="2000" dirty="0"/>
              <a:t> </a:t>
            </a:r>
            <a:r>
              <a:rPr lang="fr-FR" sz="2000" dirty="0" smtClean="0"/>
              <a:t>(intervalle inter quartile, IQR= </a:t>
            </a:r>
            <a:r>
              <a:rPr lang="fr-FR" sz="2000" dirty="0"/>
              <a:t>29-49 ans)</a:t>
            </a:r>
          </a:p>
          <a:p>
            <a:pPr marL="0" indent="0">
              <a:buNone/>
            </a:pPr>
            <a:r>
              <a:rPr lang="fr-FR" sz="2000" dirty="0"/>
              <a:t>Ethnicité blanche </a:t>
            </a:r>
            <a:r>
              <a:rPr lang="en-US" sz="2000" dirty="0"/>
              <a:t>	</a:t>
            </a:r>
            <a:r>
              <a:rPr lang="fr-FR" sz="2000" dirty="0"/>
              <a:t>87%</a:t>
            </a:r>
          </a:p>
          <a:p>
            <a:pPr marL="0" indent="0">
              <a:buNone/>
            </a:pPr>
            <a:r>
              <a:rPr lang="fr-FR" sz="2000" dirty="0"/>
              <a:t>Test VIH antérieur</a:t>
            </a:r>
            <a:r>
              <a:rPr lang="en-US" sz="2000" dirty="0"/>
              <a:t>	</a:t>
            </a:r>
            <a:r>
              <a:rPr lang="fr-FR" sz="2000" dirty="0"/>
              <a:t>14%</a:t>
            </a:r>
          </a:p>
          <a:p>
            <a:pPr marL="0" indent="0">
              <a:buNone/>
            </a:pPr>
            <a:r>
              <a:rPr lang="fr-FR" sz="2000" dirty="0"/>
              <a:t> - </a:t>
            </a:r>
            <a:r>
              <a:rPr lang="fr-FR" sz="2000" dirty="0" smtClean="0"/>
              <a:t>Temps </a:t>
            </a:r>
            <a:r>
              <a:rPr lang="fr-FR" sz="2000" dirty="0"/>
              <a:t>médian depuis le dernier test : 1,3 an </a:t>
            </a:r>
            <a:r>
              <a:rPr lang="fr-FR" sz="2000" dirty="0" smtClean="0"/>
              <a:t>[IQR </a:t>
            </a:r>
            <a:r>
              <a:rPr lang="fr-FR" sz="2000" dirty="0"/>
              <a:t>0,4 – 3,2 ans])</a:t>
            </a:r>
          </a:p>
          <a:p>
            <a:pPr marL="0" indent="0">
              <a:buNone/>
            </a:pPr>
            <a:endParaRPr lang="fr-FR" sz="2400" dirty="0"/>
          </a:p>
          <a:p>
            <a:pPr marL="0" indent="0">
              <a:buNone/>
            </a:pPr>
            <a:endParaRPr lang="fr-FR" sz="1600" dirty="0"/>
          </a:p>
        </p:txBody>
      </p:sp>
    </p:spTree>
    <p:extLst>
      <p:ext uri="{BB962C8B-B14F-4D97-AF65-F5344CB8AC3E}">
        <p14:creationId xmlns:p14="http://schemas.microsoft.com/office/powerpoint/2010/main" val="3644133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52928" cy="850106"/>
          </a:xfrm>
        </p:spPr>
        <p:txBody>
          <a:bodyPr>
            <a:normAutofit/>
          </a:bodyPr>
          <a:lstStyle/>
          <a:p>
            <a:r>
              <a:rPr lang="fr-FR" sz="3200" b="1" dirty="0"/>
              <a:t>Positivité du test VIH (générale)</a:t>
            </a:r>
          </a:p>
        </p:txBody>
      </p:sp>
      <p:sp>
        <p:nvSpPr>
          <p:cNvPr id="3" name="Content Placeholder 2"/>
          <p:cNvSpPr>
            <a:spLocks noGrp="1"/>
          </p:cNvSpPr>
          <p:nvPr>
            <p:ph idx="1"/>
          </p:nvPr>
        </p:nvSpPr>
        <p:spPr>
          <a:xfrm>
            <a:off x="467544" y="1196752"/>
            <a:ext cx="8352928" cy="1368152"/>
          </a:xfrm>
        </p:spPr>
        <p:txBody>
          <a:bodyPr>
            <a:noAutofit/>
          </a:bodyPr>
          <a:lstStyle/>
          <a:p>
            <a:pPr marL="0" indent="0">
              <a:buNone/>
            </a:pPr>
            <a:r>
              <a:rPr lang="fr-FR" sz="2000" b="1" dirty="0">
                <a:solidFill>
                  <a:schemeClr val="tx2"/>
                </a:solidFill>
              </a:rPr>
              <a:t>235 personnes sur 9471 ont eu un test VIH positif </a:t>
            </a:r>
          </a:p>
          <a:p>
            <a:pPr marL="0" indent="0">
              <a:buNone/>
            </a:pPr>
            <a:r>
              <a:rPr lang="fr-FR" sz="2000" b="1" dirty="0">
                <a:solidFill>
                  <a:schemeClr val="tx2"/>
                </a:solidFill>
              </a:rPr>
              <a:t>Prévalence du VIH 2,5% [IC 95% </a:t>
            </a:r>
            <a:r>
              <a:rPr lang="fr-FR" sz="2000" b="1" dirty="0" smtClean="0">
                <a:solidFill>
                  <a:schemeClr val="tx2"/>
                </a:solidFill>
              </a:rPr>
              <a:t>: 2,2 </a:t>
            </a:r>
            <a:r>
              <a:rPr lang="fr-FR" sz="2000" b="1" dirty="0">
                <a:solidFill>
                  <a:schemeClr val="tx2"/>
                </a:solidFill>
              </a:rPr>
              <a:t>– 2,8</a:t>
            </a:r>
            <a:r>
              <a:rPr lang="fr-FR" sz="2000" b="1" dirty="0" smtClean="0">
                <a:solidFill>
                  <a:schemeClr val="tx2"/>
                </a:solidFill>
              </a:rPr>
              <a:t>]</a:t>
            </a:r>
            <a:endParaRPr lang="fr-FR" sz="2400" b="1" dirty="0">
              <a:solidFill>
                <a:schemeClr val="tx2"/>
              </a:solidFill>
            </a:endParaRPr>
          </a:p>
          <a:p>
            <a:pPr marL="0" indent="0">
              <a:buNone/>
            </a:pPr>
            <a:r>
              <a:rPr lang="fr-FR" sz="2000" dirty="0">
                <a:solidFill>
                  <a:schemeClr val="tx1">
                    <a:lumMod val="75000"/>
                    <a:lumOff val="25000"/>
                  </a:schemeClr>
                </a:solidFill>
              </a:rPr>
              <a:t>Variation marquée par région :</a:t>
            </a:r>
          </a:p>
        </p:txBody>
      </p:sp>
      <p:sp>
        <p:nvSpPr>
          <p:cNvPr id="6" name="Slide Number Placeholder 5"/>
          <p:cNvSpPr>
            <a:spLocks noGrp="1"/>
          </p:cNvSpPr>
          <p:nvPr>
            <p:ph type="sldNum" sz="quarter" idx="12"/>
          </p:nvPr>
        </p:nvSpPr>
        <p:spPr/>
        <p:txBody>
          <a:bodyPr/>
          <a:lstStyle/>
          <a:p>
            <a:pPr algn="r"/>
            <a:fld id="{0CFEC368-1D7A-4F81-ABF6-AE0E36BAF64C}" type="slidenum">
              <a:rPr lang="en-US" smtClean="0"/>
              <a:pPr algn="r"/>
              <a:t>75</a:t>
            </a:fld>
            <a:endParaRPr lang="fr-FR" dirty="0"/>
          </a:p>
        </p:txBody>
      </p:sp>
      <p:graphicFrame>
        <p:nvGraphicFramePr>
          <p:cNvPr id="4" name="Group 217"/>
          <p:cNvGraphicFramePr>
            <a:graphicFrameLocks noGrp="1"/>
          </p:cNvGraphicFramePr>
          <p:nvPr>
            <p:extLst>
              <p:ext uri="{D42A27DB-BD31-4B8C-83A1-F6EECF244321}">
                <p14:modId xmlns:p14="http://schemas.microsoft.com/office/powerpoint/2010/main" val="27089816"/>
              </p:ext>
            </p:extLst>
          </p:nvPr>
        </p:nvGraphicFramePr>
        <p:xfrm>
          <a:off x="1282131" y="2469198"/>
          <a:ext cx="6480721" cy="3640244"/>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15212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1512169">
                  <a:extLst>
                    <a:ext uri="{9D8B030D-6E8A-4147-A177-3AD203B41FA5}">
                      <a16:colId xmlns="" xmlns:a16="http://schemas.microsoft.com/office/drawing/2014/main" val="20004"/>
                    </a:ext>
                  </a:extLst>
                </a:gridCol>
              </a:tblGrid>
              <a:tr h="640080">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i="0" u="none" strike="noStrike" cap="none" normalizeH="0" baseline="0" dirty="0">
                          <a:ln>
                            <a:noFill/>
                          </a:ln>
                          <a:solidFill>
                            <a:schemeClr val="tx1"/>
                          </a:solidFill>
                          <a:effectLst/>
                          <a:latin typeface="Calibri" panose="020F0502020204030204" pitchFamily="34" charset="0"/>
                        </a:rPr>
                        <a:t>Région</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effectLst/>
                          <a:latin typeface="Calibri" panose="020F0502020204030204" pitchFamily="34" charset="0"/>
                        </a:rPr>
                        <a:t>Nombre de patients inclus</a:t>
                      </a:r>
                      <a:endParaRPr kumimoji="0" lang="fr-FR" altLang="en-US" sz="18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i="0" u="none" strike="noStrike" cap="none" normalizeH="0" baseline="0" dirty="0">
                          <a:ln>
                            <a:noFill/>
                          </a:ln>
                          <a:solidFill>
                            <a:schemeClr val="tx1"/>
                          </a:solidFill>
                          <a:effectLst/>
                          <a:latin typeface="Calibri" panose="020F0502020204030204" pitchFamily="34" charset="0"/>
                        </a:rPr>
                        <a:t>Nombre de cas de positivité au VIH</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i="0" u="none" strike="noStrike" cap="none" normalizeH="0" baseline="0" dirty="0">
                          <a:ln>
                            <a:noFill/>
                          </a:ln>
                          <a:solidFill>
                            <a:schemeClr val="tx1"/>
                          </a:solidFill>
                          <a:effectLst/>
                          <a:latin typeface="Calibri" panose="020F0502020204030204" pitchFamily="34" charset="0"/>
                        </a:rPr>
                        <a:t>%</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i="0" u="none" strike="noStrike" cap="none" normalizeH="0" baseline="0" dirty="0">
                          <a:ln>
                            <a:noFill/>
                          </a:ln>
                          <a:solidFill>
                            <a:schemeClr val="tx1"/>
                          </a:solidFill>
                          <a:effectLst/>
                          <a:latin typeface="Calibri" panose="020F0502020204030204" pitchFamily="34" charset="0"/>
                        </a:rPr>
                        <a:t>%</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0"/>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solidFill>
                            <a:schemeClr val="tx2"/>
                          </a:solidFill>
                          <a:effectLst/>
                          <a:latin typeface="Calibri" panose="020F0502020204030204" pitchFamily="34" charset="0"/>
                        </a:rPr>
                        <a:t>Ensemble</a:t>
                      </a:r>
                      <a:endParaRPr kumimoji="0" lang="fr-FR"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solidFill>
                            <a:schemeClr val="tx2"/>
                          </a:solidFill>
                          <a:effectLst/>
                          <a:latin typeface="Calibri" panose="020F0502020204030204" pitchFamily="34" charset="0"/>
                        </a:rPr>
                        <a:t>9471</a:t>
                      </a:r>
                      <a:endParaRPr kumimoji="0" lang="fr-FR"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u="none" strike="noStrike" cap="none" normalizeH="0" baseline="0" dirty="0">
                          <a:ln>
                            <a:noFill/>
                          </a:ln>
                          <a:solidFill>
                            <a:schemeClr val="tx2"/>
                          </a:solidFill>
                          <a:effectLst/>
                          <a:latin typeface="Calibri" panose="020F0502020204030204" pitchFamily="34" charset="0"/>
                        </a:rPr>
                        <a:t>235</a:t>
                      </a:r>
                      <a:endParaRPr kumimoji="0" lang="fr-FR"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i="0" u="none" strike="noStrike" cap="none" normalizeH="0" baseline="0" dirty="0">
                          <a:ln>
                            <a:noFill/>
                          </a:ln>
                          <a:solidFill>
                            <a:schemeClr val="tx2"/>
                          </a:solidFill>
                          <a:effectLst/>
                          <a:latin typeface="Calibri" panose="020F0502020204030204" pitchFamily="34" charset="0"/>
                        </a:rPr>
                        <a:t>2,5</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1" i="0" u="none" strike="noStrike" cap="none" normalizeH="0" baseline="0" dirty="0">
                          <a:ln>
                            <a:noFill/>
                          </a:ln>
                          <a:solidFill>
                            <a:schemeClr val="tx2"/>
                          </a:solidFill>
                          <a:effectLst/>
                          <a:latin typeface="Calibri" panose="020F0502020204030204" pitchFamily="34" charset="0"/>
                        </a:rPr>
                        <a:t>2,2 – 2,8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1"/>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Sud</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500</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25</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0" i="0" u="none" strike="noStrike" cap="none" normalizeH="0" baseline="0" dirty="0">
                          <a:ln>
                            <a:noFill/>
                          </a:ln>
                          <a:solidFill>
                            <a:schemeClr val="tx1"/>
                          </a:solidFill>
                          <a:effectLst/>
                          <a:latin typeface="Calibri" panose="020F0502020204030204" pitchFamily="34" charset="0"/>
                        </a:rPr>
                        <a:t>5,0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0" i="0" u="none" strike="noStrike" cap="none" normalizeH="0" baseline="0" dirty="0">
                          <a:ln>
                            <a:noFill/>
                          </a:ln>
                          <a:solidFill>
                            <a:schemeClr val="tx1"/>
                          </a:solidFill>
                          <a:effectLst/>
                          <a:latin typeface="Calibri" panose="020F0502020204030204" pitchFamily="34" charset="0"/>
                        </a:rPr>
                        <a:t>3,1 – 6,9</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2"/>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Centrale</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942</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10</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0" i="0" u="none" strike="noStrike" cap="none" normalizeH="0" baseline="0" dirty="0">
                          <a:ln>
                            <a:noFill/>
                          </a:ln>
                          <a:solidFill>
                            <a:schemeClr val="tx1"/>
                          </a:solidFill>
                          <a:effectLst/>
                          <a:latin typeface="Calibri" panose="020F0502020204030204" pitchFamily="34" charset="0"/>
                        </a:rPr>
                        <a:t>1,1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0" i="0" u="none" strike="noStrike" cap="none" normalizeH="0" baseline="0" dirty="0">
                          <a:ln>
                            <a:noFill/>
                          </a:ln>
                          <a:solidFill>
                            <a:schemeClr val="tx1"/>
                          </a:solidFill>
                          <a:effectLst/>
                          <a:latin typeface="Calibri" panose="020F0502020204030204" pitchFamily="34" charset="0"/>
                        </a:rPr>
                        <a:t>0,4 – 1,7</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3"/>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Nord</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2297</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31</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0" i="0" u="none" strike="noStrike" cap="none" normalizeH="0" baseline="0" dirty="0">
                          <a:ln>
                            <a:noFill/>
                          </a:ln>
                          <a:solidFill>
                            <a:schemeClr val="tx1"/>
                          </a:solidFill>
                          <a:effectLst/>
                          <a:latin typeface="Calibri" panose="020F0502020204030204" pitchFamily="34" charset="0"/>
                        </a:rPr>
                        <a:t>1,4</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0" i="0" u="none" strike="noStrike" cap="none" normalizeH="0" baseline="0" dirty="0">
                          <a:ln>
                            <a:noFill/>
                          </a:ln>
                          <a:solidFill>
                            <a:schemeClr val="tx1"/>
                          </a:solidFill>
                          <a:effectLst/>
                          <a:latin typeface="Calibri" panose="020F0502020204030204" pitchFamily="34" charset="0"/>
                        </a:rPr>
                        <a:t>0,9 – 1,8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4"/>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Est</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5732</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u="none" strike="noStrike" cap="none" normalizeH="0" baseline="0" dirty="0">
                          <a:ln>
                            <a:noFill/>
                          </a:ln>
                          <a:effectLst/>
                          <a:latin typeface="Calibri" panose="020F0502020204030204" pitchFamily="34" charset="0"/>
                        </a:rPr>
                        <a:t>169</a:t>
                      </a:r>
                      <a:endParaRPr kumimoji="0" lang="fr-FR"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0" i="0" u="none" strike="noStrike" cap="none" normalizeH="0" baseline="0" dirty="0">
                          <a:ln>
                            <a:noFill/>
                          </a:ln>
                          <a:solidFill>
                            <a:schemeClr val="tx1"/>
                          </a:solidFill>
                          <a:effectLst/>
                          <a:latin typeface="Calibri" panose="020F0502020204030204" pitchFamily="34" charset="0"/>
                        </a:rPr>
                        <a:t>3,0</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fr-FR" altLang="en-US" sz="1800" b="0" i="0" u="none" strike="noStrike" cap="none" normalizeH="0" baseline="0" dirty="0">
                          <a:ln>
                            <a:noFill/>
                          </a:ln>
                          <a:solidFill>
                            <a:schemeClr val="tx1"/>
                          </a:solidFill>
                          <a:effectLst/>
                          <a:latin typeface="Calibri" panose="020F0502020204030204" pitchFamily="34" charset="0"/>
                        </a:rPr>
                        <a:t>2,5 – 3,4</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5"/>
                  </a:ext>
                </a:extLst>
              </a:tr>
            </a:tbl>
          </a:graphicData>
        </a:graphic>
      </p:graphicFrame>
      <p:pic>
        <p:nvPicPr>
          <p:cNvPr id="7"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52" y="5805065"/>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7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274069"/>
            <a:ext cx="8568529" cy="703984"/>
          </a:xfrm>
        </p:spPr>
        <p:txBody>
          <a:bodyPr anchor="t">
            <a:noAutofit/>
          </a:bodyPr>
          <a:lstStyle/>
          <a:p>
            <a:r>
              <a:rPr lang="fr-FR" sz="2400" b="1" dirty="0"/>
              <a:t>HIDES Phase 2 - Prévalence du VIH selon les pathologies indicatrices</a:t>
            </a:r>
          </a:p>
        </p:txBody>
      </p:sp>
      <p:graphicFrame>
        <p:nvGraphicFramePr>
          <p:cNvPr id="6" name="Chart 4"/>
          <p:cNvGraphicFramePr>
            <a:graphicFrameLocks noGrp="1"/>
          </p:cNvGraphicFramePr>
          <p:nvPr>
            <p:ph idx="1"/>
            <p:extLst>
              <p:ext uri="{D42A27DB-BD31-4B8C-83A1-F6EECF244321}">
                <p14:modId xmlns:p14="http://schemas.microsoft.com/office/powerpoint/2010/main" val="3597344148"/>
              </p:ext>
            </p:extLst>
          </p:nvPr>
        </p:nvGraphicFramePr>
        <p:xfrm>
          <a:off x="715760" y="1148069"/>
          <a:ext cx="7879750" cy="4465366"/>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pPr algn="r"/>
            <a:r>
              <a:rPr lang="fr-FR"/>
              <a:t> </a:t>
            </a:r>
          </a:p>
        </p:txBody>
      </p:sp>
      <p:sp>
        <p:nvSpPr>
          <p:cNvPr id="10" name="Tekstboks 4"/>
          <p:cNvSpPr txBox="1"/>
          <p:nvPr/>
        </p:nvSpPr>
        <p:spPr>
          <a:xfrm>
            <a:off x="6805706" y="1372911"/>
            <a:ext cx="1800200" cy="584775"/>
          </a:xfrm>
          <a:prstGeom prst="rect">
            <a:avLst/>
          </a:prstGeom>
          <a:solidFill>
            <a:schemeClr val="bg1"/>
          </a:solidFill>
        </p:spPr>
        <p:txBody>
          <a:bodyPr wrap="square" lIns="91238" tIns="45619" rIns="91238" bIns="45619" rtlCol="0">
            <a:spAutoFit/>
          </a:bodyPr>
          <a:lstStyle/>
          <a:p>
            <a:r>
              <a:rPr lang="fr-FR" sz="1600" dirty="0">
                <a:solidFill>
                  <a:srgbClr val="292934"/>
                </a:solidFill>
                <a:latin typeface="Corbel" panose="020B0503020204020204" pitchFamily="34" charset="0"/>
              </a:rPr>
              <a:t>         IC 95% &gt; 0,1</a:t>
            </a:r>
          </a:p>
          <a:p>
            <a:r>
              <a:rPr lang="fr-FR" sz="1600" dirty="0">
                <a:solidFill>
                  <a:srgbClr val="292934"/>
                </a:solidFill>
                <a:latin typeface="Corbel" panose="020B0503020204020204" pitchFamily="34" charset="0"/>
              </a:rPr>
              <a:t>         IC 95% &gt; 0,1</a:t>
            </a:r>
          </a:p>
        </p:txBody>
      </p:sp>
      <p:sp>
        <p:nvSpPr>
          <p:cNvPr id="11" name="Oval 28"/>
          <p:cNvSpPr/>
          <p:nvPr/>
        </p:nvSpPr>
        <p:spPr>
          <a:xfrm>
            <a:off x="6927945" y="1493912"/>
            <a:ext cx="144016" cy="1348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sp>
        <p:nvSpPr>
          <p:cNvPr id="12" name="Oval 29"/>
          <p:cNvSpPr/>
          <p:nvPr/>
        </p:nvSpPr>
        <p:spPr>
          <a:xfrm>
            <a:off x="6927945" y="1772816"/>
            <a:ext cx="144016" cy="1348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55475880"/>
              </p:ext>
            </p:extLst>
          </p:nvPr>
        </p:nvGraphicFramePr>
        <p:xfrm>
          <a:off x="614976" y="5498534"/>
          <a:ext cx="7056783" cy="771859"/>
        </p:xfrm>
        <a:graphic>
          <a:graphicData uri="http://schemas.openxmlformats.org/drawingml/2006/table">
            <a:tbl>
              <a:tblPr firstRow="1" bandRow="1">
                <a:tableStyleId>{68D230F3-CF80-4859-8CE7-A43EE81993B5}</a:tableStyleId>
              </a:tblPr>
              <a:tblGrid>
                <a:gridCol w="583337">
                  <a:extLst>
                    <a:ext uri="{9D8B030D-6E8A-4147-A177-3AD203B41FA5}">
                      <a16:colId xmlns="" xmlns:a16="http://schemas.microsoft.com/office/drawing/2014/main" val="20000"/>
                    </a:ext>
                  </a:extLst>
                </a:gridCol>
                <a:gridCol w="462389">
                  <a:extLst>
                    <a:ext uri="{9D8B030D-6E8A-4147-A177-3AD203B41FA5}">
                      <a16:colId xmlns="" xmlns:a16="http://schemas.microsoft.com/office/drawing/2014/main" val="20001"/>
                    </a:ext>
                  </a:extLst>
                </a:gridCol>
                <a:gridCol w="462389">
                  <a:extLst>
                    <a:ext uri="{9D8B030D-6E8A-4147-A177-3AD203B41FA5}">
                      <a16:colId xmlns="" xmlns:a16="http://schemas.microsoft.com/office/drawing/2014/main" val="20002"/>
                    </a:ext>
                  </a:extLst>
                </a:gridCol>
                <a:gridCol w="462389">
                  <a:extLst>
                    <a:ext uri="{9D8B030D-6E8A-4147-A177-3AD203B41FA5}">
                      <a16:colId xmlns="" xmlns:a16="http://schemas.microsoft.com/office/drawing/2014/main" val="20003"/>
                    </a:ext>
                  </a:extLst>
                </a:gridCol>
                <a:gridCol w="462389">
                  <a:extLst>
                    <a:ext uri="{9D8B030D-6E8A-4147-A177-3AD203B41FA5}">
                      <a16:colId xmlns="" xmlns:a16="http://schemas.microsoft.com/office/drawing/2014/main" val="20004"/>
                    </a:ext>
                  </a:extLst>
                </a:gridCol>
                <a:gridCol w="462389">
                  <a:extLst>
                    <a:ext uri="{9D8B030D-6E8A-4147-A177-3AD203B41FA5}">
                      <a16:colId xmlns="" xmlns:a16="http://schemas.microsoft.com/office/drawing/2014/main" val="20005"/>
                    </a:ext>
                  </a:extLst>
                </a:gridCol>
                <a:gridCol w="462389">
                  <a:extLst>
                    <a:ext uri="{9D8B030D-6E8A-4147-A177-3AD203B41FA5}">
                      <a16:colId xmlns="" xmlns:a16="http://schemas.microsoft.com/office/drawing/2014/main" val="20006"/>
                    </a:ext>
                  </a:extLst>
                </a:gridCol>
                <a:gridCol w="462389">
                  <a:extLst>
                    <a:ext uri="{9D8B030D-6E8A-4147-A177-3AD203B41FA5}">
                      <a16:colId xmlns="" xmlns:a16="http://schemas.microsoft.com/office/drawing/2014/main" val="20007"/>
                    </a:ext>
                  </a:extLst>
                </a:gridCol>
                <a:gridCol w="462389">
                  <a:extLst>
                    <a:ext uri="{9D8B030D-6E8A-4147-A177-3AD203B41FA5}">
                      <a16:colId xmlns="" xmlns:a16="http://schemas.microsoft.com/office/drawing/2014/main" val="20008"/>
                    </a:ext>
                  </a:extLst>
                </a:gridCol>
                <a:gridCol w="462389">
                  <a:extLst>
                    <a:ext uri="{9D8B030D-6E8A-4147-A177-3AD203B41FA5}">
                      <a16:colId xmlns="" xmlns:a16="http://schemas.microsoft.com/office/drawing/2014/main" val="20009"/>
                    </a:ext>
                  </a:extLst>
                </a:gridCol>
                <a:gridCol w="462389">
                  <a:extLst>
                    <a:ext uri="{9D8B030D-6E8A-4147-A177-3AD203B41FA5}">
                      <a16:colId xmlns="" xmlns:a16="http://schemas.microsoft.com/office/drawing/2014/main" val="20010"/>
                    </a:ext>
                  </a:extLst>
                </a:gridCol>
                <a:gridCol w="462389">
                  <a:extLst>
                    <a:ext uri="{9D8B030D-6E8A-4147-A177-3AD203B41FA5}">
                      <a16:colId xmlns="" xmlns:a16="http://schemas.microsoft.com/office/drawing/2014/main" val="20011"/>
                    </a:ext>
                  </a:extLst>
                </a:gridCol>
                <a:gridCol w="462389">
                  <a:extLst>
                    <a:ext uri="{9D8B030D-6E8A-4147-A177-3AD203B41FA5}">
                      <a16:colId xmlns="" xmlns:a16="http://schemas.microsoft.com/office/drawing/2014/main" val="20012"/>
                    </a:ext>
                  </a:extLst>
                </a:gridCol>
                <a:gridCol w="462389">
                  <a:extLst>
                    <a:ext uri="{9D8B030D-6E8A-4147-A177-3AD203B41FA5}">
                      <a16:colId xmlns="" xmlns:a16="http://schemas.microsoft.com/office/drawing/2014/main" val="20013"/>
                    </a:ext>
                  </a:extLst>
                </a:gridCol>
                <a:gridCol w="462389">
                  <a:extLst>
                    <a:ext uri="{9D8B030D-6E8A-4147-A177-3AD203B41FA5}">
                      <a16:colId xmlns="" xmlns:a16="http://schemas.microsoft.com/office/drawing/2014/main" val="20014"/>
                    </a:ext>
                  </a:extLst>
                </a:gridCol>
              </a:tblGrid>
              <a:tr h="360379">
                <a:tc>
                  <a:txBody>
                    <a:bodyPr/>
                    <a:lstStyle/>
                    <a:p>
                      <a:r>
                        <a:rPr lang="fr-FR" sz="1050" dirty="0">
                          <a:latin typeface="Corbel" panose="020B0503020204020204" pitchFamily="34" charset="0"/>
                        </a:rPr>
                        <a:t>Testé</a:t>
                      </a:r>
                    </a:p>
                  </a:txBody>
                  <a:tcPr>
                    <a:noFill/>
                  </a:tcPr>
                </a:tc>
                <a:tc>
                  <a:txBody>
                    <a:bodyPr/>
                    <a:lstStyle/>
                    <a:p>
                      <a:r>
                        <a:rPr lang="fr-FR" sz="1050" dirty="0">
                          <a:latin typeface="Corbel" panose="020B0503020204020204" pitchFamily="34" charset="0"/>
                        </a:rPr>
                        <a:t>73</a:t>
                      </a:r>
                    </a:p>
                  </a:txBody>
                  <a:tcPr>
                    <a:noFill/>
                  </a:tcPr>
                </a:tc>
                <a:tc>
                  <a:txBody>
                    <a:bodyPr/>
                    <a:lstStyle/>
                    <a:p>
                      <a:r>
                        <a:rPr lang="fr-FR" sz="1050" dirty="0">
                          <a:latin typeface="Corbel" panose="020B0503020204020204" pitchFamily="34" charset="0"/>
                        </a:rPr>
                        <a:t>734</a:t>
                      </a:r>
                    </a:p>
                  </a:txBody>
                  <a:tcPr>
                    <a:noFill/>
                  </a:tcPr>
                </a:tc>
                <a:tc>
                  <a:txBody>
                    <a:bodyPr/>
                    <a:lstStyle/>
                    <a:p>
                      <a:r>
                        <a:rPr lang="fr-FR" sz="1050" dirty="0">
                          <a:latin typeface="Corbel" panose="020B0503020204020204" pitchFamily="34" charset="0"/>
                        </a:rPr>
                        <a:t>401</a:t>
                      </a:r>
                    </a:p>
                  </a:txBody>
                  <a:tcPr>
                    <a:noFill/>
                  </a:tcPr>
                </a:tc>
                <a:tc>
                  <a:txBody>
                    <a:bodyPr/>
                    <a:lstStyle/>
                    <a:p>
                      <a:r>
                        <a:rPr lang="fr-FR" sz="1050" dirty="0">
                          <a:latin typeface="Corbel" panose="020B0503020204020204" pitchFamily="34" charset="0"/>
                        </a:rPr>
                        <a:t>722</a:t>
                      </a:r>
                    </a:p>
                  </a:txBody>
                  <a:tcPr>
                    <a:noFill/>
                  </a:tcPr>
                </a:tc>
                <a:tc>
                  <a:txBody>
                    <a:bodyPr/>
                    <a:lstStyle/>
                    <a:p>
                      <a:r>
                        <a:rPr lang="fr-FR" sz="1050" dirty="0">
                          <a:latin typeface="Corbel" panose="020B0503020204020204" pitchFamily="34" charset="0"/>
                        </a:rPr>
                        <a:t>1881</a:t>
                      </a:r>
                    </a:p>
                  </a:txBody>
                  <a:tcPr>
                    <a:noFill/>
                  </a:tcPr>
                </a:tc>
                <a:tc>
                  <a:txBody>
                    <a:bodyPr/>
                    <a:lstStyle/>
                    <a:p>
                      <a:r>
                        <a:rPr lang="fr-FR" sz="1050" dirty="0">
                          <a:latin typeface="Corbel" panose="020B0503020204020204" pitchFamily="34" charset="0"/>
                        </a:rPr>
                        <a:t>84</a:t>
                      </a:r>
                    </a:p>
                  </a:txBody>
                  <a:tcPr>
                    <a:noFill/>
                  </a:tcPr>
                </a:tc>
                <a:tc>
                  <a:txBody>
                    <a:bodyPr/>
                    <a:lstStyle/>
                    <a:p>
                      <a:r>
                        <a:rPr lang="fr-FR" sz="1050" dirty="0">
                          <a:latin typeface="Corbel" panose="020B0503020204020204" pitchFamily="34" charset="0"/>
                        </a:rPr>
                        <a:t>1751</a:t>
                      </a:r>
                    </a:p>
                  </a:txBody>
                  <a:tcPr>
                    <a:noFill/>
                  </a:tcPr>
                </a:tc>
                <a:tc>
                  <a:txBody>
                    <a:bodyPr/>
                    <a:lstStyle/>
                    <a:p>
                      <a:r>
                        <a:rPr lang="fr-FR" sz="1050" dirty="0">
                          <a:latin typeface="Corbel" panose="020B0503020204020204" pitchFamily="34" charset="0"/>
                        </a:rPr>
                        <a:t>299</a:t>
                      </a:r>
                    </a:p>
                  </a:txBody>
                  <a:tcPr>
                    <a:noFill/>
                  </a:tcPr>
                </a:tc>
                <a:tc>
                  <a:txBody>
                    <a:bodyPr/>
                    <a:lstStyle/>
                    <a:p>
                      <a:r>
                        <a:rPr lang="fr-FR" sz="1050" dirty="0">
                          <a:latin typeface="Corbel" panose="020B0503020204020204" pitchFamily="34" charset="0"/>
                        </a:rPr>
                        <a:t>1126</a:t>
                      </a:r>
                    </a:p>
                  </a:txBody>
                  <a:tcPr>
                    <a:noFill/>
                  </a:tcPr>
                </a:tc>
                <a:tc>
                  <a:txBody>
                    <a:bodyPr/>
                    <a:lstStyle/>
                    <a:p>
                      <a:r>
                        <a:rPr lang="fr-FR" sz="1050" dirty="0">
                          <a:latin typeface="Corbel" panose="020B0503020204020204" pitchFamily="34" charset="0"/>
                        </a:rPr>
                        <a:t>1339</a:t>
                      </a:r>
                    </a:p>
                  </a:txBody>
                  <a:tcPr>
                    <a:noFill/>
                  </a:tcPr>
                </a:tc>
                <a:tc>
                  <a:txBody>
                    <a:bodyPr/>
                    <a:lstStyle/>
                    <a:p>
                      <a:r>
                        <a:rPr lang="fr-FR" sz="1050" dirty="0">
                          <a:latin typeface="Corbel" panose="020B0503020204020204" pitchFamily="34" charset="0"/>
                        </a:rPr>
                        <a:t>588</a:t>
                      </a:r>
                    </a:p>
                  </a:txBody>
                  <a:tcPr>
                    <a:noFill/>
                  </a:tcPr>
                </a:tc>
                <a:tc>
                  <a:txBody>
                    <a:bodyPr/>
                    <a:lstStyle/>
                    <a:p>
                      <a:r>
                        <a:rPr lang="fr-FR" sz="1050" dirty="0">
                          <a:latin typeface="Corbel" panose="020B0503020204020204" pitchFamily="34" charset="0"/>
                        </a:rPr>
                        <a:t>276</a:t>
                      </a:r>
                    </a:p>
                  </a:txBody>
                  <a:tcPr>
                    <a:noFill/>
                  </a:tcPr>
                </a:tc>
                <a:tc>
                  <a:txBody>
                    <a:bodyPr/>
                    <a:lstStyle/>
                    <a:p>
                      <a:r>
                        <a:rPr lang="fr-FR" sz="1050" dirty="0">
                          <a:latin typeface="Corbel" panose="020B0503020204020204" pitchFamily="34" charset="0"/>
                        </a:rPr>
                        <a:t>53</a:t>
                      </a:r>
                    </a:p>
                  </a:txBody>
                  <a:tcPr>
                    <a:noFill/>
                  </a:tcPr>
                </a:tc>
                <a:tc>
                  <a:txBody>
                    <a:bodyPr/>
                    <a:lstStyle/>
                    <a:p>
                      <a:r>
                        <a:rPr lang="fr-FR" sz="1050" dirty="0">
                          <a:latin typeface="Corbel" panose="020B0503020204020204" pitchFamily="34" charset="0"/>
                        </a:rPr>
                        <a:t>144</a:t>
                      </a:r>
                    </a:p>
                  </a:txBody>
                  <a:tcPr>
                    <a:noFill/>
                  </a:tcPr>
                </a:tc>
                <a:extLst>
                  <a:ext uri="{0D108BD9-81ED-4DB2-BD59-A6C34878D82A}">
                    <a16:rowId xmlns="" xmlns:a16="http://schemas.microsoft.com/office/drawing/2014/main" val="10000"/>
                  </a:ext>
                </a:extLst>
              </a:tr>
              <a:tr h="360379">
                <a:tc>
                  <a:txBody>
                    <a:bodyPr/>
                    <a:lstStyle/>
                    <a:p>
                      <a:r>
                        <a:rPr lang="fr-FR" sz="1050" b="1" dirty="0">
                          <a:latin typeface="Corbel" panose="020B0503020204020204" pitchFamily="34" charset="0"/>
                        </a:rPr>
                        <a:t>VIH+</a:t>
                      </a:r>
                    </a:p>
                  </a:txBody>
                  <a:tcPr>
                    <a:solidFill>
                      <a:srgbClr val="D1E8FF"/>
                    </a:solidFill>
                  </a:tcPr>
                </a:tc>
                <a:tc>
                  <a:txBody>
                    <a:bodyPr/>
                    <a:lstStyle/>
                    <a:p>
                      <a:r>
                        <a:rPr lang="fr-FR" sz="1050" b="1" dirty="0">
                          <a:latin typeface="Corbel" panose="020B0503020204020204" pitchFamily="34" charset="0"/>
                        </a:rPr>
                        <a:t>7</a:t>
                      </a:r>
                    </a:p>
                  </a:txBody>
                  <a:tcPr>
                    <a:solidFill>
                      <a:srgbClr val="D1E8FF"/>
                    </a:solidFill>
                  </a:tcPr>
                </a:tc>
                <a:tc>
                  <a:txBody>
                    <a:bodyPr/>
                    <a:lstStyle/>
                    <a:p>
                      <a:r>
                        <a:rPr lang="fr-FR" sz="1050" b="1" dirty="0">
                          <a:latin typeface="Corbel" panose="020B0503020204020204" pitchFamily="34" charset="0"/>
                        </a:rPr>
                        <a:t>39</a:t>
                      </a:r>
                    </a:p>
                  </a:txBody>
                  <a:tcPr>
                    <a:solidFill>
                      <a:srgbClr val="D1E8FF"/>
                    </a:solidFill>
                  </a:tcPr>
                </a:tc>
                <a:tc>
                  <a:txBody>
                    <a:bodyPr/>
                    <a:lstStyle/>
                    <a:p>
                      <a:r>
                        <a:rPr lang="fr-FR" sz="1050" b="1" dirty="0">
                          <a:latin typeface="Corbel" panose="020B0503020204020204" pitchFamily="34" charset="0"/>
                        </a:rPr>
                        <a:t>16</a:t>
                      </a:r>
                    </a:p>
                  </a:txBody>
                  <a:tcPr>
                    <a:solidFill>
                      <a:srgbClr val="D1E8FF"/>
                    </a:solidFill>
                  </a:tcPr>
                </a:tc>
                <a:tc>
                  <a:txBody>
                    <a:bodyPr/>
                    <a:lstStyle/>
                    <a:p>
                      <a:r>
                        <a:rPr lang="fr-FR" sz="1050" b="1" dirty="0">
                          <a:latin typeface="Corbel" panose="020B0503020204020204" pitchFamily="34" charset="0"/>
                        </a:rPr>
                        <a:t>32</a:t>
                      </a:r>
                    </a:p>
                  </a:txBody>
                  <a:tcPr>
                    <a:solidFill>
                      <a:srgbClr val="D1E8FF"/>
                    </a:solidFill>
                  </a:tcPr>
                </a:tc>
                <a:tc>
                  <a:txBody>
                    <a:bodyPr/>
                    <a:lstStyle/>
                    <a:p>
                      <a:r>
                        <a:rPr lang="fr-FR" sz="1050" b="1" dirty="0">
                          <a:latin typeface="Corbel" panose="020B0503020204020204" pitchFamily="34" charset="0"/>
                        </a:rPr>
                        <a:t>61</a:t>
                      </a:r>
                    </a:p>
                  </a:txBody>
                  <a:tcPr>
                    <a:solidFill>
                      <a:srgbClr val="D1E8FF"/>
                    </a:solidFill>
                  </a:tcPr>
                </a:tc>
                <a:tc>
                  <a:txBody>
                    <a:bodyPr/>
                    <a:lstStyle/>
                    <a:p>
                      <a:r>
                        <a:rPr lang="fr-FR" sz="1050" b="1" dirty="0">
                          <a:latin typeface="Corbel" panose="020B0503020204020204" pitchFamily="34" charset="0"/>
                        </a:rPr>
                        <a:t>2</a:t>
                      </a:r>
                    </a:p>
                  </a:txBody>
                  <a:tcPr>
                    <a:solidFill>
                      <a:srgbClr val="D1E8FF"/>
                    </a:solidFill>
                  </a:tcPr>
                </a:tc>
                <a:tc>
                  <a:txBody>
                    <a:bodyPr/>
                    <a:lstStyle/>
                    <a:p>
                      <a:r>
                        <a:rPr lang="fr-FR" sz="1050" b="1" dirty="0">
                          <a:latin typeface="Corbel" panose="020B0503020204020204" pitchFamily="34" charset="0"/>
                        </a:rPr>
                        <a:t>41</a:t>
                      </a:r>
                    </a:p>
                  </a:txBody>
                  <a:tcPr>
                    <a:solidFill>
                      <a:srgbClr val="D1E8FF"/>
                    </a:solidFill>
                  </a:tcPr>
                </a:tc>
                <a:tc>
                  <a:txBody>
                    <a:bodyPr/>
                    <a:lstStyle/>
                    <a:p>
                      <a:r>
                        <a:rPr lang="fr-FR" sz="1050" b="1" dirty="0">
                          <a:latin typeface="Corbel" panose="020B0503020204020204" pitchFamily="34" charset="0"/>
                        </a:rPr>
                        <a:t>6</a:t>
                      </a:r>
                    </a:p>
                  </a:txBody>
                  <a:tcPr>
                    <a:solidFill>
                      <a:srgbClr val="D1E8FF"/>
                    </a:solidFill>
                  </a:tcPr>
                </a:tc>
                <a:tc>
                  <a:txBody>
                    <a:bodyPr/>
                    <a:lstStyle/>
                    <a:p>
                      <a:r>
                        <a:rPr lang="fr-FR" sz="1050" b="1" dirty="0">
                          <a:latin typeface="Corbel" panose="020B0503020204020204" pitchFamily="34" charset="0"/>
                        </a:rPr>
                        <a:t>13</a:t>
                      </a:r>
                    </a:p>
                  </a:txBody>
                  <a:tcPr>
                    <a:solidFill>
                      <a:srgbClr val="D1E8FF"/>
                    </a:solidFill>
                  </a:tcPr>
                </a:tc>
                <a:tc>
                  <a:txBody>
                    <a:bodyPr/>
                    <a:lstStyle/>
                    <a:p>
                      <a:r>
                        <a:rPr lang="fr-FR" sz="1050" b="1" dirty="0">
                          <a:latin typeface="Corbel" panose="020B0503020204020204" pitchFamily="34" charset="0"/>
                        </a:rPr>
                        <a:t>13</a:t>
                      </a:r>
                    </a:p>
                  </a:txBody>
                  <a:tcPr>
                    <a:solidFill>
                      <a:srgbClr val="D1E8FF"/>
                    </a:solidFill>
                  </a:tcPr>
                </a:tc>
                <a:tc>
                  <a:txBody>
                    <a:bodyPr/>
                    <a:lstStyle/>
                    <a:p>
                      <a:r>
                        <a:rPr lang="fr-FR" sz="1050" b="1" dirty="0">
                          <a:latin typeface="Corbel" panose="020B0503020204020204" pitchFamily="34" charset="0"/>
                        </a:rPr>
                        <a:t>4</a:t>
                      </a:r>
                    </a:p>
                  </a:txBody>
                  <a:tcPr>
                    <a:solidFill>
                      <a:srgbClr val="D1E8FF"/>
                    </a:solidFill>
                  </a:tcPr>
                </a:tc>
                <a:tc>
                  <a:txBody>
                    <a:bodyPr/>
                    <a:lstStyle/>
                    <a:p>
                      <a:r>
                        <a:rPr lang="fr-FR" sz="1050" b="1" dirty="0">
                          <a:latin typeface="Corbel" panose="020B0503020204020204" pitchFamily="34" charset="0"/>
                        </a:rPr>
                        <a:t>1</a:t>
                      </a:r>
                    </a:p>
                  </a:txBody>
                  <a:tcPr>
                    <a:solidFill>
                      <a:srgbClr val="D1E8FF"/>
                    </a:solidFill>
                  </a:tcPr>
                </a:tc>
                <a:tc>
                  <a:txBody>
                    <a:bodyPr/>
                    <a:lstStyle/>
                    <a:p>
                      <a:r>
                        <a:rPr lang="fr-FR" sz="1050" b="1" dirty="0">
                          <a:latin typeface="Corbel" panose="020B0503020204020204" pitchFamily="34" charset="0"/>
                        </a:rPr>
                        <a:t>0</a:t>
                      </a:r>
                    </a:p>
                  </a:txBody>
                  <a:tcPr>
                    <a:solidFill>
                      <a:srgbClr val="D1E8FF"/>
                    </a:solidFill>
                  </a:tcPr>
                </a:tc>
                <a:tc>
                  <a:txBody>
                    <a:bodyPr/>
                    <a:lstStyle/>
                    <a:p>
                      <a:r>
                        <a:rPr lang="fr-FR" sz="1050" b="1" dirty="0">
                          <a:latin typeface="Corbel" panose="020B0503020204020204" pitchFamily="34" charset="0"/>
                        </a:rPr>
                        <a:t>0</a:t>
                      </a:r>
                    </a:p>
                  </a:txBody>
                  <a:tcPr>
                    <a:solidFill>
                      <a:srgbClr val="D1E8FF"/>
                    </a:solidFill>
                  </a:tcPr>
                </a:tc>
                <a:extLst>
                  <a:ext uri="{0D108BD9-81ED-4DB2-BD59-A6C34878D82A}">
                    <a16:rowId xmlns="" xmlns:a16="http://schemas.microsoft.com/office/drawing/2014/main" val="10001"/>
                  </a:ext>
                </a:extLst>
              </a:tr>
            </a:tbl>
          </a:graphicData>
        </a:graphic>
      </p:graphicFrame>
      <p:grpSp>
        <p:nvGrpSpPr>
          <p:cNvPr id="7" name="Group 6"/>
          <p:cNvGrpSpPr/>
          <p:nvPr/>
        </p:nvGrpSpPr>
        <p:grpSpPr>
          <a:xfrm>
            <a:off x="6238313" y="769084"/>
            <a:ext cx="2053767" cy="5848352"/>
            <a:chOff x="5590503" y="893016"/>
            <a:chExt cx="2053767" cy="5848352"/>
          </a:xfrm>
        </p:grpSpPr>
        <p:cxnSp>
          <p:nvCxnSpPr>
            <p:cNvPr id="4" name="Straight Connector 3"/>
            <p:cNvCxnSpPr/>
            <p:nvPr/>
          </p:nvCxnSpPr>
          <p:spPr>
            <a:xfrm>
              <a:off x="5590503" y="1196752"/>
              <a:ext cx="0" cy="554461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5590503" y="893016"/>
              <a:ext cx="2053767" cy="307777"/>
            </a:xfrm>
            <a:prstGeom prst="rect">
              <a:avLst/>
            </a:prstGeom>
            <a:noFill/>
          </p:spPr>
          <p:txBody>
            <a:bodyPr wrap="none" rtlCol="0">
              <a:spAutoFit/>
            </a:bodyPr>
            <a:lstStyle/>
            <a:p>
              <a:r>
                <a:rPr lang="fr-FR" sz="1400" dirty="0">
                  <a:solidFill>
                    <a:srgbClr val="292934"/>
                  </a:solidFill>
                  <a:latin typeface="Corbel" panose="020B0503020204020204" pitchFamily="34" charset="0"/>
                </a:rPr>
                <a:t>0.1% et LL IC 95%&gt;0,1%</a:t>
              </a:r>
            </a:p>
          </p:txBody>
        </p:sp>
      </p:grpSp>
      <p:sp useBgFill="1">
        <p:nvSpPr>
          <p:cNvPr id="8" name="Rectangle 7"/>
          <p:cNvSpPr/>
          <p:nvPr/>
        </p:nvSpPr>
        <p:spPr>
          <a:xfrm>
            <a:off x="7525786" y="2093616"/>
            <a:ext cx="1080120" cy="3600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4"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578" y="567072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57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188640"/>
            <a:ext cx="8403753" cy="864096"/>
          </a:xfrm>
        </p:spPr>
        <p:txBody>
          <a:bodyPr anchor="t">
            <a:noAutofit/>
          </a:bodyPr>
          <a:lstStyle/>
          <a:p>
            <a:r>
              <a:rPr lang="fr-FR" sz="2400" b="1" dirty="0"/>
              <a:t>HIDES phase 2 - Probabilité d'un dépistage positif au VIH en se basant sur les pathologies indicatrices (</a:t>
            </a:r>
            <a:r>
              <a:rPr lang="fr-FR" sz="2400" b="1" dirty="0" smtClean="0"/>
              <a:t>ajustée)</a:t>
            </a:r>
            <a:endParaRPr lang="fr-FR" sz="2400" b="1" dirty="0"/>
          </a:p>
        </p:txBody>
      </p:sp>
      <p:graphicFrame>
        <p:nvGraphicFramePr>
          <p:cNvPr id="6" name="Chart 32"/>
          <p:cNvGraphicFramePr>
            <a:graphicFrameLocks/>
          </p:cNvGraphicFramePr>
          <p:nvPr>
            <p:extLst>
              <p:ext uri="{D42A27DB-BD31-4B8C-83A1-F6EECF244321}">
                <p14:modId xmlns:p14="http://schemas.microsoft.com/office/powerpoint/2010/main" val="839354204"/>
              </p:ext>
            </p:extLst>
          </p:nvPr>
        </p:nvGraphicFramePr>
        <p:xfrm>
          <a:off x="683570" y="1185862"/>
          <a:ext cx="6624290" cy="5672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80093135"/>
              </p:ext>
            </p:extLst>
          </p:nvPr>
        </p:nvGraphicFramePr>
        <p:xfrm>
          <a:off x="395536" y="1196754"/>
          <a:ext cx="2520280" cy="4721263"/>
        </p:xfrm>
        <a:graphic>
          <a:graphicData uri="http://schemas.openxmlformats.org/drawingml/2006/table">
            <a:tbl>
              <a:tblPr firstRow="1" bandRow="1">
                <a:tableStyleId>{2D5ABB26-0587-4C30-8999-92F81FD0307C}</a:tableStyleId>
              </a:tblPr>
              <a:tblGrid>
                <a:gridCol w="2520280">
                  <a:extLst>
                    <a:ext uri="{9D8B030D-6E8A-4147-A177-3AD203B41FA5}">
                      <a16:colId xmlns="" xmlns:a16="http://schemas.microsoft.com/office/drawing/2014/main" val="20000"/>
                    </a:ext>
                  </a:extLst>
                </a:gridCol>
              </a:tblGrid>
              <a:tr h="495561">
                <a:tc>
                  <a:txBody>
                    <a:bodyPr/>
                    <a:lstStyle/>
                    <a:p>
                      <a:r>
                        <a:rPr lang="fr-FR" sz="1300" b="1" dirty="0">
                          <a:latin typeface="Corbel" panose="020B0503020204020204" pitchFamily="34" charset="0"/>
                        </a:rPr>
                        <a:t>Pathologie indicatrice :</a:t>
                      </a:r>
                    </a:p>
                  </a:txBody>
                  <a:tcPr/>
                </a:tc>
                <a:extLst>
                  <a:ext uri="{0D108BD9-81ED-4DB2-BD59-A6C34878D82A}">
                    <a16:rowId xmlns="" xmlns:a16="http://schemas.microsoft.com/office/drawing/2014/main" val="10000"/>
                  </a:ext>
                </a:extLst>
              </a:tr>
              <a:tr h="736899">
                <a:tc>
                  <a:txBody>
                    <a:bodyPr/>
                    <a:lstStyle/>
                    <a:p>
                      <a:r>
                        <a:rPr lang="fr-FR" sz="1300" dirty="0">
                          <a:latin typeface="Corbel" panose="020B0503020204020204" pitchFamily="34" charset="0"/>
                        </a:rPr>
                        <a:t>Pneumonie</a:t>
                      </a:r>
                    </a:p>
                    <a:p>
                      <a:endParaRPr lang="fr-FR" sz="1300" dirty="0">
                        <a:latin typeface="Corbel" panose="020B0503020204020204" pitchFamily="34" charset="0"/>
                      </a:endParaRPr>
                    </a:p>
                    <a:p>
                      <a:endParaRPr lang="fr-FR" sz="1300" dirty="0">
                        <a:latin typeface="Corbel" panose="020B0503020204020204" pitchFamily="34" charset="0"/>
                      </a:endParaRPr>
                    </a:p>
                  </a:txBody>
                  <a:tcPr/>
                </a:tc>
                <a:extLst>
                  <a:ext uri="{0D108BD9-81ED-4DB2-BD59-A6C34878D82A}">
                    <a16:rowId xmlns="" xmlns:a16="http://schemas.microsoft.com/office/drawing/2014/main" val="10001"/>
                  </a:ext>
                </a:extLst>
              </a:tr>
              <a:tr h="495561">
                <a:tc>
                  <a:txBody>
                    <a:bodyPr/>
                    <a:lstStyle/>
                    <a:p>
                      <a:r>
                        <a:rPr lang="fr-FR" sz="1300" dirty="0">
                          <a:latin typeface="Corbel" panose="020B0503020204020204" pitchFamily="34" charset="0"/>
                        </a:rPr>
                        <a:t>Dysplasie du col utérin</a:t>
                      </a:r>
                    </a:p>
                  </a:txBody>
                  <a:tcPr/>
                </a:tc>
                <a:extLst>
                  <a:ext uri="{0D108BD9-81ED-4DB2-BD59-A6C34878D82A}">
                    <a16:rowId xmlns="" xmlns:a16="http://schemas.microsoft.com/office/drawing/2014/main" val="10002"/>
                  </a:ext>
                </a:extLst>
              </a:tr>
              <a:tr h="365590">
                <a:tc>
                  <a:txBody>
                    <a:bodyPr/>
                    <a:lstStyle/>
                    <a:p>
                      <a:r>
                        <a:rPr lang="fr-FR" sz="1300" dirty="0">
                          <a:latin typeface="Corbel" panose="020B0503020204020204" pitchFamily="34" charset="0"/>
                        </a:rPr>
                        <a:t>Hépatite B</a:t>
                      </a:r>
                    </a:p>
                  </a:txBody>
                  <a:tcPr/>
                </a:tc>
                <a:extLst>
                  <a:ext uri="{0D108BD9-81ED-4DB2-BD59-A6C34878D82A}">
                    <a16:rowId xmlns="" xmlns:a16="http://schemas.microsoft.com/office/drawing/2014/main" val="10003"/>
                  </a:ext>
                </a:extLst>
              </a:tr>
              <a:tr h="432048">
                <a:tc>
                  <a:txBody>
                    <a:bodyPr/>
                    <a:lstStyle/>
                    <a:p>
                      <a:r>
                        <a:rPr lang="fr-FR" sz="1300" dirty="0">
                          <a:latin typeface="Corbel" panose="020B0503020204020204" pitchFamily="34" charset="0"/>
                        </a:rPr>
                        <a:t>Hépatite C</a:t>
                      </a:r>
                    </a:p>
                  </a:txBody>
                  <a:tcPr/>
                </a:tc>
                <a:extLst>
                  <a:ext uri="{0D108BD9-81ED-4DB2-BD59-A6C34878D82A}">
                    <a16:rowId xmlns="" xmlns:a16="http://schemas.microsoft.com/office/drawing/2014/main" val="10004"/>
                  </a:ext>
                </a:extLst>
              </a:tr>
              <a:tr h="418003">
                <a:tc>
                  <a:txBody>
                    <a:bodyPr/>
                    <a:lstStyle/>
                    <a:p>
                      <a:r>
                        <a:rPr lang="fr-FR" sz="1300" dirty="0">
                          <a:latin typeface="Corbel" panose="020B0503020204020204" pitchFamily="34" charset="0"/>
                        </a:rPr>
                        <a:t>Syndrome mononucléosique</a:t>
                      </a:r>
                    </a:p>
                  </a:txBody>
                  <a:tcPr/>
                </a:tc>
                <a:extLst>
                  <a:ext uri="{0D108BD9-81ED-4DB2-BD59-A6C34878D82A}">
                    <a16:rowId xmlns="" xmlns:a16="http://schemas.microsoft.com/office/drawing/2014/main" val="10005"/>
                  </a:ext>
                </a:extLst>
              </a:tr>
              <a:tr h="432048">
                <a:tc>
                  <a:txBody>
                    <a:bodyPr/>
                    <a:lstStyle/>
                    <a:p>
                      <a:r>
                        <a:rPr lang="fr-FR" sz="1300" dirty="0">
                          <a:latin typeface="Corbel" panose="020B0503020204020204" pitchFamily="34" charset="0"/>
                        </a:rPr>
                        <a:t>Leuco/thrombocytopénie</a:t>
                      </a:r>
                    </a:p>
                  </a:txBody>
                  <a:tcPr/>
                </a:tc>
                <a:extLst>
                  <a:ext uri="{0D108BD9-81ED-4DB2-BD59-A6C34878D82A}">
                    <a16:rowId xmlns="" xmlns:a16="http://schemas.microsoft.com/office/drawing/2014/main" val="10006"/>
                  </a:ext>
                </a:extLst>
              </a:tr>
              <a:tr h="849992">
                <a:tc>
                  <a:txBody>
                    <a:bodyPr/>
                    <a:lstStyle/>
                    <a:p>
                      <a:r>
                        <a:rPr lang="fr-FR" sz="1300" dirty="0">
                          <a:latin typeface="Corbel" panose="020B0503020204020204" pitchFamily="34" charset="0"/>
                        </a:rPr>
                        <a:t>Lymphadénopathie</a:t>
                      </a:r>
                    </a:p>
                    <a:p>
                      <a:endParaRPr lang="fr-FR" sz="1300" dirty="0">
                        <a:latin typeface="Corbel" panose="020B0503020204020204" pitchFamily="34" charset="0"/>
                      </a:endParaRPr>
                    </a:p>
                    <a:p>
                      <a:endParaRPr lang="fr-FR" sz="1300" dirty="0">
                        <a:latin typeface="Corbel" panose="020B0503020204020204" pitchFamily="34" charset="0"/>
                      </a:endParaRPr>
                    </a:p>
                  </a:txBody>
                  <a:tcPr/>
                </a:tc>
                <a:extLst>
                  <a:ext uri="{0D108BD9-81ED-4DB2-BD59-A6C34878D82A}">
                    <a16:rowId xmlns="" xmlns:a16="http://schemas.microsoft.com/office/drawing/2014/main" val="10007"/>
                  </a:ext>
                </a:extLst>
              </a:tr>
              <a:tr h="495561">
                <a:tc>
                  <a:txBody>
                    <a:bodyPr/>
                    <a:lstStyle/>
                    <a:p>
                      <a:r>
                        <a:rPr lang="fr-FR" sz="1300" dirty="0">
                          <a:latin typeface="Corbel" panose="020B0503020204020204" pitchFamily="34" charset="0"/>
                        </a:rPr>
                        <a:t>Toutes les autres</a:t>
                      </a:r>
                    </a:p>
                  </a:txBody>
                  <a:tcPr/>
                </a:tc>
                <a:extLst>
                  <a:ext uri="{0D108BD9-81ED-4DB2-BD59-A6C34878D82A}">
                    <a16:rowId xmlns="" xmlns:a16="http://schemas.microsoft.com/office/drawing/2014/main" val="10008"/>
                  </a:ext>
                </a:extLst>
              </a:tr>
            </a:tbl>
          </a:graphicData>
        </a:graphic>
      </p:graphicFrame>
      <p:sp>
        <p:nvSpPr>
          <p:cNvPr id="9" name="Text Box 4"/>
          <p:cNvSpPr txBox="1">
            <a:spLocks noChangeArrowheads="1"/>
          </p:cNvSpPr>
          <p:nvPr/>
        </p:nvSpPr>
        <p:spPr bwMode="auto">
          <a:xfrm>
            <a:off x="1835696" y="6361587"/>
            <a:ext cx="44644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38" tIns="45619" rIns="91238" bIns="4561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fr-FR" altLang="en-US" sz="1400" dirty="0">
                <a:solidFill>
                  <a:srgbClr val="292934"/>
                </a:solidFill>
                <a:latin typeface="Corbel" panose="020B0503020204020204" pitchFamily="34" charset="0"/>
              </a:rPr>
              <a:t>Probabilité ajustée d'un dépistage positif au VIH (IC 95%)</a:t>
            </a:r>
          </a:p>
        </p:txBody>
      </p:sp>
      <p:sp>
        <p:nvSpPr>
          <p:cNvPr id="10" name="TextBox 9"/>
          <p:cNvSpPr txBox="1"/>
          <p:nvPr/>
        </p:nvSpPr>
        <p:spPr>
          <a:xfrm>
            <a:off x="5436096" y="1268760"/>
            <a:ext cx="2592288" cy="1815678"/>
          </a:xfrm>
          <a:prstGeom prst="rect">
            <a:avLst/>
          </a:prstGeom>
          <a:noFill/>
        </p:spPr>
        <p:txBody>
          <a:bodyPr wrap="square" lIns="91238" tIns="45619" rIns="91238" bIns="45619" rtlCol="0">
            <a:spAutoFit/>
          </a:bodyPr>
          <a:lstStyle/>
          <a:p>
            <a:r>
              <a:rPr lang="fr-FR" sz="1600" dirty="0">
                <a:latin typeface="Corbel" panose="020B0503020204020204" pitchFamily="34" charset="0"/>
              </a:rPr>
              <a:t>Modèle ajusté </a:t>
            </a:r>
            <a:r>
              <a:rPr lang="fr-FR" sz="1600" dirty="0" smtClean="0">
                <a:latin typeface="Corbel" panose="020B0503020204020204" pitchFamily="34" charset="0"/>
              </a:rPr>
              <a:t>sur le sexe</a:t>
            </a:r>
            <a:r>
              <a:rPr lang="fr-FR" sz="1600" dirty="0">
                <a:latin typeface="Corbel" panose="020B0503020204020204" pitchFamily="34" charset="0"/>
              </a:rPr>
              <a:t>, </a:t>
            </a:r>
            <a:r>
              <a:rPr lang="fr-FR" sz="1600" strike="sngStrike" dirty="0">
                <a:latin typeface="Corbel" panose="020B0503020204020204" pitchFamily="34" charset="0"/>
              </a:rPr>
              <a:t>de</a:t>
            </a:r>
            <a:r>
              <a:rPr lang="fr-FR" sz="1600" dirty="0">
                <a:latin typeface="Corbel" panose="020B0503020204020204" pitchFamily="34" charset="0"/>
              </a:rPr>
              <a:t> l'ethnicité, </a:t>
            </a:r>
            <a:r>
              <a:rPr lang="fr-FR" sz="1600" dirty="0" smtClean="0">
                <a:latin typeface="Corbel" panose="020B0503020204020204" pitchFamily="34" charset="0"/>
              </a:rPr>
              <a:t>les </a:t>
            </a:r>
            <a:r>
              <a:rPr lang="fr-FR" sz="1600" dirty="0">
                <a:latin typeface="Corbel" panose="020B0503020204020204" pitchFamily="34" charset="0"/>
              </a:rPr>
              <a:t>antécédents de dépistage du VIH, </a:t>
            </a:r>
            <a:r>
              <a:rPr lang="fr-FR" sz="1600" dirty="0" smtClean="0">
                <a:latin typeface="Corbel" panose="020B0503020204020204" pitchFamily="34" charset="0"/>
              </a:rPr>
              <a:t>la </a:t>
            </a:r>
            <a:r>
              <a:rPr lang="fr-FR" sz="1600" dirty="0">
                <a:latin typeface="Corbel" panose="020B0503020204020204" pitchFamily="34" charset="0"/>
              </a:rPr>
              <a:t>région européenne, </a:t>
            </a:r>
            <a:r>
              <a:rPr lang="fr-FR" sz="1600" dirty="0" smtClean="0">
                <a:latin typeface="Corbel" panose="020B0503020204020204" pitchFamily="34" charset="0"/>
              </a:rPr>
              <a:t>le </a:t>
            </a:r>
            <a:r>
              <a:rPr lang="fr-FR" sz="1600" dirty="0">
                <a:latin typeface="Corbel" panose="020B0503020204020204" pitchFamily="34" charset="0"/>
              </a:rPr>
              <a:t>service de </a:t>
            </a:r>
            <a:r>
              <a:rPr lang="fr-FR" sz="1600" dirty="0">
                <a:solidFill>
                  <a:srgbClr val="292934"/>
                </a:solidFill>
                <a:latin typeface="Corbel" panose="020B0503020204020204" pitchFamily="34" charset="0"/>
              </a:rPr>
              <a:t>soins, </a:t>
            </a:r>
            <a:r>
              <a:rPr lang="fr-FR" sz="1600" dirty="0" smtClean="0">
                <a:solidFill>
                  <a:srgbClr val="292934"/>
                </a:solidFill>
                <a:latin typeface="Corbel" panose="020B0503020204020204" pitchFamily="34" charset="0"/>
              </a:rPr>
              <a:t>l'âge</a:t>
            </a:r>
            <a:r>
              <a:rPr lang="fr-FR" sz="1600" dirty="0">
                <a:solidFill>
                  <a:srgbClr val="292934"/>
                </a:solidFill>
                <a:latin typeface="Corbel" panose="020B0503020204020204" pitchFamily="34" charset="0"/>
              </a:rPr>
              <a:t>, </a:t>
            </a:r>
            <a:r>
              <a:rPr lang="fr-FR" sz="1600" dirty="0" smtClean="0">
                <a:solidFill>
                  <a:srgbClr val="292934"/>
                </a:solidFill>
                <a:latin typeface="Corbel" panose="020B0503020204020204" pitchFamily="34" charset="0"/>
              </a:rPr>
              <a:t>la </a:t>
            </a:r>
            <a:r>
              <a:rPr lang="fr-FR" sz="1600" dirty="0">
                <a:solidFill>
                  <a:srgbClr val="292934"/>
                </a:solidFill>
                <a:latin typeface="Corbel" panose="020B0503020204020204" pitchFamily="34" charset="0"/>
              </a:rPr>
              <a:t>date et </a:t>
            </a:r>
            <a:r>
              <a:rPr lang="fr-FR" sz="1600" dirty="0" smtClean="0">
                <a:latin typeface="Corbel" panose="020B0503020204020204" pitchFamily="34" charset="0"/>
              </a:rPr>
              <a:t>de la file active </a:t>
            </a:r>
            <a:r>
              <a:rPr lang="fr-FR" sz="1600" dirty="0">
                <a:solidFill>
                  <a:srgbClr val="292934"/>
                </a:solidFill>
                <a:latin typeface="Corbel" panose="020B0503020204020204" pitchFamily="34" charset="0"/>
              </a:rPr>
              <a:t>dans le centre.</a:t>
            </a:r>
          </a:p>
        </p:txBody>
      </p:sp>
      <p:sp>
        <p:nvSpPr>
          <p:cNvPr id="11" name="Rounded Rectangle 10"/>
          <p:cNvSpPr/>
          <p:nvPr/>
        </p:nvSpPr>
        <p:spPr>
          <a:xfrm>
            <a:off x="3851920" y="3717032"/>
            <a:ext cx="2160240" cy="720080"/>
          </a:xfrm>
          <a:prstGeom prst="roundRect">
            <a:avLst>
              <a:gd name="adj" fmla="val 6331"/>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2"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521" y="569436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73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9079"/>
            <a:ext cx="8229600" cy="1143000"/>
          </a:xfrm>
        </p:spPr>
        <p:txBody>
          <a:bodyPr/>
          <a:lstStyle/>
          <a:p>
            <a:r>
              <a:rPr lang="fr-FR"/>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04962675"/>
              </p:ext>
            </p:extLst>
          </p:nvPr>
        </p:nvGraphicFramePr>
        <p:xfrm>
          <a:off x="683568" y="1224846"/>
          <a:ext cx="777621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323528" y="404664"/>
            <a:ext cx="8640960" cy="791939"/>
          </a:xfrm>
          <a:prstGeom prst="rect">
            <a:avLst/>
          </a:prstGeom>
        </p:spPr>
        <p:txBody>
          <a:bodyPr vert="horz" lIns="91238" tIns="45619" rIns="91238" bIns="45619" rtlCol="0" anchor="t">
            <a:normAutofit lnSpcReduction="10000"/>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fr-FR" sz="2400" b="1" dirty="0">
                <a:latin typeface="Calibri" panose="020F0502020204030204" pitchFamily="34" charset="0"/>
              </a:rPr>
              <a:t>HIDES Phase 2 - Caractéristiques des patients nouvellement diagnostiqués </a:t>
            </a:r>
            <a:endParaRPr lang="fr-FR" altLang="en-US" sz="2400" b="1" dirty="0">
              <a:latin typeface="Calibri" panose="020F0502020204030204" pitchFamily="34" charset="0"/>
              <a:cs typeface="Calibri" panose="020F0502020204030204" pitchFamily="34" charset="0"/>
            </a:endParaRPr>
          </a:p>
        </p:txBody>
      </p:sp>
      <p:pic>
        <p:nvPicPr>
          <p:cNvPr id="7" name="Picture 5" descr="HIDES l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0293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59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a:t>Conclusion</a:t>
            </a:r>
          </a:p>
        </p:txBody>
      </p:sp>
      <p:sp>
        <p:nvSpPr>
          <p:cNvPr id="3" name="Content Placeholder 2"/>
          <p:cNvSpPr>
            <a:spLocks noGrp="1"/>
          </p:cNvSpPr>
          <p:nvPr>
            <p:ph idx="1"/>
          </p:nvPr>
        </p:nvSpPr>
        <p:spPr/>
        <p:txBody>
          <a:bodyPr>
            <a:normAutofit/>
          </a:bodyPr>
          <a:lstStyle/>
          <a:p>
            <a:pPr marL="0" indent="0">
              <a:buNone/>
            </a:pPr>
            <a:r>
              <a:rPr lang="fr-FR" sz="2000" dirty="0"/>
              <a:t>Il existe un besoin urgent d'augmenter le dépistage et le diagnostic du VIH, afin de faire baisser à la fois </a:t>
            </a:r>
            <a:r>
              <a:rPr lang="fr-FR" sz="2000" dirty="0" smtClean="0"/>
              <a:t>l’accès tardif aux soins et </a:t>
            </a:r>
            <a:r>
              <a:rPr lang="fr-FR" sz="2000" dirty="0"/>
              <a:t>le nombre de personnes infectées par le VIH qui restent ignorantes de leur statut. </a:t>
            </a:r>
          </a:p>
          <a:p>
            <a:pPr marL="0" indent="0">
              <a:buNone/>
            </a:pPr>
            <a:endParaRPr lang="fr-FR" sz="2000" dirty="0"/>
          </a:p>
          <a:p>
            <a:pPr marL="0" indent="0">
              <a:buNone/>
            </a:pPr>
            <a:r>
              <a:rPr lang="fr-FR" sz="2000" dirty="0"/>
              <a:t>Cela diminuera la morbidité, la mortalité, les transmissions </a:t>
            </a:r>
            <a:r>
              <a:rPr lang="fr-FR" sz="2000" dirty="0" smtClean="0"/>
              <a:t>secondaires et </a:t>
            </a:r>
            <a:r>
              <a:rPr lang="fr-FR" sz="2000" dirty="0"/>
              <a:t>les dépenses de santé.</a:t>
            </a:r>
          </a:p>
          <a:p>
            <a:pPr marL="0" indent="0">
              <a:buNone/>
            </a:pPr>
            <a:endParaRPr lang="fr-FR" sz="2000" dirty="0"/>
          </a:p>
          <a:p>
            <a:pPr marL="0" indent="0">
              <a:buNone/>
            </a:pPr>
            <a:r>
              <a:rPr lang="fr-FR" sz="2000" dirty="0"/>
              <a:t>Le dépistage basé sur les pathologies indicatrices est une stratégie efficace et effective en milieu de soins pour élargir le dépistage du VIH et pour des diagnostics </a:t>
            </a:r>
            <a:r>
              <a:rPr lang="fr-FR" sz="2000" dirty="0" smtClean="0"/>
              <a:t>plus précoces</a:t>
            </a:r>
            <a:endParaRPr lang="fr-FR" sz="2000" dirty="0"/>
          </a:p>
        </p:txBody>
      </p:sp>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0727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14" y="332656"/>
            <a:ext cx="8724219" cy="1152128"/>
          </a:xfrm>
        </p:spPr>
        <p:txBody>
          <a:bodyPr anchor="t">
            <a:noAutofit/>
          </a:bodyPr>
          <a:lstStyle/>
          <a:p>
            <a:pPr algn="l"/>
            <a:r>
              <a:rPr lang="fr-FR" sz="2400" b="1" dirty="0">
                <a:latin typeface="+mn-lt"/>
              </a:rPr>
              <a:t>Taux de diagnostics du VIH déclarés, par année de diagnostic</a:t>
            </a:r>
            <a:r>
              <a:rPr b="1" dirty="0"/>
              <a:t/>
            </a:r>
            <a:br>
              <a:rPr b="1" dirty="0"/>
            </a:br>
            <a:r>
              <a:rPr lang="fr-FR" sz="2400" b="1" dirty="0">
                <a:latin typeface="+mn-lt"/>
              </a:rPr>
              <a:t>UE/EEE, 1984–2013</a:t>
            </a:r>
          </a:p>
        </p:txBody>
      </p:sp>
      <p:sp>
        <p:nvSpPr>
          <p:cNvPr id="5" name="Text Box 83"/>
          <p:cNvSpPr txBox="1">
            <a:spLocks noChangeArrowheads="1"/>
          </p:cNvSpPr>
          <p:nvPr/>
        </p:nvSpPr>
        <p:spPr bwMode="auto">
          <a:xfrm>
            <a:off x="328612" y="6561138"/>
            <a:ext cx="4243388" cy="152349"/>
          </a:xfrm>
          <a:prstGeom prst="rect">
            <a:avLst/>
          </a:prstGeom>
          <a:noFill/>
          <a:ln w="9525">
            <a:noFill/>
            <a:miter lim="800000"/>
            <a:headEnd/>
            <a:tailEnd/>
          </a:ln>
        </p:spPr>
        <p:txBody>
          <a:bodyPr lIns="0" tIns="0" rIns="0" bIns="0">
            <a:spAutoFit/>
          </a:bodyPr>
          <a:lstStyle/>
          <a:p>
            <a:pPr>
              <a:lnSpc>
                <a:spcPct val="90000"/>
              </a:lnSpc>
            </a:pPr>
            <a:r>
              <a:rPr lang="fr-FR" sz="1100" dirty="0">
                <a:solidFill>
                  <a:srgbClr val="FFFFFF"/>
                </a:solidFill>
                <a:latin typeface="Calibri" panose="020F0502020204030204" pitchFamily="34" charset="0"/>
              </a:rPr>
              <a:t>Source : ECDC/WHO (2014). HIV/AIDS Surveillance in Europe, 2013</a:t>
            </a:r>
          </a:p>
        </p:txBody>
      </p:sp>
      <p:graphicFrame>
        <p:nvGraphicFramePr>
          <p:cNvPr id="7" name="Chart 6"/>
          <p:cNvGraphicFramePr>
            <a:graphicFrameLocks/>
          </p:cNvGraphicFramePr>
          <p:nvPr>
            <p:extLst>
              <p:ext uri="{D42A27DB-BD31-4B8C-83A1-F6EECF244321}">
                <p14:modId xmlns:p14="http://schemas.microsoft.com/office/powerpoint/2010/main" val="4252183468"/>
              </p:ext>
            </p:extLst>
          </p:nvPr>
        </p:nvGraphicFramePr>
        <p:xfrm>
          <a:off x="640257" y="1628800"/>
          <a:ext cx="7863523" cy="409545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630"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788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17457"/>
          <a:stretch>
            <a:fillRect/>
          </a:stretch>
        </p:blipFill>
        <p:spPr bwMode="auto">
          <a:xfrm>
            <a:off x="776288" y="1200522"/>
            <a:ext cx="7591425" cy="4748758"/>
          </a:xfrm>
          <a:prstGeom prst="rect">
            <a:avLst/>
          </a:prstGeom>
          <a:noFill/>
          <a:ln w="9525">
            <a:noFill/>
            <a:miter lim="800000"/>
            <a:headEnd/>
            <a:tailEnd/>
          </a:ln>
        </p:spPr>
      </p:pic>
      <p:sp>
        <p:nvSpPr>
          <p:cNvPr id="3" name="ZoneTexte 2"/>
          <p:cNvSpPr txBox="1"/>
          <p:nvPr/>
        </p:nvSpPr>
        <p:spPr>
          <a:xfrm>
            <a:off x="503548" y="6011996"/>
            <a:ext cx="8136904" cy="369332"/>
          </a:xfrm>
          <a:prstGeom prst="rect">
            <a:avLst/>
          </a:prstGeom>
          <a:noFill/>
        </p:spPr>
        <p:txBody>
          <a:bodyPr wrap="square" rtlCol="0">
            <a:spAutoFit/>
          </a:bodyPr>
          <a:lstStyle/>
          <a:p>
            <a:pPr algn="ctr"/>
            <a:r>
              <a:rPr lang="fr-FR" dirty="0" smtClean="0"/>
              <a:t>Environ 6 600 personnes </a:t>
            </a:r>
            <a:r>
              <a:rPr lang="fr-FR" baseline="0" dirty="0" smtClean="0"/>
              <a:t> [6 100-7</a:t>
            </a:r>
            <a:r>
              <a:rPr lang="fr-FR" dirty="0" smtClean="0"/>
              <a:t> </a:t>
            </a:r>
            <a:r>
              <a:rPr lang="fr-FR" baseline="0" dirty="0" smtClean="0"/>
              <a:t>100] ont découvert leur séropositivité</a:t>
            </a:r>
            <a:r>
              <a:rPr lang="fr-FR" dirty="0" smtClean="0"/>
              <a:t> en 2014</a:t>
            </a:r>
          </a:p>
        </p:txBody>
      </p:sp>
      <p:sp>
        <p:nvSpPr>
          <p:cNvPr id="4" name="ZoneTexte 3"/>
          <p:cNvSpPr txBox="1"/>
          <p:nvPr/>
        </p:nvSpPr>
        <p:spPr>
          <a:xfrm>
            <a:off x="539552" y="476672"/>
            <a:ext cx="8064896" cy="830997"/>
          </a:xfrm>
          <a:prstGeom prst="rect">
            <a:avLst/>
          </a:prstGeom>
          <a:noFill/>
        </p:spPr>
        <p:txBody>
          <a:bodyPr wrap="square" rtlCol="0">
            <a:spAutoFit/>
          </a:bodyPr>
          <a:lstStyle/>
          <a:p>
            <a:pPr algn="ctr"/>
            <a:r>
              <a:rPr lang="fr-FR" sz="2400" b="1" baseline="0" dirty="0" smtClean="0"/>
              <a:t>Nombre annuel de nouveaux diagnostics de VIH en France (2003-2014)</a:t>
            </a:r>
            <a:endParaRPr lang="fr-FR" sz="2400" b="1" dirty="0"/>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2478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8884</TotalTime>
  <Words>9674</Words>
  <Application>Microsoft Office PowerPoint</Application>
  <PresentationFormat>Skærmshow (4:3)</PresentationFormat>
  <Paragraphs>1252</Paragraphs>
  <Slides>79</Slides>
  <Notes>79</Notes>
  <HiddenSlides>16</HiddenSlides>
  <MMClips>0</MMClips>
  <ScaleCrop>false</ScaleCrop>
  <HeadingPairs>
    <vt:vector size="4" baseType="variant">
      <vt:variant>
        <vt:lpstr>Tema</vt:lpstr>
      </vt:variant>
      <vt:variant>
        <vt:i4>12</vt:i4>
      </vt:variant>
      <vt:variant>
        <vt:lpstr>Diastitler</vt:lpstr>
      </vt:variant>
      <vt:variant>
        <vt:i4>79</vt:i4>
      </vt:variant>
    </vt:vector>
  </HeadingPairs>
  <TitlesOfParts>
    <vt:vector size="91" baseType="lpstr">
      <vt:lpstr>7_Custom Design</vt:lpstr>
      <vt:lpstr>CfI Review - HIV &amp; STI Dept Nov 2005</vt:lpstr>
      <vt:lpstr>ECDC_PowerPoint_Template_2009_rev_1_4</vt:lpstr>
      <vt:lpstr>Theme2</vt:lpstr>
      <vt:lpstr>8_Custom Design</vt:lpstr>
      <vt:lpstr>3_Office Theme</vt:lpstr>
      <vt:lpstr>10_Office Theme</vt:lpstr>
      <vt:lpstr>12_Office Theme</vt:lpstr>
      <vt:lpstr>18_Office Theme</vt:lpstr>
      <vt:lpstr>1_CfI Review - HIV &amp; STI Dept Nov 2005</vt:lpstr>
      <vt:lpstr>2_Default Design</vt:lpstr>
      <vt:lpstr>1_ECDC_PowerPoint_Template_2009_rev_1_4</vt:lpstr>
      <vt:lpstr>DÉPISTAGE DU VIH</vt:lpstr>
      <vt:lpstr> </vt:lpstr>
      <vt:lpstr> </vt:lpstr>
      <vt:lpstr>Nombre d'adultes et d'enfants vivant avec le VIH, 2014</vt:lpstr>
      <vt:lpstr>Nouveaux diagnostics du VIH dans une population de 100 000 individus, 2014, Région européenne de l'OMS</vt:lpstr>
      <vt:lpstr>Nouveaux diagnostics de VIH, 2014, UE/EEE </vt:lpstr>
      <vt:lpstr>Taux de diagnostics du VIH déclarés, par année de diagnostic, Région européenne de l'OMS*, 2005-2014</vt:lpstr>
      <vt:lpstr>Taux de diagnostics du VIH déclarés, par année de diagnostic UE/EEE, 1984–2013</vt:lpstr>
      <vt:lpstr>PowerPoint-præsentation</vt:lpstr>
      <vt:lpstr>Prévalence du VIH, 2014, UE/EEE</vt:lpstr>
      <vt:lpstr>Épidémiologie du dépistage du VIH: France, 2013</vt:lpstr>
      <vt:lpstr>Diagnostics du VIH, par mode de transmission,  région européenne de l'OMS</vt:lpstr>
      <vt:lpstr>Diagnostics du VIH, par mode de transmission,  2005-2014, UE/EEE</vt:lpstr>
      <vt:lpstr>PowerPoint-præsentation</vt:lpstr>
      <vt:lpstr>Pourcentage de nouveaux diagnostics de VIH par voie de transmission et pays, UE/EEE, 2014  (n = 24,083 nouveaux diagnostics de VIH avec mode de transmission connu)</vt:lpstr>
      <vt:lpstr>PowerPoint-præsentation</vt:lpstr>
      <vt:lpstr>Découvertes de séropositivité VIH selon le mode de contamination et le sexe (France, 2003-2014)</vt:lpstr>
      <vt:lpstr> </vt:lpstr>
      <vt:lpstr> </vt:lpstr>
      <vt:lpstr>Pourquoi dépister le VIH ?</vt:lpstr>
      <vt:lpstr>Pourquoi dépister le VIH ?</vt:lpstr>
      <vt:lpstr>Réduire le nombre de personnes vivant avec une infection au VIH non diagnostiquée </vt:lpstr>
      <vt:lpstr> </vt:lpstr>
      <vt:lpstr> </vt:lpstr>
      <vt:lpstr>Proportion de cas de VIH diagnostiqués tardivement (CD4&lt;350 cellules/mm3), 2014, UE/EEE</vt:lpstr>
      <vt:lpstr>Diagnostic tardif en Europe : Présentation tardive aux soins et taux de CD4 au moment du diagnostic du VIH 2000 – 2011 (COHERE) </vt:lpstr>
      <vt:lpstr>PowerPoint-præsentation</vt:lpstr>
      <vt:lpstr>Nouveaux diagnostics du VIH, selon le taux de CD4 au diagnostic et le mode de transmission, UE/EEE, 2014</vt:lpstr>
      <vt:lpstr>Stade au diagnostic selon le taux de CD4 (France, 2003-2014)</vt:lpstr>
      <vt:lpstr>PowerPoint-præsentation</vt:lpstr>
      <vt:lpstr>Diagnostic tardif en &lt;PAYS&gt;, &lt;ANNÉE&gt; </vt:lpstr>
      <vt:lpstr>PowerPoint-præsentation</vt:lpstr>
      <vt:lpstr> </vt:lpstr>
      <vt:lpstr> </vt:lpstr>
      <vt:lpstr>Les conséquences du diagnostic tardif</vt:lpstr>
      <vt:lpstr>PowerPoint-præsentation</vt:lpstr>
      <vt:lpstr>Probabilité cumulée de décès chez les personnes porteuses du VIH selon le moment du diagnostic </vt:lpstr>
      <vt:lpstr>PowerPoint-præsentation</vt:lpstr>
      <vt:lpstr>VIH non diagnostiqué et transmission secondaire Données américaines de modélisation</vt:lpstr>
      <vt:lpstr>Epidémie cachée et transmissions secondaires du VIH  France, 2010</vt:lpstr>
      <vt:lpstr>Augmentation des dépenses de santé</vt:lpstr>
      <vt:lpstr> </vt:lpstr>
      <vt:lpstr>PowerPoint-præsentation</vt:lpstr>
      <vt:lpstr>PowerPoint-præsentation</vt:lpstr>
      <vt:lpstr>Le cout-efficacité du dépistage du VIH dépend de la prévalence des infections non diagnostiquées dans la population française</vt:lpstr>
      <vt:lpstr>Avantages du diagnostic précoce :</vt:lpstr>
      <vt:lpstr> </vt:lpstr>
      <vt:lpstr>Risque relatif ajusté de SIDA ou de décès suivant l’introduction des traitements antirétroviraux hautement efficaces (HAART) Etude EuroSIDA</vt:lpstr>
      <vt:lpstr>PowerPoint-præsentation</vt:lpstr>
      <vt:lpstr> </vt:lpstr>
      <vt:lpstr> </vt:lpstr>
      <vt:lpstr>PowerPoint-præsentation</vt:lpstr>
      <vt:lpstr>PowerPoint-præsentation</vt:lpstr>
      <vt:lpstr> </vt:lpstr>
      <vt:lpstr>Difficultés fréquemment évoquées à propos du dépistage du VIH </vt:lpstr>
      <vt:lpstr>Au niveau du patient : barrières potentielles au dépistage du VIH</vt:lpstr>
      <vt:lpstr>Au niveau du professionnel de santé : barrières potentielles et difficultés</vt:lpstr>
      <vt:lpstr>Attitudes et opinions des médecins généralistes à propos de la proposition de dépistage du VIH (Baromètre MG 2009)</vt:lpstr>
      <vt:lpstr> </vt:lpstr>
      <vt:lpstr>Barrières au niveau de l'institution/de la politique locale</vt:lpstr>
      <vt:lpstr> </vt:lpstr>
      <vt:lpstr> </vt:lpstr>
      <vt:lpstr>Stratégies de dépistage du VIH </vt:lpstr>
      <vt:lpstr>PowerPoint-præsentation</vt:lpstr>
      <vt:lpstr>PowerPoint-præsentation</vt:lpstr>
      <vt:lpstr>HAS: Recommandations françaises pour le dépistage de l’infection par le VIH (2009)</vt:lpstr>
      <vt:lpstr>« Des stratégies nouvelles à mettre en oeuvre et à évaluer : proposition de dépistage en population générale et dépistage ciblé   Devant la persistance d’un retard au dépistage affectant de façon plus particulière certains groupes de population ne se considérant pas comme « à risque », et parce que l’épidémie d’infection par le VIH continue d’atteindre plus particulièrement certains groupes de la population et certaines régions, il apparaît opportun de développer une stratégie visant à une meilleure connaissance du statut sérologique de la population générale. Cette stratégie de dépistage pourrait faire l’objet d’une déclinaison en deux volets :  - La proposition de test de dépistage à la population générale hors notion d’exposition à un risque de contamination par le VIH, qui devra faire l’objet d’une évaluation à 5 ans afin d’évaluer quantitativement l’élargissement du dépistage et ses conséquences sur la diminution du retard au dépistage;  - En parallèle le maintien et le renforcement d’un dépistage ciblé et régulier pour les populations à risque »  HAS, 21 octobre 2009</vt:lpstr>
      <vt:lpstr>PowerPoint-præsentation</vt:lpstr>
      <vt:lpstr> </vt:lpstr>
      <vt:lpstr>Qu'est-ce que le dépistage du VIH guidé par les pathologies indicatrices ?</vt:lpstr>
      <vt:lpstr>Pathologies indicatrices :</vt:lpstr>
      <vt:lpstr>HIDES – Phase 2, 2012-2014</vt:lpstr>
      <vt:lpstr>Recrutement</vt:lpstr>
      <vt:lpstr>Caractéristiques des participants</vt:lpstr>
      <vt:lpstr>Positivité du test VIH (générale)</vt:lpstr>
      <vt:lpstr>HIDES Phase 2 - Prévalence du VIH selon les pathologies indicatrices</vt:lpstr>
      <vt:lpstr>HIDES phase 2 - Probabilité d'un dépistage positif au VIH en se basant sur les pathologies indicatrices (ajustée)</vt:lpstr>
      <vt:lpstr> </vt:lpstr>
      <vt:lpstr>Conclusion</vt:lpstr>
    </vt:vector>
  </TitlesOfParts>
  <Company>Chelsea and Westminster Healthcare NHS Fdn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Caroline</dc:creator>
  <cp:lastModifiedBy>Ida Sperle</cp:lastModifiedBy>
  <cp:revision>994</cp:revision>
  <cp:lastPrinted>2016-01-18T14:43:28Z</cp:lastPrinted>
  <dcterms:created xsi:type="dcterms:W3CDTF">2015-10-06T09:45:17Z</dcterms:created>
  <dcterms:modified xsi:type="dcterms:W3CDTF">2017-07-17T12:58:33Z</dcterms:modified>
</cp:coreProperties>
</file>