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75.xml" ContentType="application/vnd.openxmlformats-officedocument.presentationml.notesSlide+xml"/>
  <Override PartName="/ppt/charts/chart5.xml" ContentType="application/vnd.openxmlformats-officedocument.drawingml.chart+xml"/>
  <Override PartName="/ppt/notesSlides/notesSlide7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4004" r:id="rId2"/>
    <p:sldMasterId id="2147484071" r:id="rId3"/>
    <p:sldMasterId id="2147484096" r:id="rId4"/>
    <p:sldMasterId id="2147484111" r:id="rId5"/>
    <p:sldMasterId id="2147484128" r:id="rId6"/>
    <p:sldMasterId id="2147484141" r:id="rId7"/>
    <p:sldMasterId id="2147484165" r:id="rId8"/>
    <p:sldMasterId id="2147484189" r:id="rId9"/>
    <p:sldMasterId id="2147484204" r:id="rId10"/>
    <p:sldMasterId id="2147484234" r:id="rId11"/>
    <p:sldMasterId id="2147484247" r:id="rId12"/>
  </p:sldMasterIdLst>
  <p:notesMasterIdLst>
    <p:notesMasterId r:id="rId90"/>
  </p:notesMasterIdLst>
  <p:handoutMasterIdLst>
    <p:handoutMasterId r:id="rId91"/>
  </p:handoutMasterIdLst>
  <p:sldIdLst>
    <p:sldId id="551" r:id="rId13"/>
    <p:sldId id="552" r:id="rId14"/>
    <p:sldId id="556" r:id="rId15"/>
    <p:sldId id="296" r:id="rId16"/>
    <p:sldId id="464" r:id="rId17"/>
    <p:sldId id="439" r:id="rId18"/>
    <p:sldId id="531" r:id="rId19"/>
    <p:sldId id="309" r:id="rId20"/>
    <p:sldId id="827" r:id="rId21"/>
    <p:sldId id="820" r:id="rId22"/>
    <p:sldId id="828" r:id="rId23"/>
    <p:sldId id="829" r:id="rId24"/>
    <p:sldId id="519" r:id="rId25"/>
    <p:sldId id="440" r:id="rId26"/>
    <p:sldId id="441" r:id="rId27"/>
    <p:sldId id="530" r:id="rId28"/>
    <p:sldId id="830" r:id="rId29"/>
    <p:sldId id="831" r:id="rId30"/>
    <p:sldId id="832" r:id="rId31"/>
    <p:sldId id="833" r:id="rId32"/>
    <p:sldId id="502" r:id="rId33"/>
    <p:sldId id="557" r:id="rId34"/>
    <p:sldId id="821" r:id="rId35"/>
    <p:sldId id="532" r:id="rId36"/>
    <p:sldId id="511" r:id="rId37"/>
    <p:sldId id="537" r:id="rId38"/>
    <p:sldId id="834" r:id="rId39"/>
    <p:sldId id="533" r:id="rId40"/>
    <p:sldId id="516" r:id="rId41"/>
    <p:sldId id="264" r:id="rId42"/>
    <p:sldId id="445" r:id="rId43"/>
    <p:sldId id="835" r:id="rId44"/>
    <p:sldId id="822" r:id="rId45"/>
    <p:sldId id="448" r:id="rId46"/>
    <p:sldId id="501" r:id="rId47"/>
    <p:sldId id="558" r:id="rId48"/>
    <p:sldId id="449" r:id="rId49"/>
    <p:sldId id="823" r:id="rId50"/>
    <p:sldId id="386" r:id="rId51"/>
    <p:sldId id="836" r:id="rId52"/>
    <p:sldId id="332" r:id="rId53"/>
    <p:sldId id="825" r:id="rId54"/>
    <p:sldId id="391" r:id="rId55"/>
    <p:sldId id="435" r:id="rId56"/>
    <p:sldId id="510" r:id="rId57"/>
    <p:sldId id="714" r:id="rId58"/>
    <p:sldId id="826" r:id="rId59"/>
    <p:sldId id="451" r:id="rId60"/>
    <p:sldId id="500" r:id="rId61"/>
    <p:sldId id="837" r:id="rId62"/>
    <p:sldId id="838" r:id="rId63"/>
    <p:sldId id="499" r:id="rId64"/>
    <p:sldId id="486" r:id="rId65"/>
    <p:sldId id="547" r:id="rId66"/>
    <p:sldId id="839" r:id="rId67"/>
    <p:sldId id="715" r:id="rId68"/>
    <p:sldId id="840" r:id="rId69"/>
    <p:sldId id="548" r:id="rId70"/>
    <p:sldId id="545" r:id="rId71"/>
    <p:sldId id="498" r:id="rId72"/>
    <p:sldId id="559" r:id="rId73"/>
    <p:sldId id="436" r:id="rId74"/>
    <p:sldId id="419" r:id="rId75"/>
    <p:sldId id="420" r:id="rId76"/>
    <p:sldId id="841" r:id="rId77"/>
    <p:sldId id="397" r:id="rId78"/>
    <p:sldId id="549" r:id="rId79"/>
    <p:sldId id="484" r:id="rId80"/>
    <p:sldId id="485" r:id="rId81"/>
    <p:sldId id="301" r:id="rId82"/>
    <p:sldId id="553" r:id="rId83"/>
    <p:sldId id="554" r:id="rId84"/>
    <p:sldId id="555" r:id="rId85"/>
    <p:sldId id="303" r:id="rId86"/>
    <p:sldId id="304" r:id="rId87"/>
    <p:sldId id="540" r:id="rId88"/>
    <p:sldId id="550" r:id="rId89"/>
  </p:sldIdLst>
  <p:sldSz cx="9144000" cy="6858000" type="screen4x3"/>
  <p:notesSz cx="6797675" cy="9928225"/>
  <p:defaultText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da Sperle" initials="IS" lastIdx="6" clrIdx="0"/>
  <p:cmAuthor id="1" name="Rae, Caroline" initials="C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99CCFF"/>
    <a:srgbClr val="0C1B2E"/>
    <a:srgbClr val="D1E8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autoAdjust="0"/>
    <p:restoredTop sz="70072" autoAdjust="0"/>
  </p:normalViewPr>
  <p:slideViewPr>
    <p:cSldViewPr>
      <p:cViewPr>
        <p:scale>
          <a:sx n="60" d="100"/>
          <a:sy n="60" d="100"/>
        </p:scale>
        <p:origin x="-3084" y="-534"/>
      </p:cViewPr>
      <p:guideLst>
        <p:guide orient="horz" pos="2160"/>
        <p:guide pos="2880"/>
      </p:guideLst>
    </p:cSldViewPr>
  </p:slideViewPr>
  <p:outlineViewPr>
    <p:cViewPr>
      <p:scale>
        <a:sx n="33" d="100"/>
        <a:sy n="33" d="100"/>
      </p:scale>
      <p:origin x="0" y="20130"/>
    </p:cViewPr>
  </p:outlineViewPr>
  <p:notesTextViewPr>
    <p:cViewPr>
      <p:scale>
        <a:sx n="1" d="1"/>
        <a:sy n="1" d="1"/>
      </p:scale>
      <p:origin x="0" y="0"/>
    </p:cViewPr>
  </p:notesTextViewPr>
  <p:sorterViewPr>
    <p:cViewPr>
      <p:scale>
        <a:sx n="130" d="100"/>
        <a:sy n="130" d="100"/>
      </p:scale>
      <p:origin x="0" y="19392"/>
    </p:cViewPr>
  </p:sorterViewPr>
  <p:notesViewPr>
    <p:cSldViewPr>
      <p:cViewPr>
        <p:scale>
          <a:sx n="90" d="100"/>
          <a:sy n="90" d="100"/>
        </p:scale>
        <p:origin x="-371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831901694106418E-2"/>
          <c:y val="9.8517098186934118E-2"/>
          <c:w val="0.93301658315437841"/>
          <c:h val="0.75993124418525493"/>
        </c:manualLayout>
      </c:layout>
      <c:lineChart>
        <c:grouping val="standard"/>
        <c:varyColors val="0"/>
        <c:ser>
          <c:idx val="0"/>
          <c:order val="0"/>
          <c:tx>
            <c:strRef>
              <c:f>'Figure A-Adj'!$R$2</c:f>
              <c:strCache>
                <c:ptCount val="1"/>
                <c:pt idx="0">
                  <c:v>Adjusted for reporting delay</c:v>
                </c:pt>
              </c:strCache>
            </c:strRef>
          </c:tx>
          <c:spPr>
            <a:ln>
              <a:solidFill>
                <a:schemeClr val="accent3"/>
              </a:solidFill>
              <a:prstDash val="sysDash"/>
            </a:ln>
          </c:spPr>
          <c:marker>
            <c:symbol val="none"/>
          </c:marker>
          <c:cat>
            <c:numRef>
              <c:f>'Figure A-Adj'!$Q$3:$Q$32</c:f>
              <c:numCache>
                <c:formatCode>General</c:formatCode>
                <c:ptCount val="30"/>
                <c:pt idx="0">
                  <c:v>1984</c:v>
                </c:pt>
                <c:pt idx="6">
                  <c:v>1990</c:v>
                </c:pt>
                <c:pt idx="11">
                  <c:v>1995</c:v>
                </c:pt>
                <c:pt idx="16">
                  <c:v>2000</c:v>
                </c:pt>
                <c:pt idx="21">
                  <c:v>2005</c:v>
                </c:pt>
                <c:pt idx="26">
                  <c:v>2010</c:v>
                </c:pt>
                <c:pt idx="29">
                  <c:v>2013</c:v>
                </c:pt>
              </c:numCache>
            </c:numRef>
          </c:cat>
          <c:val>
            <c:numRef>
              <c:f>'Figure A-Adj'!$R$3:$R$32</c:f>
              <c:numCache>
                <c:formatCode>General</c:formatCode>
                <c:ptCount val="30"/>
                <c:pt idx="0">
                  <c:v>0.68979057591623028</c:v>
                </c:pt>
                <c:pt idx="1">
                  <c:v>2.7021927587965324</c:v>
                </c:pt>
                <c:pt idx="2">
                  <c:v>2.4433040078201369</c:v>
                </c:pt>
                <c:pt idx="3">
                  <c:v>2.1212378126324714</c:v>
                </c:pt>
                <c:pt idx="4">
                  <c:v>1.8825411334552102</c:v>
                </c:pt>
                <c:pt idx="5">
                  <c:v>2.0873455475074563</c:v>
                </c:pt>
                <c:pt idx="6">
                  <c:v>2.4764207980652961</c:v>
                </c:pt>
                <c:pt idx="7">
                  <c:v>2.6047446722959386</c:v>
                </c:pt>
                <c:pt idx="8">
                  <c:v>2.875</c:v>
                </c:pt>
                <c:pt idx="9">
                  <c:v>2.8059339993944898</c:v>
                </c:pt>
                <c:pt idx="10">
                  <c:v>2.7093268940537278</c:v>
                </c:pt>
                <c:pt idx="11">
                  <c:v>2.8855421686746987</c:v>
                </c:pt>
                <c:pt idx="12">
                  <c:v>2.8781954887218046</c:v>
                </c:pt>
                <c:pt idx="13">
                  <c:v>3.0967257434665068</c:v>
                </c:pt>
                <c:pt idx="14">
                  <c:v>3.142214221422142</c:v>
                </c:pt>
                <c:pt idx="15">
                  <c:v>3.4342223554090499</c:v>
                </c:pt>
                <c:pt idx="16">
                  <c:v>4.3052726183343317</c:v>
                </c:pt>
                <c:pt idx="17">
                  <c:v>4.9022713687985657</c:v>
                </c:pt>
                <c:pt idx="18">
                  <c:v>5.1986834230999408</c:v>
                </c:pt>
                <c:pt idx="19">
                  <c:v>5.687200547570157</c:v>
                </c:pt>
                <c:pt idx="20">
                  <c:v>6.5</c:v>
                </c:pt>
                <c:pt idx="21">
                  <c:v>6.6</c:v>
                </c:pt>
                <c:pt idx="22">
                  <c:v>6.5</c:v>
                </c:pt>
                <c:pt idx="23">
                  <c:v>6.7</c:v>
                </c:pt>
                <c:pt idx="24">
                  <c:v>6.8</c:v>
                </c:pt>
                <c:pt idx="25">
                  <c:v>6.4</c:v>
                </c:pt>
                <c:pt idx="26">
                  <c:v>6.6</c:v>
                </c:pt>
                <c:pt idx="27">
                  <c:v>6.5</c:v>
                </c:pt>
                <c:pt idx="28">
                  <c:v>6.7</c:v>
                </c:pt>
                <c:pt idx="29">
                  <c:v>6.2</c:v>
                </c:pt>
              </c:numCache>
            </c:numRef>
          </c:val>
          <c:smooth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0-48A1-4028-8F10-CD075EA44725}"/>
            </c:ext>
          </c:extLst>
        </c:ser>
        <c:ser>
          <c:idx val="1"/>
          <c:order val="1"/>
          <c:tx>
            <c:strRef>
              <c:f>'Figure A-Adj'!$S$2</c:f>
              <c:strCache>
                <c:ptCount val="1"/>
                <c:pt idx="0">
                  <c:v>Reported</c:v>
                </c:pt>
              </c:strCache>
            </c:strRef>
          </c:tx>
          <c:spPr>
            <a:ln>
              <a:solidFill>
                <a:schemeClr val="accent3">
                  <a:lumMod val="75000"/>
                </a:schemeClr>
              </a:solidFill>
            </a:ln>
          </c:spPr>
          <c:marker>
            <c:symbol val="none"/>
          </c:marker>
          <c:cat>
            <c:numRef>
              <c:f>'Figure A-Adj'!$Q$3:$Q$32</c:f>
              <c:numCache>
                <c:formatCode>General</c:formatCode>
                <c:ptCount val="30"/>
                <c:pt idx="0">
                  <c:v>1984</c:v>
                </c:pt>
                <c:pt idx="6">
                  <c:v>1990</c:v>
                </c:pt>
                <c:pt idx="11">
                  <c:v>1995</c:v>
                </c:pt>
                <c:pt idx="16">
                  <c:v>2000</c:v>
                </c:pt>
                <c:pt idx="21">
                  <c:v>2005</c:v>
                </c:pt>
                <c:pt idx="26">
                  <c:v>2010</c:v>
                </c:pt>
                <c:pt idx="29">
                  <c:v>2013</c:v>
                </c:pt>
              </c:numCache>
            </c:numRef>
          </c:cat>
          <c:val>
            <c:numRef>
              <c:f>'Figure A-Adj'!$S$3:$S$32</c:f>
              <c:numCache>
                <c:formatCode>General</c:formatCode>
                <c:ptCount val="30"/>
                <c:pt idx="0">
                  <c:v>0.68979057591623028</c:v>
                </c:pt>
                <c:pt idx="1">
                  <c:v>2.7021927587965324</c:v>
                </c:pt>
                <c:pt idx="2">
                  <c:v>2.4433040078201369</c:v>
                </c:pt>
                <c:pt idx="3">
                  <c:v>2.1212378126324714</c:v>
                </c:pt>
                <c:pt idx="4">
                  <c:v>1.8825411334552102</c:v>
                </c:pt>
                <c:pt idx="5">
                  <c:v>2.0873455475074563</c:v>
                </c:pt>
                <c:pt idx="6">
                  <c:v>2.4764207980652961</c:v>
                </c:pt>
                <c:pt idx="7">
                  <c:v>2.6047446722959386</c:v>
                </c:pt>
                <c:pt idx="8">
                  <c:v>2.875</c:v>
                </c:pt>
                <c:pt idx="9">
                  <c:v>2.8059339993944898</c:v>
                </c:pt>
                <c:pt idx="10">
                  <c:v>2.7093268940537278</c:v>
                </c:pt>
                <c:pt idx="11">
                  <c:v>2.8855421686746987</c:v>
                </c:pt>
                <c:pt idx="12">
                  <c:v>2.8781954887218046</c:v>
                </c:pt>
                <c:pt idx="13">
                  <c:v>3.0967257434665068</c:v>
                </c:pt>
                <c:pt idx="14">
                  <c:v>3.142214221422142</c:v>
                </c:pt>
                <c:pt idx="15">
                  <c:v>3.4342223554090499</c:v>
                </c:pt>
                <c:pt idx="16">
                  <c:v>4.3052726183343317</c:v>
                </c:pt>
                <c:pt idx="17">
                  <c:v>4.9022713687985657</c:v>
                </c:pt>
                <c:pt idx="18">
                  <c:v>5.1986834230999408</c:v>
                </c:pt>
                <c:pt idx="19">
                  <c:v>5.687200547570157</c:v>
                </c:pt>
                <c:pt idx="20" formatCode="0.00E+00">
                  <c:v>6.5</c:v>
                </c:pt>
                <c:pt idx="21" formatCode="0.00E+00">
                  <c:v>6.6</c:v>
                </c:pt>
                <c:pt idx="22" formatCode="0.00E+00">
                  <c:v>6.5</c:v>
                </c:pt>
                <c:pt idx="23" formatCode="0.00E+00">
                  <c:v>6.7</c:v>
                </c:pt>
                <c:pt idx="24" formatCode="0.00E+00">
                  <c:v>6.8</c:v>
                </c:pt>
                <c:pt idx="25" formatCode="0.00E+00">
                  <c:v>6.4</c:v>
                </c:pt>
                <c:pt idx="26" formatCode="0.00E+00">
                  <c:v>6.4</c:v>
                </c:pt>
                <c:pt idx="27" formatCode="0.00E+00">
                  <c:v>6.3</c:v>
                </c:pt>
                <c:pt idx="28" formatCode="0.00E+00">
                  <c:v>6.5</c:v>
                </c:pt>
                <c:pt idx="29" formatCode="0.00E+00">
                  <c:v>5.7</c:v>
                </c:pt>
              </c:numCache>
            </c:numRef>
          </c:val>
          <c:smooth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1-48A1-4028-8F10-CD075EA44725}"/>
            </c:ext>
          </c:extLst>
        </c:ser>
        <c:dLbls>
          <c:showLegendKey val="0"/>
          <c:showVal val="0"/>
          <c:showCatName val="0"/>
          <c:showSerName val="0"/>
          <c:showPercent val="0"/>
          <c:showBubbleSize val="0"/>
        </c:dLbls>
        <c:marker val="1"/>
        <c:smooth val="0"/>
        <c:axId val="168070144"/>
        <c:axId val="168084608"/>
      </c:lineChart>
      <c:catAx>
        <c:axId val="168070144"/>
        <c:scaling>
          <c:orientation val="minMax"/>
        </c:scaling>
        <c:delete val="0"/>
        <c:axPos val="b"/>
        <c:title>
          <c:tx>
            <c:rich>
              <a:bodyPr/>
              <a:lstStyle/>
              <a:p>
                <a:pPr>
                  <a:defRPr sz="1400"/>
                </a:pPr>
                <a:r>
                  <a:rPr lang="en-GB" sz="1400" dirty="0"/>
                  <a:t>Año de diagnóstico</a:t>
                </a:r>
              </a:p>
            </c:rich>
          </c:tx>
          <c:layout>
            <c:manualLayout>
              <c:xMode val="edge"/>
              <c:yMode val="edge"/>
              <c:x val="0.42167834988343672"/>
              <c:y val="0.91826776618869765"/>
            </c:manualLayout>
          </c:layout>
          <c:overlay val="0"/>
        </c:title>
        <c:numFmt formatCode="General" sourceLinked="1"/>
        <c:majorTickMark val="out"/>
        <c:minorTickMark val="none"/>
        <c:tickLblPos val="nextTo"/>
        <c:txPr>
          <a:bodyPr/>
          <a:lstStyle/>
          <a:p>
            <a:pPr>
              <a:defRPr sz="900"/>
            </a:pPr>
            <a:endParaRPr lang="da-DK"/>
          </a:p>
        </c:txPr>
        <c:crossAx val="168084608"/>
        <c:crosses val="autoZero"/>
        <c:auto val="1"/>
        <c:lblAlgn val="ctr"/>
        <c:lblOffset val="100"/>
        <c:noMultiLvlLbl val="0"/>
      </c:catAx>
      <c:valAx>
        <c:axId val="168084608"/>
        <c:scaling>
          <c:orientation val="minMax"/>
        </c:scaling>
        <c:delete val="0"/>
        <c:axPos val="l"/>
        <c:majorGridlines>
          <c:spPr>
            <a:ln>
              <a:noFill/>
            </a:ln>
          </c:spPr>
        </c:majorGridlines>
        <c:title>
          <c:tx>
            <c:rich>
              <a:bodyPr rot="-5400000" vert="horz"/>
              <a:lstStyle/>
              <a:p>
                <a:pPr>
                  <a:defRPr sz="1200"/>
                </a:pPr>
                <a:r>
                  <a:rPr lang="en-US" sz="1200" strike="noStrike" dirty="0" err="1" smtClean="0">
                    <a:solidFill>
                      <a:schemeClr val="tx1"/>
                    </a:solidFill>
                  </a:rPr>
                  <a:t>Tasa</a:t>
                </a:r>
                <a:r>
                  <a:rPr lang="en-US" sz="1200" strike="noStrike" dirty="0" smtClean="0">
                    <a:solidFill>
                      <a:srgbClr val="FF0000"/>
                    </a:solidFill>
                  </a:rPr>
                  <a:t> </a:t>
                </a:r>
                <a:r>
                  <a:rPr lang="en-US" sz="1200" dirty="0" smtClean="0"/>
                  <a:t> </a:t>
                </a:r>
                <a:r>
                  <a:rPr lang="en-US" sz="1200" dirty="0"/>
                  <a:t>por cada 100 000 personas</a:t>
                </a:r>
              </a:p>
            </c:rich>
          </c:tx>
          <c:layout/>
          <c:overlay val="0"/>
        </c:title>
        <c:numFmt formatCode="General" sourceLinked="1"/>
        <c:majorTickMark val="out"/>
        <c:minorTickMark val="none"/>
        <c:tickLblPos val="nextTo"/>
        <c:crossAx val="168070144"/>
        <c:crosses val="autoZero"/>
        <c:crossBetween val="between"/>
      </c:valAx>
    </c:plotArea>
    <c:legend>
      <c:legendPos val="t"/>
      <c:layout>
        <c:manualLayout>
          <c:xMode val="edge"/>
          <c:yMode val="edge"/>
          <c:x val="7.8671474397756389E-2"/>
          <c:y val="0.10198353472202316"/>
          <c:w val="0.32680456136164804"/>
          <c:h val="0.16781042821676964"/>
        </c:manualLayout>
      </c:layout>
      <c:overlay val="0"/>
      <c:txPr>
        <a:bodyPr/>
        <a:lstStyle/>
        <a:p>
          <a:pPr>
            <a:defRPr sz="1200"/>
          </a:pPr>
          <a:endParaRPr lang="da-DK"/>
        </a:p>
      </c:txPr>
    </c:legend>
    <c:plotVisOnly val="1"/>
    <c:dispBlanksAs val="gap"/>
    <c:showDLblsOverMax val="0"/>
  </c:chart>
  <c:spPr>
    <a:ln>
      <a:noFill/>
    </a:ln>
  </c:spPr>
  <c:txPr>
    <a:bodyPr/>
    <a:lstStyle/>
    <a:p>
      <a:pPr>
        <a:defRPr sz="1100">
          <a:latin typeface="Calibri" panose="020F0502020204030204" pitchFamily="34" charset="0"/>
        </a:defRPr>
      </a:pPr>
      <a:endParaRPr lang="da-DK"/>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S" sz="2160" b="1" i="0" u="none" strike="noStrike" baseline="0" dirty="0">
                <a:effectLst/>
              </a:rPr>
              <a:t>Muertes relacionadas con el VIH</a:t>
            </a:r>
            <a:endParaRPr lang="en-GB" dirty="0"/>
          </a:p>
        </c:rich>
      </c:tx>
      <c:layout>
        <c:manualLayout>
          <c:xMode val="edge"/>
          <c:yMode val="edge"/>
          <c:x val="0.34098544606154874"/>
          <c:y val="1.6280242366232812E-2"/>
        </c:manualLayout>
      </c:layout>
      <c:overlay val="0"/>
    </c:title>
    <c:autoTitleDeleted val="0"/>
    <c:plotArea>
      <c:layout/>
      <c:pieChart>
        <c:varyColors val="1"/>
        <c:ser>
          <c:idx val="0"/>
          <c:order val="0"/>
          <c:tx>
            <c:strRef>
              <c:f>Sheet1!$B$1</c:f>
              <c:strCache>
                <c:ptCount val="1"/>
                <c:pt idx="0">
                  <c:v>HIV related deaths</c:v>
                </c:pt>
              </c:strCache>
            </c:strRef>
          </c:tx>
          <c:dPt>
            <c:idx val="1"/>
            <c:bubble3D val="0"/>
            <c:explosion val="1"/>
            <c:extLst xmlns:c16r2="http://schemas.microsoft.com/office/drawing/2015/06/chart">
              <c:ext xmlns:c16="http://schemas.microsoft.com/office/drawing/2014/chart" uri="{C3380CC4-5D6E-409C-BE32-E72D297353CC}">
                <c16:uniqueId val="{00000000-00D1-4AF3-95E8-00BB2E073C87}"/>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0D1-4AF3-95E8-00BB2E073C87}"/>
                </c:ext>
              </c:extLst>
            </c:dLbl>
            <c:dLbl>
              <c:idx val="1"/>
              <c:layout>
                <c:manualLayout>
                  <c:x val="-6.3625506256880543E-2"/>
                  <c:y val="0.11129210954697813"/>
                </c:manualLayout>
              </c:layout>
              <c:tx>
                <c:rich>
                  <a:bodyPr/>
                  <a:lstStyle/>
                  <a:p>
                    <a:r>
                      <a:rPr lang="es-ES" sz="1800" b="1" i="0" u="none" strike="noStrike" baseline="0" dirty="0">
                        <a:effectLst/>
                      </a:rPr>
                      <a:t>El 33 % de las muertes relacionadas con el VIH son consecuencia de un diagnóstico tardío.</a:t>
                    </a:r>
                    <a:endParaRPr lang="es-ES" sz="2000" b="1" dirty="0"/>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0D1-4AF3-95E8-00BB2E073C87}"/>
                </c:ext>
              </c:extLst>
            </c:dLbl>
            <c:spPr>
              <a:noFill/>
              <a:ln>
                <a:noFill/>
              </a:ln>
              <a:effectLst/>
            </c:sp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All HIV-related Deaths</c:v>
                </c:pt>
                <c:pt idx="1">
                  <c:v>HIV-related death due to late diagnosis</c:v>
                </c:pt>
              </c:strCache>
            </c:strRef>
          </c:cat>
          <c:val>
            <c:numRef>
              <c:f>Sheet1!$B$2:$B$3</c:f>
              <c:numCache>
                <c:formatCode>General</c:formatCode>
                <c:ptCount val="2"/>
                <c:pt idx="0">
                  <c:v>0.67</c:v>
                </c:pt>
                <c:pt idx="1">
                  <c:v>0.33</c:v>
                </c:pt>
              </c:numCache>
            </c:numRef>
          </c:val>
          <c:extLst xmlns:c16r2="http://schemas.microsoft.com/office/drawing/2015/06/chart">
            <c:ext xmlns:c16="http://schemas.microsoft.com/office/drawing/2014/chart" uri="{C3380CC4-5D6E-409C-BE32-E72D297353CC}">
              <c16:uniqueId val="{00000002-00D1-4AF3-95E8-00BB2E073C87}"/>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Series 1</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3.3915836274601967E-3"/>
                  <c:y val="-4.4103539135379635E-2"/>
                </c:manualLayout>
              </c:layout>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0-A3A9-4252-BC20-7E0BA3A4B692}"/>
                </c:ext>
              </c:extLst>
            </c:dLbl>
            <c:dLbl>
              <c:idx val="1"/>
              <c:layout>
                <c:manualLayout>
                  <c:x val="0"/>
                  <c:y val="-1.1025884783844909E-2"/>
                </c:manualLayout>
              </c:layout>
              <c:numFmt formatCode="0%" sourceLinked="0"/>
              <c:spPr>
                <a:noFill/>
              </c:spPr>
              <c:txPr>
                <a:bodyPr/>
                <a:lstStyle/>
                <a:p>
                  <a:pPr>
                    <a:defRPr sz="3600" b="1">
                      <a:solidFill>
                        <a:schemeClr val="bg1"/>
                      </a:solidFill>
                    </a:defRPr>
                  </a:pPr>
                  <a:endParaRPr lang="da-DK"/>
                </a:p>
              </c:txP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1-A3A9-4252-BC20-7E0BA3A4B692}"/>
                </c:ext>
              </c:extLst>
            </c:dLbl>
            <c:numFmt formatCode="0%" sourceLinked="0"/>
            <c:spPr>
              <a:noFill/>
            </c:spPr>
            <c:txPr>
              <a:bodyPr/>
              <a:lstStyle/>
              <a:p>
                <a:pPr>
                  <a:defRPr sz="2400" b="1">
                    <a:solidFill>
                      <a:schemeClr val="bg1"/>
                    </a:solidFill>
                  </a:defRPr>
                </a:pPr>
                <a:endParaRPr lang="da-DK"/>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0"/>
              </c:ext>
            </c:extLst>
          </c:dLbls>
          <c:cat>
            <c:strRef>
              <c:f>Sheet1!$A$2:$A$3</c:f>
              <c:strCache>
                <c:ptCount val="2"/>
                <c:pt idx="0">
                  <c:v>Personas que viven con VIH/SIDA: 1.039.000-1.185.000</c:v>
                </c:pt>
                <c:pt idx="1">
                  <c:v>Nuevas infecciones sexuales cada año: ~32 000</c:v>
                </c:pt>
              </c:strCache>
            </c:strRef>
          </c:cat>
          <c:val>
            <c:numRef>
              <c:f>Sheet1!$B$2:$B$3</c:f>
              <c:numCache>
                <c:formatCode>General</c:formatCode>
                <c:ptCount val="2"/>
                <c:pt idx="0">
                  <c:v>0.25</c:v>
                </c:pt>
                <c:pt idx="1">
                  <c:v>0.54</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2-A3A9-4252-BC20-7E0BA3A4B692}"/>
            </c:ext>
          </c:extLst>
        </c:ser>
        <c:ser>
          <c:idx val="1"/>
          <c:order val="1"/>
          <c:tx>
            <c:strRef>
              <c:f>Sheet1!$C$1</c:f>
              <c:strCache>
                <c:ptCount val="1"/>
                <c:pt idx="0">
                  <c:v>Series 2</c:v>
                </c:pt>
              </c:strCache>
            </c:strRef>
          </c:tx>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0"/>
                  <c:y val="-0.13782355979806135"/>
                </c:manualLayout>
              </c:layout>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3-A3A9-4252-BC20-7E0BA3A4B692}"/>
                </c:ext>
              </c:extLst>
            </c:dLbl>
            <c:dLbl>
              <c:idx val="1"/>
              <c:layout>
                <c:manualLayout>
                  <c:x val="0"/>
                  <c:y val="5.5129423919224796E-3"/>
                </c:manualLayout>
              </c:layout>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4-A3A9-4252-BC20-7E0BA3A4B692}"/>
                </c:ext>
              </c:extLst>
            </c:dLbl>
            <c:numFmt formatCode="0%" sourceLinked="0"/>
            <c:spPr>
              <a:noFill/>
              <a:ln>
                <a:noFill/>
              </a:ln>
              <a:effectLst/>
            </c:spPr>
            <c:txPr>
              <a:bodyPr/>
              <a:lstStyle/>
              <a:p>
                <a:pPr>
                  <a:defRPr sz="3600" b="1">
                    <a:solidFill>
                      <a:schemeClr val="bg1"/>
                    </a:solidFill>
                  </a:defRPr>
                </a:pPr>
                <a:endParaRPr lang="da-DK"/>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0"/>
              </c:ext>
            </c:extLst>
          </c:dLbls>
          <c:cat>
            <c:strRef>
              <c:f>Sheet1!$A$2:$A$3</c:f>
              <c:strCache>
                <c:ptCount val="2"/>
                <c:pt idx="0">
                  <c:v>Personas que viven con VIH/SIDA: 1.039.000-1.185.000</c:v>
                </c:pt>
                <c:pt idx="1">
                  <c:v>Nuevas infecciones sexuales cada año: ~32 000</c:v>
                </c:pt>
              </c:strCache>
            </c:strRef>
          </c:cat>
          <c:val>
            <c:numRef>
              <c:f>Sheet1!$C$2:$C$3</c:f>
              <c:numCache>
                <c:formatCode>General</c:formatCode>
                <c:ptCount val="2"/>
                <c:pt idx="0">
                  <c:v>0.75</c:v>
                </c:pt>
                <c:pt idx="1">
                  <c:v>0.46</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5-A3A9-4252-BC20-7E0BA3A4B692}"/>
            </c:ext>
          </c:extLst>
        </c:ser>
        <c:dLbls>
          <c:showLegendKey val="0"/>
          <c:showVal val="1"/>
          <c:showCatName val="0"/>
          <c:showSerName val="0"/>
          <c:showPercent val="0"/>
          <c:showBubbleSize val="0"/>
        </c:dLbls>
        <c:gapWidth val="150"/>
        <c:overlap val="100"/>
        <c:axId val="172557824"/>
        <c:axId val="172558976"/>
      </c:barChart>
      <c:catAx>
        <c:axId val="172557824"/>
        <c:scaling>
          <c:orientation val="minMax"/>
        </c:scaling>
        <c:delete val="0"/>
        <c:axPos val="b"/>
        <c:numFmt formatCode="General" sourceLinked="0"/>
        <c:majorTickMark val="out"/>
        <c:minorTickMark val="none"/>
        <c:tickLblPos val="nextTo"/>
        <c:txPr>
          <a:bodyPr/>
          <a:lstStyle/>
          <a:p>
            <a:pPr>
              <a:defRPr b="0"/>
            </a:pPr>
            <a:endParaRPr lang="da-DK"/>
          </a:p>
        </c:txPr>
        <c:crossAx val="172558976"/>
        <c:crosses val="autoZero"/>
        <c:auto val="1"/>
        <c:lblAlgn val="ctr"/>
        <c:lblOffset val="100"/>
        <c:noMultiLvlLbl val="0"/>
      </c:catAx>
      <c:valAx>
        <c:axId val="172558976"/>
        <c:scaling>
          <c:orientation val="minMax"/>
        </c:scaling>
        <c:delete val="1"/>
        <c:axPos val="l"/>
        <c:numFmt formatCode="0%" sourceLinked="1"/>
        <c:majorTickMark val="out"/>
        <c:minorTickMark val="none"/>
        <c:tickLblPos val="none"/>
        <c:crossAx val="172557824"/>
        <c:crosses val="autoZero"/>
        <c:crossBetween val="between"/>
      </c:valAx>
    </c:plotArea>
    <c:plotVisOnly val="1"/>
    <c:dispBlanksAs val="gap"/>
    <c:showDLblsOverMax val="0"/>
  </c:chart>
  <c:txPr>
    <a:bodyPr/>
    <a:lstStyle/>
    <a:p>
      <a:pPr>
        <a:defRPr sz="1800"/>
      </a:pPr>
      <a:endParaRPr lang="da-DK"/>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94990323297051E-2"/>
          <c:y val="2.5419192962010281E-2"/>
          <c:w val="0.94046753750524881"/>
          <c:h val="0.64553342324011065"/>
        </c:manualLayout>
      </c:layout>
      <c:lineChart>
        <c:grouping val="standard"/>
        <c:varyColors val="0"/>
        <c:ser>
          <c:idx val="0"/>
          <c:order val="0"/>
          <c:tx>
            <c:strRef>
              <c:f>Sheet1!$B$1</c:f>
              <c:strCache>
                <c:ptCount val="1"/>
                <c:pt idx="0">
                  <c:v>Column1</c:v>
                </c:pt>
              </c:strCache>
            </c:strRef>
          </c:tx>
          <c:spPr>
            <a:ln>
              <a:noFill/>
            </a:ln>
          </c:spPr>
          <c:marker>
            <c:symbol val="dash"/>
            <c:size val="10"/>
            <c:spPr>
              <a:solidFill>
                <a:schemeClr val="tx1"/>
              </a:solidFill>
              <a:ln>
                <a:solidFill>
                  <a:schemeClr val="tx1"/>
                </a:solidFill>
              </a:ln>
            </c:spPr>
          </c:marker>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Sheet1!$B$2:$B$17</c:f>
              <c:numCache>
                <c:formatCode>General</c:formatCode>
                <c:ptCount val="16"/>
                <c:pt idx="0">
                  <c:v>2.8</c:v>
                </c:pt>
                <c:pt idx="1">
                  <c:v>3.7</c:v>
                </c:pt>
                <c:pt idx="2">
                  <c:v>2.9</c:v>
                </c:pt>
                <c:pt idx="3">
                  <c:v>2.1</c:v>
                </c:pt>
                <c:pt idx="4">
                  <c:v>2.4</c:v>
                </c:pt>
                <c:pt idx="5">
                  <c:v>0</c:v>
                </c:pt>
                <c:pt idx="6">
                  <c:v>1.6</c:v>
                </c:pt>
                <c:pt idx="7">
                  <c:v>0.4</c:v>
                </c:pt>
                <c:pt idx="8">
                  <c:v>0.5</c:v>
                </c:pt>
                <c:pt idx="9">
                  <c:v>0.5</c:v>
                </c:pt>
                <c:pt idx="10">
                  <c:v>0.02</c:v>
                </c:pt>
                <c:pt idx="11">
                  <c:v>0</c:v>
                </c:pt>
                <c:pt idx="12">
                  <c:v>0</c:v>
                </c:pt>
                <c:pt idx="13">
                  <c:v>0</c:v>
                </c:pt>
              </c:numCache>
            </c:numRef>
          </c:val>
          <c:smooth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0-3F84-4C9E-B0C9-841735066EE4}"/>
            </c:ext>
          </c:extLst>
        </c:ser>
        <c:ser>
          <c:idx val="1"/>
          <c:order val="1"/>
          <c:tx>
            <c:strRef>
              <c:f>Sheet1!$C$1</c:f>
              <c:strCache>
                <c:ptCount val="1"/>
                <c:pt idx="0">
                  <c:v>Column2</c:v>
                </c:pt>
              </c:strCache>
            </c:strRef>
          </c:tx>
          <c:spPr>
            <a:ln>
              <a:noFill/>
            </a:ln>
          </c:spPr>
          <c:marker>
            <c:symbol val="circle"/>
            <c:size val="10"/>
            <c:spPr>
              <a:solidFill>
                <a:schemeClr val="tx1"/>
              </a:solidFill>
              <a:ln>
                <a:solidFill>
                  <a:schemeClr val="tx1"/>
                </a:solidFill>
              </a:ln>
            </c:spPr>
          </c:marker>
          <c:dPt>
            <c:idx val="5"/>
            <c:marker>
              <c:spPr>
                <a:solidFill>
                  <a:schemeClr val="bg1"/>
                </a:solidFill>
                <a:ln>
                  <a:solidFill>
                    <a:schemeClr val="tx1"/>
                  </a:solidFill>
                </a:ln>
              </c:spPr>
            </c:marker>
            <c:bubble3D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1-3F84-4C9E-B0C9-841735066EE4}"/>
              </c:ext>
            </c:extLst>
          </c:dPt>
          <c:dPt>
            <c:idx val="10"/>
            <c:bubble3D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2-3F84-4C9E-B0C9-841735066EE4}"/>
              </c:ext>
            </c:extLst>
          </c:dPt>
          <c:dPt>
            <c:idx val="11"/>
            <c:marker>
              <c:spPr>
                <a:solidFill>
                  <a:schemeClr val="bg1"/>
                </a:solidFill>
                <a:ln>
                  <a:solidFill>
                    <a:schemeClr val="tx1"/>
                  </a:solidFill>
                </a:ln>
              </c:spPr>
            </c:marker>
            <c:bubble3D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3-3F84-4C9E-B0C9-841735066EE4}"/>
              </c:ext>
            </c:extLst>
          </c:dPt>
          <c:dPt>
            <c:idx val="12"/>
            <c:marker>
              <c:spPr>
                <a:solidFill>
                  <a:schemeClr val="bg1"/>
                </a:solidFill>
                <a:ln>
                  <a:solidFill>
                    <a:schemeClr val="tx1"/>
                  </a:solidFill>
                </a:ln>
              </c:spPr>
            </c:marker>
            <c:bubble3D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4-3F84-4C9E-B0C9-841735066EE4}"/>
              </c:ext>
            </c:extLst>
          </c:dPt>
          <c:dPt>
            <c:idx val="13"/>
            <c:marker>
              <c:spPr>
                <a:solidFill>
                  <a:schemeClr val="bg1"/>
                </a:solidFill>
                <a:ln>
                  <a:solidFill>
                    <a:schemeClr val="tx1"/>
                  </a:solidFill>
                </a:ln>
              </c:spPr>
            </c:marker>
            <c:bubble3D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5-3F84-4C9E-B0C9-841735066EE4}"/>
              </c:ext>
            </c:extLst>
          </c:dPt>
          <c:dLbls>
            <c:dLbl>
              <c:idx val="0"/>
              <c:layout>
                <c:manualLayout>
                  <c:x val="-1.705307669874599E-3"/>
                  <c:y val="-7.9312402686455896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6-3F84-4C9E-B0C9-841735066EE4}"/>
                </c:ext>
              </c:extLst>
            </c:dLbl>
            <c:dLbl>
              <c:idx val="1"/>
              <c:layout>
                <c:manualLayout>
                  <c:x val="-3.2569505200738799E-2"/>
                  <c:y val="-0.12420892526076771"/>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7-3F84-4C9E-B0C9-841735066EE4}"/>
                </c:ext>
              </c:extLst>
            </c:dLbl>
            <c:dLbl>
              <c:idx val="2"/>
              <c:layout>
                <c:manualLayout>
                  <c:x val="-3.1026295324195586E-2"/>
                  <c:y val="-0.10737272929540077"/>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8-3F84-4C9E-B0C9-841735066EE4}"/>
                </c:ext>
              </c:extLst>
            </c:dLbl>
            <c:dLbl>
              <c:idx val="3"/>
              <c:layout>
                <c:manualLayout>
                  <c:x val="-2.014666569456593E-2"/>
                  <c:y val="-0.12420892526076771"/>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9-3F84-4C9E-B0C9-841735066EE4}"/>
                </c:ext>
              </c:extLst>
            </c:dLbl>
            <c:dLbl>
              <c:idx val="4"/>
              <c:layout>
                <c:manualLayout>
                  <c:x val="-3.4112715077282009E-2"/>
                  <c:y val="-7.6506370025561404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A-3F84-4C9E-B0C9-841735066EE4}"/>
                </c:ext>
              </c:extLst>
            </c:dLbl>
            <c:dLbl>
              <c:idx val="5"/>
              <c:layout>
                <c:manualLayout>
                  <c:x val="-3.2569505200738799E-2"/>
                  <c:y val="-0.15788131719150156"/>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1-3F84-4C9E-B0C9-841735066EE4}"/>
                </c:ext>
              </c:extLst>
            </c:dLbl>
            <c:dLbl>
              <c:idx val="6"/>
              <c:layout>
                <c:manualLayout>
                  <c:x val="-3.1026295324195645E-2"/>
                  <c:y val="-8.492446800824488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B-3F84-4C9E-B0C9-841735066EE4}"/>
                </c:ext>
              </c:extLst>
            </c:dLbl>
            <c:dLbl>
              <c:idx val="7"/>
              <c:layout>
                <c:manualLayout>
                  <c:x val="-2.4776295324195587E-2"/>
                  <c:y val="-0.11298479461718976"/>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C-3F84-4C9E-B0C9-841735066EE4}"/>
                </c:ext>
              </c:extLst>
            </c:dLbl>
            <c:dLbl>
              <c:idx val="8"/>
              <c:layout>
                <c:manualLayout>
                  <c:x val="-3.2569505200738799E-2"/>
                  <c:y val="-6.8088272042877943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D-3F84-4C9E-B0C9-841735066EE4}"/>
                </c:ext>
              </c:extLst>
            </c:dLbl>
            <c:dLbl>
              <c:idx val="9"/>
              <c:layout>
                <c:manualLayout>
                  <c:x val="-2.3289444462070496E-2"/>
                  <c:y val="-6.2387346679556331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E-3F84-4C9E-B0C9-841735066EE4}"/>
                </c:ext>
              </c:extLst>
            </c:dLbl>
            <c:dLbl>
              <c:idx val="10"/>
              <c:layout>
                <c:manualLayout>
                  <c:x val="-3.5655445921507663E-2"/>
                  <c:y val="-5.9754969182528643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2-3F84-4C9E-B0C9-841735066EE4}"/>
                </c:ext>
              </c:extLst>
            </c:dLbl>
            <c:dLbl>
              <c:idx val="11"/>
              <c:layout>
                <c:manualLayout>
                  <c:x val="-3.4043719661156761E-2"/>
                  <c:y val="-6.7652101673611728E-2"/>
                </c:manualLayout>
              </c:layout>
              <c:dLblPos val="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ext xmlns:c16="http://schemas.microsoft.com/office/drawing/2014/chart" uri="{C3380CC4-5D6E-409C-BE32-E72D297353CC}">
                  <c16:uniqueId val="{00000003-3F84-4C9E-B0C9-841735066EE4}"/>
                </c:ext>
              </c:extLst>
            </c:dLbl>
            <c:spPr>
              <a:solidFill>
                <a:srgbClr val="D1E8FF"/>
              </a:solidFill>
              <a:ln>
                <a:noFill/>
              </a:ln>
            </c:spPr>
            <c:txPr>
              <a:bodyPr/>
              <a:lstStyle/>
              <a:p>
                <a:pPr>
                  <a:defRPr sz="1200"/>
                </a:pPr>
                <a:endParaRPr lang="da-DK"/>
              </a:p>
            </c:txPr>
            <c:dLblPos val="t"/>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0"/>
              </c:ext>
            </c:extLst>
          </c:dLbls>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Sheet1!$C$2:$C$17</c:f>
              <c:numCache>
                <c:formatCode>General</c:formatCode>
                <c:ptCount val="16"/>
                <c:pt idx="0">
                  <c:v>9.6</c:v>
                </c:pt>
                <c:pt idx="1">
                  <c:v>5.3</c:v>
                </c:pt>
                <c:pt idx="2">
                  <c:v>4.4000000000000004</c:v>
                </c:pt>
                <c:pt idx="3">
                  <c:v>4</c:v>
                </c:pt>
                <c:pt idx="4">
                  <c:v>3.2</c:v>
                </c:pt>
                <c:pt idx="5">
                  <c:v>2.4</c:v>
                </c:pt>
                <c:pt idx="6">
                  <c:v>2.2999999999999998</c:v>
                </c:pt>
                <c:pt idx="7">
                  <c:v>2</c:v>
                </c:pt>
                <c:pt idx="8">
                  <c:v>1.2</c:v>
                </c:pt>
                <c:pt idx="9">
                  <c:v>1</c:v>
                </c:pt>
                <c:pt idx="10">
                  <c:v>0.7</c:v>
                </c:pt>
                <c:pt idx="11">
                  <c:v>0.4</c:v>
                </c:pt>
                <c:pt idx="12">
                  <c:v>0</c:v>
                </c:pt>
                <c:pt idx="13">
                  <c:v>0</c:v>
                </c:pt>
              </c:numCache>
            </c:numRef>
          </c:val>
          <c:smooth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F-3F84-4C9E-B0C9-841735066EE4}"/>
            </c:ext>
          </c:extLst>
        </c:ser>
        <c:ser>
          <c:idx val="2"/>
          <c:order val="2"/>
          <c:tx>
            <c:strRef>
              <c:f>Sheet1!$D$1</c:f>
              <c:strCache>
                <c:ptCount val="1"/>
                <c:pt idx="0">
                  <c:v>Column3</c:v>
                </c:pt>
              </c:strCache>
            </c:strRef>
          </c:tx>
          <c:spPr>
            <a:ln w="28575">
              <a:noFill/>
            </a:ln>
          </c:spPr>
          <c:marker>
            <c:symbol val="dash"/>
            <c:size val="7"/>
            <c:spPr>
              <a:solidFill>
                <a:schemeClr val="accent1"/>
              </a:solidFill>
              <a:ln>
                <a:solidFill>
                  <a:schemeClr val="tx1"/>
                </a:solidFill>
              </a:ln>
            </c:spPr>
          </c:marker>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Sheet1!$D$2:$D$17</c:f>
              <c:numCache>
                <c:formatCode>General</c:formatCode>
                <c:ptCount val="16"/>
                <c:pt idx="0">
                  <c:v>16.3</c:v>
                </c:pt>
                <c:pt idx="1">
                  <c:v>6.9</c:v>
                </c:pt>
                <c:pt idx="2">
                  <c:v>5.9</c:v>
                </c:pt>
                <c:pt idx="3">
                  <c:v>5.9</c:v>
                </c:pt>
                <c:pt idx="4">
                  <c:v>4</c:v>
                </c:pt>
                <c:pt idx="5">
                  <c:v>5.0999999999999996</c:v>
                </c:pt>
                <c:pt idx="6">
                  <c:v>3.1</c:v>
                </c:pt>
                <c:pt idx="7">
                  <c:v>3.6</c:v>
                </c:pt>
                <c:pt idx="8">
                  <c:v>1.8</c:v>
                </c:pt>
                <c:pt idx="9">
                  <c:v>1.5</c:v>
                </c:pt>
                <c:pt idx="10">
                  <c:v>1.3</c:v>
                </c:pt>
                <c:pt idx="11">
                  <c:v>1.1000000000000001</c:v>
                </c:pt>
                <c:pt idx="12">
                  <c:v>0</c:v>
                </c:pt>
                <c:pt idx="13">
                  <c:v>0</c:v>
                </c:pt>
              </c:numCache>
            </c:numRef>
          </c:val>
          <c:smooth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0-3F84-4C9E-B0C9-841735066EE4}"/>
            </c:ext>
          </c:extLst>
        </c:ser>
        <c:dLbls>
          <c:showLegendKey val="0"/>
          <c:showVal val="0"/>
          <c:showCatName val="0"/>
          <c:showSerName val="0"/>
          <c:showPercent val="0"/>
          <c:showBubbleSize val="0"/>
        </c:dLbls>
        <c:hiLowLines>
          <c:spPr>
            <a:ln w="25400">
              <a:solidFill>
                <a:schemeClr val="tx1"/>
              </a:solidFill>
            </a:ln>
          </c:spPr>
        </c:hiLowLines>
        <c:marker val="1"/>
        <c:smooth val="0"/>
        <c:axId val="177168384"/>
        <c:axId val="177169920"/>
      </c:lineChart>
      <c:catAx>
        <c:axId val="177168384"/>
        <c:scaling>
          <c:orientation val="minMax"/>
        </c:scaling>
        <c:delete val="0"/>
        <c:axPos val="b"/>
        <c:numFmt formatCode="General" sourceLinked="1"/>
        <c:majorTickMark val="out"/>
        <c:minorTickMark val="none"/>
        <c:tickLblPos val="nextTo"/>
        <c:txPr>
          <a:bodyPr rot="-5400000" vert="horz"/>
          <a:lstStyle/>
          <a:p>
            <a:pPr>
              <a:defRPr sz="1200"/>
            </a:pPr>
            <a:endParaRPr lang="da-DK"/>
          </a:p>
        </c:txPr>
        <c:crossAx val="177169920"/>
        <c:crosses val="autoZero"/>
        <c:auto val="1"/>
        <c:lblAlgn val="ctr"/>
        <c:lblOffset val="100"/>
        <c:noMultiLvlLbl val="0"/>
      </c:catAx>
      <c:valAx>
        <c:axId val="177169920"/>
        <c:scaling>
          <c:orientation val="minMax"/>
        </c:scaling>
        <c:delete val="0"/>
        <c:axPos val="l"/>
        <c:majorGridlines/>
        <c:numFmt formatCode="General" sourceLinked="1"/>
        <c:majorTickMark val="out"/>
        <c:minorTickMark val="none"/>
        <c:tickLblPos val="nextTo"/>
        <c:crossAx val="177168384"/>
        <c:crosses val="autoZero"/>
        <c:crossBetween val="between"/>
      </c:valAx>
    </c:plotArea>
    <c:plotVisOnly val="1"/>
    <c:dispBlanksAs val="gap"/>
    <c:showDLblsOverMax val="0"/>
  </c:chart>
  <c:txPr>
    <a:bodyPr/>
    <a:lstStyle/>
    <a:p>
      <a:pPr>
        <a:defRPr sz="1320" baseline="0">
          <a:latin typeface="Corbel" panose="020B0503020204020204" pitchFamily="34" charset="0"/>
        </a:defRPr>
      </a:pPr>
      <a:endParaRPr lang="da-DK"/>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180306115825244E-2"/>
          <c:y val="2.4282907080187401E-2"/>
          <c:w val="0.93541873921582541"/>
          <c:h val="0.89391199517781794"/>
        </c:manualLayout>
      </c:layout>
      <c:scatterChart>
        <c:scatterStyle val="lineMarker"/>
        <c:varyColors val="0"/>
        <c:ser>
          <c:idx val="0"/>
          <c:order val="0"/>
          <c:spPr>
            <a:ln w="28546">
              <a:noFill/>
            </a:ln>
          </c:spPr>
          <c:marker>
            <c:symbol val="square"/>
            <c:size val="5"/>
            <c:spPr>
              <a:solidFill>
                <a:schemeClr val="tx1"/>
              </a:solidFill>
              <a:ln>
                <a:solidFill>
                  <a:schemeClr val="tx1"/>
                </a:solidFill>
              </a:ln>
            </c:spPr>
          </c:marker>
          <c:errBars>
            <c:errDir val="x"/>
            <c:errBarType val="both"/>
            <c:errValType val="cust"/>
            <c:noEndCap val="0"/>
            <c:plus>
              <c:numRef>
                <c:f>Sheet1!$H$4:$H$25</c:f>
                <c:numCache>
                  <c:formatCode>General</c:formatCode>
                  <c:ptCount val="22"/>
                  <c:pt idx="14">
                    <c:v>0</c:v>
                  </c:pt>
                  <c:pt idx="15">
                    <c:v>0.47</c:v>
                  </c:pt>
                  <c:pt idx="16">
                    <c:v>0.42</c:v>
                  </c:pt>
                  <c:pt idx="17">
                    <c:v>0.49</c:v>
                  </c:pt>
                  <c:pt idx="18">
                    <c:v>1.1099999999999999</c:v>
                  </c:pt>
                  <c:pt idx="19">
                    <c:v>1.5199999999999998</c:v>
                  </c:pt>
                  <c:pt idx="20">
                    <c:v>1.1099999999999999</c:v>
                  </c:pt>
                  <c:pt idx="21">
                    <c:v>0.37</c:v>
                  </c:pt>
                </c:numCache>
              </c:numRef>
            </c:plus>
            <c:minus>
              <c:numRef>
                <c:f>Sheet1!$G$4:$G$25</c:f>
                <c:numCache>
                  <c:formatCode>General</c:formatCode>
                  <c:ptCount val="22"/>
                  <c:pt idx="14">
                    <c:v>0</c:v>
                  </c:pt>
                  <c:pt idx="15">
                    <c:v>0.24</c:v>
                  </c:pt>
                  <c:pt idx="16">
                    <c:v>0.21</c:v>
                  </c:pt>
                  <c:pt idx="17">
                    <c:v>0.31000000000000005</c:v>
                  </c:pt>
                  <c:pt idx="18">
                    <c:v>0.7</c:v>
                  </c:pt>
                  <c:pt idx="19">
                    <c:v>0.84000000000000008</c:v>
                  </c:pt>
                  <c:pt idx="20">
                    <c:v>0.64</c:v>
                  </c:pt>
                  <c:pt idx="21">
                    <c:v>0.21000000000000002</c:v>
                  </c:pt>
                </c:numCache>
              </c:numRef>
            </c:minus>
            <c:spPr>
              <a:ln w="3173">
                <a:solidFill>
                  <a:srgbClr val="000000"/>
                </a:solidFill>
                <a:prstDash val="solid"/>
              </a:ln>
            </c:spPr>
          </c:errBars>
          <c:xVal>
            <c:numRef>
              <c:f>Sheet1!$C$4:$C$25</c:f>
              <c:numCache>
                <c:formatCode>General</c:formatCode>
                <c:ptCount val="22"/>
                <c:pt idx="14">
                  <c:v>1</c:v>
                </c:pt>
                <c:pt idx="15">
                  <c:v>0.48</c:v>
                </c:pt>
                <c:pt idx="16">
                  <c:v>0.43</c:v>
                </c:pt>
                <c:pt idx="17">
                  <c:v>0.81</c:v>
                </c:pt>
                <c:pt idx="18">
                  <c:v>1.9</c:v>
                </c:pt>
                <c:pt idx="19">
                  <c:v>1.84</c:v>
                </c:pt>
                <c:pt idx="20">
                  <c:v>1.52</c:v>
                </c:pt>
                <c:pt idx="21">
                  <c:v>0.5</c:v>
                </c:pt>
              </c:numCache>
            </c:numRef>
          </c:xVal>
          <c:yVal>
            <c:numRef>
              <c:f>Sheet1!$D$4:$D$25</c:f>
              <c:numCache>
                <c:formatCode>General</c:formatCode>
                <c:ptCount val="22"/>
                <c:pt idx="14">
                  <c:v>10</c:v>
                </c:pt>
                <c:pt idx="15">
                  <c:v>8</c:v>
                </c:pt>
                <c:pt idx="16">
                  <c:v>7</c:v>
                </c:pt>
                <c:pt idx="17">
                  <c:v>6</c:v>
                </c:pt>
                <c:pt idx="18">
                  <c:v>5</c:v>
                </c:pt>
                <c:pt idx="19">
                  <c:v>4</c:v>
                </c:pt>
                <c:pt idx="20">
                  <c:v>3</c:v>
                </c:pt>
                <c:pt idx="21">
                  <c:v>1</c:v>
                </c:pt>
              </c:numCache>
            </c:numRef>
          </c:yVal>
          <c:smooth val="0"/>
          <c:extLst xmlns:c16r2="http://schemas.microsoft.com/office/drawing/2015/06/chart">
            <c:ext xmlns:c16="http://schemas.microsoft.com/office/drawing/2014/chart" uri="{C3380CC4-5D6E-409C-BE32-E72D297353CC}">
              <c16:uniqueId val="{00000000-CF7B-4E60-BB62-AB1E5022DBFC}"/>
            </c:ext>
          </c:extLst>
        </c:ser>
        <c:dLbls>
          <c:showLegendKey val="0"/>
          <c:showVal val="0"/>
          <c:showCatName val="0"/>
          <c:showSerName val="0"/>
          <c:showPercent val="0"/>
          <c:showBubbleSize val="0"/>
        </c:dLbls>
        <c:axId val="174583168"/>
        <c:axId val="174584960"/>
      </c:scatterChart>
      <c:valAx>
        <c:axId val="174583168"/>
        <c:scaling>
          <c:logBase val="10"/>
          <c:orientation val="minMax"/>
          <c:max val="10"/>
          <c:min val="0.1"/>
        </c:scaling>
        <c:delete val="0"/>
        <c:axPos val="b"/>
        <c:numFmt formatCode="General" sourceLinked="1"/>
        <c:majorTickMark val="out"/>
        <c:minorTickMark val="out"/>
        <c:tickLblPos val="nextTo"/>
        <c:txPr>
          <a:bodyPr rot="0" vert="horz"/>
          <a:lstStyle/>
          <a:p>
            <a:pPr>
              <a:defRPr sz="1399" b="0" i="0" u="none" strike="noStrike" baseline="0">
                <a:solidFill>
                  <a:srgbClr val="000000"/>
                </a:solidFill>
                <a:latin typeface="Corbel" panose="020B0503020204020204" pitchFamily="34" charset="0"/>
                <a:ea typeface="Calibri"/>
                <a:cs typeface="Calibri"/>
              </a:defRPr>
            </a:pPr>
            <a:endParaRPr lang="da-DK"/>
          </a:p>
        </c:txPr>
        <c:crossAx val="174584960"/>
        <c:crosses val="autoZero"/>
        <c:crossBetween val="midCat"/>
        <c:majorUnit val="10"/>
        <c:minorUnit val="10"/>
      </c:valAx>
      <c:valAx>
        <c:axId val="174584960"/>
        <c:scaling>
          <c:orientation val="minMax"/>
          <c:max val="11"/>
          <c:min val="-1"/>
        </c:scaling>
        <c:delete val="0"/>
        <c:axPos val="l"/>
        <c:numFmt formatCode="General" sourceLinked="1"/>
        <c:majorTickMark val="none"/>
        <c:minorTickMark val="none"/>
        <c:tickLblPos val="none"/>
        <c:txPr>
          <a:bodyPr/>
          <a:lstStyle/>
          <a:p>
            <a:pPr>
              <a:defRPr lang="en-US"/>
            </a:pPr>
            <a:endParaRPr lang="da-DK"/>
          </a:p>
        </c:txPr>
        <c:crossAx val="174583168"/>
        <c:crossesAt val="1"/>
        <c:crossBetween val="midCat"/>
        <c:minorUnit val="1"/>
      </c:valAx>
      <c:spPr>
        <a:noFill/>
        <a:ln w="25384">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chemeClr val="accent1">
            <a:lumMod val="40000"/>
            <a:lumOff val="60000"/>
          </a:schemeClr>
        </a:solidFill>
      </dgm:spPr>
      <dgm:t>
        <a:bodyPr/>
        <a:lstStyle/>
        <a:p>
          <a:pPr rtl="0"/>
          <a:r>
            <a:rPr lang="en-GB" sz="2000" b="0" dirty="0">
              <a:solidFill>
                <a:schemeClr val="tx1"/>
              </a:solidFill>
            </a:rPr>
            <a:t>1. El perfil general de la epidemia del VIH en toda Europa</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¿Por qué realizar la prueba del VIH?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Consecuencias del </a:t>
          </a:r>
          <a:r>
            <a:rPr lang="en-GB" sz="2000" dirty="0" err="1" smtClean="0">
              <a:solidFill>
                <a:schemeClr val="tx1"/>
              </a:solidFill>
            </a:rPr>
            <a:t>retraso</a:t>
          </a:r>
          <a:r>
            <a:rPr lang="en-GB" sz="2000" dirty="0" smtClean="0">
              <a:solidFill>
                <a:schemeClr val="tx1"/>
              </a:solidFill>
            </a:rPr>
            <a:t> </a:t>
          </a:r>
          <a:r>
            <a:rPr lang="en-GB" sz="2000" dirty="0" err="1" smtClean="0">
              <a:solidFill>
                <a:schemeClr val="tx1"/>
              </a:solidFill>
            </a:rPr>
            <a:t>diagnóstico</a:t>
          </a:r>
          <a:r>
            <a:rPr lang="en-GB" sz="2000" dirty="0" smtClean="0">
              <a:solidFill>
                <a:schemeClr val="tx1"/>
              </a:solidFill>
            </a:rPr>
            <a:t> </a:t>
          </a:r>
          <a:endParaRPr lang="en-GB" sz="2000" strike="sngStrike"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a:t>
          </a:r>
          <a:r>
            <a:rPr lang="en-GB" sz="2000" dirty="0" err="1">
              <a:solidFill>
                <a:schemeClr val="tx1"/>
              </a:solidFill>
            </a:rPr>
            <a:t>Oportunidades</a:t>
          </a:r>
          <a:r>
            <a:rPr lang="en-GB" sz="2000" dirty="0">
              <a:solidFill>
                <a:schemeClr val="tx1"/>
              </a:solidFill>
            </a:rPr>
            <a:t> </a:t>
          </a:r>
          <a:r>
            <a:rPr lang="en-GB" sz="2000" strike="noStrike" dirty="0" err="1" smtClean="0">
              <a:solidFill>
                <a:schemeClr val="tx1"/>
              </a:solidFill>
            </a:rPr>
            <a:t>perdidas</a:t>
          </a:r>
          <a:endParaRPr lang="en-GB" sz="2000" strike="noStrike"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Estrategias para hacer la prueba del VIH incluyendo la prueba del VIH guiada por enfermedades indicadoras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a:t>
          </a:r>
          <a:r>
            <a:rPr lang="en-GB" sz="2000" dirty="0" err="1" smtClean="0">
              <a:solidFill>
                <a:schemeClr val="tx1"/>
              </a:solidFill>
            </a:rPr>
            <a:t>Barreras</a:t>
          </a:r>
          <a:r>
            <a:rPr lang="en-GB" sz="2000" dirty="0" smtClean="0">
              <a:solidFill>
                <a:schemeClr val="tx1"/>
              </a:solidFill>
            </a:rPr>
            <a:t> para </a:t>
          </a:r>
          <a:r>
            <a:rPr lang="en-GB" sz="2000" dirty="0">
              <a:solidFill>
                <a:schemeClr val="tx1"/>
              </a:solidFill>
            </a:rPr>
            <a:t>la prueba/dudas más frecuentes</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s-ES"/>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s-ES"/>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s-ES"/>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s-ES"/>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s-ES"/>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s-ES"/>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s-ES"/>
        </a:p>
      </dgm:t>
    </dgm:pt>
  </dgm:ptLst>
  <dgm:cxnLst>
    <dgm:cxn modelId="{8B5ADD31-B4AC-43E7-810F-452963552CB2}" type="presOf" srcId="{C078F39B-ABCC-4031-88AE-54B7143D90E1}" destId="{C60C5F13-BC11-46BA-86A0-E8C8DEBDFD2D}"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56209C46-9996-439E-9D36-CFFD22D4989F}" srcId="{334B3551-664B-4334-BF1F-E23996D41D35}" destId="{4EA625BF-1FAA-4074-975F-44FFB7629D05}" srcOrd="2" destOrd="0" parTransId="{8CFDCCA7-4C6F-4D65-B99A-CB3E7F75D66B}" sibTransId="{5149B0F2-B325-4410-B48F-2CAA44C0CA71}"/>
    <dgm:cxn modelId="{4CEF7F8E-2B59-40EE-A992-5C4D3E8A17CD}" type="presOf" srcId="{4EA625BF-1FAA-4074-975F-44FFB7629D05}" destId="{3C1371A6-360D-4628-B6B6-D0DCC663AD7A}"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A8ADF656-2C71-4CFB-BDB6-2312B82CB34C}"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658E4CF-C173-46C6-B4DE-F995AAF31B7B}" srcId="{334B3551-664B-4334-BF1F-E23996D41D35}" destId="{878F4850-5941-4A3C-9129-2ECFE0B32ED5}" srcOrd="5" destOrd="0" parTransId="{632BB5FA-C52A-4CF8-96A8-8717A4E2A1A6}" sibTransId="{E7987764-A999-4E74-81FA-1C220AAA9805}"/>
    <dgm:cxn modelId="{BAB21073-86D3-4BBD-B3A4-EB116454FB9E}" type="presOf" srcId="{76EB3F9B-2E05-4C7C-8DE6-4ABBB04CB700}" destId="{27D53F48-8A9E-4AF0-93B2-8CEBDE1BB97C}" srcOrd="0" destOrd="0" presId="urn:microsoft.com/office/officeart/2005/8/layout/vList2"/>
    <dgm:cxn modelId="{6696B444-67EE-403E-976F-A6E3B289E818}" type="presOf" srcId="{7ADBD254-F3A8-45BA-97A2-B10099EAF300}" destId="{8DEC646D-C5DB-4FE2-AC56-684A2AB5DB0E}" srcOrd="0" destOrd="0" presId="urn:microsoft.com/office/officeart/2005/8/layout/vList2"/>
    <dgm:cxn modelId="{0B5032CC-6C4A-4462-96F7-B9B3ED484B19}" type="presOf" srcId="{334B3551-664B-4334-BF1F-E23996D41D35}" destId="{3C98A23B-9912-4DFC-94DE-9675821665F5}" srcOrd="0" destOrd="0" presId="urn:microsoft.com/office/officeart/2005/8/layout/vList2"/>
    <dgm:cxn modelId="{5EE282C3-F707-44AE-AA9F-0B49C4C4D9F6}" type="presOf" srcId="{878F4850-5941-4A3C-9129-2ECFE0B32ED5}" destId="{7B30A21E-1790-47E3-9E16-169E73C13270}" srcOrd="0" destOrd="0" presId="urn:microsoft.com/office/officeart/2005/8/layout/vList2"/>
    <dgm:cxn modelId="{A8350D2B-7E50-4D7F-86C5-E8944A76B7D2}" type="presParOf" srcId="{3C98A23B-9912-4DFC-94DE-9675821665F5}" destId="{27D53F48-8A9E-4AF0-93B2-8CEBDE1BB97C}" srcOrd="0" destOrd="0" presId="urn:microsoft.com/office/officeart/2005/8/layout/vList2"/>
    <dgm:cxn modelId="{0967C14B-CF61-4868-A5C3-27B629CCE081}" type="presParOf" srcId="{3C98A23B-9912-4DFC-94DE-9675821665F5}" destId="{B59A89EE-9D55-421F-8567-5EBE4D230955}" srcOrd="1" destOrd="0" presId="urn:microsoft.com/office/officeart/2005/8/layout/vList2"/>
    <dgm:cxn modelId="{2837CDAF-C9A3-484D-826F-6ACD4E5BE8C8}" type="presParOf" srcId="{3C98A23B-9912-4DFC-94DE-9675821665F5}" destId="{0363741D-5522-44EE-BA48-7952B8DF3484}" srcOrd="2" destOrd="0" presId="urn:microsoft.com/office/officeart/2005/8/layout/vList2"/>
    <dgm:cxn modelId="{21B714EE-D9AF-4D80-90EF-1EF9E84793D2}" type="presParOf" srcId="{3C98A23B-9912-4DFC-94DE-9675821665F5}" destId="{0BF2AA6C-D6FE-42AE-B985-92A0D12CF2D4}" srcOrd="3" destOrd="0" presId="urn:microsoft.com/office/officeart/2005/8/layout/vList2"/>
    <dgm:cxn modelId="{09C6EE83-6752-495E-A011-FA2E490BEB9A}" type="presParOf" srcId="{3C98A23B-9912-4DFC-94DE-9675821665F5}" destId="{3C1371A6-360D-4628-B6B6-D0DCC663AD7A}" srcOrd="4" destOrd="0" presId="urn:microsoft.com/office/officeart/2005/8/layout/vList2"/>
    <dgm:cxn modelId="{5B4C2699-3B54-4C39-AAD2-5B4344C69417}" type="presParOf" srcId="{3C98A23B-9912-4DFC-94DE-9675821665F5}" destId="{6F6B4B09-981E-4FEF-863F-8026D8B0BDFF}" srcOrd="5" destOrd="0" presId="urn:microsoft.com/office/officeart/2005/8/layout/vList2"/>
    <dgm:cxn modelId="{42B80A40-0E5A-4707-BB9D-13271C5AD12F}" type="presParOf" srcId="{3C98A23B-9912-4DFC-94DE-9675821665F5}" destId="{C60C5F13-BC11-46BA-86A0-E8C8DEBDFD2D}" srcOrd="6" destOrd="0" presId="urn:microsoft.com/office/officeart/2005/8/layout/vList2"/>
    <dgm:cxn modelId="{0701A734-5113-45B5-ACB2-68910D55A801}" type="presParOf" srcId="{3C98A23B-9912-4DFC-94DE-9675821665F5}" destId="{51223976-9EDD-44DB-B904-276081631982}" srcOrd="7" destOrd="0" presId="urn:microsoft.com/office/officeart/2005/8/layout/vList2"/>
    <dgm:cxn modelId="{207C6B1A-2067-462D-BF56-7D2AA95C948F}" type="presParOf" srcId="{3C98A23B-9912-4DFC-94DE-9675821665F5}" destId="{8DEC646D-C5DB-4FE2-AC56-684A2AB5DB0E}" srcOrd="8" destOrd="0" presId="urn:microsoft.com/office/officeart/2005/8/layout/vList2"/>
    <dgm:cxn modelId="{F7F118A5-4931-4E0B-BCA6-CEAC562ED291}" type="presParOf" srcId="{3C98A23B-9912-4DFC-94DE-9675821665F5}" destId="{4922431F-3D46-4906-93E0-CF5BE3C812E5}" srcOrd="9" destOrd="0" presId="urn:microsoft.com/office/officeart/2005/8/layout/vList2"/>
    <dgm:cxn modelId="{E8C43D75-66B1-4653-8A23-F814A6380642}"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El perfil general de la epidemia del VIH en toda Europa</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¿Por qué realizar la prueba del VIH?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Consecuencias del </a:t>
          </a:r>
          <a:r>
            <a:rPr lang="en-GB" sz="2000" dirty="0" err="1" smtClean="0">
              <a:solidFill>
                <a:schemeClr val="tx1"/>
              </a:solidFill>
            </a:rPr>
            <a:t>retraso</a:t>
          </a:r>
          <a:r>
            <a:rPr lang="en-GB" sz="2000" dirty="0" smtClean="0">
              <a:solidFill>
                <a:schemeClr val="tx1"/>
              </a:solidFill>
            </a:rPr>
            <a:t> </a:t>
          </a:r>
          <a:r>
            <a:rPr lang="en-GB" sz="2000" dirty="0" err="1" smtClean="0">
              <a:solidFill>
                <a:schemeClr val="tx1"/>
              </a:solidFill>
            </a:rPr>
            <a:t>diagnóstico</a:t>
          </a:r>
          <a:endParaRPr lang="en-GB" sz="2000" strike="sngStrike"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a:t>
          </a:r>
          <a:r>
            <a:rPr lang="en-GB" sz="2000" dirty="0" err="1">
              <a:solidFill>
                <a:schemeClr val="tx1"/>
              </a:solidFill>
            </a:rPr>
            <a:t>Oportunidades</a:t>
          </a:r>
          <a:r>
            <a:rPr lang="en-GB" sz="2000" dirty="0">
              <a:solidFill>
                <a:schemeClr val="tx1"/>
              </a:solidFill>
            </a:rPr>
            <a:t> </a:t>
          </a:r>
          <a:r>
            <a:rPr lang="en-GB" sz="2000" dirty="0" err="1" smtClean="0">
              <a:solidFill>
                <a:schemeClr val="tx1"/>
              </a:solidFill>
            </a:rPr>
            <a:t>perdidas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chemeClr val="accent1">
            <a:lumMod val="40000"/>
            <a:lumOff val="60000"/>
          </a:schemeClr>
        </a:solidFill>
      </dgm:spPr>
      <dgm:t>
        <a:bodyPr/>
        <a:lstStyle/>
        <a:p>
          <a:pPr rtl="0"/>
          <a:r>
            <a:rPr lang="en-GB" sz="2000" b="0" dirty="0">
              <a:solidFill>
                <a:schemeClr val="tx1"/>
              </a:solidFill>
            </a:rPr>
            <a:t>6. Estrategias para hacer la prueba del VIH incluyendo la prueba del VIH guiada por enfermedades indicadoras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a:t>
          </a:r>
          <a:r>
            <a:rPr lang="en-GB" sz="2000" dirty="0" err="1" smtClean="0">
              <a:solidFill>
                <a:schemeClr val="tx1"/>
              </a:solidFill>
            </a:rPr>
            <a:t>Barreras</a:t>
          </a:r>
          <a:r>
            <a:rPr lang="en-GB" sz="2000" dirty="0" smtClean="0">
              <a:solidFill>
                <a:schemeClr val="tx1"/>
              </a:solidFill>
            </a:rPr>
            <a:t> </a:t>
          </a:r>
          <a:r>
            <a:rPr lang="en-GB" sz="2000" dirty="0">
              <a:solidFill>
                <a:schemeClr val="tx1"/>
              </a:solidFill>
            </a:rPr>
            <a:t>para la prueba/dudas más frecuentes</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s-ES"/>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s-ES"/>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s-ES"/>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s-ES"/>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s-ES"/>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s-ES"/>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s-ES"/>
        </a:p>
      </dgm:t>
    </dgm:pt>
  </dgm:ptLst>
  <dgm:cxnLst>
    <dgm:cxn modelId="{046E03E8-E537-4968-A838-1C99C2E54EA9}" type="presOf" srcId="{DC5626C3-89EC-42E9-A8A5-2C4033403F44}" destId="{0363741D-5522-44EE-BA48-7952B8DF3484}" srcOrd="0" destOrd="0" presId="urn:microsoft.com/office/officeart/2005/8/layout/vList2"/>
    <dgm:cxn modelId="{646C84FF-A95D-47AA-B4EE-874E3ABC744F}" type="presOf" srcId="{76EB3F9B-2E05-4C7C-8DE6-4ABBB04CB700}" destId="{27D53F48-8A9E-4AF0-93B2-8CEBDE1BB97C}"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8305DCC2-F79B-46E0-8039-370E6096811A}" type="presOf" srcId="{4EA625BF-1FAA-4074-975F-44FFB7629D05}" destId="{3C1371A6-360D-4628-B6B6-D0DCC663AD7A}"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A978EC5D-587E-49A7-9B8D-3CA76AB7F065}" type="presOf" srcId="{878F4850-5941-4A3C-9129-2ECFE0B32ED5}" destId="{7B30A21E-1790-47E3-9E16-169E73C13270}" srcOrd="0" destOrd="0" presId="urn:microsoft.com/office/officeart/2005/8/layout/vList2"/>
    <dgm:cxn modelId="{AF9EBEDE-696B-4CFC-8CC2-E189F4154D9C}" type="presOf" srcId="{7ADBD254-F3A8-45BA-97A2-B10099EAF300}" destId="{8DEC646D-C5DB-4FE2-AC56-684A2AB5DB0E}" srcOrd="0" destOrd="0" presId="urn:microsoft.com/office/officeart/2005/8/layout/vList2"/>
    <dgm:cxn modelId="{D8B9A6CB-F0AC-428D-A469-D1DF07E5382C}" type="presOf" srcId="{C078F39B-ABCC-4031-88AE-54B7143D90E1}" destId="{C60C5F13-BC11-46BA-86A0-E8C8DEBDFD2D}"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658E4CF-C173-46C6-B4DE-F995AAF31B7B}" srcId="{334B3551-664B-4334-BF1F-E23996D41D35}" destId="{878F4850-5941-4A3C-9129-2ECFE0B32ED5}" srcOrd="5" destOrd="0" parTransId="{632BB5FA-C52A-4CF8-96A8-8717A4E2A1A6}" sibTransId="{E7987764-A999-4E74-81FA-1C220AAA9805}"/>
    <dgm:cxn modelId="{71E66578-23E0-4C51-8B9A-07BA45D33CA6}" type="presOf" srcId="{334B3551-664B-4334-BF1F-E23996D41D35}" destId="{3C98A23B-9912-4DFC-94DE-9675821665F5}" srcOrd="0" destOrd="0" presId="urn:microsoft.com/office/officeart/2005/8/layout/vList2"/>
    <dgm:cxn modelId="{0C63661D-21FB-45DD-BB01-317D83A6B9C3}" type="presParOf" srcId="{3C98A23B-9912-4DFC-94DE-9675821665F5}" destId="{27D53F48-8A9E-4AF0-93B2-8CEBDE1BB97C}" srcOrd="0" destOrd="0" presId="urn:microsoft.com/office/officeart/2005/8/layout/vList2"/>
    <dgm:cxn modelId="{A0F0F79C-EA8C-49CA-815C-9FDEDF6FED5D}" type="presParOf" srcId="{3C98A23B-9912-4DFC-94DE-9675821665F5}" destId="{B59A89EE-9D55-421F-8567-5EBE4D230955}" srcOrd="1" destOrd="0" presId="urn:microsoft.com/office/officeart/2005/8/layout/vList2"/>
    <dgm:cxn modelId="{BA1BD5ED-BA6F-45B8-8AC7-8FA39754071A}" type="presParOf" srcId="{3C98A23B-9912-4DFC-94DE-9675821665F5}" destId="{0363741D-5522-44EE-BA48-7952B8DF3484}" srcOrd="2" destOrd="0" presId="urn:microsoft.com/office/officeart/2005/8/layout/vList2"/>
    <dgm:cxn modelId="{22A8D9EF-231D-43FC-B833-18FFE92C17DD}" type="presParOf" srcId="{3C98A23B-9912-4DFC-94DE-9675821665F5}" destId="{0BF2AA6C-D6FE-42AE-B985-92A0D12CF2D4}" srcOrd="3" destOrd="0" presId="urn:microsoft.com/office/officeart/2005/8/layout/vList2"/>
    <dgm:cxn modelId="{770D1C51-F1F9-43F2-AFE3-EA84658C64AC}" type="presParOf" srcId="{3C98A23B-9912-4DFC-94DE-9675821665F5}" destId="{3C1371A6-360D-4628-B6B6-D0DCC663AD7A}" srcOrd="4" destOrd="0" presId="urn:microsoft.com/office/officeart/2005/8/layout/vList2"/>
    <dgm:cxn modelId="{D807B4BE-E64D-4878-B8D7-1FCEBBABCE96}" type="presParOf" srcId="{3C98A23B-9912-4DFC-94DE-9675821665F5}" destId="{6F6B4B09-981E-4FEF-863F-8026D8B0BDFF}" srcOrd="5" destOrd="0" presId="urn:microsoft.com/office/officeart/2005/8/layout/vList2"/>
    <dgm:cxn modelId="{0C5D6A4C-1A02-4A9C-81D8-0F2F1C765352}" type="presParOf" srcId="{3C98A23B-9912-4DFC-94DE-9675821665F5}" destId="{C60C5F13-BC11-46BA-86A0-E8C8DEBDFD2D}" srcOrd="6" destOrd="0" presId="urn:microsoft.com/office/officeart/2005/8/layout/vList2"/>
    <dgm:cxn modelId="{EE26608B-DA97-4A0A-9943-7B21CF214EAA}" type="presParOf" srcId="{3C98A23B-9912-4DFC-94DE-9675821665F5}" destId="{51223976-9EDD-44DB-B904-276081631982}" srcOrd="7" destOrd="0" presId="urn:microsoft.com/office/officeart/2005/8/layout/vList2"/>
    <dgm:cxn modelId="{B593DA69-00EA-444D-8F9E-AF3D27DB33C9}" type="presParOf" srcId="{3C98A23B-9912-4DFC-94DE-9675821665F5}" destId="{8DEC646D-C5DB-4FE2-AC56-684A2AB5DB0E}" srcOrd="8" destOrd="0" presId="urn:microsoft.com/office/officeart/2005/8/layout/vList2"/>
    <dgm:cxn modelId="{2A4A4ACA-2E5A-4659-9273-F29CE515DCB0}" type="presParOf" srcId="{3C98A23B-9912-4DFC-94DE-9675821665F5}" destId="{4922431F-3D46-4906-93E0-CF5BE3C812E5}" srcOrd="9" destOrd="0" presId="urn:microsoft.com/office/officeart/2005/8/layout/vList2"/>
    <dgm:cxn modelId="{749C4C05-C31B-445A-B0E0-D361A1B42155}"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El perfil general de la epidemia del VIH en toda Europa</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¿Por qué realizar la prueba del VIH?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Consecuencias del </a:t>
          </a:r>
          <a:r>
            <a:rPr lang="en-GB" sz="2000" dirty="0" err="1" smtClean="0">
              <a:solidFill>
                <a:schemeClr val="tx1"/>
              </a:solidFill>
            </a:rPr>
            <a:t>retraso</a:t>
          </a:r>
          <a:r>
            <a:rPr lang="en-GB" sz="2000" dirty="0" smtClean="0">
              <a:solidFill>
                <a:schemeClr val="tx1"/>
              </a:solidFill>
            </a:rPr>
            <a:t> </a:t>
          </a:r>
          <a:r>
            <a:rPr lang="en-GB" sz="2000" dirty="0" err="1" smtClean="0">
              <a:solidFill>
                <a:schemeClr val="tx1"/>
              </a:solidFill>
            </a:rPr>
            <a:t>diagnóstico</a:t>
          </a:r>
          <a:endParaRPr lang="en-GB" sz="2000" strike="sngStrike"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chemeClr val="accent1">
            <a:lumMod val="40000"/>
            <a:lumOff val="60000"/>
          </a:schemeClr>
        </a:solidFill>
      </dgm:spPr>
      <dgm:t>
        <a:bodyPr/>
        <a:lstStyle/>
        <a:p>
          <a:pPr rtl="0"/>
          <a:r>
            <a:rPr lang="en-GB" sz="2000" b="0" dirty="0">
              <a:solidFill>
                <a:schemeClr val="tx1"/>
              </a:solidFill>
            </a:rPr>
            <a:t>6. Estrategias para hacer la prueba del VIH incluyendo la prueba del VIH guiada por enfermedades indicadoras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s-ES"/>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s-ES"/>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s-ES"/>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s-ES"/>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s-ES"/>
        </a:p>
      </dgm:t>
    </dgm:pt>
  </dgm:ptLst>
  <dgm:cxnLst>
    <dgm:cxn modelId="{F6A48313-160C-4A82-9EB4-8FFD50B63029}" srcId="{334B3551-664B-4334-BF1F-E23996D41D35}" destId="{7ADBD254-F3A8-45BA-97A2-B10099EAF300}" srcOrd="3" destOrd="0" parTransId="{F030D52B-33C9-4CF2-BE55-4168E6C52F5E}" sibTransId="{C54172BD-B7AE-4237-A2D6-CBE22CEA6D8E}"/>
    <dgm:cxn modelId="{CF530295-F19F-495E-9F29-954F8C7732BA}" type="presOf" srcId="{DC5626C3-89EC-42E9-A8A5-2C4033403F44}" destId="{0363741D-5522-44EE-BA48-7952B8DF3484}" srcOrd="0" destOrd="0" presId="urn:microsoft.com/office/officeart/2005/8/layout/vList2"/>
    <dgm:cxn modelId="{5B0F4E01-CCCE-4A74-A665-490717D913A9}" srcId="{334B3551-664B-4334-BF1F-E23996D41D35}" destId="{76EB3F9B-2E05-4C7C-8DE6-4ABBB04CB700}" srcOrd="0" destOrd="0" parTransId="{DE2C285B-3357-4DDB-9318-9CA4EA74D859}" sibTransId="{8DB55BB1-F7B5-4D74-B5A4-831CBA86F5E9}"/>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BB0A50FE-1559-4ACD-B21E-CAA905167A58}" type="presOf" srcId="{4EA625BF-1FAA-4074-975F-44FFB7629D05}" destId="{3C1371A6-360D-4628-B6B6-D0DCC663AD7A}" srcOrd="0" destOrd="0" presId="urn:microsoft.com/office/officeart/2005/8/layout/vList2"/>
    <dgm:cxn modelId="{3AEE062D-4786-4AFC-A141-2FFB0ED2803E}" type="presOf" srcId="{7ADBD254-F3A8-45BA-97A2-B10099EAF300}" destId="{8DEC646D-C5DB-4FE2-AC56-684A2AB5DB0E}" srcOrd="0" destOrd="0" presId="urn:microsoft.com/office/officeart/2005/8/layout/vList2"/>
    <dgm:cxn modelId="{DB005C2E-503F-4C6F-A0C1-BF7A44D96735}" type="presOf" srcId="{334B3551-664B-4334-BF1F-E23996D41D35}" destId="{3C98A23B-9912-4DFC-94DE-9675821665F5}" srcOrd="0" destOrd="0" presId="urn:microsoft.com/office/officeart/2005/8/layout/vList2"/>
    <dgm:cxn modelId="{F89B7407-D180-4EDD-BE27-CFC4768CAB20}" type="presOf" srcId="{76EB3F9B-2E05-4C7C-8DE6-4ABBB04CB700}" destId="{27D53F48-8A9E-4AF0-93B2-8CEBDE1BB97C}" srcOrd="0" destOrd="0" presId="urn:microsoft.com/office/officeart/2005/8/layout/vList2"/>
    <dgm:cxn modelId="{843725B8-64BD-4F48-A2F6-D8A4F2B2A548}" type="presParOf" srcId="{3C98A23B-9912-4DFC-94DE-9675821665F5}" destId="{27D53F48-8A9E-4AF0-93B2-8CEBDE1BB97C}" srcOrd="0" destOrd="0" presId="urn:microsoft.com/office/officeart/2005/8/layout/vList2"/>
    <dgm:cxn modelId="{62C919D1-D92A-4009-82F3-A137F84B106A}" type="presParOf" srcId="{3C98A23B-9912-4DFC-94DE-9675821665F5}" destId="{B59A89EE-9D55-421F-8567-5EBE4D230955}" srcOrd="1" destOrd="0" presId="urn:microsoft.com/office/officeart/2005/8/layout/vList2"/>
    <dgm:cxn modelId="{3EFB7936-350B-4206-A0DA-72412BAB99D1}" type="presParOf" srcId="{3C98A23B-9912-4DFC-94DE-9675821665F5}" destId="{0363741D-5522-44EE-BA48-7952B8DF3484}" srcOrd="2" destOrd="0" presId="urn:microsoft.com/office/officeart/2005/8/layout/vList2"/>
    <dgm:cxn modelId="{E051E876-1649-422C-B8BD-F9D15825E397}" type="presParOf" srcId="{3C98A23B-9912-4DFC-94DE-9675821665F5}" destId="{0BF2AA6C-D6FE-42AE-B985-92A0D12CF2D4}" srcOrd="3" destOrd="0" presId="urn:microsoft.com/office/officeart/2005/8/layout/vList2"/>
    <dgm:cxn modelId="{CD14E090-3D1D-415B-A1C0-D9793A98A024}" type="presParOf" srcId="{3C98A23B-9912-4DFC-94DE-9675821665F5}" destId="{3C1371A6-360D-4628-B6B6-D0DCC663AD7A}" srcOrd="4" destOrd="0" presId="urn:microsoft.com/office/officeart/2005/8/layout/vList2"/>
    <dgm:cxn modelId="{BD904530-E765-48F1-A6A3-0DF9859C8FD8}" type="presParOf" srcId="{3C98A23B-9912-4DFC-94DE-9675821665F5}" destId="{6F6B4B09-981E-4FEF-863F-8026D8B0BDFF}" srcOrd="5" destOrd="0" presId="urn:microsoft.com/office/officeart/2005/8/layout/vList2"/>
    <dgm:cxn modelId="{CFE328F1-FEDC-408C-98CE-D9CCBEB763F7}"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898F7F-7F93-4866-9E03-53064EFA80E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42921E1-9BC3-4F52-B432-FCF7CB474708}">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lumMod val="50000"/>
                  <a:lumOff val="50000"/>
                </a:schemeClr>
              </a:solidFill>
            </a:rPr>
            <a:t>Centros de interrupción del embarazo</a:t>
          </a:r>
        </a:p>
      </dgm:t>
    </dgm:pt>
    <dgm:pt modelId="{DB8286FE-F803-4161-87F1-FC548823EB05}" type="parTrans" cxnId="{FF3AC39D-9929-49EE-B6C5-A53C9C87F8F4}">
      <dgm:prSet/>
      <dgm:spPr/>
      <dgm:t>
        <a:bodyPr/>
        <a:lstStyle/>
        <a:p>
          <a:endParaRPr lang="en-GB"/>
        </a:p>
      </dgm:t>
    </dgm:pt>
    <dgm:pt modelId="{C25D8C7B-7F75-4D8F-9E4D-9E3980398718}" type="sibTrans" cxnId="{FF3AC39D-9929-49EE-B6C5-A53C9C87F8F4}">
      <dgm:prSet/>
      <dgm:spPr/>
      <dgm:t>
        <a:bodyPr/>
        <a:lstStyle/>
        <a:p>
          <a:endParaRPr lang="en-GB"/>
        </a:p>
      </dgm:t>
    </dgm:pt>
    <dgm:pt modelId="{832C2865-E8AA-4263-A07D-ECFF6332113C}">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lumMod val="50000"/>
                  <a:lumOff val="50000"/>
                </a:schemeClr>
              </a:solidFill>
            </a:rPr>
            <a:t>Centros de abuso de drogas</a:t>
          </a:r>
        </a:p>
      </dgm:t>
    </dgm:pt>
    <dgm:pt modelId="{54D9DB59-2E7E-44FD-B07E-6EBEC9A357AC}" type="parTrans" cxnId="{1D6D8BCD-08DD-4558-A69F-FD8949C7BFFB}">
      <dgm:prSet/>
      <dgm:spPr/>
      <dgm:t>
        <a:bodyPr/>
        <a:lstStyle/>
        <a:p>
          <a:endParaRPr lang="en-GB"/>
        </a:p>
      </dgm:t>
    </dgm:pt>
    <dgm:pt modelId="{38C82827-A4E4-4B8F-83D8-486E3623638D}" type="sibTrans" cxnId="{1D6D8BCD-08DD-4558-A69F-FD8949C7BFFB}">
      <dgm:prSet/>
      <dgm:spPr/>
      <dgm:t>
        <a:bodyPr/>
        <a:lstStyle/>
        <a:p>
          <a:endParaRPr lang="en-GB"/>
        </a:p>
      </dgm:t>
    </dgm:pt>
    <dgm:pt modelId="{2B1180F8-9B5B-4875-A9AA-03CDF4D8273E}">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lumMod val="50000"/>
                  <a:lumOff val="50000"/>
                </a:schemeClr>
              </a:solidFill>
            </a:rPr>
            <a:t>Dispensarios de salud sexual</a:t>
          </a:r>
        </a:p>
      </dgm:t>
    </dgm:pt>
    <dgm:pt modelId="{925CB40B-AA0F-4752-95FE-11BC0E8A6F11}" type="parTrans" cxnId="{BDA07EED-4FEB-48BA-A900-E23B34B346C5}">
      <dgm:prSet/>
      <dgm:spPr/>
      <dgm:t>
        <a:bodyPr/>
        <a:lstStyle/>
        <a:p>
          <a:endParaRPr lang="en-GB"/>
        </a:p>
      </dgm:t>
    </dgm:pt>
    <dgm:pt modelId="{76D6C3A4-C192-4F00-A7AB-5BA6A0018B77}" type="sibTrans" cxnId="{BDA07EED-4FEB-48BA-A900-E23B34B346C5}">
      <dgm:prSet/>
      <dgm:spPr/>
      <dgm:t>
        <a:bodyPr/>
        <a:lstStyle/>
        <a:p>
          <a:endParaRPr lang="en-GB"/>
        </a:p>
      </dgm:t>
    </dgm:pt>
    <dgm:pt modelId="{44CE99B7-83E6-43C4-A486-287D6B309B21}">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lumMod val="50000"/>
                  <a:lumOff val="50000"/>
                </a:schemeClr>
              </a:solidFill>
            </a:rPr>
            <a:t>Dispensarios prenatales</a:t>
          </a:r>
        </a:p>
      </dgm:t>
    </dgm:pt>
    <dgm:pt modelId="{B7140597-6772-4448-93C7-82C64D6C986C}" type="parTrans" cxnId="{1FB838FB-A791-4AA8-9D2B-BED7DEC503C8}">
      <dgm:prSet/>
      <dgm:spPr/>
      <dgm:t>
        <a:bodyPr/>
        <a:lstStyle/>
        <a:p>
          <a:endParaRPr lang="en-GB"/>
        </a:p>
      </dgm:t>
    </dgm:pt>
    <dgm:pt modelId="{A41D66EA-8129-41B6-B2A0-06DC2378F6CE}" type="sibTrans" cxnId="{1FB838FB-A791-4AA8-9D2B-BED7DEC503C8}">
      <dgm:prSet/>
      <dgm:spPr/>
      <dgm:t>
        <a:bodyPr/>
        <a:lstStyle/>
        <a:p>
          <a:endParaRPr lang="en-GB"/>
        </a:p>
      </dgm:t>
    </dgm:pt>
    <dgm:pt modelId="{9BDF9915-0CF8-489D-9B01-20609993CC57}" type="pres">
      <dgm:prSet presAssocID="{E1898F7F-7F93-4866-9E03-53064EFA80EF}" presName="diagram" presStyleCnt="0">
        <dgm:presLayoutVars>
          <dgm:dir/>
          <dgm:resizeHandles val="exact"/>
        </dgm:presLayoutVars>
      </dgm:prSet>
      <dgm:spPr/>
      <dgm:t>
        <a:bodyPr/>
        <a:lstStyle/>
        <a:p>
          <a:endParaRPr lang="es-ES"/>
        </a:p>
      </dgm:t>
    </dgm:pt>
    <dgm:pt modelId="{DB05EEB8-ADE2-41E1-87CC-CA8832A7A9A1}" type="pres">
      <dgm:prSet presAssocID="{442921E1-9BC3-4F52-B432-FCF7CB474708}" presName="node" presStyleLbl="node1" presStyleIdx="0" presStyleCnt="4">
        <dgm:presLayoutVars>
          <dgm:bulletEnabled val="1"/>
        </dgm:presLayoutVars>
      </dgm:prSet>
      <dgm:spPr/>
      <dgm:t>
        <a:bodyPr/>
        <a:lstStyle/>
        <a:p>
          <a:endParaRPr lang="es-ES"/>
        </a:p>
      </dgm:t>
    </dgm:pt>
    <dgm:pt modelId="{0B08FA54-F5CB-4035-BBD2-C2E617DCFC43}" type="pres">
      <dgm:prSet presAssocID="{C25D8C7B-7F75-4D8F-9E4D-9E3980398718}" presName="sibTrans" presStyleCnt="0"/>
      <dgm:spPr/>
    </dgm:pt>
    <dgm:pt modelId="{50465869-4390-4CAE-84E5-87CDD5DBB3D8}" type="pres">
      <dgm:prSet presAssocID="{832C2865-E8AA-4263-A07D-ECFF6332113C}" presName="node" presStyleLbl="node1" presStyleIdx="1" presStyleCnt="4">
        <dgm:presLayoutVars>
          <dgm:bulletEnabled val="1"/>
        </dgm:presLayoutVars>
      </dgm:prSet>
      <dgm:spPr/>
      <dgm:t>
        <a:bodyPr/>
        <a:lstStyle/>
        <a:p>
          <a:endParaRPr lang="es-ES"/>
        </a:p>
      </dgm:t>
    </dgm:pt>
    <dgm:pt modelId="{D7568DF7-7F93-4EDC-9D84-CD9A9C1F933E}" type="pres">
      <dgm:prSet presAssocID="{38C82827-A4E4-4B8F-83D8-486E3623638D}" presName="sibTrans" presStyleCnt="0"/>
      <dgm:spPr/>
    </dgm:pt>
    <dgm:pt modelId="{3D73785E-725D-4B0B-954D-35A381697236}" type="pres">
      <dgm:prSet presAssocID="{2B1180F8-9B5B-4875-A9AA-03CDF4D8273E}" presName="node" presStyleLbl="node1" presStyleIdx="2" presStyleCnt="4">
        <dgm:presLayoutVars>
          <dgm:bulletEnabled val="1"/>
        </dgm:presLayoutVars>
      </dgm:prSet>
      <dgm:spPr/>
      <dgm:t>
        <a:bodyPr/>
        <a:lstStyle/>
        <a:p>
          <a:endParaRPr lang="es-ES"/>
        </a:p>
      </dgm:t>
    </dgm:pt>
    <dgm:pt modelId="{277925A7-D27D-4CFB-AD43-E4FD38939C98}" type="pres">
      <dgm:prSet presAssocID="{76D6C3A4-C192-4F00-A7AB-5BA6A0018B77}" presName="sibTrans" presStyleCnt="0"/>
      <dgm:spPr/>
    </dgm:pt>
    <dgm:pt modelId="{C31EC26E-8FF5-4667-83B3-8EDDD8E99BE9}" type="pres">
      <dgm:prSet presAssocID="{44CE99B7-83E6-43C4-A486-287D6B309B21}" presName="node" presStyleLbl="node1" presStyleIdx="3" presStyleCnt="4">
        <dgm:presLayoutVars>
          <dgm:bulletEnabled val="1"/>
        </dgm:presLayoutVars>
      </dgm:prSet>
      <dgm:spPr/>
      <dgm:t>
        <a:bodyPr/>
        <a:lstStyle/>
        <a:p>
          <a:endParaRPr lang="es-ES"/>
        </a:p>
      </dgm:t>
    </dgm:pt>
  </dgm:ptLst>
  <dgm:cxnLst>
    <dgm:cxn modelId="{1FB838FB-A791-4AA8-9D2B-BED7DEC503C8}" srcId="{E1898F7F-7F93-4866-9E03-53064EFA80EF}" destId="{44CE99B7-83E6-43C4-A486-287D6B309B21}" srcOrd="3" destOrd="0" parTransId="{B7140597-6772-4448-93C7-82C64D6C986C}" sibTransId="{A41D66EA-8129-41B6-B2A0-06DC2378F6CE}"/>
    <dgm:cxn modelId="{1D6D8BCD-08DD-4558-A69F-FD8949C7BFFB}" srcId="{E1898F7F-7F93-4866-9E03-53064EFA80EF}" destId="{832C2865-E8AA-4263-A07D-ECFF6332113C}" srcOrd="1" destOrd="0" parTransId="{54D9DB59-2E7E-44FD-B07E-6EBEC9A357AC}" sibTransId="{38C82827-A4E4-4B8F-83D8-486E3623638D}"/>
    <dgm:cxn modelId="{9794C234-66D0-4A3D-9832-2BD93D05C3AF}" type="presOf" srcId="{E1898F7F-7F93-4866-9E03-53064EFA80EF}" destId="{9BDF9915-0CF8-489D-9B01-20609993CC57}" srcOrd="0" destOrd="0" presId="urn:microsoft.com/office/officeart/2005/8/layout/default"/>
    <dgm:cxn modelId="{41364DCE-9182-412F-A269-52324CC30455}" type="presOf" srcId="{2B1180F8-9B5B-4875-A9AA-03CDF4D8273E}" destId="{3D73785E-725D-4B0B-954D-35A381697236}" srcOrd="0" destOrd="0" presId="urn:microsoft.com/office/officeart/2005/8/layout/default"/>
    <dgm:cxn modelId="{1CAF6412-DC65-4F8E-9025-E51D0BE2F042}" type="presOf" srcId="{442921E1-9BC3-4F52-B432-FCF7CB474708}" destId="{DB05EEB8-ADE2-41E1-87CC-CA8832A7A9A1}" srcOrd="0" destOrd="0" presId="urn:microsoft.com/office/officeart/2005/8/layout/default"/>
    <dgm:cxn modelId="{DAE00C7C-B61D-40C2-A92B-73E32FB51C49}" type="presOf" srcId="{832C2865-E8AA-4263-A07D-ECFF6332113C}" destId="{50465869-4390-4CAE-84E5-87CDD5DBB3D8}" srcOrd="0" destOrd="0" presId="urn:microsoft.com/office/officeart/2005/8/layout/default"/>
    <dgm:cxn modelId="{FF3AC39D-9929-49EE-B6C5-A53C9C87F8F4}" srcId="{E1898F7F-7F93-4866-9E03-53064EFA80EF}" destId="{442921E1-9BC3-4F52-B432-FCF7CB474708}" srcOrd="0" destOrd="0" parTransId="{DB8286FE-F803-4161-87F1-FC548823EB05}" sibTransId="{C25D8C7B-7F75-4D8F-9E4D-9E3980398718}"/>
    <dgm:cxn modelId="{BDA07EED-4FEB-48BA-A900-E23B34B346C5}" srcId="{E1898F7F-7F93-4866-9E03-53064EFA80EF}" destId="{2B1180F8-9B5B-4875-A9AA-03CDF4D8273E}" srcOrd="2" destOrd="0" parTransId="{925CB40B-AA0F-4752-95FE-11BC0E8A6F11}" sibTransId="{76D6C3A4-C192-4F00-A7AB-5BA6A0018B77}"/>
    <dgm:cxn modelId="{5F5C8417-A8FC-48E2-AC84-EA543D44A3EF}" type="presOf" srcId="{44CE99B7-83E6-43C4-A486-287D6B309B21}" destId="{C31EC26E-8FF5-4667-83B3-8EDDD8E99BE9}" srcOrd="0" destOrd="0" presId="urn:microsoft.com/office/officeart/2005/8/layout/default"/>
    <dgm:cxn modelId="{FD0402EE-316A-43EA-B196-B44CD9472286}" type="presParOf" srcId="{9BDF9915-0CF8-489D-9B01-20609993CC57}" destId="{DB05EEB8-ADE2-41E1-87CC-CA8832A7A9A1}" srcOrd="0" destOrd="0" presId="urn:microsoft.com/office/officeart/2005/8/layout/default"/>
    <dgm:cxn modelId="{D4EEC44E-052D-4606-BFF9-7D49B2B73FE8}" type="presParOf" srcId="{9BDF9915-0CF8-489D-9B01-20609993CC57}" destId="{0B08FA54-F5CB-4035-BBD2-C2E617DCFC43}" srcOrd="1" destOrd="0" presId="urn:microsoft.com/office/officeart/2005/8/layout/default"/>
    <dgm:cxn modelId="{F1804D43-D8C0-471E-ACE1-C4F6839CF2DA}" type="presParOf" srcId="{9BDF9915-0CF8-489D-9B01-20609993CC57}" destId="{50465869-4390-4CAE-84E5-87CDD5DBB3D8}" srcOrd="2" destOrd="0" presId="urn:microsoft.com/office/officeart/2005/8/layout/default"/>
    <dgm:cxn modelId="{50AC1F7F-4235-40BF-A502-64C394B911B3}" type="presParOf" srcId="{9BDF9915-0CF8-489D-9B01-20609993CC57}" destId="{D7568DF7-7F93-4EDC-9D84-CD9A9C1F933E}" srcOrd="3" destOrd="0" presId="urn:microsoft.com/office/officeart/2005/8/layout/default"/>
    <dgm:cxn modelId="{7313D24C-5374-4597-8049-D398636C98CF}" type="presParOf" srcId="{9BDF9915-0CF8-489D-9B01-20609993CC57}" destId="{3D73785E-725D-4B0B-954D-35A381697236}" srcOrd="4" destOrd="0" presId="urn:microsoft.com/office/officeart/2005/8/layout/default"/>
    <dgm:cxn modelId="{8DA910B5-1678-4906-BC92-E30AA4C3C35F}" type="presParOf" srcId="{9BDF9915-0CF8-489D-9B01-20609993CC57}" destId="{277925A7-D27D-4CFB-AD43-E4FD38939C98}" srcOrd="5" destOrd="0" presId="urn:microsoft.com/office/officeart/2005/8/layout/default"/>
    <dgm:cxn modelId="{39C9F84D-1663-4D5A-BA45-B6F1EB8E325B}" type="presParOf" srcId="{9BDF9915-0CF8-489D-9B01-20609993CC57}" destId="{C31EC26E-8FF5-4667-83B3-8EDDD8E99BE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B830A6-E172-43F8-BFFA-8140B15616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D562572-08F8-47E5-88C3-DA3A23F59CB9}">
      <dgm:prSet custT="1"/>
      <dgm:spPr>
        <a:solidFill>
          <a:srgbClr val="E9EDF4"/>
        </a:solidFill>
      </dgm:spPr>
      <dgm:t>
        <a:bodyPr/>
        <a:lstStyle/>
        <a:p>
          <a:pPr rtl="0"/>
          <a:r>
            <a:rPr lang="en-GB" sz="1800" dirty="0">
              <a:solidFill>
                <a:schemeClr val="tx1"/>
              </a:solidFill>
            </a:rPr>
            <a:t>Recuento de CD4 medio</a:t>
          </a:r>
          <a:r>
            <a:rPr lang="en-US" sz="1800" dirty="0">
              <a:solidFill>
                <a:schemeClr val="tx1"/>
              </a:solidFill>
            </a:rPr>
            <a:t>			</a:t>
          </a:r>
          <a:r>
            <a:rPr lang="en-GB" sz="1800" dirty="0">
              <a:solidFill>
                <a:schemeClr val="tx1"/>
              </a:solidFill>
            </a:rPr>
            <a:t>200 células/</a:t>
          </a:r>
          <a:r>
            <a:rPr lang="en-GB" sz="1800" dirty="0">
              <a:solidFill>
                <a:schemeClr val="tx1"/>
              </a:solidFill>
              <a:sym typeface="Symbol"/>
            </a:rPr>
            <a:t></a:t>
          </a:r>
          <a:r>
            <a:rPr lang="en-GB" sz="1800" dirty="0">
              <a:solidFill>
                <a:schemeClr val="tx1"/>
              </a:solidFill>
            </a:rPr>
            <a:t>l</a:t>
          </a:r>
          <a:r>
            <a:rPr lang="en-US" sz="1800" dirty="0">
              <a:solidFill>
                <a:schemeClr val="tx1"/>
              </a:solidFill>
            </a:rPr>
            <a:t>	</a:t>
          </a:r>
          <a:r>
            <a:rPr lang="en-GB" sz="1800" dirty="0">
              <a:solidFill>
                <a:schemeClr val="tx1"/>
              </a:solidFill>
            </a:rPr>
            <a:t>(IQR 65 – 390)</a:t>
          </a:r>
        </a:p>
      </dgm:t>
    </dgm:pt>
    <dgm:pt modelId="{5E1B19D9-A916-48C9-99F6-C8A154FDD6C6}" type="parTrans" cxnId="{B6533FF3-E9C0-4781-BFA4-E3AE58455AA5}">
      <dgm:prSet/>
      <dgm:spPr/>
      <dgm:t>
        <a:bodyPr/>
        <a:lstStyle/>
        <a:p>
          <a:endParaRPr lang="en-GB"/>
        </a:p>
      </dgm:t>
    </dgm:pt>
    <dgm:pt modelId="{42ACA19D-DD8D-4E46-9D98-73AB4B514130}" type="sibTrans" cxnId="{B6533FF3-E9C0-4781-BFA4-E3AE58455AA5}">
      <dgm:prSet/>
      <dgm:spPr/>
      <dgm:t>
        <a:bodyPr/>
        <a:lstStyle/>
        <a:p>
          <a:endParaRPr lang="en-GB"/>
        </a:p>
      </dgm:t>
    </dgm:pt>
    <dgm:pt modelId="{045657F7-AF34-4906-BDA5-0F97413F6D3E}">
      <dgm:prSet custT="1"/>
      <dgm:spPr>
        <a:solidFill>
          <a:srgbClr val="E9EDF4"/>
        </a:solidFill>
      </dgm:spPr>
      <dgm:t>
        <a:bodyPr/>
        <a:lstStyle/>
        <a:p>
          <a:pPr rtl="0"/>
          <a:r>
            <a:rPr lang="en-GB" sz="1800" dirty="0">
              <a:solidFill>
                <a:schemeClr val="tx1"/>
              </a:solidFill>
            </a:rPr>
            <a:t>Presentación tardía</a:t>
          </a:r>
          <a:r>
            <a:rPr lang="en-US" sz="1800" dirty="0">
              <a:solidFill>
                <a:schemeClr val="tx1"/>
              </a:solidFill>
            </a:rPr>
            <a:t>			</a:t>
          </a:r>
          <a:r>
            <a:rPr lang="en-GB" sz="1800" dirty="0">
              <a:solidFill>
                <a:schemeClr val="tx1"/>
              </a:solidFill>
            </a:rPr>
            <a:t>143</a:t>
          </a:r>
          <a:r>
            <a:rPr lang="en-US" sz="1800" dirty="0">
              <a:solidFill>
                <a:schemeClr val="tx1"/>
              </a:solidFill>
            </a:rPr>
            <a:t>		</a:t>
          </a:r>
          <a:r>
            <a:rPr lang="en-GB" sz="1800" dirty="0">
              <a:solidFill>
                <a:schemeClr val="tx1"/>
              </a:solidFill>
            </a:rPr>
            <a:t>71,9 %</a:t>
          </a:r>
        </a:p>
      </dgm:t>
    </dgm:pt>
    <dgm:pt modelId="{23742B1E-AC5C-4C18-9EDF-4C4A141EE7FB}" type="parTrans" cxnId="{D7A9826B-F47D-45C4-8493-4CC59F9BD606}">
      <dgm:prSet/>
      <dgm:spPr/>
      <dgm:t>
        <a:bodyPr/>
        <a:lstStyle/>
        <a:p>
          <a:endParaRPr lang="en-GB"/>
        </a:p>
      </dgm:t>
    </dgm:pt>
    <dgm:pt modelId="{532972B6-3565-4C4D-9B7E-B7B623EB74C8}" type="sibTrans" cxnId="{D7A9826B-F47D-45C4-8493-4CC59F9BD606}">
      <dgm:prSet/>
      <dgm:spPr/>
      <dgm:t>
        <a:bodyPr/>
        <a:lstStyle/>
        <a:p>
          <a:endParaRPr lang="en-GB"/>
        </a:p>
      </dgm:t>
    </dgm:pt>
    <dgm:pt modelId="{8358E8E1-D5B9-4BF6-953E-891F6D9EE3C0}">
      <dgm:prSet custT="1"/>
      <dgm:spPr>
        <a:solidFill>
          <a:srgbClr val="E9EDF4"/>
        </a:solidFill>
      </dgm:spPr>
      <dgm:t>
        <a:bodyPr/>
        <a:lstStyle/>
        <a:p>
          <a:pPr rtl="0">
            <a:lnSpc>
              <a:spcPct val="100000"/>
            </a:lnSpc>
            <a:spcAft>
              <a:spcPts val="0"/>
            </a:spcAft>
          </a:pPr>
          <a:r>
            <a:rPr lang="en-GB" sz="1800" dirty="0">
              <a:solidFill>
                <a:schemeClr val="tx1"/>
              </a:solidFill>
            </a:rPr>
            <a:t>Antecedentes de síntomas </a:t>
          </a:r>
          <a:r>
            <a:rPr lang="en-GB" sz="1800" dirty="0" err="1">
              <a:solidFill>
                <a:schemeClr val="tx1"/>
              </a:solidFill>
            </a:rPr>
            <a:t>asociados</a:t>
          </a:r>
          <a:r>
            <a:rPr lang="en-GB" sz="1800" dirty="0">
              <a:solidFill>
                <a:schemeClr val="tx1"/>
              </a:solidFill>
            </a:rPr>
            <a:t>             61</a:t>
          </a:r>
          <a:r>
            <a:rPr lang="en-US" sz="1800" dirty="0">
              <a:solidFill>
                <a:schemeClr val="tx1"/>
              </a:solidFill>
            </a:rPr>
            <a:t>		</a:t>
          </a:r>
          <a:r>
            <a:rPr lang="en-GB" sz="1800" dirty="0">
              <a:solidFill>
                <a:schemeClr val="tx1"/>
              </a:solidFill>
            </a:rPr>
            <a:t>28,2 %</a:t>
          </a:r>
        </a:p>
        <a:p>
          <a:pPr rtl="0">
            <a:lnSpc>
              <a:spcPct val="100000"/>
            </a:lnSpc>
            <a:spcAft>
              <a:spcPts val="0"/>
            </a:spcAft>
          </a:pPr>
          <a:r>
            <a:rPr lang="en-GB" sz="1800" dirty="0">
              <a:solidFill>
                <a:schemeClr val="tx1"/>
              </a:solidFill>
            </a:rPr>
            <a:t>al VIH </a:t>
          </a:r>
          <a:r>
            <a:rPr lang="en-US" sz="1800" dirty="0"/>
            <a:t>					</a:t>
          </a:r>
        </a:p>
      </dgm:t>
    </dgm:pt>
    <dgm:pt modelId="{AA7ECC0A-D913-4C62-9F66-241514DA2BBB}" type="parTrans" cxnId="{6AF34D7D-825A-424D-B05D-3FD0B9BC0EF1}">
      <dgm:prSet/>
      <dgm:spPr/>
      <dgm:t>
        <a:bodyPr/>
        <a:lstStyle/>
        <a:p>
          <a:endParaRPr lang="en-GB"/>
        </a:p>
      </dgm:t>
    </dgm:pt>
    <dgm:pt modelId="{03744F41-572C-4CAF-993F-D394CB4728E2}" type="sibTrans" cxnId="{6AF34D7D-825A-424D-B05D-3FD0B9BC0EF1}">
      <dgm:prSet/>
      <dgm:spPr/>
      <dgm:t>
        <a:bodyPr/>
        <a:lstStyle/>
        <a:p>
          <a:endParaRPr lang="en-GB"/>
        </a:p>
      </dgm:t>
    </dgm:pt>
    <dgm:pt modelId="{F1D94A8B-5426-4CAF-B2BB-BCC57C2F52A0}" type="pres">
      <dgm:prSet presAssocID="{6AB830A6-E172-43F8-BFFA-8140B15616DC}" presName="linear" presStyleCnt="0">
        <dgm:presLayoutVars>
          <dgm:animLvl val="lvl"/>
          <dgm:resizeHandles val="exact"/>
        </dgm:presLayoutVars>
      </dgm:prSet>
      <dgm:spPr/>
      <dgm:t>
        <a:bodyPr/>
        <a:lstStyle/>
        <a:p>
          <a:endParaRPr lang="es-ES"/>
        </a:p>
      </dgm:t>
    </dgm:pt>
    <dgm:pt modelId="{A60E8EA9-89F3-4812-AEA8-923A3CBBCFBD}" type="pres">
      <dgm:prSet presAssocID="{3D562572-08F8-47E5-88C3-DA3A23F59CB9}" presName="parentText" presStyleLbl="node1" presStyleIdx="0" presStyleCnt="3">
        <dgm:presLayoutVars>
          <dgm:chMax val="0"/>
          <dgm:bulletEnabled val="1"/>
        </dgm:presLayoutVars>
      </dgm:prSet>
      <dgm:spPr/>
      <dgm:t>
        <a:bodyPr/>
        <a:lstStyle/>
        <a:p>
          <a:endParaRPr lang="es-ES"/>
        </a:p>
      </dgm:t>
    </dgm:pt>
    <dgm:pt modelId="{E5A5780D-96F6-4312-898B-D76096B38B3F}" type="pres">
      <dgm:prSet presAssocID="{42ACA19D-DD8D-4E46-9D98-73AB4B514130}" presName="spacer" presStyleCnt="0"/>
      <dgm:spPr/>
    </dgm:pt>
    <dgm:pt modelId="{63EEEA91-0816-477C-9825-92816DA84ED4}" type="pres">
      <dgm:prSet presAssocID="{045657F7-AF34-4906-BDA5-0F97413F6D3E}" presName="parentText" presStyleLbl="node1" presStyleIdx="1" presStyleCnt="3">
        <dgm:presLayoutVars>
          <dgm:chMax val="0"/>
          <dgm:bulletEnabled val="1"/>
        </dgm:presLayoutVars>
      </dgm:prSet>
      <dgm:spPr/>
      <dgm:t>
        <a:bodyPr/>
        <a:lstStyle/>
        <a:p>
          <a:endParaRPr lang="es-ES"/>
        </a:p>
      </dgm:t>
    </dgm:pt>
    <dgm:pt modelId="{05F5F58D-D686-43E6-BE60-EAC2D25B1390}" type="pres">
      <dgm:prSet presAssocID="{532972B6-3565-4C4D-9B7E-B7B623EB74C8}" presName="spacer" presStyleCnt="0"/>
      <dgm:spPr/>
    </dgm:pt>
    <dgm:pt modelId="{BA528F18-3511-4BAB-8F16-AE4DEBAA1B90}" type="pres">
      <dgm:prSet presAssocID="{8358E8E1-D5B9-4BF6-953E-891F6D9EE3C0}" presName="parentText" presStyleLbl="node1" presStyleIdx="2" presStyleCnt="3">
        <dgm:presLayoutVars>
          <dgm:chMax val="0"/>
          <dgm:bulletEnabled val="1"/>
        </dgm:presLayoutVars>
      </dgm:prSet>
      <dgm:spPr/>
      <dgm:t>
        <a:bodyPr/>
        <a:lstStyle/>
        <a:p>
          <a:endParaRPr lang="es-ES"/>
        </a:p>
      </dgm:t>
    </dgm:pt>
  </dgm:ptLst>
  <dgm:cxnLst>
    <dgm:cxn modelId="{D7A9826B-F47D-45C4-8493-4CC59F9BD606}" srcId="{6AB830A6-E172-43F8-BFFA-8140B15616DC}" destId="{045657F7-AF34-4906-BDA5-0F97413F6D3E}" srcOrd="1" destOrd="0" parTransId="{23742B1E-AC5C-4C18-9EDF-4C4A141EE7FB}" sibTransId="{532972B6-3565-4C4D-9B7E-B7B623EB74C8}"/>
    <dgm:cxn modelId="{D1500815-3EF7-4577-A220-84BA478D957A}" type="presOf" srcId="{8358E8E1-D5B9-4BF6-953E-891F6D9EE3C0}" destId="{BA528F18-3511-4BAB-8F16-AE4DEBAA1B90}" srcOrd="0" destOrd="0" presId="urn:microsoft.com/office/officeart/2005/8/layout/vList2"/>
    <dgm:cxn modelId="{B6533FF3-E9C0-4781-BFA4-E3AE58455AA5}" srcId="{6AB830A6-E172-43F8-BFFA-8140B15616DC}" destId="{3D562572-08F8-47E5-88C3-DA3A23F59CB9}" srcOrd="0" destOrd="0" parTransId="{5E1B19D9-A916-48C9-99F6-C8A154FDD6C6}" sibTransId="{42ACA19D-DD8D-4E46-9D98-73AB4B514130}"/>
    <dgm:cxn modelId="{D8201222-6A6F-4455-A01A-2D85B651BA2E}" type="presOf" srcId="{045657F7-AF34-4906-BDA5-0F97413F6D3E}" destId="{63EEEA91-0816-477C-9825-92816DA84ED4}" srcOrd="0" destOrd="0" presId="urn:microsoft.com/office/officeart/2005/8/layout/vList2"/>
    <dgm:cxn modelId="{6AF34D7D-825A-424D-B05D-3FD0B9BC0EF1}" srcId="{6AB830A6-E172-43F8-BFFA-8140B15616DC}" destId="{8358E8E1-D5B9-4BF6-953E-891F6D9EE3C0}" srcOrd="2" destOrd="0" parTransId="{AA7ECC0A-D913-4C62-9F66-241514DA2BBB}" sibTransId="{03744F41-572C-4CAF-993F-D394CB4728E2}"/>
    <dgm:cxn modelId="{ACC1D4D3-7C39-45D5-8915-6A9E91BD0EEE}" type="presOf" srcId="{3D562572-08F8-47E5-88C3-DA3A23F59CB9}" destId="{A60E8EA9-89F3-4812-AEA8-923A3CBBCFBD}" srcOrd="0" destOrd="0" presId="urn:microsoft.com/office/officeart/2005/8/layout/vList2"/>
    <dgm:cxn modelId="{F74072E4-7D0E-4D39-8707-58203552739C}" type="presOf" srcId="{6AB830A6-E172-43F8-BFFA-8140B15616DC}" destId="{F1D94A8B-5426-4CAF-B2BB-BCC57C2F52A0}" srcOrd="0" destOrd="0" presId="urn:microsoft.com/office/officeart/2005/8/layout/vList2"/>
    <dgm:cxn modelId="{A17BEF8D-8550-4FAD-92BE-A7450AB0400B}" type="presParOf" srcId="{F1D94A8B-5426-4CAF-B2BB-BCC57C2F52A0}" destId="{A60E8EA9-89F3-4812-AEA8-923A3CBBCFBD}" srcOrd="0" destOrd="0" presId="urn:microsoft.com/office/officeart/2005/8/layout/vList2"/>
    <dgm:cxn modelId="{43716972-E875-41BC-8067-C0A6C0501F88}" type="presParOf" srcId="{F1D94A8B-5426-4CAF-B2BB-BCC57C2F52A0}" destId="{E5A5780D-96F6-4312-898B-D76096B38B3F}" srcOrd="1" destOrd="0" presId="urn:microsoft.com/office/officeart/2005/8/layout/vList2"/>
    <dgm:cxn modelId="{19E4FA4B-2BE1-4EC8-A76B-8A2D720B66BE}" type="presParOf" srcId="{F1D94A8B-5426-4CAF-B2BB-BCC57C2F52A0}" destId="{63EEEA91-0816-477C-9825-92816DA84ED4}" srcOrd="2" destOrd="0" presId="urn:microsoft.com/office/officeart/2005/8/layout/vList2"/>
    <dgm:cxn modelId="{31D0E346-A8F7-49B6-9CBD-CFFFE15D1522}" type="presParOf" srcId="{F1D94A8B-5426-4CAF-B2BB-BCC57C2F52A0}" destId="{05F5F58D-D686-43E6-BE60-EAC2D25B1390}" srcOrd="3" destOrd="0" presId="urn:microsoft.com/office/officeart/2005/8/layout/vList2"/>
    <dgm:cxn modelId="{C301F17C-CA7F-4A62-A3DE-5C29EF292AB1}" type="presParOf" srcId="{F1D94A8B-5426-4CAF-B2BB-BCC57C2F52A0}" destId="{BA528F18-3511-4BAB-8F16-AE4DEBAA1B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chemeClr val="accent1">
            <a:lumMod val="40000"/>
            <a:lumOff val="60000"/>
          </a:schemeClr>
        </a:solidFill>
      </dgm:spPr>
      <dgm:t>
        <a:bodyPr/>
        <a:lstStyle/>
        <a:p>
          <a:pPr rtl="0"/>
          <a:r>
            <a:rPr lang="en-GB" sz="2000" b="0" dirty="0">
              <a:solidFill>
                <a:schemeClr val="tx1"/>
              </a:solidFill>
            </a:rPr>
            <a:t>1. El perfil general de la epidemia del VIH en toda Europa</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¿Por qué realizar la prueba del VIH?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Consecuencias del diagnóstico tardío</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4. Estrategias para hacer la prueba del VIH incluyendo la prueba del VIH guiada por enfermedades indicadoras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s-ES"/>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s-ES"/>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s-ES"/>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s-ES"/>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s-ES"/>
        </a:p>
      </dgm:t>
    </dgm:pt>
  </dgm:ptLst>
  <dgm:cxnLst>
    <dgm:cxn modelId="{F6A48313-160C-4A82-9EB4-8FFD50B63029}" srcId="{334B3551-664B-4334-BF1F-E23996D41D35}" destId="{7ADBD254-F3A8-45BA-97A2-B10099EAF300}" srcOrd="3"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9AD35881-513B-48E7-AD31-ADC587EE2F1F}" type="presOf" srcId="{76EB3F9B-2E05-4C7C-8DE6-4ABBB04CB700}" destId="{27D53F48-8A9E-4AF0-93B2-8CEBDE1BB97C}"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AE9C046D-6E45-4297-AB9F-28EF262FE3E8}" type="presOf" srcId="{7ADBD254-F3A8-45BA-97A2-B10099EAF300}" destId="{8DEC646D-C5DB-4FE2-AC56-684A2AB5DB0E}" srcOrd="0" destOrd="0" presId="urn:microsoft.com/office/officeart/2005/8/layout/vList2"/>
    <dgm:cxn modelId="{13823B13-23B1-4272-917E-AD9663C025DE}" type="presOf" srcId="{4EA625BF-1FAA-4074-975F-44FFB7629D05}" destId="{3C1371A6-360D-4628-B6B6-D0DCC663AD7A}" srcOrd="0" destOrd="0" presId="urn:microsoft.com/office/officeart/2005/8/layout/vList2"/>
    <dgm:cxn modelId="{C572823A-CD49-4649-A7A1-136593A4DA79}" type="presOf" srcId="{DC5626C3-89EC-42E9-A8A5-2C4033403F44}" destId="{0363741D-5522-44EE-BA48-7952B8DF3484}" srcOrd="0" destOrd="0" presId="urn:microsoft.com/office/officeart/2005/8/layout/vList2"/>
    <dgm:cxn modelId="{A40CAE43-5ADB-469B-A802-8F3E94E3F2F7}" type="presOf" srcId="{334B3551-664B-4334-BF1F-E23996D41D35}" destId="{3C98A23B-9912-4DFC-94DE-9675821665F5}" srcOrd="0" destOrd="0" presId="urn:microsoft.com/office/officeart/2005/8/layout/vList2"/>
    <dgm:cxn modelId="{09EB414C-C8A4-4AB0-892C-7926522167AC}" type="presParOf" srcId="{3C98A23B-9912-4DFC-94DE-9675821665F5}" destId="{27D53F48-8A9E-4AF0-93B2-8CEBDE1BB97C}" srcOrd="0" destOrd="0" presId="urn:microsoft.com/office/officeart/2005/8/layout/vList2"/>
    <dgm:cxn modelId="{55991BAF-C4D2-400A-9CB8-B3B9F5E3A12D}" type="presParOf" srcId="{3C98A23B-9912-4DFC-94DE-9675821665F5}" destId="{B59A89EE-9D55-421F-8567-5EBE4D230955}" srcOrd="1" destOrd="0" presId="urn:microsoft.com/office/officeart/2005/8/layout/vList2"/>
    <dgm:cxn modelId="{8549F14F-6AB8-4D16-B75C-B5E1B48CF963}" type="presParOf" srcId="{3C98A23B-9912-4DFC-94DE-9675821665F5}" destId="{0363741D-5522-44EE-BA48-7952B8DF3484}" srcOrd="2" destOrd="0" presId="urn:microsoft.com/office/officeart/2005/8/layout/vList2"/>
    <dgm:cxn modelId="{CD252E57-1CF8-47E3-A50F-B032DC9832F0}" type="presParOf" srcId="{3C98A23B-9912-4DFC-94DE-9675821665F5}" destId="{0BF2AA6C-D6FE-42AE-B985-92A0D12CF2D4}" srcOrd="3" destOrd="0" presId="urn:microsoft.com/office/officeart/2005/8/layout/vList2"/>
    <dgm:cxn modelId="{413B907C-CF25-41E8-9A1C-CA41F91A5C7D}" type="presParOf" srcId="{3C98A23B-9912-4DFC-94DE-9675821665F5}" destId="{3C1371A6-360D-4628-B6B6-D0DCC663AD7A}" srcOrd="4" destOrd="0" presId="urn:microsoft.com/office/officeart/2005/8/layout/vList2"/>
    <dgm:cxn modelId="{27C1B92A-BE85-42A9-B78F-9AC6C3E7AA0D}" type="presParOf" srcId="{3C98A23B-9912-4DFC-94DE-9675821665F5}" destId="{6F6B4B09-981E-4FEF-863F-8026D8B0BDFF}" srcOrd="5" destOrd="0" presId="urn:microsoft.com/office/officeart/2005/8/layout/vList2"/>
    <dgm:cxn modelId="{DF2A3191-D619-4101-BB7B-59E26EADDFA0}"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Perfil general de la epidemia del VIH en toda Europa</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99CCFF"/>
        </a:solidFill>
      </dgm:spPr>
      <dgm:t>
        <a:bodyPr/>
        <a:lstStyle/>
        <a:p>
          <a:pPr rtl="0"/>
          <a:r>
            <a:rPr lang="es-ES" sz="2000" dirty="0">
              <a:solidFill>
                <a:schemeClr val="tx1"/>
              </a:solidFill>
              <a:latin typeface="Calibri" panose="020F0502020204030204" pitchFamily="34" charset="0"/>
            </a:rPr>
            <a:t>2. ¿Por qué realizar la prueba del VIH?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s-ES" sz="2000" dirty="0">
              <a:solidFill>
                <a:schemeClr val="tx1"/>
              </a:solidFill>
              <a:latin typeface="Calibri" panose="020F0502020204030204" pitchFamily="34" charset="0"/>
            </a:rPr>
            <a:t>3. Consecuencias del </a:t>
          </a:r>
          <a:r>
            <a:rPr lang="es-ES" sz="2000" dirty="0" smtClean="0">
              <a:solidFill>
                <a:schemeClr val="tx1"/>
              </a:solidFill>
              <a:latin typeface="Calibri" panose="020F0502020204030204" pitchFamily="34" charset="0"/>
            </a:rPr>
            <a:t>retraso diagnóstico</a:t>
          </a:r>
          <a:endParaRPr lang="es-ES" sz="2000" strike="sngStrike" dirty="0">
            <a:solidFill>
              <a:schemeClr val="tx1"/>
            </a:solidFill>
            <a:latin typeface="Calibri" panose="020F0502020204030204" pitchFamily="34" charset="0"/>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s-ES" sz="2000" dirty="0">
              <a:solidFill>
                <a:schemeClr val="tx1"/>
              </a:solidFill>
              <a:latin typeface="Calibri" panose="020F0502020204030204" pitchFamily="34" charset="0"/>
            </a:rPr>
            <a:t>4. Oportunidades </a:t>
          </a:r>
          <a:r>
            <a:rPr lang="es-ES" sz="2000" strike="noStrike" dirty="0" smtClean="0">
              <a:solidFill>
                <a:schemeClr val="tx1"/>
              </a:solidFill>
              <a:latin typeface="Calibri" panose="020F0502020204030204" pitchFamily="34" charset="0"/>
            </a:rPr>
            <a:t>perdidas</a:t>
          </a:r>
          <a:endParaRPr lang="es-ES" sz="2000" strike="noStrike" dirty="0">
            <a:solidFill>
              <a:schemeClr val="tx1"/>
            </a:solidFill>
            <a:latin typeface="Calibri" panose="020F0502020204030204" pitchFamily="34" charset="0"/>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s-ES" sz="2000" dirty="0">
              <a:solidFill>
                <a:schemeClr val="tx1"/>
              </a:solidFill>
              <a:latin typeface="Calibri" panose="020F0502020204030204" pitchFamily="34" charset="0"/>
            </a:rPr>
            <a:t>6. Estrategias para hacer la prueba del VIH incluyendo la prueba del VIH guiada por enfermedades indicadoras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s-ES" sz="2000" dirty="0">
              <a:solidFill>
                <a:schemeClr val="tx1"/>
              </a:solidFill>
              <a:latin typeface="Calibri" panose="020F0502020204030204" pitchFamily="34" charset="0"/>
            </a:rPr>
            <a:t>5. </a:t>
          </a:r>
          <a:r>
            <a:rPr lang="es-ES" sz="2000" dirty="0" smtClean="0">
              <a:solidFill>
                <a:schemeClr val="tx1"/>
              </a:solidFill>
              <a:latin typeface="Calibri" panose="020F0502020204030204" pitchFamily="34" charset="0"/>
            </a:rPr>
            <a:t>Barreras para </a:t>
          </a:r>
          <a:r>
            <a:rPr lang="es-ES" sz="2000" dirty="0">
              <a:solidFill>
                <a:schemeClr val="tx1"/>
              </a:solidFill>
              <a:latin typeface="Calibri" panose="020F0502020204030204" pitchFamily="34" charset="0"/>
            </a:rPr>
            <a:t>la prueba/dudas más frecuentes</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s-ES"/>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s-ES"/>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s-ES"/>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s-ES"/>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s-ES"/>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s-ES"/>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s-ES"/>
        </a:p>
      </dgm:t>
    </dgm:pt>
  </dgm:ptLst>
  <dgm:cxnLst>
    <dgm:cxn modelId="{F9D934A6-52D6-4F54-BDE9-A9E5B3FFA750}" type="presOf" srcId="{334B3551-664B-4334-BF1F-E23996D41D35}" destId="{3C98A23B-9912-4DFC-94DE-9675821665F5}"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D14F29D5-46B4-4773-90A3-29B37EAB312E}" type="presOf" srcId="{C078F39B-ABCC-4031-88AE-54B7143D90E1}" destId="{C60C5F13-BC11-46BA-86A0-E8C8DEBDFD2D}"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24268F0-8AB7-4CBE-8C4C-A58B7C756FE9}" type="presOf" srcId="{4EA625BF-1FAA-4074-975F-44FFB7629D05}" destId="{3C1371A6-360D-4628-B6B6-D0DCC663AD7A}" srcOrd="0" destOrd="0" presId="urn:microsoft.com/office/officeart/2005/8/layout/vList2"/>
    <dgm:cxn modelId="{024DE970-5D6C-4673-8743-45D25D692214}" type="presOf" srcId="{76EB3F9B-2E05-4C7C-8DE6-4ABBB04CB700}" destId="{27D53F48-8A9E-4AF0-93B2-8CEBDE1BB97C}" srcOrd="0" destOrd="0" presId="urn:microsoft.com/office/officeart/2005/8/layout/vList2"/>
    <dgm:cxn modelId="{85D693B8-0FA9-4E57-B1CF-805C3C5404C2}" type="presOf" srcId="{878F4850-5941-4A3C-9129-2ECFE0B32ED5}" destId="{7B30A21E-1790-47E3-9E16-169E73C13270}" srcOrd="0" destOrd="0" presId="urn:microsoft.com/office/officeart/2005/8/layout/vList2"/>
    <dgm:cxn modelId="{22D692FD-0FFA-4E46-A1C5-5A2057BA1471}" type="presOf" srcId="{7ADBD254-F3A8-45BA-97A2-B10099EAF300}" destId="{8DEC646D-C5DB-4FE2-AC56-684A2AB5DB0E}" srcOrd="0" destOrd="0" presId="urn:microsoft.com/office/officeart/2005/8/layout/vList2"/>
    <dgm:cxn modelId="{DCD70703-8B69-4897-923F-6D0C74FB51F1}" type="presOf" srcId="{DC5626C3-89EC-42E9-A8A5-2C4033403F44}" destId="{0363741D-5522-44EE-BA48-7952B8DF3484}"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699A7C97-2A63-4667-A02E-0077825961A3}" type="presParOf" srcId="{3C98A23B-9912-4DFC-94DE-9675821665F5}" destId="{27D53F48-8A9E-4AF0-93B2-8CEBDE1BB97C}" srcOrd="0" destOrd="0" presId="urn:microsoft.com/office/officeart/2005/8/layout/vList2"/>
    <dgm:cxn modelId="{11D9A176-3104-4C6B-97AF-F2335CC74FAE}" type="presParOf" srcId="{3C98A23B-9912-4DFC-94DE-9675821665F5}" destId="{B59A89EE-9D55-421F-8567-5EBE4D230955}" srcOrd="1" destOrd="0" presId="urn:microsoft.com/office/officeart/2005/8/layout/vList2"/>
    <dgm:cxn modelId="{4F08A407-A268-4F4F-A961-8079C880436C}" type="presParOf" srcId="{3C98A23B-9912-4DFC-94DE-9675821665F5}" destId="{0363741D-5522-44EE-BA48-7952B8DF3484}" srcOrd="2" destOrd="0" presId="urn:microsoft.com/office/officeart/2005/8/layout/vList2"/>
    <dgm:cxn modelId="{FF4CB832-AC3F-4A49-8984-24592CA684FD}" type="presParOf" srcId="{3C98A23B-9912-4DFC-94DE-9675821665F5}" destId="{0BF2AA6C-D6FE-42AE-B985-92A0D12CF2D4}" srcOrd="3" destOrd="0" presId="urn:microsoft.com/office/officeart/2005/8/layout/vList2"/>
    <dgm:cxn modelId="{D69648D1-8A0A-4D90-B533-B4D14A260986}" type="presParOf" srcId="{3C98A23B-9912-4DFC-94DE-9675821665F5}" destId="{3C1371A6-360D-4628-B6B6-D0DCC663AD7A}" srcOrd="4" destOrd="0" presId="urn:microsoft.com/office/officeart/2005/8/layout/vList2"/>
    <dgm:cxn modelId="{710DF4F0-5C3A-4F68-8F37-A16FFE5B3D56}" type="presParOf" srcId="{3C98A23B-9912-4DFC-94DE-9675821665F5}" destId="{6F6B4B09-981E-4FEF-863F-8026D8B0BDFF}" srcOrd="5" destOrd="0" presId="urn:microsoft.com/office/officeart/2005/8/layout/vList2"/>
    <dgm:cxn modelId="{C46AACC5-D6B1-43C5-B7C3-AD27611B6477}" type="presParOf" srcId="{3C98A23B-9912-4DFC-94DE-9675821665F5}" destId="{C60C5F13-BC11-46BA-86A0-E8C8DEBDFD2D}" srcOrd="6" destOrd="0" presId="urn:microsoft.com/office/officeart/2005/8/layout/vList2"/>
    <dgm:cxn modelId="{5C8830EB-F6A2-4BF5-A86F-9004407303B5}" type="presParOf" srcId="{3C98A23B-9912-4DFC-94DE-9675821665F5}" destId="{51223976-9EDD-44DB-B904-276081631982}" srcOrd="7" destOrd="0" presId="urn:microsoft.com/office/officeart/2005/8/layout/vList2"/>
    <dgm:cxn modelId="{234DEF68-53DD-41D8-9760-310BF4743F2E}" type="presParOf" srcId="{3C98A23B-9912-4DFC-94DE-9675821665F5}" destId="{8DEC646D-C5DB-4FE2-AC56-684A2AB5DB0E}" srcOrd="8" destOrd="0" presId="urn:microsoft.com/office/officeart/2005/8/layout/vList2"/>
    <dgm:cxn modelId="{6701F358-9E95-4074-A302-6140FDF2C74D}" type="presParOf" srcId="{3C98A23B-9912-4DFC-94DE-9675821665F5}" destId="{4922431F-3D46-4906-93E0-CF5BE3C812E5}" srcOrd="9" destOrd="0" presId="urn:microsoft.com/office/officeart/2005/8/layout/vList2"/>
    <dgm:cxn modelId="{1E774601-558A-4765-B177-528C31AF64DF}"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Perfil general de la epidemia del VIH en toda Europa</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99CCFF"/>
        </a:solidFill>
      </dgm:spPr>
      <dgm:t>
        <a:bodyPr/>
        <a:lstStyle/>
        <a:p>
          <a:pPr rtl="0"/>
          <a:r>
            <a:rPr lang="es-ES" sz="2000" dirty="0">
              <a:solidFill>
                <a:schemeClr val="tx1"/>
              </a:solidFill>
              <a:latin typeface="Calibri" panose="020F0502020204030204" pitchFamily="34" charset="0"/>
            </a:rPr>
            <a:t>2. ¿Por qué realizar la prueba del VIH?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s-ES" sz="2000" dirty="0">
              <a:solidFill>
                <a:schemeClr val="tx1"/>
              </a:solidFill>
              <a:latin typeface="Calibri" panose="020F0502020204030204" pitchFamily="34" charset="0"/>
            </a:rPr>
            <a:t>3. Consecuencias del diagnóstico tardío</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s-ES" sz="2000" dirty="0">
              <a:solidFill>
                <a:schemeClr val="tx1"/>
              </a:solidFill>
              <a:latin typeface="Calibri" panose="020F0502020204030204" pitchFamily="34" charset="0"/>
            </a:rPr>
            <a:t>4. Estrategias para hacer la prueba del VIH incluyendo la prueba del VIH guiada por enfermedades indicadoras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s-ES"/>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s-ES"/>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s-ES"/>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s-ES"/>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s-ES"/>
        </a:p>
      </dgm:t>
    </dgm:pt>
  </dgm:ptLst>
  <dgm:cxnLst>
    <dgm:cxn modelId="{BB6C9622-3860-44CE-9CFF-3DF748161988}" type="presOf" srcId="{4EA625BF-1FAA-4074-975F-44FFB7629D05}" destId="{3C1371A6-360D-4628-B6B6-D0DCC663AD7A}" srcOrd="0" destOrd="0" presId="urn:microsoft.com/office/officeart/2005/8/layout/vList2"/>
    <dgm:cxn modelId="{91650B91-432B-4873-A4CC-130393E29CF1}" type="presOf" srcId="{334B3551-664B-4334-BF1F-E23996D41D35}" destId="{3C98A23B-9912-4DFC-94DE-9675821665F5}"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49CD1E8C-45AF-48B4-9D44-DA70EDBA69E3}" type="presOf" srcId="{76EB3F9B-2E05-4C7C-8DE6-4ABBB04CB700}" destId="{27D53F48-8A9E-4AF0-93B2-8CEBDE1BB97C}"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841F1E19-1772-45EF-A3F7-39C2EA1312F0}" type="presOf" srcId="{7ADBD254-F3A8-45BA-97A2-B10099EAF300}" destId="{8DEC646D-C5DB-4FE2-AC56-684A2AB5DB0E}" srcOrd="0" destOrd="0" presId="urn:microsoft.com/office/officeart/2005/8/layout/vList2"/>
    <dgm:cxn modelId="{F6A48313-160C-4A82-9EB4-8FFD50B63029}" srcId="{334B3551-664B-4334-BF1F-E23996D41D35}" destId="{7ADBD254-F3A8-45BA-97A2-B10099EAF300}" srcOrd="3"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4EA2E9DE-C181-4093-B82D-E0DA708A40A3}" type="presOf" srcId="{DC5626C3-89EC-42E9-A8A5-2C4033403F44}" destId="{0363741D-5522-44EE-BA48-7952B8DF3484}" srcOrd="0" destOrd="0" presId="urn:microsoft.com/office/officeart/2005/8/layout/vList2"/>
    <dgm:cxn modelId="{3CD8548E-7EFA-490E-A9F4-8F6DDBB45AD3}" type="presParOf" srcId="{3C98A23B-9912-4DFC-94DE-9675821665F5}" destId="{27D53F48-8A9E-4AF0-93B2-8CEBDE1BB97C}" srcOrd="0" destOrd="0" presId="urn:microsoft.com/office/officeart/2005/8/layout/vList2"/>
    <dgm:cxn modelId="{C9BE9EDA-F606-42E1-AB66-B888480370F6}" type="presParOf" srcId="{3C98A23B-9912-4DFC-94DE-9675821665F5}" destId="{B59A89EE-9D55-421F-8567-5EBE4D230955}" srcOrd="1" destOrd="0" presId="urn:microsoft.com/office/officeart/2005/8/layout/vList2"/>
    <dgm:cxn modelId="{9D3F378A-1CBC-4B61-B4A7-68DF977BE27C}" type="presParOf" srcId="{3C98A23B-9912-4DFC-94DE-9675821665F5}" destId="{0363741D-5522-44EE-BA48-7952B8DF3484}" srcOrd="2" destOrd="0" presId="urn:microsoft.com/office/officeart/2005/8/layout/vList2"/>
    <dgm:cxn modelId="{7638B3DB-4D90-4CCB-B2DC-98ED293204E4}" type="presParOf" srcId="{3C98A23B-9912-4DFC-94DE-9675821665F5}" destId="{0BF2AA6C-D6FE-42AE-B985-92A0D12CF2D4}" srcOrd="3" destOrd="0" presId="urn:microsoft.com/office/officeart/2005/8/layout/vList2"/>
    <dgm:cxn modelId="{165A3CAE-CBB8-496D-9E1E-50169ED2AEC7}" type="presParOf" srcId="{3C98A23B-9912-4DFC-94DE-9675821665F5}" destId="{3C1371A6-360D-4628-B6B6-D0DCC663AD7A}" srcOrd="4" destOrd="0" presId="urn:microsoft.com/office/officeart/2005/8/layout/vList2"/>
    <dgm:cxn modelId="{4FA53F41-1857-458B-AB55-72BDC4E5AF5B}" type="presParOf" srcId="{3C98A23B-9912-4DFC-94DE-9675821665F5}" destId="{6F6B4B09-981E-4FEF-863F-8026D8B0BDFF}" srcOrd="5" destOrd="0" presId="urn:microsoft.com/office/officeart/2005/8/layout/vList2"/>
    <dgm:cxn modelId="{96977A9D-9457-40DB-BFBA-E9E08D9AFBAD}"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El perfil general de la epidemia del VIH en toda Europa</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¿Por qué realizar la prueba del VIH?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chemeClr val="accent1">
            <a:lumMod val="40000"/>
            <a:lumOff val="60000"/>
          </a:schemeClr>
        </a:solidFill>
      </dgm:spPr>
      <dgm:t>
        <a:bodyPr/>
        <a:lstStyle/>
        <a:p>
          <a:pPr rtl="0"/>
          <a:r>
            <a:rPr lang="en-GB" sz="2000" b="0" dirty="0">
              <a:solidFill>
                <a:schemeClr val="tx1"/>
              </a:solidFill>
            </a:rPr>
            <a:t>3. Consecuencias del </a:t>
          </a:r>
          <a:r>
            <a:rPr lang="en-GB" sz="2000" b="0" dirty="0" err="1" smtClean="0">
              <a:solidFill>
                <a:schemeClr val="tx1"/>
              </a:solidFill>
            </a:rPr>
            <a:t>retraso</a:t>
          </a:r>
          <a:r>
            <a:rPr lang="en-GB" sz="2000" b="0" dirty="0" smtClean="0">
              <a:solidFill>
                <a:schemeClr val="tx1"/>
              </a:solidFill>
            </a:rPr>
            <a:t> </a:t>
          </a:r>
          <a:r>
            <a:rPr lang="en-GB" sz="2000" b="0" dirty="0" err="1" smtClean="0">
              <a:solidFill>
                <a:schemeClr val="tx1"/>
              </a:solidFill>
            </a:rPr>
            <a:t>diagnóstico</a:t>
          </a:r>
          <a:endParaRPr lang="en-GB" sz="2000" b="0" strike="sngStrike"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a:t>
          </a:r>
          <a:r>
            <a:rPr lang="en-GB" sz="2000" dirty="0" err="1">
              <a:solidFill>
                <a:schemeClr val="tx1"/>
              </a:solidFill>
            </a:rPr>
            <a:t>Oportunidades</a:t>
          </a:r>
          <a:r>
            <a:rPr lang="en-GB" sz="2000" dirty="0">
              <a:solidFill>
                <a:schemeClr val="tx1"/>
              </a:solidFill>
            </a:rPr>
            <a:t> </a:t>
          </a:r>
          <a:r>
            <a:rPr lang="en-GB" sz="2000" strike="noStrike" dirty="0" err="1" smtClean="0">
              <a:solidFill>
                <a:schemeClr val="tx1"/>
              </a:solidFill>
            </a:rPr>
            <a:t>perdidas</a:t>
          </a:r>
          <a:endParaRPr lang="en-GB" sz="2000" strike="noStrike"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Estrategias para hacer la prueba del VIH incluyendo la prueba del VIH guiada por enfermedades indicadoras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smtClean="0">
              <a:solidFill>
                <a:schemeClr val="tx1"/>
              </a:solidFill>
            </a:rPr>
            <a:t>5. </a:t>
          </a:r>
          <a:r>
            <a:rPr lang="en-GB" sz="2000" strike="noStrike" dirty="0" err="1" smtClean="0">
              <a:solidFill>
                <a:schemeClr val="tx1"/>
              </a:solidFill>
            </a:rPr>
            <a:t>Barreras</a:t>
          </a:r>
          <a:r>
            <a:rPr lang="en-GB" sz="2000" strike="noStrike" dirty="0" smtClean="0">
              <a:solidFill>
                <a:schemeClr val="tx1"/>
              </a:solidFill>
            </a:rPr>
            <a:t> </a:t>
          </a:r>
          <a:r>
            <a:rPr lang="en-GB" sz="2000" dirty="0" smtClean="0">
              <a:solidFill>
                <a:schemeClr val="tx1"/>
              </a:solidFill>
            </a:rPr>
            <a:t>para </a:t>
          </a:r>
          <a:r>
            <a:rPr lang="en-GB" sz="2000" dirty="0">
              <a:solidFill>
                <a:schemeClr val="tx1"/>
              </a:solidFill>
            </a:rPr>
            <a:t>la prueba/dudas más frecuentes</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s-ES"/>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s-ES"/>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s-ES"/>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s-ES"/>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s-ES"/>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s-ES"/>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s-ES"/>
        </a:p>
      </dgm:t>
    </dgm:pt>
  </dgm:ptLst>
  <dgm:cxnLst>
    <dgm:cxn modelId="{5B0F4E01-CCCE-4A74-A665-490717D913A9}" srcId="{334B3551-664B-4334-BF1F-E23996D41D35}" destId="{76EB3F9B-2E05-4C7C-8DE6-4ABBB04CB700}" srcOrd="0" destOrd="0" parTransId="{DE2C285B-3357-4DDB-9318-9CA4EA74D859}" sibTransId="{8DB55BB1-F7B5-4D74-B5A4-831CBA86F5E9}"/>
    <dgm:cxn modelId="{1658E4CF-C173-46C6-B4DE-F995AAF31B7B}" srcId="{334B3551-664B-4334-BF1F-E23996D41D35}" destId="{878F4850-5941-4A3C-9129-2ECFE0B32ED5}" srcOrd="5" destOrd="0" parTransId="{632BB5FA-C52A-4CF8-96A8-8717A4E2A1A6}" sibTransId="{E7987764-A999-4E74-81FA-1C220AAA9805}"/>
    <dgm:cxn modelId="{F6A48313-160C-4A82-9EB4-8FFD50B63029}" srcId="{334B3551-664B-4334-BF1F-E23996D41D35}" destId="{7ADBD254-F3A8-45BA-97A2-B10099EAF300}" srcOrd="4" destOrd="0" parTransId="{F030D52B-33C9-4CF2-BE55-4168E6C52F5E}" sibTransId="{C54172BD-B7AE-4237-A2D6-CBE22CEA6D8E}"/>
    <dgm:cxn modelId="{F688930C-7A8F-4D6D-A03C-EDA8A6DA470E}" type="presOf" srcId="{4EA625BF-1FAA-4074-975F-44FFB7629D05}" destId="{3C1371A6-360D-4628-B6B6-D0DCC663AD7A}" srcOrd="0" destOrd="0" presId="urn:microsoft.com/office/officeart/2005/8/layout/vList2"/>
    <dgm:cxn modelId="{EEFA4455-8D65-4FF7-AD95-41E9D91913AC}"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555C9E35-22F4-45FA-AE6C-7274FEEF6301}" type="presOf" srcId="{C078F39B-ABCC-4031-88AE-54B7143D90E1}" destId="{C60C5F13-BC11-46BA-86A0-E8C8DEBDFD2D}"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CF02DB6C-69C4-4787-A6DF-015004AE9821}" type="presOf" srcId="{7ADBD254-F3A8-45BA-97A2-B10099EAF300}" destId="{8DEC646D-C5DB-4FE2-AC56-684A2AB5DB0E}" srcOrd="0" destOrd="0" presId="urn:microsoft.com/office/officeart/2005/8/layout/vList2"/>
    <dgm:cxn modelId="{3BEC4FD4-C1D0-48B5-9DF5-FF42B20D6F95}" type="presOf" srcId="{334B3551-664B-4334-BF1F-E23996D41D35}" destId="{3C98A23B-9912-4DFC-94DE-9675821665F5}" srcOrd="0" destOrd="0" presId="urn:microsoft.com/office/officeart/2005/8/layout/vList2"/>
    <dgm:cxn modelId="{170F7149-2C78-4BA1-BEE0-11BAD8BFBA9E}" type="presOf" srcId="{878F4850-5941-4A3C-9129-2ECFE0B32ED5}" destId="{7B30A21E-1790-47E3-9E16-169E73C13270}"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3C5961BF-4D03-4AB7-80BE-0DE36075F5DD}" type="presOf" srcId="{76EB3F9B-2E05-4C7C-8DE6-4ABBB04CB700}" destId="{27D53F48-8A9E-4AF0-93B2-8CEBDE1BB97C}" srcOrd="0" destOrd="0" presId="urn:microsoft.com/office/officeart/2005/8/layout/vList2"/>
    <dgm:cxn modelId="{37627683-4CAE-475F-9D4B-2E6C04653938}" type="presParOf" srcId="{3C98A23B-9912-4DFC-94DE-9675821665F5}" destId="{27D53F48-8A9E-4AF0-93B2-8CEBDE1BB97C}" srcOrd="0" destOrd="0" presId="urn:microsoft.com/office/officeart/2005/8/layout/vList2"/>
    <dgm:cxn modelId="{911885C3-D026-4117-8E97-D0BD0AD6ED83}" type="presParOf" srcId="{3C98A23B-9912-4DFC-94DE-9675821665F5}" destId="{B59A89EE-9D55-421F-8567-5EBE4D230955}" srcOrd="1" destOrd="0" presId="urn:microsoft.com/office/officeart/2005/8/layout/vList2"/>
    <dgm:cxn modelId="{4C203F0D-CBD3-4068-80AA-904F9E08F5B8}" type="presParOf" srcId="{3C98A23B-9912-4DFC-94DE-9675821665F5}" destId="{0363741D-5522-44EE-BA48-7952B8DF3484}" srcOrd="2" destOrd="0" presId="urn:microsoft.com/office/officeart/2005/8/layout/vList2"/>
    <dgm:cxn modelId="{F7A91910-B2A6-4C5D-BC58-C392ECAE62B7}" type="presParOf" srcId="{3C98A23B-9912-4DFC-94DE-9675821665F5}" destId="{0BF2AA6C-D6FE-42AE-B985-92A0D12CF2D4}" srcOrd="3" destOrd="0" presId="urn:microsoft.com/office/officeart/2005/8/layout/vList2"/>
    <dgm:cxn modelId="{979FFC1C-7057-48E9-B2FD-A6C33472A3E1}" type="presParOf" srcId="{3C98A23B-9912-4DFC-94DE-9675821665F5}" destId="{3C1371A6-360D-4628-B6B6-D0DCC663AD7A}" srcOrd="4" destOrd="0" presId="urn:microsoft.com/office/officeart/2005/8/layout/vList2"/>
    <dgm:cxn modelId="{3D8C9233-84D3-460C-B4EA-9495780A7772}" type="presParOf" srcId="{3C98A23B-9912-4DFC-94DE-9675821665F5}" destId="{6F6B4B09-981E-4FEF-863F-8026D8B0BDFF}" srcOrd="5" destOrd="0" presId="urn:microsoft.com/office/officeart/2005/8/layout/vList2"/>
    <dgm:cxn modelId="{4208A78F-B8F0-4863-8323-DDCE67287BC3}" type="presParOf" srcId="{3C98A23B-9912-4DFC-94DE-9675821665F5}" destId="{C60C5F13-BC11-46BA-86A0-E8C8DEBDFD2D}" srcOrd="6" destOrd="0" presId="urn:microsoft.com/office/officeart/2005/8/layout/vList2"/>
    <dgm:cxn modelId="{D16297C9-4A4A-4D14-B91E-2B60D6D3D9A8}" type="presParOf" srcId="{3C98A23B-9912-4DFC-94DE-9675821665F5}" destId="{51223976-9EDD-44DB-B904-276081631982}" srcOrd="7" destOrd="0" presId="urn:microsoft.com/office/officeart/2005/8/layout/vList2"/>
    <dgm:cxn modelId="{34E27FAE-6670-475E-AA8B-62B5B52636BA}" type="presParOf" srcId="{3C98A23B-9912-4DFC-94DE-9675821665F5}" destId="{8DEC646D-C5DB-4FE2-AC56-684A2AB5DB0E}" srcOrd="8" destOrd="0" presId="urn:microsoft.com/office/officeart/2005/8/layout/vList2"/>
    <dgm:cxn modelId="{912395E4-77D2-4DE3-9A42-2F262F0C3193}" type="presParOf" srcId="{3C98A23B-9912-4DFC-94DE-9675821665F5}" destId="{4922431F-3D46-4906-93E0-CF5BE3C812E5}" srcOrd="9" destOrd="0" presId="urn:microsoft.com/office/officeart/2005/8/layout/vList2"/>
    <dgm:cxn modelId="{85ABA76A-02DB-4362-9E7E-27ABE4C7F8FC}"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El perfil general de la epidemia del VIH en toda Europa</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¿Por qué realizar la prueba del VIH?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chemeClr val="accent1">
            <a:lumMod val="40000"/>
            <a:lumOff val="60000"/>
          </a:schemeClr>
        </a:solidFill>
      </dgm:spPr>
      <dgm:t>
        <a:bodyPr/>
        <a:lstStyle/>
        <a:p>
          <a:pPr rtl="0"/>
          <a:r>
            <a:rPr lang="en-GB" sz="2000" b="0" dirty="0">
              <a:solidFill>
                <a:schemeClr val="tx1"/>
              </a:solidFill>
            </a:rPr>
            <a:t>3. Consecuencias del diagnóstico tardío</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4. Estrategias para hacer la prueba del VIH incluyendo la prueba del VIH guiada por enfermedades indicadoras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s-ES"/>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es-ES"/>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es-ES"/>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es-ES"/>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es-ES"/>
        </a:p>
      </dgm:t>
    </dgm:pt>
  </dgm:ptLst>
  <dgm:cxnLst>
    <dgm:cxn modelId="{F6A48313-160C-4A82-9EB4-8FFD50B63029}" srcId="{334B3551-664B-4334-BF1F-E23996D41D35}" destId="{7ADBD254-F3A8-45BA-97A2-B10099EAF300}" srcOrd="3" destOrd="0" parTransId="{F030D52B-33C9-4CF2-BE55-4168E6C52F5E}" sibTransId="{C54172BD-B7AE-4237-A2D6-CBE22CEA6D8E}"/>
    <dgm:cxn modelId="{8E5A4D8F-D267-4729-B689-335A24549F91}" type="presOf" srcId="{7ADBD254-F3A8-45BA-97A2-B10099EAF300}" destId="{8DEC646D-C5DB-4FE2-AC56-684A2AB5DB0E}" srcOrd="0" destOrd="0" presId="urn:microsoft.com/office/officeart/2005/8/layout/vList2"/>
    <dgm:cxn modelId="{87B56B84-97C3-4900-92CD-9C97621A50F6}" type="presOf" srcId="{4EA625BF-1FAA-4074-975F-44FFB7629D05}" destId="{3C1371A6-360D-4628-B6B6-D0DCC663AD7A}" srcOrd="0" destOrd="0" presId="urn:microsoft.com/office/officeart/2005/8/layout/vList2"/>
    <dgm:cxn modelId="{5B0F4E01-CCCE-4A74-A665-490717D913A9}" srcId="{334B3551-664B-4334-BF1F-E23996D41D35}" destId="{76EB3F9B-2E05-4C7C-8DE6-4ABBB04CB700}" srcOrd="0" destOrd="0" parTransId="{DE2C285B-3357-4DDB-9318-9CA4EA74D859}" sibTransId="{8DB55BB1-F7B5-4D74-B5A4-831CBA86F5E9}"/>
    <dgm:cxn modelId="{A9F1DFF6-9CFD-4A57-B369-DFBA9DCACFC9}" type="presOf" srcId="{DC5626C3-89EC-42E9-A8A5-2C4033403F44}" destId="{0363741D-5522-44EE-BA48-7952B8DF3484}"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4029AAA3-B5E2-47EF-9D24-6EA0E92EAA08}" type="presOf" srcId="{334B3551-664B-4334-BF1F-E23996D41D35}" destId="{3C98A23B-9912-4DFC-94DE-9675821665F5}" srcOrd="0" destOrd="0" presId="urn:microsoft.com/office/officeart/2005/8/layout/vList2"/>
    <dgm:cxn modelId="{5E4630AB-7E99-4C3F-B44D-77F5C2B57488}" type="presOf" srcId="{76EB3F9B-2E05-4C7C-8DE6-4ABBB04CB700}" destId="{27D53F48-8A9E-4AF0-93B2-8CEBDE1BB97C}" srcOrd="0" destOrd="0" presId="urn:microsoft.com/office/officeart/2005/8/layout/vList2"/>
    <dgm:cxn modelId="{843D756F-A15F-4D9F-9D9D-D02AB0F5D0F2}" type="presParOf" srcId="{3C98A23B-9912-4DFC-94DE-9675821665F5}" destId="{27D53F48-8A9E-4AF0-93B2-8CEBDE1BB97C}" srcOrd="0" destOrd="0" presId="urn:microsoft.com/office/officeart/2005/8/layout/vList2"/>
    <dgm:cxn modelId="{85276E8A-2539-4ACA-9369-5869E577B815}" type="presParOf" srcId="{3C98A23B-9912-4DFC-94DE-9675821665F5}" destId="{B59A89EE-9D55-421F-8567-5EBE4D230955}" srcOrd="1" destOrd="0" presId="urn:microsoft.com/office/officeart/2005/8/layout/vList2"/>
    <dgm:cxn modelId="{AF00B707-C996-465C-BECF-9E9D3C0C4DF8}" type="presParOf" srcId="{3C98A23B-9912-4DFC-94DE-9675821665F5}" destId="{0363741D-5522-44EE-BA48-7952B8DF3484}" srcOrd="2" destOrd="0" presId="urn:microsoft.com/office/officeart/2005/8/layout/vList2"/>
    <dgm:cxn modelId="{597E081E-8C3E-42B5-9206-02D426B8A596}" type="presParOf" srcId="{3C98A23B-9912-4DFC-94DE-9675821665F5}" destId="{0BF2AA6C-D6FE-42AE-B985-92A0D12CF2D4}" srcOrd="3" destOrd="0" presId="urn:microsoft.com/office/officeart/2005/8/layout/vList2"/>
    <dgm:cxn modelId="{CC3F432A-CC86-4441-9913-DB7F4262D853}" type="presParOf" srcId="{3C98A23B-9912-4DFC-94DE-9675821665F5}" destId="{3C1371A6-360D-4628-B6B6-D0DCC663AD7A}" srcOrd="4" destOrd="0" presId="urn:microsoft.com/office/officeart/2005/8/layout/vList2"/>
    <dgm:cxn modelId="{F4508D77-9891-46C5-B8C2-EA4207251ED3}" type="presParOf" srcId="{3C98A23B-9912-4DFC-94DE-9675821665F5}" destId="{6F6B4B09-981E-4FEF-863F-8026D8B0BDFF}" srcOrd="5" destOrd="0" presId="urn:microsoft.com/office/officeart/2005/8/layout/vList2"/>
    <dgm:cxn modelId="{C3AFD4D6-8F1D-4CC5-83B2-E2B164B539FB}"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El perfil general de la epidemia del VIH en toda Europa</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¿Por qué realizar la prueba del VIH?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a:t>
          </a:r>
          <a:r>
            <a:rPr lang="en-GB" sz="2000" dirty="0" err="1">
              <a:solidFill>
                <a:schemeClr val="tx1"/>
              </a:solidFill>
            </a:rPr>
            <a:t>Consecuencias</a:t>
          </a:r>
          <a:r>
            <a:rPr lang="en-GB" sz="2000" dirty="0">
              <a:solidFill>
                <a:schemeClr val="tx1"/>
              </a:solidFill>
            </a:rPr>
            <a:t> </a:t>
          </a:r>
          <a:r>
            <a:rPr lang="en-GB" sz="2000" dirty="0" smtClean="0">
              <a:solidFill>
                <a:schemeClr val="tx1"/>
              </a:solidFill>
            </a:rPr>
            <a:t>del </a:t>
          </a:r>
          <a:r>
            <a:rPr lang="en-GB" sz="2000" dirty="0" err="1" smtClean="0">
              <a:solidFill>
                <a:schemeClr val="tx1"/>
              </a:solidFill>
            </a:rPr>
            <a:t>retraso</a:t>
          </a:r>
          <a:r>
            <a:rPr lang="en-GB" sz="2000" dirty="0" smtClean="0">
              <a:solidFill>
                <a:schemeClr val="tx1"/>
              </a:solidFill>
            </a:rPr>
            <a:t> </a:t>
          </a:r>
          <a:r>
            <a:rPr lang="en-GB" sz="2000" dirty="0">
              <a:solidFill>
                <a:schemeClr val="tx1"/>
              </a:solidFill>
            </a:rPr>
            <a:t>diagnóstico tardío</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chemeClr val="accent1">
            <a:lumMod val="40000"/>
            <a:lumOff val="60000"/>
          </a:schemeClr>
        </a:solidFill>
      </dgm:spPr>
      <dgm:t>
        <a:bodyPr/>
        <a:lstStyle/>
        <a:p>
          <a:pPr rtl="0"/>
          <a:r>
            <a:rPr lang="en-GB" sz="2000" dirty="0">
              <a:solidFill>
                <a:schemeClr val="tx1"/>
              </a:solidFill>
            </a:rPr>
            <a:t>4. </a:t>
          </a:r>
          <a:r>
            <a:rPr lang="en-GB" sz="2000" dirty="0" err="1">
              <a:solidFill>
                <a:schemeClr val="tx1"/>
              </a:solidFill>
            </a:rPr>
            <a:t>Oportunidades</a:t>
          </a:r>
          <a:r>
            <a:rPr lang="en-GB" sz="2000" dirty="0">
              <a:solidFill>
                <a:schemeClr val="tx1"/>
              </a:solidFill>
            </a:rPr>
            <a:t> </a:t>
          </a:r>
          <a:r>
            <a:rPr lang="en-GB" sz="2000" dirty="0" err="1" smtClean="0">
              <a:solidFill>
                <a:schemeClr val="tx1"/>
              </a:solidFill>
            </a:rPr>
            <a:t>perdidas</a:t>
          </a:r>
          <a:endParaRPr lang="en-GB" sz="2000"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Estrategias para hacer la prueba del VIH incluyendo la prueba del VIH guiada por enfermedades indicadoras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a:t>
          </a:r>
          <a:r>
            <a:rPr lang="en-GB" sz="2000" dirty="0" err="1" smtClean="0">
              <a:solidFill>
                <a:schemeClr val="tx1"/>
              </a:solidFill>
            </a:rPr>
            <a:t>Barreras</a:t>
          </a:r>
          <a:r>
            <a:rPr lang="en-GB" sz="2000" dirty="0" smtClean="0">
              <a:solidFill>
                <a:schemeClr val="tx1"/>
              </a:solidFill>
            </a:rPr>
            <a:t> </a:t>
          </a:r>
          <a:r>
            <a:rPr lang="en-GB" sz="2000" dirty="0">
              <a:solidFill>
                <a:schemeClr val="tx1"/>
              </a:solidFill>
            </a:rPr>
            <a:t>para la prueba/dudas más frecuentes</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s-ES"/>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s-ES"/>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s-ES"/>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s-ES"/>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s-ES"/>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s-ES"/>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s-ES"/>
        </a:p>
      </dgm:t>
    </dgm:pt>
  </dgm:ptLst>
  <dgm:cxnLst>
    <dgm:cxn modelId="{F522429A-23C5-4BEF-A06B-836447DCC2AC}" type="presOf" srcId="{76EB3F9B-2E05-4C7C-8DE6-4ABBB04CB700}" destId="{27D53F48-8A9E-4AF0-93B2-8CEBDE1BB97C}" srcOrd="0" destOrd="0" presId="urn:microsoft.com/office/officeart/2005/8/layout/vList2"/>
    <dgm:cxn modelId="{6F687749-0F7D-4931-B335-C60A534EE265}" type="presOf" srcId="{DC5626C3-89EC-42E9-A8A5-2C4033403F44}" destId="{0363741D-5522-44EE-BA48-7952B8DF3484}" srcOrd="0" destOrd="0" presId="urn:microsoft.com/office/officeart/2005/8/layout/vList2"/>
    <dgm:cxn modelId="{9721C1E4-0B67-43EC-87ED-41EAA05EEB46}" type="presOf" srcId="{C078F39B-ABCC-4031-88AE-54B7143D90E1}" destId="{C60C5F13-BC11-46BA-86A0-E8C8DEBDFD2D}"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C404897B-FB56-4A97-BD2D-F39F5D589BCA}" type="presOf" srcId="{4EA625BF-1FAA-4074-975F-44FFB7629D05}" destId="{3C1371A6-360D-4628-B6B6-D0DCC663AD7A}"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91E7DB5A-BF40-4E1B-9B27-68DE2FD88DC1}" type="presOf" srcId="{334B3551-664B-4334-BF1F-E23996D41D35}" destId="{3C98A23B-9912-4DFC-94DE-9675821665F5}"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3F2FB569-BDDB-438A-BBA3-EC7BA075502A}" type="presOf" srcId="{7ADBD254-F3A8-45BA-97A2-B10099EAF300}" destId="{8DEC646D-C5DB-4FE2-AC56-684A2AB5DB0E}" srcOrd="0" destOrd="0" presId="urn:microsoft.com/office/officeart/2005/8/layout/vList2"/>
    <dgm:cxn modelId="{F5AA6BC1-9CF2-472B-9F5F-00315F492499}" type="presOf" srcId="{878F4850-5941-4A3C-9129-2ECFE0B32ED5}" destId="{7B30A21E-1790-47E3-9E16-169E73C13270}"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E6D88609-DD23-4BD4-B1DD-2262934BC7B3}" type="presParOf" srcId="{3C98A23B-9912-4DFC-94DE-9675821665F5}" destId="{27D53F48-8A9E-4AF0-93B2-8CEBDE1BB97C}" srcOrd="0" destOrd="0" presId="urn:microsoft.com/office/officeart/2005/8/layout/vList2"/>
    <dgm:cxn modelId="{1D87F2AA-4659-460D-9497-8D7FEF5952B5}" type="presParOf" srcId="{3C98A23B-9912-4DFC-94DE-9675821665F5}" destId="{B59A89EE-9D55-421F-8567-5EBE4D230955}" srcOrd="1" destOrd="0" presId="urn:microsoft.com/office/officeart/2005/8/layout/vList2"/>
    <dgm:cxn modelId="{6DFC0E44-C4C8-4475-ABBE-63FE4BEA5352}" type="presParOf" srcId="{3C98A23B-9912-4DFC-94DE-9675821665F5}" destId="{0363741D-5522-44EE-BA48-7952B8DF3484}" srcOrd="2" destOrd="0" presId="urn:microsoft.com/office/officeart/2005/8/layout/vList2"/>
    <dgm:cxn modelId="{377323D0-0790-4C4E-B074-E3A032CFDBED}" type="presParOf" srcId="{3C98A23B-9912-4DFC-94DE-9675821665F5}" destId="{0BF2AA6C-D6FE-42AE-B985-92A0D12CF2D4}" srcOrd="3" destOrd="0" presId="urn:microsoft.com/office/officeart/2005/8/layout/vList2"/>
    <dgm:cxn modelId="{4A84B27E-3591-4B78-8C06-DAAE4059B0CB}" type="presParOf" srcId="{3C98A23B-9912-4DFC-94DE-9675821665F5}" destId="{3C1371A6-360D-4628-B6B6-D0DCC663AD7A}" srcOrd="4" destOrd="0" presId="urn:microsoft.com/office/officeart/2005/8/layout/vList2"/>
    <dgm:cxn modelId="{63460674-DB49-49AB-8F50-F08DFB22F77B}" type="presParOf" srcId="{3C98A23B-9912-4DFC-94DE-9675821665F5}" destId="{6F6B4B09-981E-4FEF-863F-8026D8B0BDFF}" srcOrd="5" destOrd="0" presId="urn:microsoft.com/office/officeart/2005/8/layout/vList2"/>
    <dgm:cxn modelId="{DC6067A9-C27D-435E-B2AB-555EDA9D15FC}" type="presParOf" srcId="{3C98A23B-9912-4DFC-94DE-9675821665F5}" destId="{C60C5F13-BC11-46BA-86A0-E8C8DEBDFD2D}" srcOrd="6" destOrd="0" presId="urn:microsoft.com/office/officeart/2005/8/layout/vList2"/>
    <dgm:cxn modelId="{47611459-3947-4624-95A4-673F7D57C941}" type="presParOf" srcId="{3C98A23B-9912-4DFC-94DE-9675821665F5}" destId="{51223976-9EDD-44DB-B904-276081631982}" srcOrd="7" destOrd="0" presId="urn:microsoft.com/office/officeart/2005/8/layout/vList2"/>
    <dgm:cxn modelId="{2FD1481D-4DD5-4CAE-9F93-BF0B372B066C}" type="presParOf" srcId="{3C98A23B-9912-4DFC-94DE-9675821665F5}" destId="{8DEC646D-C5DB-4FE2-AC56-684A2AB5DB0E}" srcOrd="8" destOrd="0" presId="urn:microsoft.com/office/officeart/2005/8/layout/vList2"/>
    <dgm:cxn modelId="{F11013CA-6852-4FBB-9C81-57E25029BCA3}" type="presParOf" srcId="{3C98A23B-9912-4DFC-94DE-9675821665F5}" destId="{4922431F-3D46-4906-93E0-CF5BE3C812E5}" srcOrd="9" destOrd="0" presId="urn:microsoft.com/office/officeart/2005/8/layout/vList2"/>
    <dgm:cxn modelId="{CF04A3E0-AFCC-4E20-A336-4BC5B254547F}"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El perfil general de la epidemia del VIH en toda Europa</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¿Por qué hacer la prueba del VIH?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Consecuencias del </a:t>
          </a:r>
          <a:r>
            <a:rPr lang="en-GB" sz="2000" dirty="0" err="1" smtClean="0">
              <a:solidFill>
                <a:schemeClr val="tx1"/>
              </a:solidFill>
            </a:rPr>
            <a:t>retraso</a:t>
          </a:r>
          <a:r>
            <a:rPr lang="en-GB" sz="2000" dirty="0" smtClean="0">
              <a:solidFill>
                <a:schemeClr val="tx1"/>
              </a:solidFill>
            </a:rPr>
            <a:t> </a:t>
          </a:r>
          <a:r>
            <a:rPr lang="en-GB" sz="2000" dirty="0" err="1" smtClean="0">
              <a:solidFill>
                <a:schemeClr val="tx1"/>
              </a:solidFill>
            </a:rPr>
            <a:t>diagnóstico</a:t>
          </a:r>
          <a:endParaRPr lang="en-GB" sz="2000" strike="sngStrike"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a:t>
          </a:r>
          <a:r>
            <a:rPr lang="en-GB" sz="2000" dirty="0" err="1" smtClean="0">
              <a:solidFill>
                <a:schemeClr val="tx1"/>
              </a:solidFill>
            </a:rPr>
            <a:t>Oportunidades</a:t>
          </a:r>
          <a:r>
            <a:rPr lang="en-GB" sz="2000" dirty="0" smtClean="0">
              <a:solidFill>
                <a:schemeClr val="tx1"/>
              </a:solidFill>
            </a:rPr>
            <a:t> </a:t>
          </a:r>
          <a:r>
            <a:rPr lang="en-GB" sz="2000" strike="noStrike" dirty="0" err="1" smtClean="0">
              <a:solidFill>
                <a:schemeClr val="tx1"/>
              </a:solidFill>
            </a:rPr>
            <a:t>perdidas</a:t>
          </a:r>
          <a:endParaRPr lang="en-GB" sz="2000" strike="noStrike" dirty="0">
            <a:solidFill>
              <a:schemeClr val="tx1"/>
            </a:solidFill>
          </a:endParaRP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Estrategias para hacer la prueba del VIH incluyendo la prueba del VIH guiada por enfermedades indicadoras</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chemeClr val="accent1">
            <a:lumMod val="40000"/>
            <a:lumOff val="60000"/>
          </a:schemeClr>
        </a:solidFill>
      </dgm:spPr>
      <dgm:t>
        <a:bodyPr/>
        <a:lstStyle/>
        <a:p>
          <a:pPr rtl="0"/>
          <a:r>
            <a:rPr lang="en-GB" sz="2000" dirty="0">
              <a:solidFill>
                <a:schemeClr val="tx1"/>
              </a:solidFill>
            </a:rPr>
            <a:t>5. </a:t>
          </a:r>
          <a:r>
            <a:rPr lang="en-GB" sz="2000" dirty="0" err="1" smtClean="0">
              <a:solidFill>
                <a:schemeClr val="tx1"/>
              </a:solidFill>
            </a:rPr>
            <a:t>Posibles</a:t>
          </a:r>
          <a:r>
            <a:rPr lang="en-GB" sz="2000" dirty="0" smtClean="0">
              <a:solidFill>
                <a:schemeClr val="tx1"/>
              </a:solidFill>
            </a:rPr>
            <a:t> </a:t>
          </a:r>
          <a:r>
            <a:rPr lang="en-GB" sz="2000" dirty="0" err="1" smtClean="0">
              <a:solidFill>
                <a:schemeClr val="tx1"/>
              </a:solidFill>
            </a:rPr>
            <a:t>barreras</a:t>
          </a:r>
          <a:r>
            <a:rPr lang="en-GB" sz="2000" dirty="0" smtClean="0">
              <a:solidFill>
                <a:schemeClr val="tx1"/>
              </a:solidFill>
            </a:rPr>
            <a:t> </a:t>
          </a:r>
          <a:r>
            <a:rPr lang="en-GB" sz="2000" dirty="0">
              <a:solidFill>
                <a:schemeClr val="tx1"/>
              </a:solidFill>
            </a:rPr>
            <a:t>para la prueba/dudas más frecuentes</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es-ES"/>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es-ES"/>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es-ES"/>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es-ES"/>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es-ES"/>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es-ES"/>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es-ES"/>
        </a:p>
      </dgm:t>
    </dgm:pt>
  </dgm:ptLst>
  <dgm:cxnLst>
    <dgm:cxn modelId="{610F6064-FBBB-476F-9BFA-D8D8D68F1391}" type="presOf" srcId="{878F4850-5941-4A3C-9129-2ECFE0B32ED5}" destId="{7B30A21E-1790-47E3-9E16-169E73C13270}"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B6732408-5F6B-4D5E-BDBE-77397CDFB4A7}" type="presOf" srcId="{334B3551-664B-4334-BF1F-E23996D41D35}" destId="{3C98A23B-9912-4DFC-94DE-9675821665F5}"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769059B1-3EA7-4797-A616-1FD417FC3AB5}" type="presOf" srcId="{7ADBD254-F3A8-45BA-97A2-B10099EAF300}" destId="{8DEC646D-C5DB-4FE2-AC56-684A2AB5DB0E}" srcOrd="0" destOrd="0" presId="urn:microsoft.com/office/officeart/2005/8/layout/vList2"/>
    <dgm:cxn modelId="{A015D5E0-BC3D-4516-B548-CC85422D6202}"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C70C23B9-05D8-4324-BB5C-F4B50DD98421}" type="presOf" srcId="{76EB3F9B-2E05-4C7C-8DE6-4ABBB04CB700}" destId="{27D53F48-8A9E-4AF0-93B2-8CEBDE1BB97C}" srcOrd="0" destOrd="0" presId="urn:microsoft.com/office/officeart/2005/8/layout/vList2"/>
    <dgm:cxn modelId="{61C1BE4A-1380-4CD6-85D9-0571D6727288}" type="presOf" srcId="{4EA625BF-1FAA-4074-975F-44FFB7629D05}" destId="{3C1371A6-360D-4628-B6B6-D0DCC663AD7A}" srcOrd="0" destOrd="0" presId="urn:microsoft.com/office/officeart/2005/8/layout/vList2"/>
    <dgm:cxn modelId="{C77315B1-CE8C-4722-8ABF-E68CB6E996A4}" type="presOf" srcId="{C078F39B-ABCC-4031-88AE-54B7143D90E1}" destId="{C60C5F13-BC11-46BA-86A0-E8C8DEBDFD2D}"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72C34A6F-000A-4C83-A30E-39C82A4A42F2}" type="presParOf" srcId="{3C98A23B-9912-4DFC-94DE-9675821665F5}" destId="{27D53F48-8A9E-4AF0-93B2-8CEBDE1BB97C}" srcOrd="0" destOrd="0" presId="urn:microsoft.com/office/officeart/2005/8/layout/vList2"/>
    <dgm:cxn modelId="{DC7901AD-475D-4F79-BF63-0EB6AD14E753}" type="presParOf" srcId="{3C98A23B-9912-4DFC-94DE-9675821665F5}" destId="{B59A89EE-9D55-421F-8567-5EBE4D230955}" srcOrd="1" destOrd="0" presId="urn:microsoft.com/office/officeart/2005/8/layout/vList2"/>
    <dgm:cxn modelId="{580CAE59-1ED8-4233-9048-1B9C17CB8E2F}" type="presParOf" srcId="{3C98A23B-9912-4DFC-94DE-9675821665F5}" destId="{0363741D-5522-44EE-BA48-7952B8DF3484}" srcOrd="2" destOrd="0" presId="urn:microsoft.com/office/officeart/2005/8/layout/vList2"/>
    <dgm:cxn modelId="{49A28956-388E-4904-91AD-43982B4B6087}" type="presParOf" srcId="{3C98A23B-9912-4DFC-94DE-9675821665F5}" destId="{0BF2AA6C-D6FE-42AE-B985-92A0D12CF2D4}" srcOrd="3" destOrd="0" presId="urn:microsoft.com/office/officeart/2005/8/layout/vList2"/>
    <dgm:cxn modelId="{9369CADC-68E2-4308-8C3E-0EE57BCFDC5E}" type="presParOf" srcId="{3C98A23B-9912-4DFC-94DE-9675821665F5}" destId="{3C1371A6-360D-4628-B6B6-D0DCC663AD7A}" srcOrd="4" destOrd="0" presId="urn:microsoft.com/office/officeart/2005/8/layout/vList2"/>
    <dgm:cxn modelId="{965A6590-D547-48DB-B28A-3D45B8BE5905}" type="presParOf" srcId="{3C98A23B-9912-4DFC-94DE-9675821665F5}" destId="{6F6B4B09-981E-4FEF-863F-8026D8B0BDFF}" srcOrd="5" destOrd="0" presId="urn:microsoft.com/office/officeart/2005/8/layout/vList2"/>
    <dgm:cxn modelId="{DCB73DF8-3564-4C18-85CF-30826B1B9606}" type="presParOf" srcId="{3C98A23B-9912-4DFC-94DE-9675821665F5}" destId="{C60C5F13-BC11-46BA-86A0-E8C8DEBDFD2D}" srcOrd="6" destOrd="0" presId="urn:microsoft.com/office/officeart/2005/8/layout/vList2"/>
    <dgm:cxn modelId="{6DE18914-24B9-42BE-B941-A276158A40E3}" type="presParOf" srcId="{3C98A23B-9912-4DFC-94DE-9675821665F5}" destId="{51223976-9EDD-44DB-B904-276081631982}" srcOrd="7" destOrd="0" presId="urn:microsoft.com/office/officeart/2005/8/layout/vList2"/>
    <dgm:cxn modelId="{27B7EFDC-0E30-4FC0-B845-8B87F3702969}" type="presParOf" srcId="{3C98A23B-9912-4DFC-94DE-9675821665F5}" destId="{8DEC646D-C5DB-4FE2-AC56-684A2AB5DB0E}" srcOrd="8" destOrd="0" presId="urn:microsoft.com/office/officeart/2005/8/layout/vList2"/>
    <dgm:cxn modelId="{10E2C934-410B-4B6E-825E-60AB38E9B2E6}" type="presParOf" srcId="{3C98A23B-9912-4DFC-94DE-9675821665F5}" destId="{4922431F-3D46-4906-93E0-CF5BE3C812E5}" srcOrd="9" destOrd="0" presId="urn:microsoft.com/office/officeart/2005/8/layout/vList2"/>
    <dgm:cxn modelId="{D2830EE9-3270-4361-927E-557315DB3294}"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A44655-23BC-426B-A1D3-DBA21A5E06C1}" type="doc">
      <dgm:prSet loTypeId="urn:microsoft.com/office/officeart/2005/8/layout/default" loCatId="list" qsTypeId="urn:microsoft.com/office/officeart/2005/8/quickstyle/simple4" qsCatId="simple" csTypeId="urn:microsoft.com/office/officeart/2005/8/colors/accent1_1" csCatId="accent1" phldr="1"/>
      <dgm:spPr/>
      <dgm:t>
        <a:bodyPr/>
        <a:lstStyle/>
        <a:p>
          <a:endParaRPr lang="en-GB"/>
        </a:p>
      </dgm:t>
    </dgm:pt>
    <dgm:pt modelId="{83F6E7FD-70E1-4A76-A1AF-FCC388D52460}">
      <dgm:prSet custT="1"/>
      <dgm:spPr>
        <a:solidFill>
          <a:srgbClr val="E9EDF4"/>
        </a:solidFill>
      </dgm:spPr>
      <dgm:t>
        <a:bodyPr/>
        <a:lstStyle/>
        <a:p>
          <a:pPr rtl="0"/>
          <a:r>
            <a:rPr lang="en-GB" sz="2000" dirty="0"/>
            <a:t>Tiempo del personal insuficiente</a:t>
          </a:r>
        </a:p>
      </dgm:t>
    </dgm:pt>
    <dgm:pt modelId="{4294D75C-FF6A-490B-89E0-D784BD5FE566}" type="parTrans" cxnId="{66506CC1-0D4F-4396-9923-C30BD11E9731}">
      <dgm:prSet/>
      <dgm:spPr/>
      <dgm:t>
        <a:bodyPr/>
        <a:lstStyle/>
        <a:p>
          <a:endParaRPr lang="en-GB"/>
        </a:p>
      </dgm:t>
    </dgm:pt>
    <dgm:pt modelId="{AB1D09F3-042E-4720-8E8A-FE010213911B}" type="sibTrans" cxnId="{66506CC1-0D4F-4396-9923-C30BD11E9731}">
      <dgm:prSet/>
      <dgm:spPr/>
      <dgm:t>
        <a:bodyPr/>
        <a:lstStyle/>
        <a:p>
          <a:endParaRPr lang="en-GB"/>
        </a:p>
      </dgm:t>
    </dgm:pt>
    <dgm:pt modelId="{B7D542DC-DCC0-41DC-80C7-9A69FEA289D3}">
      <dgm:prSet custT="1"/>
      <dgm:spPr>
        <a:solidFill>
          <a:srgbClr val="E9EDF4"/>
        </a:solidFill>
      </dgm:spPr>
      <dgm:t>
        <a:bodyPr/>
        <a:lstStyle/>
        <a:p>
          <a:pPr rtl="0"/>
          <a:r>
            <a:rPr lang="en-GB" sz="2000" dirty="0"/>
            <a:t>Prioridades de competencias clínicas</a:t>
          </a:r>
        </a:p>
      </dgm:t>
    </dgm:pt>
    <dgm:pt modelId="{FCAEBAE7-AC45-4F00-927E-BE62BF0017BC}" type="parTrans" cxnId="{844BDDF2-E511-4CA0-9D03-A1EBA106C7CE}">
      <dgm:prSet/>
      <dgm:spPr/>
      <dgm:t>
        <a:bodyPr/>
        <a:lstStyle/>
        <a:p>
          <a:endParaRPr lang="en-GB"/>
        </a:p>
      </dgm:t>
    </dgm:pt>
    <dgm:pt modelId="{E9F4B001-4EA5-4C05-8F49-4723F7DBCE17}" type="sibTrans" cxnId="{844BDDF2-E511-4CA0-9D03-A1EBA106C7CE}">
      <dgm:prSet/>
      <dgm:spPr/>
      <dgm:t>
        <a:bodyPr/>
        <a:lstStyle/>
        <a:p>
          <a:endParaRPr lang="en-GB"/>
        </a:p>
      </dgm:t>
    </dgm:pt>
    <dgm:pt modelId="{E9709261-A308-46C1-9C43-9678B5B6E0B5}">
      <dgm:prSet custT="1"/>
      <dgm:spPr>
        <a:solidFill>
          <a:srgbClr val="E9EDF4"/>
        </a:solidFill>
      </dgm:spPr>
      <dgm:t>
        <a:bodyPr/>
        <a:lstStyle/>
        <a:p>
          <a:pPr rtl="0"/>
          <a:r>
            <a:rPr lang="en-GB" sz="2000" dirty="0"/>
            <a:t>Proceso de </a:t>
          </a:r>
          <a:r>
            <a:rPr lang="en-GB" sz="2000" dirty="0" err="1" smtClean="0"/>
            <a:t>consentimiento</a:t>
          </a:r>
          <a:r>
            <a:rPr lang="en-GB" sz="2000" dirty="0" smtClean="0"/>
            <a:t> </a:t>
          </a:r>
          <a:r>
            <a:rPr lang="en-GB" sz="2000" strike="noStrike" dirty="0" err="1" smtClean="0">
              <a:solidFill>
                <a:schemeClr val="tx1"/>
              </a:solidFill>
            </a:rPr>
            <a:t>complicado</a:t>
          </a:r>
          <a:endParaRPr lang="en-GB" sz="2000" strike="noStrike" dirty="0">
            <a:solidFill>
              <a:schemeClr val="tx1"/>
            </a:solidFill>
          </a:endParaRPr>
        </a:p>
      </dgm:t>
    </dgm:pt>
    <dgm:pt modelId="{18ECF3B5-3EED-4F2D-841F-93E1E441882C}" type="parTrans" cxnId="{BD371075-5CC8-4094-96E7-5A1B665F13BE}">
      <dgm:prSet/>
      <dgm:spPr/>
      <dgm:t>
        <a:bodyPr/>
        <a:lstStyle/>
        <a:p>
          <a:endParaRPr lang="en-GB"/>
        </a:p>
      </dgm:t>
    </dgm:pt>
    <dgm:pt modelId="{175838A2-69DE-4CA1-820E-641778B6B45C}" type="sibTrans" cxnId="{BD371075-5CC8-4094-96E7-5A1B665F13BE}">
      <dgm:prSet/>
      <dgm:spPr/>
      <dgm:t>
        <a:bodyPr/>
        <a:lstStyle/>
        <a:p>
          <a:endParaRPr lang="en-GB"/>
        </a:p>
      </dgm:t>
    </dgm:pt>
    <dgm:pt modelId="{51AC771A-A265-4CC6-A2C0-1EFF4DB8AE92}">
      <dgm:prSet custT="1"/>
      <dgm:spPr>
        <a:solidFill>
          <a:srgbClr val="E9EDF4"/>
        </a:solidFill>
      </dgm:spPr>
      <dgm:t>
        <a:bodyPr/>
        <a:lstStyle/>
        <a:p>
          <a:pPr rtl="0"/>
          <a:r>
            <a:rPr lang="en-GB" sz="2000" dirty="0"/>
            <a:t>Requisitos de asesoramiento percibidos previos a la prueba</a:t>
          </a:r>
        </a:p>
      </dgm:t>
    </dgm:pt>
    <dgm:pt modelId="{B3E120A2-95F8-4954-916B-533A0875E9CF}" type="parTrans" cxnId="{CC4850EA-AF77-4380-8929-2225B6E161A0}">
      <dgm:prSet/>
      <dgm:spPr/>
      <dgm:t>
        <a:bodyPr/>
        <a:lstStyle/>
        <a:p>
          <a:endParaRPr lang="en-GB"/>
        </a:p>
      </dgm:t>
    </dgm:pt>
    <dgm:pt modelId="{80FE0A50-E53E-426D-B8B7-14A9428094C5}" type="sibTrans" cxnId="{CC4850EA-AF77-4380-8929-2225B6E161A0}">
      <dgm:prSet/>
      <dgm:spPr/>
      <dgm:t>
        <a:bodyPr/>
        <a:lstStyle/>
        <a:p>
          <a:endParaRPr lang="en-GB"/>
        </a:p>
      </dgm:t>
    </dgm:pt>
    <dgm:pt modelId="{60BD4D27-092D-45F9-A848-E24C9EEE12DD}">
      <dgm:prSet custT="1"/>
      <dgm:spPr>
        <a:solidFill>
          <a:srgbClr val="E9EDF4"/>
        </a:solidFill>
      </dgm:spPr>
      <dgm:t>
        <a:bodyPr/>
        <a:lstStyle/>
        <a:p>
          <a:pPr rtl="0"/>
          <a:r>
            <a:rPr lang="en-GB" sz="2000" dirty="0"/>
            <a:t>Falta de formación y conocimiento del personal</a:t>
          </a:r>
        </a:p>
      </dgm:t>
    </dgm:pt>
    <dgm:pt modelId="{43506FD8-3732-4B0C-AFEB-C928D2A05786}" type="parTrans" cxnId="{64AE5A37-FD82-4C89-AF69-1BBDF67C0847}">
      <dgm:prSet/>
      <dgm:spPr/>
      <dgm:t>
        <a:bodyPr/>
        <a:lstStyle/>
        <a:p>
          <a:endParaRPr lang="en-GB"/>
        </a:p>
      </dgm:t>
    </dgm:pt>
    <dgm:pt modelId="{8F576213-9A82-4DF0-BAC6-648624AEDB73}" type="sibTrans" cxnId="{64AE5A37-FD82-4C89-AF69-1BBDF67C0847}">
      <dgm:prSet/>
      <dgm:spPr/>
      <dgm:t>
        <a:bodyPr/>
        <a:lstStyle/>
        <a:p>
          <a:endParaRPr lang="en-GB"/>
        </a:p>
      </dgm:t>
    </dgm:pt>
    <dgm:pt modelId="{401BFFEE-AD8F-4523-802F-D9A62BF2E289}">
      <dgm:prSet custT="1"/>
      <dgm:spPr>
        <a:solidFill>
          <a:srgbClr val="E9EDF4"/>
        </a:solidFill>
      </dgm:spPr>
      <dgm:t>
        <a:bodyPr/>
        <a:lstStyle/>
        <a:p>
          <a:pPr rtl="0"/>
          <a:r>
            <a:rPr lang="en-GB" sz="2000" dirty="0"/>
            <a:t>Falta de competencia percibida</a:t>
          </a:r>
        </a:p>
      </dgm:t>
    </dgm:pt>
    <dgm:pt modelId="{50071CDB-6593-4A39-8351-CBCA5313442A}" type="parTrans" cxnId="{2B64DD90-257D-418C-BF30-E31ACBD08AB5}">
      <dgm:prSet/>
      <dgm:spPr/>
      <dgm:t>
        <a:bodyPr/>
        <a:lstStyle/>
        <a:p>
          <a:endParaRPr lang="en-GB"/>
        </a:p>
      </dgm:t>
    </dgm:pt>
    <dgm:pt modelId="{ADED49C6-A8A2-499C-8E37-CBF14233B64C}" type="sibTrans" cxnId="{2B64DD90-257D-418C-BF30-E31ACBD08AB5}">
      <dgm:prSet/>
      <dgm:spPr/>
      <dgm:t>
        <a:bodyPr/>
        <a:lstStyle/>
        <a:p>
          <a:endParaRPr lang="en-GB"/>
        </a:p>
      </dgm:t>
    </dgm:pt>
    <dgm:pt modelId="{ED65AC40-0811-421A-9709-1B5F72B29F41}">
      <dgm:prSet custT="1"/>
      <dgm:spPr>
        <a:solidFill>
          <a:srgbClr val="E9EDF4"/>
        </a:solidFill>
      </dgm:spPr>
      <dgm:t>
        <a:bodyPr/>
        <a:lstStyle/>
        <a:p>
          <a:pPr rtl="0"/>
          <a:r>
            <a:rPr lang="en-GB" sz="2000" dirty="0"/>
            <a:t>El paciente no percibe estar en riesgo</a:t>
          </a:r>
        </a:p>
      </dgm:t>
    </dgm:pt>
    <dgm:pt modelId="{C98B3752-FAAA-4E50-9F90-FD7E97327F99}" type="parTrans" cxnId="{3617BE7D-CD22-4FAE-93C6-6251CDD0D3AA}">
      <dgm:prSet/>
      <dgm:spPr/>
      <dgm:t>
        <a:bodyPr/>
        <a:lstStyle/>
        <a:p>
          <a:endParaRPr lang="en-GB"/>
        </a:p>
      </dgm:t>
    </dgm:pt>
    <dgm:pt modelId="{330E3C11-FEC5-477A-82B2-3DE291E78E65}" type="sibTrans" cxnId="{3617BE7D-CD22-4FAE-93C6-6251CDD0D3AA}">
      <dgm:prSet/>
      <dgm:spPr/>
      <dgm:t>
        <a:bodyPr/>
        <a:lstStyle/>
        <a:p>
          <a:endParaRPr lang="en-GB"/>
        </a:p>
      </dgm:t>
    </dgm:pt>
    <dgm:pt modelId="{CFF76408-F633-4FE3-98B8-27643D5179FC}">
      <dgm:prSet custT="1"/>
      <dgm:spPr>
        <a:solidFill>
          <a:srgbClr val="E9EDF4"/>
        </a:solidFill>
      </dgm:spPr>
      <dgm:t>
        <a:bodyPr/>
        <a:lstStyle/>
        <a:p>
          <a:pPr rtl="0"/>
          <a:r>
            <a:rPr lang="en-GB" sz="2000" dirty="0"/>
            <a:t>Las preocupaciones del paciente pueden ser molestas/ofensivas</a:t>
          </a:r>
        </a:p>
      </dgm:t>
    </dgm:pt>
    <dgm:pt modelId="{02C19CDD-A66C-452F-899B-21DB3EEBC21E}" type="parTrans" cxnId="{75E523DD-2A0C-402A-837B-5253BCB65958}">
      <dgm:prSet/>
      <dgm:spPr/>
      <dgm:t>
        <a:bodyPr/>
        <a:lstStyle/>
        <a:p>
          <a:endParaRPr lang="en-GB"/>
        </a:p>
      </dgm:t>
    </dgm:pt>
    <dgm:pt modelId="{449C83D1-B356-4DE0-955C-19BD781D3D27}" type="sibTrans" cxnId="{75E523DD-2A0C-402A-837B-5253BCB65958}">
      <dgm:prSet/>
      <dgm:spPr/>
      <dgm:t>
        <a:bodyPr/>
        <a:lstStyle/>
        <a:p>
          <a:endParaRPr lang="en-GB"/>
        </a:p>
      </dgm:t>
    </dgm:pt>
    <dgm:pt modelId="{A9ACFE0A-A192-462C-B105-864296622DDF}">
      <dgm:prSet custT="1"/>
      <dgm:spPr>
        <a:solidFill>
          <a:srgbClr val="E9EDF4"/>
        </a:solidFill>
      </dgm:spPr>
      <dgm:t>
        <a:bodyPr/>
        <a:lstStyle/>
        <a:p>
          <a:pPr rtl="0"/>
          <a:r>
            <a:rPr lang="en-GB" sz="2000" dirty="0"/>
            <a:t>Reembolso inadecuado</a:t>
          </a:r>
        </a:p>
      </dgm:t>
    </dgm:pt>
    <dgm:pt modelId="{63DCC565-0EDB-45BF-9D69-E489DDD5309E}" type="parTrans" cxnId="{7A944F0E-3BA7-4B86-B159-3CE4CA0CA103}">
      <dgm:prSet/>
      <dgm:spPr/>
      <dgm:t>
        <a:bodyPr/>
        <a:lstStyle/>
        <a:p>
          <a:endParaRPr lang="en-GB"/>
        </a:p>
      </dgm:t>
    </dgm:pt>
    <dgm:pt modelId="{206555FF-2C17-4C83-A198-916177E76717}" type="sibTrans" cxnId="{7A944F0E-3BA7-4B86-B159-3CE4CA0CA103}">
      <dgm:prSet/>
      <dgm:spPr/>
      <dgm:t>
        <a:bodyPr/>
        <a:lstStyle/>
        <a:p>
          <a:endParaRPr lang="en-GB"/>
        </a:p>
      </dgm:t>
    </dgm:pt>
    <dgm:pt modelId="{C543961F-9724-4356-93D6-7CA7C548C28E}" type="pres">
      <dgm:prSet presAssocID="{3CA44655-23BC-426B-A1D3-DBA21A5E06C1}" presName="diagram" presStyleCnt="0">
        <dgm:presLayoutVars>
          <dgm:dir/>
          <dgm:resizeHandles val="exact"/>
        </dgm:presLayoutVars>
      </dgm:prSet>
      <dgm:spPr/>
      <dgm:t>
        <a:bodyPr/>
        <a:lstStyle/>
        <a:p>
          <a:endParaRPr lang="es-ES"/>
        </a:p>
      </dgm:t>
    </dgm:pt>
    <dgm:pt modelId="{F1123189-F143-497B-B2C8-45A6C08A1A18}" type="pres">
      <dgm:prSet presAssocID="{83F6E7FD-70E1-4A76-A1AF-FCC388D52460}" presName="node" presStyleLbl="node1" presStyleIdx="0" presStyleCnt="9">
        <dgm:presLayoutVars>
          <dgm:bulletEnabled val="1"/>
        </dgm:presLayoutVars>
      </dgm:prSet>
      <dgm:spPr/>
      <dgm:t>
        <a:bodyPr/>
        <a:lstStyle/>
        <a:p>
          <a:endParaRPr lang="es-ES"/>
        </a:p>
      </dgm:t>
    </dgm:pt>
    <dgm:pt modelId="{A04AE286-7F55-4021-9D1F-DC6AD27FC575}" type="pres">
      <dgm:prSet presAssocID="{AB1D09F3-042E-4720-8E8A-FE010213911B}" presName="sibTrans" presStyleCnt="0"/>
      <dgm:spPr/>
    </dgm:pt>
    <dgm:pt modelId="{6FC90B51-8B25-45E6-BE39-E3F93F9669F8}" type="pres">
      <dgm:prSet presAssocID="{B7D542DC-DCC0-41DC-80C7-9A69FEA289D3}" presName="node" presStyleLbl="node1" presStyleIdx="1" presStyleCnt="9">
        <dgm:presLayoutVars>
          <dgm:bulletEnabled val="1"/>
        </dgm:presLayoutVars>
      </dgm:prSet>
      <dgm:spPr/>
      <dgm:t>
        <a:bodyPr/>
        <a:lstStyle/>
        <a:p>
          <a:endParaRPr lang="es-ES"/>
        </a:p>
      </dgm:t>
    </dgm:pt>
    <dgm:pt modelId="{A4BBACE6-26EA-418E-91AD-CEF3CB1A1D83}" type="pres">
      <dgm:prSet presAssocID="{E9F4B001-4EA5-4C05-8F49-4723F7DBCE17}" presName="sibTrans" presStyleCnt="0"/>
      <dgm:spPr/>
    </dgm:pt>
    <dgm:pt modelId="{757094CE-6C80-4F0E-9665-8BC2B2AD35BA}" type="pres">
      <dgm:prSet presAssocID="{E9709261-A308-46C1-9C43-9678B5B6E0B5}" presName="node" presStyleLbl="node1" presStyleIdx="2" presStyleCnt="9">
        <dgm:presLayoutVars>
          <dgm:bulletEnabled val="1"/>
        </dgm:presLayoutVars>
      </dgm:prSet>
      <dgm:spPr/>
      <dgm:t>
        <a:bodyPr/>
        <a:lstStyle/>
        <a:p>
          <a:endParaRPr lang="es-ES"/>
        </a:p>
      </dgm:t>
    </dgm:pt>
    <dgm:pt modelId="{880EC16C-9F87-432A-BA0F-2D5EC4AE71F8}" type="pres">
      <dgm:prSet presAssocID="{175838A2-69DE-4CA1-820E-641778B6B45C}" presName="sibTrans" presStyleCnt="0"/>
      <dgm:spPr/>
    </dgm:pt>
    <dgm:pt modelId="{1A4DEC29-3A0A-486F-84CF-402990314DD1}" type="pres">
      <dgm:prSet presAssocID="{51AC771A-A265-4CC6-A2C0-1EFF4DB8AE92}" presName="node" presStyleLbl="node1" presStyleIdx="3" presStyleCnt="9">
        <dgm:presLayoutVars>
          <dgm:bulletEnabled val="1"/>
        </dgm:presLayoutVars>
      </dgm:prSet>
      <dgm:spPr/>
      <dgm:t>
        <a:bodyPr/>
        <a:lstStyle/>
        <a:p>
          <a:endParaRPr lang="es-ES"/>
        </a:p>
      </dgm:t>
    </dgm:pt>
    <dgm:pt modelId="{0F37904F-73E1-4D83-88FF-85BE02BD85E0}" type="pres">
      <dgm:prSet presAssocID="{80FE0A50-E53E-426D-B8B7-14A9428094C5}" presName="sibTrans" presStyleCnt="0"/>
      <dgm:spPr/>
    </dgm:pt>
    <dgm:pt modelId="{6BEB5A50-E3F4-45FF-A79B-13AE80EF0E70}" type="pres">
      <dgm:prSet presAssocID="{60BD4D27-092D-45F9-A848-E24C9EEE12DD}" presName="node" presStyleLbl="node1" presStyleIdx="4" presStyleCnt="9">
        <dgm:presLayoutVars>
          <dgm:bulletEnabled val="1"/>
        </dgm:presLayoutVars>
      </dgm:prSet>
      <dgm:spPr/>
      <dgm:t>
        <a:bodyPr/>
        <a:lstStyle/>
        <a:p>
          <a:endParaRPr lang="es-ES"/>
        </a:p>
      </dgm:t>
    </dgm:pt>
    <dgm:pt modelId="{2C8E0883-8B27-4FF0-9BFD-1E60B78951A1}" type="pres">
      <dgm:prSet presAssocID="{8F576213-9A82-4DF0-BAC6-648624AEDB73}" presName="sibTrans" presStyleCnt="0"/>
      <dgm:spPr/>
    </dgm:pt>
    <dgm:pt modelId="{2A5C8191-C99A-4A7E-B82D-7872A4AC7765}" type="pres">
      <dgm:prSet presAssocID="{401BFFEE-AD8F-4523-802F-D9A62BF2E289}" presName="node" presStyleLbl="node1" presStyleIdx="5" presStyleCnt="9">
        <dgm:presLayoutVars>
          <dgm:bulletEnabled val="1"/>
        </dgm:presLayoutVars>
      </dgm:prSet>
      <dgm:spPr/>
      <dgm:t>
        <a:bodyPr/>
        <a:lstStyle/>
        <a:p>
          <a:endParaRPr lang="es-ES"/>
        </a:p>
      </dgm:t>
    </dgm:pt>
    <dgm:pt modelId="{AFA8A886-DA4D-46A6-88FB-D420E6A544FD}" type="pres">
      <dgm:prSet presAssocID="{ADED49C6-A8A2-499C-8E37-CBF14233B64C}" presName="sibTrans" presStyleCnt="0"/>
      <dgm:spPr/>
    </dgm:pt>
    <dgm:pt modelId="{9F11AC9B-08BE-4414-94F3-7DACA09C5625}" type="pres">
      <dgm:prSet presAssocID="{ED65AC40-0811-421A-9709-1B5F72B29F41}" presName="node" presStyleLbl="node1" presStyleIdx="6" presStyleCnt="9">
        <dgm:presLayoutVars>
          <dgm:bulletEnabled val="1"/>
        </dgm:presLayoutVars>
      </dgm:prSet>
      <dgm:spPr/>
      <dgm:t>
        <a:bodyPr/>
        <a:lstStyle/>
        <a:p>
          <a:endParaRPr lang="es-ES"/>
        </a:p>
      </dgm:t>
    </dgm:pt>
    <dgm:pt modelId="{50127BF1-FA9D-40FF-9788-E4435CB38B5D}" type="pres">
      <dgm:prSet presAssocID="{330E3C11-FEC5-477A-82B2-3DE291E78E65}" presName="sibTrans" presStyleCnt="0"/>
      <dgm:spPr/>
    </dgm:pt>
    <dgm:pt modelId="{17103DD4-DD83-4FB1-ACF9-6AE406429A74}" type="pres">
      <dgm:prSet presAssocID="{CFF76408-F633-4FE3-98B8-27643D5179FC}" presName="node" presStyleLbl="node1" presStyleIdx="7" presStyleCnt="9">
        <dgm:presLayoutVars>
          <dgm:bulletEnabled val="1"/>
        </dgm:presLayoutVars>
      </dgm:prSet>
      <dgm:spPr/>
      <dgm:t>
        <a:bodyPr/>
        <a:lstStyle/>
        <a:p>
          <a:endParaRPr lang="es-ES"/>
        </a:p>
      </dgm:t>
    </dgm:pt>
    <dgm:pt modelId="{FE932FFF-DF40-4442-8A55-8D625FABDF99}" type="pres">
      <dgm:prSet presAssocID="{449C83D1-B356-4DE0-955C-19BD781D3D27}" presName="sibTrans" presStyleCnt="0"/>
      <dgm:spPr/>
    </dgm:pt>
    <dgm:pt modelId="{64532116-9E00-4FA9-A95D-A740105CDBE4}" type="pres">
      <dgm:prSet presAssocID="{A9ACFE0A-A192-462C-B105-864296622DDF}" presName="node" presStyleLbl="node1" presStyleIdx="8" presStyleCnt="9">
        <dgm:presLayoutVars>
          <dgm:bulletEnabled val="1"/>
        </dgm:presLayoutVars>
      </dgm:prSet>
      <dgm:spPr/>
      <dgm:t>
        <a:bodyPr/>
        <a:lstStyle/>
        <a:p>
          <a:endParaRPr lang="es-ES"/>
        </a:p>
      </dgm:t>
    </dgm:pt>
  </dgm:ptLst>
  <dgm:cxnLst>
    <dgm:cxn modelId="{75E523DD-2A0C-402A-837B-5253BCB65958}" srcId="{3CA44655-23BC-426B-A1D3-DBA21A5E06C1}" destId="{CFF76408-F633-4FE3-98B8-27643D5179FC}" srcOrd="7" destOrd="0" parTransId="{02C19CDD-A66C-452F-899B-21DB3EEBC21E}" sibTransId="{449C83D1-B356-4DE0-955C-19BD781D3D27}"/>
    <dgm:cxn modelId="{A0452CBF-54CE-4D6C-9D3E-A2A47D802346}" type="presOf" srcId="{B7D542DC-DCC0-41DC-80C7-9A69FEA289D3}" destId="{6FC90B51-8B25-45E6-BE39-E3F93F9669F8}" srcOrd="0" destOrd="0" presId="urn:microsoft.com/office/officeart/2005/8/layout/default"/>
    <dgm:cxn modelId="{4EA37E63-4ECB-48F2-B772-24D3C50CDB3A}" type="presOf" srcId="{83F6E7FD-70E1-4A76-A1AF-FCC388D52460}" destId="{F1123189-F143-497B-B2C8-45A6C08A1A18}" srcOrd="0" destOrd="0" presId="urn:microsoft.com/office/officeart/2005/8/layout/default"/>
    <dgm:cxn modelId="{5A338639-916F-4182-B333-B0C29DD83E33}" type="presOf" srcId="{CFF76408-F633-4FE3-98B8-27643D5179FC}" destId="{17103DD4-DD83-4FB1-ACF9-6AE406429A74}" srcOrd="0" destOrd="0" presId="urn:microsoft.com/office/officeart/2005/8/layout/default"/>
    <dgm:cxn modelId="{3617BE7D-CD22-4FAE-93C6-6251CDD0D3AA}" srcId="{3CA44655-23BC-426B-A1D3-DBA21A5E06C1}" destId="{ED65AC40-0811-421A-9709-1B5F72B29F41}" srcOrd="6" destOrd="0" parTransId="{C98B3752-FAAA-4E50-9F90-FD7E97327F99}" sibTransId="{330E3C11-FEC5-477A-82B2-3DE291E78E65}"/>
    <dgm:cxn modelId="{94C2A209-928A-44F2-BBE6-32FEB3BBE125}" type="presOf" srcId="{51AC771A-A265-4CC6-A2C0-1EFF4DB8AE92}" destId="{1A4DEC29-3A0A-486F-84CF-402990314DD1}" srcOrd="0" destOrd="0" presId="urn:microsoft.com/office/officeart/2005/8/layout/default"/>
    <dgm:cxn modelId="{23E8AF8E-0B1E-4727-BA60-EB7F1E17B851}" type="presOf" srcId="{ED65AC40-0811-421A-9709-1B5F72B29F41}" destId="{9F11AC9B-08BE-4414-94F3-7DACA09C5625}" srcOrd="0" destOrd="0" presId="urn:microsoft.com/office/officeart/2005/8/layout/default"/>
    <dgm:cxn modelId="{C3A0F3AA-578A-4DC4-AC22-45919E4AC291}" type="presOf" srcId="{60BD4D27-092D-45F9-A848-E24C9EEE12DD}" destId="{6BEB5A50-E3F4-45FF-A79B-13AE80EF0E70}" srcOrd="0" destOrd="0" presId="urn:microsoft.com/office/officeart/2005/8/layout/default"/>
    <dgm:cxn modelId="{2A469341-CEA0-41A7-B25B-A29047ABAE64}" type="presOf" srcId="{E9709261-A308-46C1-9C43-9678B5B6E0B5}" destId="{757094CE-6C80-4F0E-9665-8BC2B2AD35BA}" srcOrd="0" destOrd="0" presId="urn:microsoft.com/office/officeart/2005/8/layout/default"/>
    <dgm:cxn modelId="{2B64DD90-257D-418C-BF30-E31ACBD08AB5}" srcId="{3CA44655-23BC-426B-A1D3-DBA21A5E06C1}" destId="{401BFFEE-AD8F-4523-802F-D9A62BF2E289}" srcOrd="5" destOrd="0" parTransId="{50071CDB-6593-4A39-8351-CBCA5313442A}" sibTransId="{ADED49C6-A8A2-499C-8E37-CBF14233B64C}"/>
    <dgm:cxn modelId="{CC4850EA-AF77-4380-8929-2225B6E161A0}" srcId="{3CA44655-23BC-426B-A1D3-DBA21A5E06C1}" destId="{51AC771A-A265-4CC6-A2C0-1EFF4DB8AE92}" srcOrd="3" destOrd="0" parTransId="{B3E120A2-95F8-4954-916B-533A0875E9CF}" sibTransId="{80FE0A50-E53E-426D-B8B7-14A9428094C5}"/>
    <dgm:cxn modelId="{7E2D5D5C-4AF2-4AC4-9953-C1083A835120}" type="presOf" srcId="{A9ACFE0A-A192-462C-B105-864296622DDF}" destId="{64532116-9E00-4FA9-A95D-A740105CDBE4}" srcOrd="0" destOrd="0" presId="urn:microsoft.com/office/officeart/2005/8/layout/default"/>
    <dgm:cxn modelId="{64AE5A37-FD82-4C89-AF69-1BBDF67C0847}" srcId="{3CA44655-23BC-426B-A1D3-DBA21A5E06C1}" destId="{60BD4D27-092D-45F9-A848-E24C9EEE12DD}" srcOrd="4" destOrd="0" parTransId="{43506FD8-3732-4B0C-AFEB-C928D2A05786}" sibTransId="{8F576213-9A82-4DF0-BAC6-648624AEDB73}"/>
    <dgm:cxn modelId="{7A944F0E-3BA7-4B86-B159-3CE4CA0CA103}" srcId="{3CA44655-23BC-426B-A1D3-DBA21A5E06C1}" destId="{A9ACFE0A-A192-462C-B105-864296622DDF}" srcOrd="8" destOrd="0" parTransId="{63DCC565-0EDB-45BF-9D69-E489DDD5309E}" sibTransId="{206555FF-2C17-4C83-A198-916177E76717}"/>
    <dgm:cxn modelId="{844BDDF2-E511-4CA0-9D03-A1EBA106C7CE}" srcId="{3CA44655-23BC-426B-A1D3-DBA21A5E06C1}" destId="{B7D542DC-DCC0-41DC-80C7-9A69FEA289D3}" srcOrd="1" destOrd="0" parTransId="{FCAEBAE7-AC45-4F00-927E-BE62BF0017BC}" sibTransId="{E9F4B001-4EA5-4C05-8F49-4723F7DBCE17}"/>
    <dgm:cxn modelId="{94C85F08-E42B-4C95-B71A-1E1B86D5D6EC}" type="presOf" srcId="{3CA44655-23BC-426B-A1D3-DBA21A5E06C1}" destId="{C543961F-9724-4356-93D6-7CA7C548C28E}" srcOrd="0" destOrd="0" presId="urn:microsoft.com/office/officeart/2005/8/layout/default"/>
    <dgm:cxn modelId="{BD371075-5CC8-4094-96E7-5A1B665F13BE}" srcId="{3CA44655-23BC-426B-A1D3-DBA21A5E06C1}" destId="{E9709261-A308-46C1-9C43-9678B5B6E0B5}" srcOrd="2" destOrd="0" parTransId="{18ECF3B5-3EED-4F2D-841F-93E1E441882C}" sibTransId="{175838A2-69DE-4CA1-820E-641778B6B45C}"/>
    <dgm:cxn modelId="{66506CC1-0D4F-4396-9923-C30BD11E9731}" srcId="{3CA44655-23BC-426B-A1D3-DBA21A5E06C1}" destId="{83F6E7FD-70E1-4A76-A1AF-FCC388D52460}" srcOrd="0" destOrd="0" parTransId="{4294D75C-FF6A-490B-89E0-D784BD5FE566}" sibTransId="{AB1D09F3-042E-4720-8E8A-FE010213911B}"/>
    <dgm:cxn modelId="{BDBF7FB8-EB96-4ABD-B4E7-1FCDC0B75747}" type="presOf" srcId="{401BFFEE-AD8F-4523-802F-D9A62BF2E289}" destId="{2A5C8191-C99A-4A7E-B82D-7872A4AC7765}" srcOrd="0" destOrd="0" presId="urn:microsoft.com/office/officeart/2005/8/layout/default"/>
    <dgm:cxn modelId="{A5C5A397-264D-4496-A699-0414C00B44C5}" type="presParOf" srcId="{C543961F-9724-4356-93D6-7CA7C548C28E}" destId="{F1123189-F143-497B-B2C8-45A6C08A1A18}" srcOrd="0" destOrd="0" presId="urn:microsoft.com/office/officeart/2005/8/layout/default"/>
    <dgm:cxn modelId="{E059714B-B2C7-4737-BF13-C77FA9AFB2B3}" type="presParOf" srcId="{C543961F-9724-4356-93D6-7CA7C548C28E}" destId="{A04AE286-7F55-4021-9D1F-DC6AD27FC575}" srcOrd="1" destOrd="0" presId="urn:microsoft.com/office/officeart/2005/8/layout/default"/>
    <dgm:cxn modelId="{5A436A11-6151-4D1B-9DED-2156CCC7C940}" type="presParOf" srcId="{C543961F-9724-4356-93D6-7CA7C548C28E}" destId="{6FC90B51-8B25-45E6-BE39-E3F93F9669F8}" srcOrd="2" destOrd="0" presId="urn:microsoft.com/office/officeart/2005/8/layout/default"/>
    <dgm:cxn modelId="{22219083-611C-4162-BFA7-457645C58FC8}" type="presParOf" srcId="{C543961F-9724-4356-93D6-7CA7C548C28E}" destId="{A4BBACE6-26EA-418E-91AD-CEF3CB1A1D83}" srcOrd="3" destOrd="0" presId="urn:microsoft.com/office/officeart/2005/8/layout/default"/>
    <dgm:cxn modelId="{23792F06-AAA0-4669-BBC4-E5DCD4C79642}" type="presParOf" srcId="{C543961F-9724-4356-93D6-7CA7C548C28E}" destId="{757094CE-6C80-4F0E-9665-8BC2B2AD35BA}" srcOrd="4" destOrd="0" presId="urn:microsoft.com/office/officeart/2005/8/layout/default"/>
    <dgm:cxn modelId="{A9C0A418-9980-4AF0-A37E-7BD3DFA0DECB}" type="presParOf" srcId="{C543961F-9724-4356-93D6-7CA7C548C28E}" destId="{880EC16C-9F87-432A-BA0F-2D5EC4AE71F8}" srcOrd="5" destOrd="0" presId="urn:microsoft.com/office/officeart/2005/8/layout/default"/>
    <dgm:cxn modelId="{8BDE5A66-FD18-4783-A1E6-EF78014EC866}" type="presParOf" srcId="{C543961F-9724-4356-93D6-7CA7C548C28E}" destId="{1A4DEC29-3A0A-486F-84CF-402990314DD1}" srcOrd="6" destOrd="0" presId="urn:microsoft.com/office/officeart/2005/8/layout/default"/>
    <dgm:cxn modelId="{2A240F05-4369-4DC9-888D-3D6B787D5D58}" type="presParOf" srcId="{C543961F-9724-4356-93D6-7CA7C548C28E}" destId="{0F37904F-73E1-4D83-88FF-85BE02BD85E0}" srcOrd="7" destOrd="0" presId="urn:microsoft.com/office/officeart/2005/8/layout/default"/>
    <dgm:cxn modelId="{08A344EB-13D8-49B8-BD6F-3C4C3444EB82}" type="presParOf" srcId="{C543961F-9724-4356-93D6-7CA7C548C28E}" destId="{6BEB5A50-E3F4-45FF-A79B-13AE80EF0E70}" srcOrd="8" destOrd="0" presId="urn:microsoft.com/office/officeart/2005/8/layout/default"/>
    <dgm:cxn modelId="{4A108427-83C2-4DC3-8C61-A5E6D75BFDA8}" type="presParOf" srcId="{C543961F-9724-4356-93D6-7CA7C548C28E}" destId="{2C8E0883-8B27-4FF0-9BFD-1E60B78951A1}" srcOrd="9" destOrd="0" presId="urn:microsoft.com/office/officeart/2005/8/layout/default"/>
    <dgm:cxn modelId="{7029AFC0-365D-407B-BA75-D7CF5915C18F}" type="presParOf" srcId="{C543961F-9724-4356-93D6-7CA7C548C28E}" destId="{2A5C8191-C99A-4A7E-B82D-7872A4AC7765}" srcOrd="10" destOrd="0" presId="urn:microsoft.com/office/officeart/2005/8/layout/default"/>
    <dgm:cxn modelId="{94EF3FCF-70D1-460F-B3CA-4DBE29BE3A85}" type="presParOf" srcId="{C543961F-9724-4356-93D6-7CA7C548C28E}" destId="{AFA8A886-DA4D-46A6-88FB-D420E6A544FD}" srcOrd="11" destOrd="0" presId="urn:microsoft.com/office/officeart/2005/8/layout/default"/>
    <dgm:cxn modelId="{C1CEF29A-FEEA-40D7-B77C-2935F84E66B3}" type="presParOf" srcId="{C543961F-9724-4356-93D6-7CA7C548C28E}" destId="{9F11AC9B-08BE-4414-94F3-7DACA09C5625}" srcOrd="12" destOrd="0" presId="urn:microsoft.com/office/officeart/2005/8/layout/default"/>
    <dgm:cxn modelId="{3EC28A64-C16C-4260-9B6C-50D78A5825B1}" type="presParOf" srcId="{C543961F-9724-4356-93D6-7CA7C548C28E}" destId="{50127BF1-FA9D-40FF-9788-E4435CB38B5D}" srcOrd="13" destOrd="0" presId="urn:microsoft.com/office/officeart/2005/8/layout/default"/>
    <dgm:cxn modelId="{85D049EF-3D44-47AA-9F0D-B25A26AA3552}" type="presParOf" srcId="{C543961F-9724-4356-93D6-7CA7C548C28E}" destId="{17103DD4-DD83-4FB1-ACF9-6AE406429A74}" srcOrd="14" destOrd="0" presId="urn:microsoft.com/office/officeart/2005/8/layout/default"/>
    <dgm:cxn modelId="{5E6399CE-2363-43EA-A61D-872962D98E05}" type="presParOf" srcId="{C543961F-9724-4356-93D6-7CA7C548C28E}" destId="{FE932FFF-DF40-4442-8A55-8D625FABDF99}" srcOrd="15" destOrd="0" presId="urn:microsoft.com/office/officeart/2005/8/layout/default"/>
    <dgm:cxn modelId="{8D7AC930-F221-4DDA-B60A-3A1A1373C637}" type="presParOf" srcId="{C543961F-9724-4356-93D6-7CA7C548C28E}" destId="{64532116-9E00-4FA9-A95D-A740105CDBE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El perfil general de la epidemia del VIH en toda Europa</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¿Por qué realizar la prueba del VIH?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Consecuencias del </a:t>
          </a:r>
          <a:r>
            <a:rPr lang="en-GB" sz="2000" kern="1200" dirty="0" err="1" smtClean="0">
              <a:solidFill>
                <a:schemeClr val="tx1"/>
              </a:solidFill>
            </a:rPr>
            <a:t>retraso</a:t>
          </a:r>
          <a:r>
            <a:rPr lang="en-GB" sz="2000" kern="1200" dirty="0" smtClean="0">
              <a:solidFill>
                <a:schemeClr val="tx1"/>
              </a:solidFill>
            </a:rPr>
            <a:t> </a:t>
          </a:r>
          <a:r>
            <a:rPr lang="en-GB" sz="2000" kern="1200" dirty="0" err="1" smtClean="0">
              <a:solidFill>
                <a:schemeClr val="tx1"/>
              </a:solidFill>
            </a:rPr>
            <a:t>diagnóstico</a:t>
          </a:r>
          <a:r>
            <a:rPr lang="en-GB" sz="2000" kern="1200" dirty="0" smtClean="0">
              <a:solidFill>
                <a:schemeClr val="tx1"/>
              </a:solidFill>
            </a:rPr>
            <a:t> </a:t>
          </a:r>
          <a:endParaRPr lang="en-GB" sz="2000" strike="sngStrike" kern="1200" dirty="0">
            <a:solidFill>
              <a:schemeClr val="tx1"/>
            </a:solidFill>
          </a:endParaRP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a:t>
          </a:r>
          <a:r>
            <a:rPr lang="en-GB" sz="2000" kern="1200" dirty="0" err="1">
              <a:solidFill>
                <a:schemeClr val="tx1"/>
              </a:solidFill>
            </a:rPr>
            <a:t>Oportunidades</a:t>
          </a:r>
          <a:r>
            <a:rPr lang="en-GB" sz="2000" kern="1200" dirty="0">
              <a:solidFill>
                <a:schemeClr val="tx1"/>
              </a:solidFill>
            </a:rPr>
            <a:t> </a:t>
          </a:r>
          <a:r>
            <a:rPr lang="en-GB" sz="2000" strike="noStrike" kern="1200" dirty="0" err="1" smtClean="0">
              <a:solidFill>
                <a:schemeClr val="tx1"/>
              </a:solidFill>
            </a:rPr>
            <a:t>perdidas</a:t>
          </a:r>
          <a:endParaRPr lang="en-GB" sz="2000" strike="noStrike" kern="1200" dirty="0">
            <a:solidFill>
              <a:schemeClr val="tx1"/>
            </a:solidFill>
          </a:endParaRP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Estrategias para hacer la prueba del VIH incluyendo la prueba del VIH guiada por enfermedades indicadoras</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a:t>
          </a:r>
          <a:r>
            <a:rPr lang="en-GB" sz="2000" kern="1200" dirty="0" err="1" smtClean="0">
              <a:solidFill>
                <a:schemeClr val="tx1"/>
              </a:solidFill>
            </a:rPr>
            <a:t>Barreras</a:t>
          </a:r>
          <a:r>
            <a:rPr lang="en-GB" sz="2000" kern="1200" dirty="0" smtClean="0">
              <a:solidFill>
                <a:schemeClr val="tx1"/>
              </a:solidFill>
            </a:rPr>
            <a:t> para </a:t>
          </a:r>
          <a:r>
            <a:rPr lang="en-GB" sz="2000" kern="1200" dirty="0">
              <a:solidFill>
                <a:schemeClr val="tx1"/>
              </a:solidFill>
            </a:rPr>
            <a:t>la prueba/dudas más frecuentes</a:t>
          </a:r>
        </a:p>
      </dsp:txBody>
      <dsp:txXfrm>
        <a:off x="38065" y="3259073"/>
        <a:ext cx="7700734" cy="7036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El perfil general de la epidemia del VIH en toda Europa</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¿Por qué realizar la prueba del VIH?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Consecuencias del </a:t>
          </a:r>
          <a:r>
            <a:rPr lang="en-GB" sz="2000" kern="1200" dirty="0" err="1" smtClean="0">
              <a:solidFill>
                <a:schemeClr val="tx1"/>
              </a:solidFill>
            </a:rPr>
            <a:t>retraso</a:t>
          </a:r>
          <a:r>
            <a:rPr lang="en-GB" sz="2000" kern="1200" dirty="0" smtClean="0">
              <a:solidFill>
                <a:schemeClr val="tx1"/>
              </a:solidFill>
            </a:rPr>
            <a:t> </a:t>
          </a:r>
          <a:r>
            <a:rPr lang="en-GB" sz="2000" kern="1200" dirty="0" err="1" smtClean="0">
              <a:solidFill>
                <a:schemeClr val="tx1"/>
              </a:solidFill>
            </a:rPr>
            <a:t>diagnóstico</a:t>
          </a:r>
          <a:endParaRPr lang="en-GB" sz="2000" strike="sngStrike" kern="1200" dirty="0">
            <a:solidFill>
              <a:schemeClr val="tx1"/>
            </a:solidFill>
          </a:endParaRP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a:t>
          </a:r>
          <a:r>
            <a:rPr lang="en-GB" sz="2000" kern="1200" dirty="0" err="1">
              <a:solidFill>
                <a:schemeClr val="tx1"/>
              </a:solidFill>
            </a:rPr>
            <a:t>Oportunidades</a:t>
          </a:r>
          <a:r>
            <a:rPr lang="en-GB" sz="2000" kern="1200" dirty="0">
              <a:solidFill>
                <a:schemeClr val="tx1"/>
              </a:solidFill>
            </a:rPr>
            <a:t> </a:t>
          </a:r>
          <a:r>
            <a:rPr lang="en-GB" sz="2000" kern="1200" dirty="0" err="1" smtClean="0">
              <a:solidFill>
                <a:schemeClr val="tx1"/>
              </a:solidFill>
            </a:rPr>
            <a:t>perdidas</a:t>
          </a:r>
          <a:endParaRPr lang="en-GB" sz="2000" kern="1200" dirty="0">
            <a:solidFill>
              <a:schemeClr val="tx1"/>
            </a:solidFill>
          </a:endParaRP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6. Estrategias para hacer la prueba del VIH incluyendo la prueba del VIH guiada por enfermedades indicadoras</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a:t>
          </a:r>
          <a:r>
            <a:rPr lang="en-GB" sz="2000" kern="1200" dirty="0" err="1" smtClean="0">
              <a:solidFill>
                <a:schemeClr val="tx1"/>
              </a:solidFill>
            </a:rPr>
            <a:t>Barreras</a:t>
          </a:r>
          <a:r>
            <a:rPr lang="en-GB" sz="2000" kern="1200" dirty="0" smtClean="0">
              <a:solidFill>
                <a:schemeClr val="tx1"/>
              </a:solidFill>
            </a:rPr>
            <a:t> </a:t>
          </a:r>
          <a:r>
            <a:rPr lang="en-GB" sz="2000" kern="1200" dirty="0">
              <a:solidFill>
                <a:schemeClr val="tx1"/>
              </a:solidFill>
            </a:rPr>
            <a:t>para la prueba/dudas más frecuentes</a:t>
          </a:r>
        </a:p>
      </dsp:txBody>
      <dsp:txXfrm>
        <a:off x="38065" y="3259073"/>
        <a:ext cx="7700734" cy="7036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El perfil general de la epidemia del VIH en toda Europa</a:t>
          </a: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¿Por qué realizar la prueba del VIH? </a:t>
          </a: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Consecuencias del </a:t>
          </a:r>
          <a:r>
            <a:rPr lang="en-GB" sz="2000" kern="1200" dirty="0" err="1" smtClean="0">
              <a:solidFill>
                <a:schemeClr val="tx1"/>
              </a:solidFill>
            </a:rPr>
            <a:t>retraso</a:t>
          </a:r>
          <a:r>
            <a:rPr lang="en-GB" sz="2000" kern="1200" dirty="0" smtClean="0">
              <a:solidFill>
                <a:schemeClr val="tx1"/>
              </a:solidFill>
            </a:rPr>
            <a:t> </a:t>
          </a:r>
          <a:r>
            <a:rPr lang="en-GB" sz="2000" kern="1200" dirty="0" err="1" smtClean="0">
              <a:solidFill>
                <a:schemeClr val="tx1"/>
              </a:solidFill>
            </a:rPr>
            <a:t>diagnóstico</a:t>
          </a:r>
          <a:endParaRPr lang="en-GB" sz="2000" strike="sngStrike" kern="1200" dirty="0">
            <a:solidFill>
              <a:schemeClr val="tx1"/>
            </a:solidFill>
          </a:endParaRP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6. Estrategias para hacer la prueba del VIH incluyendo la prueba del VIH guiada por enfermedades indicadoras</a:t>
          </a:r>
        </a:p>
      </dsp:txBody>
      <dsp:txXfrm>
        <a:off x="51175" y="3755383"/>
        <a:ext cx="7674514" cy="9459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5EEB8-ADE2-41E1-87CC-CA8832A7A9A1}">
      <dsp:nvSpPr>
        <dsp:cNvPr id="0" name=""/>
        <dsp:cNvSpPr/>
      </dsp:nvSpPr>
      <dsp:spPr>
        <a:xfrm>
          <a:off x="246"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a:solidFill>
                <a:schemeClr val="tx1">
                  <a:lumMod val="50000"/>
                  <a:lumOff val="50000"/>
                </a:schemeClr>
              </a:solidFill>
            </a:rPr>
            <a:t>Centros de interrupción del embarazo</a:t>
          </a:r>
        </a:p>
      </dsp:txBody>
      <dsp:txXfrm>
        <a:off x="246" y="60159"/>
        <a:ext cx="959872" cy="575923"/>
      </dsp:txXfrm>
    </dsp:sp>
    <dsp:sp modelId="{50465869-4390-4CAE-84E5-87CDD5DBB3D8}">
      <dsp:nvSpPr>
        <dsp:cNvPr id="0" name=""/>
        <dsp:cNvSpPr/>
      </dsp:nvSpPr>
      <dsp:spPr>
        <a:xfrm>
          <a:off x="1056105"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a:solidFill>
                <a:schemeClr val="tx1">
                  <a:lumMod val="50000"/>
                  <a:lumOff val="50000"/>
                </a:schemeClr>
              </a:solidFill>
            </a:rPr>
            <a:t>Centros de abuso de drogas</a:t>
          </a:r>
        </a:p>
      </dsp:txBody>
      <dsp:txXfrm>
        <a:off x="1056105" y="60159"/>
        <a:ext cx="959872" cy="575923"/>
      </dsp:txXfrm>
    </dsp:sp>
    <dsp:sp modelId="{3D73785E-725D-4B0B-954D-35A381697236}">
      <dsp:nvSpPr>
        <dsp:cNvPr id="0" name=""/>
        <dsp:cNvSpPr/>
      </dsp:nvSpPr>
      <dsp:spPr>
        <a:xfrm>
          <a:off x="246"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a:solidFill>
                <a:schemeClr val="tx1">
                  <a:lumMod val="50000"/>
                  <a:lumOff val="50000"/>
                </a:schemeClr>
              </a:solidFill>
            </a:rPr>
            <a:t>Dispensarios de salud sexual</a:t>
          </a:r>
        </a:p>
      </dsp:txBody>
      <dsp:txXfrm>
        <a:off x="246" y="732069"/>
        <a:ext cx="959872" cy="575923"/>
      </dsp:txXfrm>
    </dsp:sp>
    <dsp:sp modelId="{C31EC26E-8FF5-4667-83B3-8EDDD8E99BE9}">
      <dsp:nvSpPr>
        <dsp:cNvPr id="0" name=""/>
        <dsp:cNvSpPr/>
      </dsp:nvSpPr>
      <dsp:spPr>
        <a:xfrm>
          <a:off x="1056105"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a:solidFill>
                <a:schemeClr val="tx1">
                  <a:lumMod val="50000"/>
                  <a:lumOff val="50000"/>
                </a:schemeClr>
              </a:solidFill>
            </a:rPr>
            <a:t>Dispensarios prenatales</a:t>
          </a:r>
        </a:p>
      </dsp:txBody>
      <dsp:txXfrm>
        <a:off x="1056105" y="732069"/>
        <a:ext cx="959872" cy="5759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E8EA9-89F3-4812-AEA8-923A3CBBCFBD}">
      <dsp:nvSpPr>
        <dsp:cNvPr id="0" name=""/>
        <dsp:cNvSpPr/>
      </dsp:nvSpPr>
      <dsp:spPr>
        <a:xfrm>
          <a:off x="0" y="250581"/>
          <a:ext cx="7776219"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solidFill>
                <a:schemeClr val="tx1"/>
              </a:solidFill>
            </a:rPr>
            <a:t>Recuento de CD4 medio</a:t>
          </a:r>
          <a:r>
            <a:rPr lang="en-US" sz="1800" kern="1200" dirty="0">
              <a:solidFill>
                <a:schemeClr val="tx1"/>
              </a:solidFill>
            </a:rPr>
            <a:t>			</a:t>
          </a:r>
          <a:r>
            <a:rPr lang="en-GB" sz="1800" kern="1200" dirty="0">
              <a:solidFill>
                <a:schemeClr val="tx1"/>
              </a:solidFill>
            </a:rPr>
            <a:t>200 células/</a:t>
          </a:r>
          <a:r>
            <a:rPr lang="en-GB" sz="1800" kern="1200" dirty="0">
              <a:solidFill>
                <a:schemeClr val="tx1"/>
              </a:solidFill>
              <a:sym typeface="Symbol"/>
            </a:rPr>
            <a:t></a:t>
          </a:r>
          <a:r>
            <a:rPr lang="en-GB" sz="1800" kern="1200" dirty="0">
              <a:solidFill>
                <a:schemeClr val="tx1"/>
              </a:solidFill>
            </a:rPr>
            <a:t>l</a:t>
          </a:r>
          <a:r>
            <a:rPr lang="en-US" sz="1800" kern="1200" dirty="0">
              <a:solidFill>
                <a:schemeClr val="tx1"/>
              </a:solidFill>
            </a:rPr>
            <a:t>	</a:t>
          </a:r>
          <a:r>
            <a:rPr lang="en-GB" sz="1800" kern="1200" dirty="0">
              <a:solidFill>
                <a:schemeClr val="tx1"/>
              </a:solidFill>
            </a:rPr>
            <a:t>(IQR 65 – 390)</a:t>
          </a:r>
        </a:p>
      </dsp:txBody>
      <dsp:txXfrm>
        <a:off x="59399" y="309980"/>
        <a:ext cx="7657421" cy="1098002"/>
      </dsp:txXfrm>
    </dsp:sp>
    <dsp:sp modelId="{63EEEA91-0816-477C-9825-92816DA84ED4}">
      <dsp:nvSpPr>
        <dsp:cNvPr id="0" name=""/>
        <dsp:cNvSpPr/>
      </dsp:nvSpPr>
      <dsp:spPr>
        <a:xfrm>
          <a:off x="0" y="1654581"/>
          <a:ext cx="7776219"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solidFill>
                <a:schemeClr val="tx1"/>
              </a:solidFill>
            </a:rPr>
            <a:t>Presentación tardía</a:t>
          </a:r>
          <a:r>
            <a:rPr lang="en-US" sz="1800" kern="1200" dirty="0">
              <a:solidFill>
                <a:schemeClr val="tx1"/>
              </a:solidFill>
            </a:rPr>
            <a:t>			</a:t>
          </a:r>
          <a:r>
            <a:rPr lang="en-GB" sz="1800" kern="1200" dirty="0">
              <a:solidFill>
                <a:schemeClr val="tx1"/>
              </a:solidFill>
            </a:rPr>
            <a:t>143</a:t>
          </a:r>
          <a:r>
            <a:rPr lang="en-US" sz="1800" kern="1200" dirty="0">
              <a:solidFill>
                <a:schemeClr val="tx1"/>
              </a:solidFill>
            </a:rPr>
            <a:t>		</a:t>
          </a:r>
          <a:r>
            <a:rPr lang="en-GB" sz="1800" kern="1200" dirty="0">
              <a:solidFill>
                <a:schemeClr val="tx1"/>
              </a:solidFill>
            </a:rPr>
            <a:t>71,9 %</a:t>
          </a:r>
        </a:p>
      </dsp:txBody>
      <dsp:txXfrm>
        <a:off x="59399" y="1713980"/>
        <a:ext cx="7657421" cy="1098002"/>
      </dsp:txXfrm>
    </dsp:sp>
    <dsp:sp modelId="{BA528F18-3511-4BAB-8F16-AE4DEBAA1B90}">
      <dsp:nvSpPr>
        <dsp:cNvPr id="0" name=""/>
        <dsp:cNvSpPr/>
      </dsp:nvSpPr>
      <dsp:spPr>
        <a:xfrm>
          <a:off x="0" y="3058581"/>
          <a:ext cx="7776219"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100000"/>
            </a:lnSpc>
            <a:spcBef>
              <a:spcPct val="0"/>
            </a:spcBef>
            <a:spcAft>
              <a:spcPts val="0"/>
            </a:spcAft>
          </a:pPr>
          <a:r>
            <a:rPr lang="en-GB" sz="1800" kern="1200" dirty="0">
              <a:solidFill>
                <a:schemeClr val="tx1"/>
              </a:solidFill>
            </a:rPr>
            <a:t>Antecedentes de síntomas </a:t>
          </a:r>
          <a:r>
            <a:rPr lang="en-GB" sz="1800" kern="1200" dirty="0" err="1">
              <a:solidFill>
                <a:schemeClr val="tx1"/>
              </a:solidFill>
            </a:rPr>
            <a:t>asociados</a:t>
          </a:r>
          <a:r>
            <a:rPr lang="en-GB" sz="1800" kern="1200" dirty="0">
              <a:solidFill>
                <a:schemeClr val="tx1"/>
              </a:solidFill>
            </a:rPr>
            <a:t>             61</a:t>
          </a:r>
          <a:r>
            <a:rPr lang="en-US" sz="1800" kern="1200" dirty="0">
              <a:solidFill>
                <a:schemeClr val="tx1"/>
              </a:solidFill>
            </a:rPr>
            <a:t>		</a:t>
          </a:r>
          <a:r>
            <a:rPr lang="en-GB" sz="1800" kern="1200" dirty="0">
              <a:solidFill>
                <a:schemeClr val="tx1"/>
              </a:solidFill>
            </a:rPr>
            <a:t>28,2 %</a:t>
          </a:r>
        </a:p>
        <a:p>
          <a:pPr lvl="0" algn="l" defTabSz="800100" rtl="0">
            <a:lnSpc>
              <a:spcPct val="100000"/>
            </a:lnSpc>
            <a:spcBef>
              <a:spcPct val="0"/>
            </a:spcBef>
            <a:spcAft>
              <a:spcPts val="0"/>
            </a:spcAft>
          </a:pPr>
          <a:r>
            <a:rPr lang="en-GB" sz="1800" kern="1200" dirty="0">
              <a:solidFill>
                <a:schemeClr val="tx1"/>
              </a:solidFill>
            </a:rPr>
            <a:t>al VIH </a:t>
          </a:r>
          <a:r>
            <a:rPr lang="en-US" sz="1800" kern="1200" dirty="0"/>
            <a:t>					</a:t>
          </a:r>
        </a:p>
      </dsp:txBody>
      <dsp:txXfrm>
        <a:off x="59399" y="3117980"/>
        <a:ext cx="7657421"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El perfil general de la epidemia del VIH en toda Europa</a:t>
          </a: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¿Por qué realizar la prueba del VIH? </a:t>
          </a: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Consecuencias del diagnóstico tardío</a:t>
          </a: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Estrategias para hacer la prueba del VIH incluyendo la prueba del VIH guiada por enfermedades indicadoras</a:t>
          </a:r>
        </a:p>
      </dsp:txBody>
      <dsp:txXfrm>
        <a:off x="51175" y="3755383"/>
        <a:ext cx="7674514" cy="94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Perfil general de la epidemia del VIH en toda Europa</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solidFill>
                <a:schemeClr val="tx1"/>
              </a:solidFill>
              <a:latin typeface="Calibri" panose="020F0502020204030204" pitchFamily="34" charset="0"/>
            </a:rPr>
            <a:t>2. ¿Por qué realizar la prueba del VIH?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solidFill>
                <a:schemeClr val="tx1"/>
              </a:solidFill>
              <a:latin typeface="Calibri" panose="020F0502020204030204" pitchFamily="34" charset="0"/>
            </a:rPr>
            <a:t>3. Consecuencias del </a:t>
          </a:r>
          <a:r>
            <a:rPr lang="es-ES" sz="2000" kern="1200" dirty="0" smtClean="0">
              <a:solidFill>
                <a:schemeClr val="tx1"/>
              </a:solidFill>
              <a:latin typeface="Calibri" panose="020F0502020204030204" pitchFamily="34" charset="0"/>
            </a:rPr>
            <a:t>retraso diagnóstico</a:t>
          </a:r>
          <a:endParaRPr lang="es-ES" sz="2000" strike="sngStrike" kern="1200" dirty="0">
            <a:solidFill>
              <a:schemeClr val="tx1"/>
            </a:solidFill>
            <a:latin typeface="Calibri" panose="020F0502020204030204" pitchFamily="34" charset="0"/>
          </a:endParaRP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solidFill>
                <a:schemeClr val="tx1"/>
              </a:solidFill>
              <a:latin typeface="Calibri" panose="020F0502020204030204" pitchFamily="34" charset="0"/>
            </a:rPr>
            <a:t>4. Oportunidades </a:t>
          </a:r>
          <a:r>
            <a:rPr lang="es-ES" sz="2000" strike="noStrike" kern="1200" dirty="0" smtClean="0">
              <a:solidFill>
                <a:schemeClr val="tx1"/>
              </a:solidFill>
              <a:latin typeface="Calibri" panose="020F0502020204030204" pitchFamily="34" charset="0"/>
            </a:rPr>
            <a:t>perdidas</a:t>
          </a:r>
          <a:endParaRPr lang="es-ES" sz="2000" strike="noStrike" kern="1200" dirty="0">
            <a:solidFill>
              <a:schemeClr val="tx1"/>
            </a:solidFill>
            <a:latin typeface="Calibri" panose="020F0502020204030204" pitchFamily="34" charset="0"/>
          </a:endParaRP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solidFill>
                <a:schemeClr val="tx1"/>
              </a:solidFill>
              <a:latin typeface="Calibri" panose="020F0502020204030204" pitchFamily="34" charset="0"/>
            </a:rPr>
            <a:t>6. Estrategias para hacer la prueba del VIH incluyendo la prueba del VIH guiada por enfermedades indicadoras</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solidFill>
                <a:schemeClr val="tx1"/>
              </a:solidFill>
              <a:latin typeface="Calibri" panose="020F0502020204030204" pitchFamily="34" charset="0"/>
            </a:rPr>
            <a:t>5. </a:t>
          </a:r>
          <a:r>
            <a:rPr lang="es-ES" sz="2000" kern="1200" dirty="0" smtClean="0">
              <a:solidFill>
                <a:schemeClr val="tx1"/>
              </a:solidFill>
              <a:latin typeface="Calibri" panose="020F0502020204030204" pitchFamily="34" charset="0"/>
            </a:rPr>
            <a:t>Barreras para </a:t>
          </a:r>
          <a:r>
            <a:rPr lang="es-ES" sz="2000" kern="1200" dirty="0">
              <a:solidFill>
                <a:schemeClr val="tx1"/>
              </a:solidFill>
              <a:latin typeface="Calibri" panose="020F0502020204030204" pitchFamily="34" charset="0"/>
            </a:rPr>
            <a:t>la prueba/dudas más frecuentes</a:t>
          </a:r>
        </a:p>
      </dsp:txBody>
      <dsp:txXfrm>
        <a:off x="38065" y="3259073"/>
        <a:ext cx="7700734" cy="703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Perfil general de la epidemia del VIH en toda Europa</a:t>
          </a: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solidFill>
                <a:schemeClr val="tx1"/>
              </a:solidFill>
              <a:latin typeface="Calibri" panose="020F0502020204030204" pitchFamily="34" charset="0"/>
            </a:rPr>
            <a:t>2. ¿Por qué realizar la prueba del VIH? </a:t>
          </a: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solidFill>
                <a:schemeClr val="tx1"/>
              </a:solidFill>
              <a:latin typeface="Calibri" panose="020F0502020204030204" pitchFamily="34" charset="0"/>
            </a:rPr>
            <a:t>3. Consecuencias del diagnóstico tardío</a:t>
          </a: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a:solidFill>
                <a:schemeClr val="tx1"/>
              </a:solidFill>
              <a:latin typeface="Calibri" panose="020F0502020204030204" pitchFamily="34" charset="0"/>
            </a:rPr>
            <a:t>4. Estrategias para hacer la prueba del VIH incluyendo la prueba del VIH guiada por enfermedades indicadoras</a:t>
          </a:r>
        </a:p>
      </dsp:txBody>
      <dsp:txXfrm>
        <a:off x="51175" y="3755383"/>
        <a:ext cx="7674514" cy="945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El perfil general de la epidemia del VIH en toda Europa</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¿Por qué realizar la prueba del VIH?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3. Consecuencias del </a:t>
          </a:r>
          <a:r>
            <a:rPr lang="en-GB" sz="2000" b="0" kern="1200" dirty="0" err="1" smtClean="0">
              <a:solidFill>
                <a:schemeClr val="tx1"/>
              </a:solidFill>
            </a:rPr>
            <a:t>retraso</a:t>
          </a:r>
          <a:r>
            <a:rPr lang="en-GB" sz="2000" b="0" kern="1200" dirty="0" smtClean="0">
              <a:solidFill>
                <a:schemeClr val="tx1"/>
              </a:solidFill>
            </a:rPr>
            <a:t> </a:t>
          </a:r>
          <a:r>
            <a:rPr lang="en-GB" sz="2000" b="0" kern="1200" dirty="0" err="1" smtClean="0">
              <a:solidFill>
                <a:schemeClr val="tx1"/>
              </a:solidFill>
            </a:rPr>
            <a:t>diagnóstico</a:t>
          </a:r>
          <a:endParaRPr lang="en-GB" sz="2000" b="0" strike="sngStrike" kern="1200" dirty="0">
            <a:solidFill>
              <a:schemeClr val="tx1"/>
            </a:solidFill>
          </a:endParaRP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a:t>
          </a:r>
          <a:r>
            <a:rPr lang="en-GB" sz="2000" kern="1200" dirty="0" err="1">
              <a:solidFill>
                <a:schemeClr val="tx1"/>
              </a:solidFill>
            </a:rPr>
            <a:t>Oportunidades</a:t>
          </a:r>
          <a:r>
            <a:rPr lang="en-GB" sz="2000" kern="1200" dirty="0">
              <a:solidFill>
                <a:schemeClr val="tx1"/>
              </a:solidFill>
            </a:rPr>
            <a:t> </a:t>
          </a:r>
          <a:r>
            <a:rPr lang="en-GB" sz="2000" strike="noStrike" kern="1200" dirty="0" err="1" smtClean="0">
              <a:solidFill>
                <a:schemeClr val="tx1"/>
              </a:solidFill>
            </a:rPr>
            <a:t>perdidas</a:t>
          </a:r>
          <a:endParaRPr lang="en-GB" sz="2000" strike="noStrike" kern="1200" dirty="0">
            <a:solidFill>
              <a:schemeClr val="tx1"/>
            </a:solidFill>
          </a:endParaRP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Estrategias para hacer la prueba del VIH incluyendo la prueba del VIH guiada por enfermedades indicadoras</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solidFill>
                <a:schemeClr val="tx1"/>
              </a:solidFill>
            </a:rPr>
            <a:t>5. </a:t>
          </a:r>
          <a:r>
            <a:rPr lang="en-GB" sz="2000" strike="noStrike" kern="1200" dirty="0" err="1" smtClean="0">
              <a:solidFill>
                <a:schemeClr val="tx1"/>
              </a:solidFill>
            </a:rPr>
            <a:t>Barreras</a:t>
          </a:r>
          <a:r>
            <a:rPr lang="en-GB" sz="2000" strike="noStrike" kern="1200" dirty="0" smtClean="0">
              <a:solidFill>
                <a:schemeClr val="tx1"/>
              </a:solidFill>
            </a:rPr>
            <a:t> </a:t>
          </a:r>
          <a:r>
            <a:rPr lang="en-GB" sz="2000" kern="1200" dirty="0" smtClean="0">
              <a:solidFill>
                <a:schemeClr val="tx1"/>
              </a:solidFill>
            </a:rPr>
            <a:t>para </a:t>
          </a:r>
          <a:r>
            <a:rPr lang="en-GB" sz="2000" kern="1200" dirty="0">
              <a:solidFill>
                <a:schemeClr val="tx1"/>
              </a:solidFill>
            </a:rPr>
            <a:t>la prueba/dudas más frecuentes</a:t>
          </a:r>
        </a:p>
      </dsp:txBody>
      <dsp:txXfrm>
        <a:off x="38065" y="3259073"/>
        <a:ext cx="7700734" cy="703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El perfil general de la epidemia del VIH en toda Europa</a:t>
          </a: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¿Por qué realizar la prueba del VIH? </a:t>
          </a: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3. Consecuencias del diagnóstico tardío</a:t>
          </a: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Estrategias para hacer la prueba del VIH incluyendo la prueba del VIH guiada por enfermedades indicadoras</a:t>
          </a:r>
        </a:p>
      </dsp:txBody>
      <dsp:txXfrm>
        <a:off x="51175" y="3755383"/>
        <a:ext cx="7674514" cy="945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El perfil general de la epidemia del VIH en toda Europa</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¿Por qué realizar la prueba del VIH?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a:t>
          </a:r>
          <a:r>
            <a:rPr lang="en-GB" sz="2000" kern="1200" dirty="0" err="1">
              <a:solidFill>
                <a:schemeClr val="tx1"/>
              </a:solidFill>
            </a:rPr>
            <a:t>Consecuencias</a:t>
          </a:r>
          <a:r>
            <a:rPr lang="en-GB" sz="2000" kern="1200" dirty="0">
              <a:solidFill>
                <a:schemeClr val="tx1"/>
              </a:solidFill>
            </a:rPr>
            <a:t> </a:t>
          </a:r>
          <a:r>
            <a:rPr lang="en-GB" sz="2000" kern="1200" dirty="0" smtClean="0">
              <a:solidFill>
                <a:schemeClr val="tx1"/>
              </a:solidFill>
            </a:rPr>
            <a:t>del </a:t>
          </a:r>
          <a:r>
            <a:rPr lang="en-GB" sz="2000" kern="1200" dirty="0" err="1" smtClean="0">
              <a:solidFill>
                <a:schemeClr val="tx1"/>
              </a:solidFill>
            </a:rPr>
            <a:t>retraso</a:t>
          </a:r>
          <a:r>
            <a:rPr lang="en-GB" sz="2000" kern="1200" dirty="0" smtClean="0">
              <a:solidFill>
                <a:schemeClr val="tx1"/>
              </a:solidFill>
            </a:rPr>
            <a:t> </a:t>
          </a:r>
          <a:r>
            <a:rPr lang="en-GB" sz="2000" kern="1200" dirty="0">
              <a:solidFill>
                <a:schemeClr val="tx1"/>
              </a:solidFill>
            </a:rPr>
            <a:t>diagnóstico tardío</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a:t>
          </a:r>
          <a:r>
            <a:rPr lang="en-GB" sz="2000" kern="1200" dirty="0" err="1">
              <a:solidFill>
                <a:schemeClr val="tx1"/>
              </a:solidFill>
            </a:rPr>
            <a:t>Oportunidades</a:t>
          </a:r>
          <a:r>
            <a:rPr lang="en-GB" sz="2000" kern="1200" dirty="0">
              <a:solidFill>
                <a:schemeClr val="tx1"/>
              </a:solidFill>
            </a:rPr>
            <a:t> </a:t>
          </a:r>
          <a:r>
            <a:rPr lang="en-GB" sz="2000" kern="1200" dirty="0" err="1" smtClean="0">
              <a:solidFill>
                <a:schemeClr val="tx1"/>
              </a:solidFill>
            </a:rPr>
            <a:t>perdidas</a:t>
          </a:r>
          <a:endParaRPr lang="en-GB" sz="2000" kern="1200" dirty="0">
            <a:solidFill>
              <a:schemeClr val="tx1"/>
            </a:solidFill>
          </a:endParaRP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Estrategias para hacer la prueba del VIH incluyendo la prueba del VIH guiada por enfermedades indicadoras</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a:t>
          </a:r>
          <a:r>
            <a:rPr lang="en-GB" sz="2000" kern="1200" dirty="0" err="1" smtClean="0">
              <a:solidFill>
                <a:schemeClr val="tx1"/>
              </a:solidFill>
            </a:rPr>
            <a:t>Barreras</a:t>
          </a:r>
          <a:r>
            <a:rPr lang="en-GB" sz="2000" kern="1200" dirty="0" smtClean="0">
              <a:solidFill>
                <a:schemeClr val="tx1"/>
              </a:solidFill>
            </a:rPr>
            <a:t> </a:t>
          </a:r>
          <a:r>
            <a:rPr lang="en-GB" sz="2000" kern="1200" dirty="0">
              <a:solidFill>
                <a:schemeClr val="tx1"/>
              </a:solidFill>
            </a:rPr>
            <a:t>para la prueba/dudas más frecuentes</a:t>
          </a:r>
        </a:p>
      </dsp:txBody>
      <dsp:txXfrm>
        <a:off x="38065" y="3259073"/>
        <a:ext cx="7700734" cy="703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El perfil general de la epidemia del VIH en toda Europa</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¿Por qué hacer la prueba del VIH?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Consecuencias del </a:t>
          </a:r>
          <a:r>
            <a:rPr lang="en-GB" sz="2000" kern="1200" dirty="0" err="1" smtClean="0">
              <a:solidFill>
                <a:schemeClr val="tx1"/>
              </a:solidFill>
            </a:rPr>
            <a:t>retraso</a:t>
          </a:r>
          <a:r>
            <a:rPr lang="en-GB" sz="2000" kern="1200" dirty="0" smtClean="0">
              <a:solidFill>
                <a:schemeClr val="tx1"/>
              </a:solidFill>
            </a:rPr>
            <a:t> </a:t>
          </a:r>
          <a:r>
            <a:rPr lang="en-GB" sz="2000" kern="1200" dirty="0" err="1" smtClean="0">
              <a:solidFill>
                <a:schemeClr val="tx1"/>
              </a:solidFill>
            </a:rPr>
            <a:t>diagnóstico</a:t>
          </a:r>
          <a:endParaRPr lang="en-GB" sz="2000" strike="sngStrike" kern="1200" dirty="0">
            <a:solidFill>
              <a:schemeClr val="tx1"/>
            </a:solidFill>
          </a:endParaRP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a:t>
          </a:r>
          <a:r>
            <a:rPr lang="en-GB" sz="2000" kern="1200" dirty="0" err="1" smtClean="0">
              <a:solidFill>
                <a:schemeClr val="tx1"/>
              </a:solidFill>
            </a:rPr>
            <a:t>Oportunidades</a:t>
          </a:r>
          <a:r>
            <a:rPr lang="en-GB" sz="2000" kern="1200" dirty="0" smtClean="0">
              <a:solidFill>
                <a:schemeClr val="tx1"/>
              </a:solidFill>
            </a:rPr>
            <a:t> </a:t>
          </a:r>
          <a:r>
            <a:rPr lang="en-GB" sz="2000" strike="noStrike" kern="1200" dirty="0" err="1" smtClean="0">
              <a:solidFill>
                <a:schemeClr val="tx1"/>
              </a:solidFill>
            </a:rPr>
            <a:t>perdidas</a:t>
          </a:r>
          <a:endParaRPr lang="en-GB" sz="2000" strike="noStrike" kern="1200" dirty="0">
            <a:solidFill>
              <a:schemeClr val="tx1"/>
            </a:solidFill>
          </a:endParaRP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Estrategias para hacer la prueba del VIH incluyendo la prueba del VIH guiada por enfermedades indicadoras</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a:t>
          </a:r>
          <a:r>
            <a:rPr lang="en-GB" sz="2000" kern="1200" dirty="0" err="1" smtClean="0">
              <a:solidFill>
                <a:schemeClr val="tx1"/>
              </a:solidFill>
            </a:rPr>
            <a:t>Posibles</a:t>
          </a:r>
          <a:r>
            <a:rPr lang="en-GB" sz="2000" kern="1200" dirty="0" smtClean="0">
              <a:solidFill>
                <a:schemeClr val="tx1"/>
              </a:solidFill>
            </a:rPr>
            <a:t> </a:t>
          </a:r>
          <a:r>
            <a:rPr lang="en-GB" sz="2000" kern="1200" dirty="0" err="1" smtClean="0">
              <a:solidFill>
                <a:schemeClr val="tx1"/>
              </a:solidFill>
            </a:rPr>
            <a:t>barreras</a:t>
          </a:r>
          <a:r>
            <a:rPr lang="en-GB" sz="2000" kern="1200" dirty="0" smtClean="0">
              <a:solidFill>
                <a:schemeClr val="tx1"/>
              </a:solidFill>
            </a:rPr>
            <a:t> </a:t>
          </a:r>
          <a:r>
            <a:rPr lang="en-GB" sz="2000" kern="1200" dirty="0">
              <a:solidFill>
                <a:schemeClr val="tx1"/>
              </a:solidFill>
            </a:rPr>
            <a:t>para la prueba/dudas más frecuentes</a:t>
          </a:r>
        </a:p>
      </dsp:txBody>
      <dsp:txXfrm>
        <a:off x="38065" y="3259073"/>
        <a:ext cx="7700734" cy="7036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23189-F143-497B-B2C8-45A6C08A1A18}">
      <dsp:nvSpPr>
        <dsp:cNvPr id="0" name=""/>
        <dsp:cNvSpPr/>
      </dsp:nvSpPr>
      <dsp:spPr>
        <a:xfrm>
          <a:off x="137377"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Tiempo del personal insuficiente</a:t>
          </a:r>
        </a:p>
      </dsp:txBody>
      <dsp:txXfrm>
        <a:off x="137377" y="289"/>
        <a:ext cx="2411916" cy="1447149"/>
      </dsp:txXfrm>
    </dsp:sp>
    <dsp:sp modelId="{6FC90B51-8B25-45E6-BE39-E3F93F9669F8}">
      <dsp:nvSpPr>
        <dsp:cNvPr id="0" name=""/>
        <dsp:cNvSpPr/>
      </dsp:nvSpPr>
      <dsp:spPr>
        <a:xfrm>
          <a:off x="2790485"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Prioridades de competencias clínicas</a:t>
          </a:r>
        </a:p>
      </dsp:txBody>
      <dsp:txXfrm>
        <a:off x="2790485" y="289"/>
        <a:ext cx="2411916" cy="1447149"/>
      </dsp:txXfrm>
    </dsp:sp>
    <dsp:sp modelId="{757094CE-6C80-4F0E-9665-8BC2B2AD35BA}">
      <dsp:nvSpPr>
        <dsp:cNvPr id="0" name=""/>
        <dsp:cNvSpPr/>
      </dsp:nvSpPr>
      <dsp:spPr>
        <a:xfrm>
          <a:off x="5443593"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Proceso de </a:t>
          </a:r>
          <a:r>
            <a:rPr lang="en-GB" sz="2000" kern="1200" dirty="0" err="1" smtClean="0"/>
            <a:t>consentimiento</a:t>
          </a:r>
          <a:r>
            <a:rPr lang="en-GB" sz="2000" kern="1200" dirty="0" smtClean="0"/>
            <a:t> </a:t>
          </a:r>
          <a:r>
            <a:rPr lang="en-GB" sz="2000" strike="noStrike" kern="1200" dirty="0" err="1" smtClean="0">
              <a:solidFill>
                <a:schemeClr val="tx1"/>
              </a:solidFill>
            </a:rPr>
            <a:t>complicado</a:t>
          </a:r>
          <a:endParaRPr lang="en-GB" sz="2000" strike="noStrike" kern="1200" dirty="0">
            <a:solidFill>
              <a:schemeClr val="tx1"/>
            </a:solidFill>
          </a:endParaRPr>
        </a:p>
      </dsp:txBody>
      <dsp:txXfrm>
        <a:off x="5443593" y="289"/>
        <a:ext cx="2411916" cy="1447149"/>
      </dsp:txXfrm>
    </dsp:sp>
    <dsp:sp modelId="{1A4DEC29-3A0A-486F-84CF-402990314DD1}">
      <dsp:nvSpPr>
        <dsp:cNvPr id="0" name=""/>
        <dsp:cNvSpPr/>
      </dsp:nvSpPr>
      <dsp:spPr>
        <a:xfrm>
          <a:off x="137377"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Requisitos de asesoramiento percibidos previos a la prueba</a:t>
          </a:r>
        </a:p>
      </dsp:txBody>
      <dsp:txXfrm>
        <a:off x="137377" y="1688631"/>
        <a:ext cx="2411916" cy="1447149"/>
      </dsp:txXfrm>
    </dsp:sp>
    <dsp:sp modelId="{6BEB5A50-E3F4-45FF-A79B-13AE80EF0E70}">
      <dsp:nvSpPr>
        <dsp:cNvPr id="0" name=""/>
        <dsp:cNvSpPr/>
      </dsp:nvSpPr>
      <dsp:spPr>
        <a:xfrm>
          <a:off x="2790485"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Falta de formación y conocimiento del personal</a:t>
          </a:r>
        </a:p>
      </dsp:txBody>
      <dsp:txXfrm>
        <a:off x="2790485" y="1688631"/>
        <a:ext cx="2411916" cy="1447149"/>
      </dsp:txXfrm>
    </dsp:sp>
    <dsp:sp modelId="{2A5C8191-C99A-4A7E-B82D-7872A4AC7765}">
      <dsp:nvSpPr>
        <dsp:cNvPr id="0" name=""/>
        <dsp:cNvSpPr/>
      </dsp:nvSpPr>
      <dsp:spPr>
        <a:xfrm>
          <a:off x="5443593"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Falta de competencia percibida</a:t>
          </a:r>
        </a:p>
      </dsp:txBody>
      <dsp:txXfrm>
        <a:off x="5443593" y="1688631"/>
        <a:ext cx="2411916" cy="1447149"/>
      </dsp:txXfrm>
    </dsp:sp>
    <dsp:sp modelId="{9F11AC9B-08BE-4414-94F3-7DACA09C5625}">
      <dsp:nvSpPr>
        <dsp:cNvPr id="0" name=""/>
        <dsp:cNvSpPr/>
      </dsp:nvSpPr>
      <dsp:spPr>
        <a:xfrm>
          <a:off x="137377"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El paciente no percibe estar en riesgo</a:t>
          </a:r>
        </a:p>
      </dsp:txBody>
      <dsp:txXfrm>
        <a:off x="137377" y="3376972"/>
        <a:ext cx="2411916" cy="1447149"/>
      </dsp:txXfrm>
    </dsp:sp>
    <dsp:sp modelId="{17103DD4-DD83-4FB1-ACF9-6AE406429A74}">
      <dsp:nvSpPr>
        <dsp:cNvPr id="0" name=""/>
        <dsp:cNvSpPr/>
      </dsp:nvSpPr>
      <dsp:spPr>
        <a:xfrm>
          <a:off x="2790485"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Las preocupaciones del paciente pueden ser molestas/ofensivas</a:t>
          </a:r>
        </a:p>
      </dsp:txBody>
      <dsp:txXfrm>
        <a:off x="2790485" y="3376972"/>
        <a:ext cx="2411916" cy="1447149"/>
      </dsp:txXfrm>
    </dsp:sp>
    <dsp:sp modelId="{64532116-9E00-4FA9-A95D-A740105CDBE4}">
      <dsp:nvSpPr>
        <dsp:cNvPr id="0" name=""/>
        <dsp:cNvSpPr/>
      </dsp:nvSpPr>
      <dsp:spPr>
        <a:xfrm>
          <a:off x="5443593"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Reembolso inadecuado</a:t>
          </a:r>
        </a:p>
      </dsp:txBody>
      <dsp:txXfrm>
        <a:off x="5443593" y="3376972"/>
        <a:ext cx="2411916" cy="14471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0.65385</cdr:x>
      <cdr:y>0.2967</cdr:y>
    </cdr:from>
    <cdr:to>
      <cdr:x>0.82692</cdr:x>
      <cdr:y>0.45299</cdr:y>
    </cdr:to>
    <cdr:sp macro="" textlink="">
      <cdr:nvSpPr>
        <cdr:cNvPr id="2" name="Tekstboks 1" descr="new infections&#10;"/>
        <cdr:cNvSpPr txBox="1"/>
      </cdr:nvSpPr>
      <cdr:spPr>
        <a:xfrm xmlns:a="http://schemas.openxmlformats.org/drawingml/2006/main">
          <a:off x="4896544" y="1366980"/>
          <a:ext cx="1296144"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dirty="0">
            <a:solidFill>
              <a:schemeClr val="bg1"/>
            </a:solidFill>
          </a:endParaRPr>
        </a:p>
      </cdr:txBody>
    </cdr:sp>
  </cdr:relSizeAnchor>
  <cdr:relSizeAnchor xmlns:cdr="http://schemas.openxmlformats.org/drawingml/2006/chartDrawing">
    <cdr:from>
      <cdr:x>0.18269</cdr:x>
      <cdr:y>0.42173</cdr:y>
    </cdr:from>
    <cdr:to>
      <cdr:x>0.33654</cdr:x>
      <cdr:y>0.57802</cdr:y>
    </cdr:to>
    <cdr:sp macro="" textlink="">
      <cdr:nvSpPr>
        <cdr:cNvPr id="3" name="TextBox 2"/>
        <cdr:cNvSpPr txBox="1"/>
      </cdr:nvSpPr>
      <cdr:spPr>
        <a:xfrm xmlns:a="http://schemas.openxmlformats.org/drawingml/2006/main">
          <a:off x="1368152" y="1943044"/>
          <a:ext cx="115212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0.17308</cdr:x>
      <cdr:y>0.71868</cdr:y>
    </cdr:from>
    <cdr:to>
      <cdr:x>0.34615</cdr:x>
      <cdr:y>0.84371</cdr:y>
    </cdr:to>
    <cdr:sp macro="" textlink="">
      <cdr:nvSpPr>
        <cdr:cNvPr id="4" name="TextBox 3"/>
        <cdr:cNvSpPr txBox="1"/>
      </cdr:nvSpPr>
      <cdr:spPr>
        <a:xfrm xmlns:a="http://schemas.openxmlformats.org/drawingml/2006/main">
          <a:off x="1296144" y="3311196"/>
          <a:ext cx="1296144"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1200" b="1" dirty="0">
              <a:solidFill>
                <a:schemeClr val="bg1"/>
              </a:solidFill>
            </a:rPr>
            <a:t>No conscientes de la infección</a:t>
          </a:r>
          <a:endParaRPr lang="es-ES" sz="1200" dirty="0"/>
        </a:p>
      </cdr:txBody>
    </cdr:sp>
  </cdr:relSizeAnchor>
  <cdr:relSizeAnchor xmlns:cdr="http://schemas.openxmlformats.org/drawingml/2006/chartDrawing">
    <cdr:from>
      <cdr:x>0.16346</cdr:x>
      <cdr:y>0.24981</cdr:y>
    </cdr:from>
    <cdr:to>
      <cdr:x>0.35577</cdr:x>
      <cdr:y>0.49987</cdr:y>
    </cdr:to>
    <cdr:sp macro="" textlink="">
      <cdr:nvSpPr>
        <cdr:cNvPr id="5" name="TextBox 4"/>
        <cdr:cNvSpPr txBox="1"/>
      </cdr:nvSpPr>
      <cdr:spPr>
        <a:xfrm xmlns:a="http://schemas.openxmlformats.org/drawingml/2006/main">
          <a:off x="1224136" y="1150956"/>
          <a:ext cx="1440160"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dirty="0" err="1">
              <a:solidFill>
                <a:schemeClr val="bg1"/>
              </a:solidFill>
            </a:rPr>
            <a:t>Conscientes</a:t>
          </a:r>
          <a:r>
            <a:rPr lang="en-GB" sz="1600" b="1" dirty="0">
              <a:solidFill>
                <a:schemeClr val="bg1"/>
              </a:solidFill>
            </a:rPr>
            <a:t> de la </a:t>
          </a:r>
          <a:r>
            <a:rPr lang="en-GB" sz="1600" b="1" dirty="0" err="1">
              <a:solidFill>
                <a:schemeClr val="bg1"/>
              </a:solidFill>
            </a:rPr>
            <a:t>infección</a:t>
          </a:r>
          <a:endParaRPr lang="en-GB" sz="16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0.17363</cdr:x>
      <cdr:y>0</cdr:y>
    </cdr:from>
    <cdr:to>
      <cdr:x>0.28967</cdr:x>
      <cdr:y>0.20203</cdr:y>
    </cdr:to>
    <cdr:sp macro="" textlink="">
      <cdr:nvSpPr>
        <cdr:cNvPr id="5" name="Tekstboks 4"/>
        <cdr:cNvSpPr txBox="1"/>
      </cdr:nvSpPr>
      <cdr:spPr>
        <a:xfrm xmlns:a="http://schemas.openxmlformats.org/drawingml/2006/main">
          <a:off x="1368152" y="-617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0.31984</cdr:x>
      <cdr:y>0.04999</cdr:y>
    </cdr:from>
    <cdr:to>
      <cdr:x>0.43589</cdr:x>
      <cdr:y>0.25203</cdr:y>
    </cdr:to>
    <cdr:sp macro="" textlink="">
      <cdr:nvSpPr>
        <cdr:cNvPr id="6" name="Tekstboks 5"/>
        <cdr:cNvSpPr txBox="1"/>
      </cdr:nvSpPr>
      <cdr:spPr>
        <a:xfrm xmlns:a="http://schemas.openxmlformats.org/drawingml/2006/main">
          <a:off x="2520280" y="22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0.32898</cdr:x>
      <cdr:y>0.08181</cdr:y>
    </cdr:from>
    <cdr:to>
      <cdr:x>0.44503</cdr:x>
      <cdr:y>0.28385</cdr:y>
    </cdr:to>
    <cdr:sp macro="" textlink="">
      <cdr:nvSpPr>
        <cdr:cNvPr id="7" name="Tekstboks 6"/>
        <cdr:cNvSpPr txBox="1"/>
      </cdr:nvSpPr>
      <cdr:spPr>
        <a:xfrm xmlns:a="http://schemas.openxmlformats.org/drawingml/2006/main">
          <a:off x="2592288" y="3702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0.1914</cdr:x>
      <cdr:y>0</cdr:y>
    </cdr:from>
    <cdr:to>
      <cdr:x>0.30744</cdr:x>
      <cdr:y>0.20203</cdr:y>
    </cdr:to>
    <cdr:sp macro="" textlink="">
      <cdr:nvSpPr>
        <cdr:cNvPr id="10" name="Tekstboks 9"/>
        <cdr:cNvSpPr txBox="1"/>
      </cdr:nvSpPr>
      <cdr:spPr>
        <a:xfrm xmlns:a="http://schemas.openxmlformats.org/drawingml/2006/main">
          <a:off x="1508168" y="-11145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CCD226D-42EA-4542-AAF8-61505A5703FC}" type="datetimeFigureOut">
              <a:rPr lang="en-GB" smtClean="0"/>
              <a:t>13/07/2017</a:t>
            </a:fld>
            <a:endParaRPr lang="es-ES"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es-ES"/>
              <a:t>HERRAMIENTA UNO OptTEST - DOCUMENTO PROVISIONAL VERSIÓN FINAL 18 ENE 2016 (AS email 18 Ene 2016)</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91BFB43-ADDF-47AA-9F1B-797E580A5EF8}" type="slidenum">
              <a:rPr lang="en-GB" smtClean="0"/>
              <a:t>‹nr.›</a:t>
            </a:fld>
            <a:endParaRPr lang="es-ES" dirty="0"/>
          </a:p>
        </p:txBody>
      </p:sp>
    </p:spTree>
    <p:extLst>
      <p:ext uri="{BB962C8B-B14F-4D97-AF65-F5344CB8AC3E}">
        <p14:creationId xmlns:p14="http://schemas.microsoft.com/office/powerpoint/2010/main" val="21478100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D6F8F93-3666-4E93-A625-5B485895C95D}" type="datetimeFigureOut">
              <a:rPr lang="en-GB" smtClean="0"/>
              <a:t>13/07/2017</a:t>
            </a:fld>
            <a:endParaRPr lang="es-E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es-ES"/>
              <a:t>HERRAMIENTA UNO OptTEST - DOCUMENTO PROVISIONAL VERSIÓN FINAL 18 ENE 2016 (AS email 18 Ene 2016)</a:t>
            </a: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19BBA69-F71B-400F-8057-BFFCF0B37730}" type="slidenum">
              <a:rPr lang="en-GB" smtClean="0"/>
              <a:t>‹nr.›</a:t>
            </a:fld>
            <a:endParaRPr lang="es-ES" dirty="0"/>
          </a:p>
        </p:txBody>
      </p:sp>
    </p:spTree>
    <p:extLst>
      <p:ext uri="{BB962C8B-B14F-4D97-AF65-F5344CB8AC3E}">
        <p14:creationId xmlns:p14="http://schemas.microsoft.com/office/powerpoint/2010/main" val="3085790365"/>
      </p:ext>
    </p:extLst>
  </p:cSld>
  <p:clrMap bg1="lt1" tx1="dk1" bg2="lt2" tx2="dk2" accent1="accent1" accent2="accent2" accent3="accent3" accent4="accent4" accent5="accent5" accent6="accent6" hlink="hlink" folHlink="folHlink"/>
  <p:hf sldNum="0" hdr="0" ftr="0" dt="0"/>
  <p:notesStyle>
    <a:lvl1pPr marL="0" algn="l" defTabSz="912370" rtl="0" eaLnBrk="1" latinLnBrk="0" hangingPunct="1">
      <a:defRPr sz="1200" kern="1200">
        <a:solidFill>
          <a:schemeClr val="tx1"/>
        </a:solidFill>
        <a:latin typeface="+mn-lt"/>
        <a:ea typeface="+mn-ea"/>
        <a:cs typeface="+mn-cs"/>
      </a:defRPr>
    </a:lvl1pPr>
    <a:lvl2pPr marL="456188" algn="l" defTabSz="912370" rtl="0" eaLnBrk="1" latinLnBrk="0" hangingPunct="1">
      <a:defRPr sz="1200" kern="1200">
        <a:solidFill>
          <a:schemeClr val="tx1"/>
        </a:solidFill>
        <a:latin typeface="+mn-lt"/>
        <a:ea typeface="+mn-ea"/>
        <a:cs typeface="+mn-cs"/>
      </a:defRPr>
    </a:lvl2pPr>
    <a:lvl3pPr marL="912370" algn="l" defTabSz="912370" rtl="0" eaLnBrk="1" latinLnBrk="0" hangingPunct="1">
      <a:defRPr sz="1200" kern="1200">
        <a:solidFill>
          <a:schemeClr val="tx1"/>
        </a:solidFill>
        <a:latin typeface="+mn-lt"/>
        <a:ea typeface="+mn-ea"/>
        <a:cs typeface="+mn-cs"/>
      </a:defRPr>
    </a:lvl3pPr>
    <a:lvl4pPr marL="1368557" algn="l" defTabSz="912370" rtl="0" eaLnBrk="1" latinLnBrk="0" hangingPunct="1">
      <a:defRPr sz="1200" kern="1200">
        <a:solidFill>
          <a:schemeClr val="tx1"/>
        </a:solidFill>
        <a:latin typeface="+mn-lt"/>
        <a:ea typeface="+mn-ea"/>
        <a:cs typeface="+mn-cs"/>
      </a:defRPr>
    </a:lvl4pPr>
    <a:lvl5pPr marL="1824741" algn="l" defTabSz="912370" rtl="0" eaLnBrk="1" latinLnBrk="0" hangingPunct="1">
      <a:defRPr sz="1200" kern="1200">
        <a:solidFill>
          <a:schemeClr val="tx1"/>
        </a:solidFill>
        <a:latin typeface="+mn-lt"/>
        <a:ea typeface="+mn-ea"/>
        <a:cs typeface="+mn-cs"/>
      </a:defRPr>
    </a:lvl5pPr>
    <a:lvl6pPr marL="2280927" algn="l" defTabSz="912370" rtl="0" eaLnBrk="1" latinLnBrk="0" hangingPunct="1">
      <a:defRPr sz="1200" kern="1200">
        <a:solidFill>
          <a:schemeClr val="tx1"/>
        </a:solidFill>
        <a:latin typeface="+mn-lt"/>
        <a:ea typeface="+mn-ea"/>
        <a:cs typeface="+mn-cs"/>
      </a:defRPr>
    </a:lvl6pPr>
    <a:lvl7pPr marL="2737111" algn="l" defTabSz="912370" rtl="0" eaLnBrk="1" latinLnBrk="0" hangingPunct="1">
      <a:defRPr sz="1200" kern="1200">
        <a:solidFill>
          <a:schemeClr val="tx1"/>
        </a:solidFill>
        <a:latin typeface="+mn-lt"/>
        <a:ea typeface="+mn-ea"/>
        <a:cs typeface="+mn-cs"/>
      </a:defRPr>
    </a:lvl7pPr>
    <a:lvl8pPr marL="3193298" algn="l" defTabSz="912370" rtl="0" eaLnBrk="1" latinLnBrk="0" hangingPunct="1">
      <a:defRPr sz="1200" kern="1200">
        <a:solidFill>
          <a:schemeClr val="tx1"/>
        </a:solidFill>
        <a:latin typeface="+mn-lt"/>
        <a:ea typeface="+mn-ea"/>
        <a:cs typeface="+mn-cs"/>
      </a:defRPr>
    </a:lvl8pPr>
    <a:lvl9pPr marL="3649481" algn="l" defTabSz="9123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Introduzca su nombre y la fecha en el título de la diapositiva</a:t>
            </a:r>
          </a:p>
          <a:p>
            <a:r>
              <a:rPr lang="es-ES"/>
              <a:t>Es posible que también desee añadir su afiliación/organización a esta diapositiva y las posteriores.</a:t>
            </a:r>
          </a:p>
          <a:p>
            <a:r>
              <a:rPr lang="es-ES"/>
              <a:t>Le rogamos que deje los agradecimientos a la UE y OptTEST en todas las diapositivas de este grupo junto con cualquier otra información de la fuente.</a:t>
            </a:r>
          </a:p>
          <a:p>
            <a:endParaRPr lang="es-ES" dirty="0"/>
          </a:p>
          <a:p>
            <a:endParaRPr lang="es-ES" dirty="0"/>
          </a:p>
        </p:txBody>
      </p:sp>
    </p:spTree>
    <p:extLst>
      <p:ext uri="{BB962C8B-B14F-4D97-AF65-F5344CB8AC3E}">
        <p14:creationId xmlns:p14="http://schemas.microsoft.com/office/powerpoint/2010/main" val="4217067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Índice de VIH por cada 100 000 personas</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a:defRPr/>
            </a:pPr>
            <a:r>
              <a:rPr lang="es-ES" dirty="0"/>
              <a:t>Texto</a:t>
            </a:r>
          </a:p>
          <a:p>
            <a:pPr>
              <a:defRPr/>
            </a:pPr>
            <a:r>
              <a:rPr lang="es-ES" dirty="0"/>
              <a:t>Esta diapositiva muestra la seroprevalencia del VIH notificada en países de toda Europa.</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Fuente: Informe de vigilancia de 2104 de ECDC</a:t>
            </a:r>
          </a:p>
          <a:p>
            <a:endParaRPr lang="es-ES" dirty="0"/>
          </a:p>
        </p:txBody>
      </p:sp>
      <p:sp>
        <p:nvSpPr>
          <p:cNvPr id="4" name="Pladsholder til diasnummer 3"/>
          <p:cNvSpPr>
            <a:spLocks noGrp="1"/>
          </p:cNvSpPr>
          <p:nvPr>
            <p:ph type="sldNum" sz="quarter" idx="10"/>
          </p:nvPr>
        </p:nvSpPr>
        <p:spPr/>
        <p:txBody>
          <a:bodyPr/>
          <a:lstStyle/>
          <a:p>
            <a:fld id="{E19BBA69-F71B-400F-8057-BFFCF0B37730}" type="slidenum">
              <a:rPr lang="en-GB" smtClean="0"/>
              <a:t>10</a:t>
            </a:fld>
            <a:endParaRPr lang="es-ES" dirty="0"/>
          </a:p>
        </p:txBody>
      </p:sp>
    </p:spTree>
    <p:extLst>
      <p:ext uri="{BB962C8B-B14F-4D97-AF65-F5344CB8AC3E}">
        <p14:creationId xmlns:p14="http://schemas.microsoft.com/office/powerpoint/2010/main" val="2514471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0" dirty="0" err="1" smtClean="0">
                <a:latin typeface="+mn-lt"/>
              </a:rPr>
              <a:t>Narration</a:t>
            </a:r>
            <a:r>
              <a:rPr lang="es-ES" b="0" dirty="0" smtClean="0">
                <a:latin typeface="+mn-lt"/>
              </a:rPr>
              <a:t> </a:t>
            </a:r>
          </a:p>
          <a:p>
            <a:r>
              <a:rPr lang="es-ES" b="0" dirty="0" smtClean="0">
                <a:latin typeface="+mn-lt"/>
              </a:rPr>
              <a:t>En esta diapositiva se muestra la </a:t>
            </a:r>
            <a:r>
              <a:rPr lang="es-ES" b="0" dirty="0" err="1" smtClean="0">
                <a:latin typeface="+mn-lt"/>
              </a:rPr>
              <a:t>seroprevalencia</a:t>
            </a:r>
            <a:r>
              <a:rPr lang="es-ES" b="0" baseline="0" dirty="0" smtClean="0">
                <a:latin typeface="+mn-lt"/>
              </a:rPr>
              <a:t> de infección por VIH en la población de la Comunidad de Madrid. La </a:t>
            </a:r>
            <a:r>
              <a:rPr lang="es-ES" b="0" baseline="0" dirty="0" err="1" smtClean="0">
                <a:latin typeface="+mn-lt"/>
              </a:rPr>
              <a:t>seroprevalencia</a:t>
            </a:r>
            <a:r>
              <a:rPr lang="es-ES" b="0" baseline="0" dirty="0" smtClean="0">
                <a:latin typeface="+mn-lt"/>
              </a:rPr>
              <a:t> global sería del 0,3%, superior en hombres (0,5%) que en mujeres (0,2%) y mayor en el grupo de edad entre 21 y 30 años (0,7%). </a:t>
            </a:r>
          </a:p>
          <a:p>
            <a:endParaRPr lang="en-GB" dirty="0" smtClean="0">
              <a:solidFill>
                <a:schemeClr val="bg1">
                  <a:lumMod val="50000"/>
                </a:schemeClr>
              </a:solidFill>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Translation:</a:t>
            </a:r>
          </a:p>
          <a:p>
            <a:r>
              <a:rPr lang="en-GB" dirty="0" smtClean="0">
                <a:latin typeface="Calibri" panose="020F0502020204030204" pitchFamily="34" charset="0"/>
                <a:cs typeface="Calibri" panose="020F0502020204030204" pitchFamily="34" charset="0"/>
              </a:rPr>
              <a:t>Title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Seroprevalence</a:t>
            </a:r>
            <a:r>
              <a:rPr lang="en-GB" dirty="0">
                <a:latin typeface="Calibri" panose="020F0502020204030204" pitchFamily="34" charset="0"/>
                <a:cs typeface="Calibri" panose="020F0502020204030204" pitchFamily="34" charset="0"/>
              </a:rPr>
              <a:t> of HIV infection in Autonomous Region of Madrid, Spain, 2008-2009</a:t>
            </a:r>
          </a:p>
          <a:p>
            <a:endParaRPr lang="es-ES" b="0" dirty="0" smtClean="0">
              <a:latin typeface="+mn-lt"/>
            </a:endParaRPr>
          </a:p>
          <a:p>
            <a:r>
              <a:rPr lang="es-ES" b="0" dirty="0" err="1" smtClean="0">
                <a:latin typeface="+mn-lt"/>
              </a:rPr>
              <a:t>Source</a:t>
            </a:r>
            <a:r>
              <a:rPr lang="es-ES" b="0" dirty="0" smtClean="0">
                <a:latin typeface="+mn-lt"/>
              </a:rPr>
              <a:t>: </a:t>
            </a:r>
            <a:r>
              <a:rPr lang="es-ES" sz="1200" b="0" i="0" u="none" strike="noStrike" kern="1200" baseline="0" dirty="0" smtClean="0">
                <a:solidFill>
                  <a:schemeClr val="tx1"/>
                </a:solidFill>
                <a:latin typeface="+mn-lt"/>
                <a:ea typeface="+mn-ea"/>
                <a:cs typeface="+mn-cs"/>
              </a:rPr>
              <a:t> IV Encueta de </a:t>
            </a:r>
            <a:r>
              <a:rPr lang="es-ES" sz="1200" b="0" i="0" u="none" strike="noStrike" kern="1200" baseline="0" dirty="0" err="1" smtClean="0">
                <a:solidFill>
                  <a:schemeClr val="tx1"/>
                </a:solidFill>
                <a:latin typeface="+mn-lt"/>
                <a:ea typeface="+mn-ea"/>
                <a:cs typeface="+mn-cs"/>
              </a:rPr>
              <a:t>Serovigilancia</a:t>
            </a:r>
            <a:r>
              <a:rPr lang="es-ES" sz="1200" b="0" i="0" u="none" strike="noStrike" kern="1200" baseline="0" dirty="0" smtClean="0">
                <a:solidFill>
                  <a:schemeClr val="tx1"/>
                </a:solidFill>
                <a:latin typeface="+mn-lt"/>
                <a:ea typeface="+mn-ea"/>
                <a:cs typeface="+mn-cs"/>
              </a:rPr>
              <a:t> de la Comunidad de Madrid.</a:t>
            </a:r>
            <a:r>
              <a:rPr lang="es-ES" b="0" dirty="0" smtClean="0">
                <a:latin typeface="+mn-lt"/>
              </a:rPr>
              <a:t> </a:t>
            </a:r>
            <a:r>
              <a:rPr lang="es-ES" sz="1200" b="0" i="0" u="none" strike="noStrike" kern="1200" baseline="0" dirty="0" smtClean="0">
                <a:solidFill>
                  <a:schemeClr val="tx1"/>
                </a:solidFill>
                <a:latin typeface="+mn-lt"/>
                <a:ea typeface="+mn-ea"/>
                <a:cs typeface="+mn-cs"/>
              </a:rPr>
              <a:t>Subdirección de Promoción de la Salud y Prevención. Servicio de Epidemiología</a:t>
            </a:r>
            <a:endParaRPr lang="es-ES" b="0" dirty="0">
              <a:latin typeface="+mn-lt"/>
            </a:endParaRPr>
          </a:p>
        </p:txBody>
      </p:sp>
    </p:spTree>
    <p:extLst>
      <p:ext uri="{BB962C8B-B14F-4D97-AF65-F5344CB8AC3E}">
        <p14:creationId xmlns:p14="http://schemas.microsoft.com/office/powerpoint/2010/main" val="190772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b="0" dirty="0" err="1" smtClean="0">
                <a:latin typeface="+mn-lt"/>
              </a:rPr>
              <a:t>Narration</a:t>
            </a:r>
            <a:r>
              <a:rPr lang="es-ES" b="0" dirty="0" smtClean="0">
                <a:latin typeface="+mn-lt"/>
              </a:rPr>
              <a:t> </a:t>
            </a:r>
          </a:p>
          <a:p>
            <a:r>
              <a:rPr lang="es-ES" b="0" baseline="0" dirty="0" smtClean="0">
                <a:latin typeface="+mn-lt"/>
              </a:rPr>
              <a:t>En esta diapositiva se muestra la tendencia del número de pruebas VIH  y prevalencia de pruebas positivas en la Red de laboratorios de Cataluña, entre 1993 y 2014, y en centros alternativos que ofrecen la prueba del VIH entre 1995 y 2014. En los últimos años el porcentaje de pruebas positivas se mantiene estable.</a:t>
            </a:r>
          </a:p>
          <a:p>
            <a:endParaRPr lang="es-ES" b="0" dirty="0" smtClean="0">
              <a:latin typeface="+mn-lt"/>
            </a:endParaRPr>
          </a:p>
          <a:p>
            <a:r>
              <a:rPr lang="es-ES" dirty="0" err="1" smtClean="0"/>
              <a:t>Translation</a:t>
            </a:r>
            <a:r>
              <a:rPr lang="es-ES" dirty="0" smtClean="0"/>
              <a:t>: </a:t>
            </a:r>
            <a:r>
              <a:rPr lang="es-ES" dirty="0" err="1" smtClean="0"/>
              <a:t>This</a:t>
            </a:r>
            <a:r>
              <a:rPr lang="es-ES" baseline="0" dirty="0" smtClean="0"/>
              <a:t> </a:t>
            </a:r>
            <a:r>
              <a:rPr lang="es-ES" baseline="0" dirty="0" err="1" smtClean="0"/>
              <a:t>slide</a:t>
            </a:r>
            <a:r>
              <a:rPr lang="es-ES" baseline="0" dirty="0" smtClean="0"/>
              <a:t> shows </a:t>
            </a:r>
            <a:r>
              <a:rPr lang="es-ES" baseline="0" dirty="0" err="1" smtClean="0"/>
              <a:t>the</a:t>
            </a:r>
            <a:r>
              <a:rPr lang="es-ES" baseline="0" dirty="0" smtClean="0"/>
              <a:t> </a:t>
            </a:r>
            <a:r>
              <a:rPr lang="es-ES" baseline="0" dirty="0" err="1" smtClean="0"/>
              <a:t>increase</a:t>
            </a:r>
            <a:r>
              <a:rPr lang="es-ES" baseline="0" dirty="0" smtClean="0"/>
              <a:t> in </a:t>
            </a:r>
            <a:r>
              <a:rPr lang="es-ES" baseline="0" dirty="0" err="1" smtClean="0"/>
              <a:t>the</a:t>
            </a:r>
            <a:r>
              <a:rPr lang="es-ES" baseline="0" dirty="0" smtClean="0"/>
              <a:t> </a:t>
            </a:r>
            <a:r>
              <a:rPr lang="es-ES" baseline="0" dirty="0" err="1" smtClean="0"/>
              <a:t>number</a:t>
            </a:r>
            <a:r>
              <a:rPr lang="es-ES" baseline="0" dirty="0" smtClean="0"/>
              <a:t> of HIV test, as </a:t>
            </a:r>
            <a:r>
              <a:rPr lang="es-ES" baseline="0" dirty="0" err="1" smtClean="0"/>
              <a:t>much</a:t>
            </a:r>
            <a:r>
              <a:rPr lang="es-ES" baseline="0" dirty="0" smtClean="0"/>
              <a:t> in </a:t>
            </a:r>
            <a:r>
              <a:rPr lang="es-ES" baseline="0" dirty="0" err="1" smtClean="0"/>
              <a:t>laboratories</a:t>
            </a:r>
            <a:r>
              <a:rPr lang="es-ES" baseline="0" dirty="0" smtClean="0"/>
              <a:t> as </a:t>
            </a:r>
            <a:r>
              <a:rPr lang="es-ES" baseline="0" dirty="0" err="1" smtClean="0"/>
              <a:t>community</a:t>
            </a:r>
            <a:r>
              <a:rPr lang="es-ES" baseline="0" dirty="0" smtClean="0"/>
              <a:t> </a:t>
            </a:r>
            <a:r>
              <a:rPr lang="es-ES" baseline="0" dirty="0" err="1" smtClean="0"/>
              <a:t>screening</a:t>
            </a:r>
            <a:r>
              <a:rPr lang="es-ES" baseline="0" dirty="0" smtClean="0"/>
              <a:t> centers, </a:t>
            </a:r>
            <a:r>
              <a:rPr lang="es-ES" baseline="0" dirty="0" err="1" smtClean="0"/>
              <a:t>between</a:t>
            </a:r>
            <a:r>
              <a:rPr lang="es-ES" baseline="0" dirty="0" smtClean="0"/>
              <a:t> 1993 and 2014. </a:t>
            </a:r>
            <a:r>
              <a:rPr lang="es-ES" baseline="0" dirty="0" err="1" smtClean="0"/>
              <a:t>The</a:t>
            </a:r>
            <a:r>
              <a:rPr lang="es-ES" baseline="0" dirty="0" smtClean="0"/>
              <a:t> </a:t>
            </a:r>
            <a:r>
              <a:rPr lang="es-ES" baseline="0" dirty="0" err="1" smtClean="0"/>
              <a:t>percentage</a:t>
            </a:r>
            <a:r>
              <a:rPr lang="es-ES" baseline="0" dirty="0" smtClean="0"/>
              <a:t> of </a:t>
            </a:r>
            <a:r>
              <a:rPr lang="es-ES" baseline="0" dirty="0" err="1" smtClean="0"/>
              <a:t>the</a:t>
            </a:r>
            <a:r>
              <a:rPr lang="es-ES" baseline="0" dirty="0" smtClean="0"/>
              <a:t> positive HIV test </a:t>
            </a:r>
            <a:r>
              <a:rPr lang="es-ES" baseline="0" dirty="0" err="1" smtClean="0"/>
              <a:t>remains</a:t>
            </a:r>
            <a:r>
              <a:rPr lang="es-ES" baseline="0" dirty="0" smtClean="0"/>
              <a:t> </a:t>
            </a:r>
            <a:r>
              <a:rPr lang="es-ES" baseline="0" dirty="0" err="1" smtClean="0"/>
              <a:t>constant</a:t>
            </a:r>
            <a:r>
              <a:rPr lang="es-ES" baseline="0" dirty="0" smtClean="0"/>
              <a:t> in </a:t>
            </a:r>
            <a:r>
              <a:rPr lang="es-ES" baseline="0" dirty="0" err="1" smtClean="0"/>
              <a:t>both</a:t>
            </a:r>
            <a:r>
              <a:rPr lang="es-ES" baseline="0" dirty="0" smtClean="0"/>
              <a:t> </a:t>
            </a:r>
            <a:r>
              <a:rPr lang="es-ES" baseline="0" dirty="0" err="1" smtClean="0"/>
              <a:t>settings</a:t>
            </a:r>
            <a:r>
              <a:rPr lang="es-ES" baseline="0" dirty="0" smtClean="0"/>
              <a:t> in </a:t>
            </a:r>
            <a:r>
              <a:rPr lang="es-ES" baseline="0" dirty="0" err="1" smtClean="0"/>
              <a:t>last</a:t>
            </a:r>
            <a:r>
              <a:rPr lang="es-ES" baseline="0" dirty="0" smtClean="0"/>
              <a:t> </a:t>
            </a:r>
            <a:r>
              <a:rPr lang="es-ES" baseline="0" dirty="0" err="1" smtClean="0"/>
              <a:t>years</a:t>
            </a:r>
            <a:r>
              <a:rPr lang="es-ES" baseline="0" dirty="0" smtClean="0"/>
              <a:t>.</a:t>
            </a:r>
            <a:endParaRPr lang="es-ES" b="0" baseline="0" dirty="0" smtClean="0">
              <a:latin typeface="+mn-lt"/>
            </a:endParaRPr>
          </a:p>
          <a:p>
            <a:endParaRPr lang="es-ES" b="0" dirty="0" smtClean="0">
              <a:latin typeface="+mn-lt"/>
            </a:endParaRPr>
          </a:p>
          <a:p>
            <a:r>
              <a:rPr lang="en-GB" dirty="0">
                <a:latin typeface="Calibri" panose="020F0502020204030204" pitchFamily="34" charset="0"/>
                <a:cs typeface="Calibri" panose="020F0502020204030204" pitchFamily="34" charset="0"/>
              </a:rPr>
              <a:t>Title: </a:t>
            </a:r>
            <a:r>
              <a:rPr lang="en-GB" dirty="0" smtClean="0">
                <a:latin typeface="Calibri" panose="020F0502020204030204" pitchFamily="34" charset="0"/>
                <a:cs typeface="Calibri" panose="020F0502020204030204" pitchFamily="34" charset="0"/>
              </a:rPr>
              <a:t>HIV Serologic diagnosis, Cataluña,</a:t>
            </a:r>
            <a:r>
              <a:rPr lang="en-GB" baseline="0" dirty="0" smtClean="0">
                <a:latin typeface="Calibri" panose="020F0502020204030204" pitchFamily="34" charset="0"/>
                <a:cs typeface="Calibri" panose="020F0502020204030204" pitchFamily="34" charset="0"/>
              </a:rPr>
              <a:t> Spain, 1993-2014</a:t>
            </a:r>
            <a:endParaRPr lang="en-US" dirty="0"/>
          </a:p>
          <a:p>
            <a:endParaRPr lang="es-ES" b="0" dirty="0" smtClean="0">
              <a:latin typeface="+mn-lt"/>
            </a:endParaRPr>
          </a:p>
          <a:p>
            <a:r>
              <a:rPr lang="es-ES" b="0" dirty="0" err="1" smtClean="0">
                <a:latin typeface="+mn-lt"/>
              </a:rPr>
              <a:t>Sources</a:t>
            </a:r>
            <a:r>
              <a:rPr lang="es-ES" b="0" dirty="0" smtClean="0">
                <a:latin typeface="+mn-lt"/>
              </a:rPr>
              <a:t>: </a:t>
            </a:r>
            <a:r>
              <a:rPr lang="es-ES" sz="1200" b="0" i="0" u="none" strike="noStrike" kern="1200" baseline="0" dirty="0" smtClean="0">
                <a:solidFill>
                  <a:schemeClr val="tx1"/>
                </a:solidFill>
                <a:latin typeface="+mn-lt"/>
                <a:ea typeface="+mn-ea"/>
                <a:cs typeface="+mn-cs"/>
              </a:rPr>
              <a:t>Sistema Integrado de Vigilancia Epidemiológica de la SIDA/VIH/ITS en Cataluña </a:t>
            </a:r>
            <a:r>
              <a:rPr lang="es-ES" b="0" dirty="0" smtClean="0">
                <a:latin typeface="+mn-lt"/>
              </a:rPr>
              <a:t> http://www.ceeiscat.cat/documents/sives2015_CAST.pdf</a:t>
            </a:r>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endParaRPr lang="es-ES" b="0" dirty="0" smtClean="0">
              <a:latin typeface="+mn-lt"/>
            </a:endParaRPr>
          </a:p>
          <a:p>
            <a:endParaRPr lang="es-ES" dirty="0"/>
          </a:p>
        </p:txBody>
      </p:sp>
    </p:spTree>
    <p:extLst>
      <p:ext uri="{BB962C8B-B14F-4D97-AF65-F5344CB8AC3E}">
        <p14:creationId xmlns:p14="http://schemas.microsoft.com/office/powerpoint/2010/main" val="1845033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Figura 2.3: Nuevos diagnósticos del VIH, por modo de transmisión y año de diagnóstico, región europea de la OMS, 2005-2014 </a:t>
            </a: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Número de casos </a:t>
            </a: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Año de diagnóstico</a:t>
            </a: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Heterosexual </a:t>
            </a: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Sexo entre hombres</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Usuarios de drogas intravenosas</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Transmisión de madre a hijo</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Otros/sin determinar</a:t>
            </a:r>
            <a:endParaRPr lang="en-GB"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Los datos de Bosnia y Herzegovina, Rusia, Turkmenistán y Uzbekistán se han excluido debido a informes inconsistentes durante el período: los datos de Estonia, Polonia y Turquía se han excluido debido a información incompleta sobre el modo de transmisión durante el período: los datos de Italia y España se han excluido debido al aumento de la cobertura nacional de vigilancia durante el período. </a:t>
            </a: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s-ES" dirty="0" smtClean="0"/>
              <a:t>Texto </a:t>
            </a: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Esta diapositiva muestra el número de nuevos diagnósticos del VIH cada año en la región europea de la OMS, divididos en grupos de transmisión. El número de diagnósticos nuevos del VIH aumenta tanto en HCH (hombres que practican sexo con hombres) como en los heterosexuales.</a:t>
            </a:r>
          </a:p>
          <a:p>
            <a:pPr marL="0" marR="0" indent="0" algn="l" defTabSz="912370" rtl="0" eaLnBrk="1" fontAlgn="auto" latinLnBrk="0" hangingPunct="1">
              <a:lnSpc>
                <a:spcPct val="100000"/>
              </a:lnSpc>
              <a:spcBef>
                <a:spcPts val="0"/>
              </a:spcBef>
              <a:spcAft>
                <a:spcPts val="0"/>
              </a:spcAft>
              <a:buClrTx/>
              <a:buSzTx/>
              <a:buFontTx/>
              <a:buNone/>
              <a:tabLst/>
              <a:defRPr/>
            </a:pPr>
            <a:r>
              <a:rPr lang="es-ES" dirty="0"/>
              <a:t>(El ligero descenso de 2104 es probable que se deba al retraso en la comunicación de los datos de 2014)</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Fuente: ECDC/WHO (2015) HIV/AIDS Surveillance in Europe 2014</a:t>
            </a:r>
          </a:p>
          <a:p>
            <a:endParaRPr lang="es-ES" dirty="0"/>
          </a:p>
        </p:txBody>
      </p:sp>
    </p:spTree>
    <p:extLst>
      <p:ext uri="{BB962C8B-B14F-4D97-AF65-F5344CB8AC3E}">
        <p14:creationId xmlns:p14="http://schemas.microsoft.com/office/powerpoint/2010/main" val="13238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662533" y="3667968"/>
            <a:ext cx="5438140" cy="4467701"/>
          </a:xfrm>
          <a:noFill/>
          <a:ln/>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Número de casos </a:t>
            </a: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Año de diagnóstico </a:t>
            </a: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s-ES" dirty="0" smtClean="0"/>
              <a:t>Texto</a:t>
            </a: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En la UE el número de nuevos diagnósticos del VIH aumenta significativamente en HCH (hombres que tienen sexo con hombres) que representa el 40 % de todas las transmisiones de 2014. Sin embargo, el número disminuye en los heteroxexuales.  </a:t>
            </a:r>
          </a:p>
          <a:p>
            <a:pPr>
              <a:defRPr/>
            </a:pPr>
            <a:endParaRPr lang="es-ES" dirty="0"/>
          </a:p>
          <a:p>
            <a:pPr>
              <a:defRPr/>
            </a:pPr>
            <a:r>
              <a:rPr lang="es-ES" u="sng" dirty="0"/>
              <a:t>Información adicional</a:t>
            </a:r>
          </a:p>
          <a:p>
            <a:pPr>
              <a:defRPr/>
            </a:pPr>
            <a:r>
              <a:rPr lang="es-ES" dirty="0"/>
              <a:t>En 2014</a:t>
            </a:r>
          </a:p>
          <a:p>
            <a:pPr fontAlgn="ctr"/>
            <a:r>
              <a:rPr lang="es-ES" b="1" dirty="0"/>
              <a:t>Modo de transmisión (%)</a:t>
            </a:r>
            <a:r>
              <a:rPr lang="es-ES" dirty="0"/>
              <a:t> </a:t>
            </a:r>
          </a:p>
          <a:p>
            <a:pPr fontAlgn="ctr"/>
            <a:r>
              <a:rPr lang="es-ES" dirty="0"/>
              <a:t>Sexo entre hombres  42</a:t>
            </a:r>
          </a:p>
          <a:p>
            <a:pPr fontAlgn="ctr"/>
            <a:r>
              <a:rPr lang="es-ES" dirty="0"/>
              <a:t>Heterosexual</a:t>
            </a:r>
            <a:r>
              <a:rPr lang="en-US" dirty="0"/>
              <a:t>		</a:t>
            </a:r>
            <a:r>
              <a:rPr lang="es-ES" dirty="0"/>
              <a:t>33</a:t>
            </a:r>
          </a:p>
          <a:p>
            <a:pPr fontAlgn="ctr"/>
            <a:r>
              <a:rPr lang="es-ES" dirty="0"/>
              <a:t>Uso de drogas intravenosas   4</a:t>
            </a:r>
          </a:p>
          <a:p>
            <a:pPr fontAlgn="ctr"/>
            <a:r>
              <a:rPr lang="es-ES" dirty="0"/>
              <a:t>Transmisión de madre a hijo    &lt;1</a:t>
            </a:r>
          </a:p>
          <a:p>
            <a:pPr fontAlgn="ctr"/>
            <a:r>
              <a:rPr lang="es-ES" dirty="0"/>
              <a:t>Desconocido       20</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Fuente: ECDC/WHO (2015) HIV/AIDS Surveillance in Europe 2014</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p:txBody>
      </p:sp>
    </p:spTree>
    <p:extLst>
      <p:ext uri="{BB962C8B-B14F-4D97-AF65-F5344CB8AC3E}">
        <p14:creationId xmlns:p14="http://schemas.microsoft.com/office/powerpoint/2010/main" val="3117331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29 992 nuevos diagnósticos del VIH</a:t>
            </a:r>
          </a:p>
          <a:p>
            <a:pPr marL="0" marR="0" indent="0" algn="l" defTabSz="91237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Sexo entre hombres</a:t>
            </a:r>
            <a:r>
              <a:rPr lang="da-DK" sz="1200" kern="1200" baseline="0" dirty="0" smtClean="0">
                <a:solidFill>
                  <a:schemeClr val="tx1"/>
                </a:solidFill>
                <a:effectLst/>
                <a:latin typeface="+mn-lt"/>
                <a:ea typeface="+mn-ea"/>
                <a:cs typeface="+mn-cs"/>
              </a:rPr>
              <a:t> </a:t>
            </a: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Heterosexual</a:t>
            </a:r>
            <a:endParaRPr lang="en-GB"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Usuarios de drogas intravenosas</a:t>
            </a:r>
            <a:endParaRPr lang="en-GB"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Transmisión de madre a hijo</a:t>
            </a:r>
            <a:endParaRPr lang="en-GB"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Desconocido/otros</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s-ES" dirty="0" smtClean="0"/>
              <a:t>Nota</a:t>
            </a:r>
            <a:r>
              <a:rPr lang="es-ES" dirty="0"/>
              <a:t>: esta diapositiva es una manera alternativa de presentar los datos que aparecen en la anterior como datos transversales de 2014</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Texto</a:t>
            </a:r>
          </a:p>
          <a:p>
            <a:pPr marL="0" marR="0" indent="0" algn="l" defTabSz="912370" rtl="0" eaLnBrk="1" fontAlgn="auto" latinLnBrk="0" hangingPunct="1">
              <a:lnSpc>
                <a:spcPct val="100000"/>
              </a:lnSpc>
              <a:spcBef>
                <a:spcPts val="0"/>
              </a:spcBef>
              <a:spcAft>
                <a:spcPts val="0"/>
              </a:spcAft>
              <a:buClrTx/>
              <a:buSzTx/>
              <a:buFontTx/>
              <a:buNone/>
              <a:tabLst/>
              <a:defRPr/>
            </a:pPr>
            <a:r>
              <a:rPr lang="es-ES" dirty="0"/>
              <a:t>En la UE la mayoría de transmisiones nuevas son de HCH (hombres que practican sexo con hombres); lo cual representa más de la mitad de los casos con una vía de transmisión notificada. </a:t>
            </a:r>
          </a:p>
          <a:p>
            <a:endParaRPr lang="es-ES" dirty="0"/>
          </a:p>
          <a:p>
            <a:r>
              <a:rPr lang="es-ES" dirty="0"/>
              <a:t>Fuente: ECDC/WHO (2015) HIV/AIDS Surveillance in Europe 2014</a:t>
            </a:r>
          </a:p>
          <a:p>
            <a:endParaRPr lang="es-ES" dirty="0"/>
          </a:p>
        </p:txBody>
      </p:sp>
    </p:spTree>
    <p:extLst>
      <p:ext uri="{BB962C8B-B14F-4D97-AF65-F5344CB8AC3E}">
        <p14:creationId xmlns:p14="http://schemas.microsoft.com/office/powerpoint/2010/main" val="897320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Sexo entre hombres</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Contacto heterosexual</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Usuarios de drogas intravenosas</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Otros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vía de transmisión desconocida se excluye de las proporciones que se presentan aquí. Un caso del VIH notificado en Liechtenstein en 2014 se atribuyó a sexo entre hombres y un caso notificado en Islandia en 2014 se atribuyó al uso de drogas intravenosas. (La vía de transmisión desconocida se excluye de las proporciones que se presentan aquí. Un caso del VIH notificado en Liechtenstein en 2014 se atribuyó a sexo entre hombres y un caso notificado en Islandia en 2014 se atribuyó al uso de drogas intravenosas.)</a:t>
            </a:r>
            <a:endParaRPr lang="es-ES" dirty="0" smtClean="0"/>
          </a:p>
          <a:p>
            <a:pPr>
              <a:defRPr/>
            </a:pPr>
            <a:endParaRPr lang="es-ES" dirty="0" smtClean="0"/>
          </a:p>
          <a:p>
            <a:pPr>
              <a:defRPr/>
            </a:pPr>
            <a:r>
              <a:rPr lang="es-ES" dirty="0" smtClean="0"/>
              <a:t>Nota</a:t>
            </a:r>
            <a:r>
              <a:rPr lang="es-ES" dirty="0"/>
              <a:t>: esta diapositiva muestra los datos anteriores a nivel de país para los que se notificó la vía de transmisión.</a:t>
            </a:r>
          </a:p>
          <a:p>
            <a:pPr>
              <a:defRPr/>
            </a:pPr>
            <a:endParaRPr lang="es-ES" dirty="0"/>
          </a:p>
          <a:p>
            <a:pPr>
              <a:defRPr/>
            </a:pPr>
            <a:r>
              <a:rPr lang="es-ES" dirty="0"/>
              <a:t>Texto</a:t>
            </a:r>
          </a:p>
          <a:p>
            <a:pPr>
              <a:defRPr/>
            </a:pPr>
            <a:r>
              <a:rPr lang="es-ES" dirty="0"/>
              <a:t>Si se utiliza como diapositiva por separado (es decir, si no utiliza la diapositiva anterior)</a:t>
            </a:r>
          </a:p>
          <a:p>
            <a:pPr>
              <a:defRPr/>
            </a:pPr>
            <a:r>
              <a:rPr lang="es-ES" dirty="0"/>
              <a:t>En la UE la mayoría de transmisiones nuevas son de HCH (hombres que practican sexo con hombres); lo cual representa más de la mitad de los casos con una vía de transmisión notificada. </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Si se utiliza a continuación de la diapositiva anterior</a:t>
            </a:r>
          </a:p>
          <a:p>
            <a:pPr marL="0" marR="0" indent="0" algn="l" defTabSz="912370" rtl="0" eaLnBrk="1" fontAlgn="auto" latinLnBrk="0" hangingPunct="1">
              <a:lnSpc>
                <a:spcPct val="100000"/>
              </a:lnSpc>
              <a:spcBef>
                <a:spcPts val="0"/>
              </a:spcBef>
              <a:spcAft>
                <a:spcPts val="0"/>
              </a:spcAft>
              <a:buClrTx/>
              <a:buSzTx/>
              <a:buFontTx/>
              <a:buNone/>
              <a:tabLst/>
              <a:defRPr/>
            </a:pPr>
            <a:r>
              <a:rPr lang="es-ES" dirty="0"/>
              <a:t>Esta diapositiva muestra los datos en aquellos casos donde la vía de transmisión se comunica a nivel de país; como puede ver hay una variación considerable en toda la región; sin embargo, en algunos países esto puede suponer que los grupos de riesgo no lo comuniquen.    </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Fuente: Vigilancia del VIH/SIDA en Europa 2014 ECDC/OMS </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p:txBody>
      </p:sp>
    </p:spTree>
    <p:extLst>
      <p:ext uri="{BB962C8B-B14F-4D97-AF65-F5344CB8AC3E}">
        <p14:creationId xmlns:p14="http://schemas.microsoft.com/office/powerpoint/2010/main" val="157104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0" dirty="0" err="1" smtClean="0">
                <a:latin typeface="+mn-lt"/>
              </a:rPr>
              <a:t>Narration</a:t>
            </a:r>
            <a:r>
              <a:rPr lang="es-ES" b="0" dirty="0" smtClean="0">
                <a:latin typeface="+mn-lt"/>
              </a:rPr>
              <a:t> </a:t>
            </a:r>
          </a:p>
          <a:p>
            <a:r>
              <a:rPr lang="es-ES" b="0" baseline="0" dirty="0" smtClean="0">
                <a:latin typeface="+mn-lt"/>
              </a:rPr>
              <a:t>En el gráfico se muestra la tendencia en la prevalencia de VIH en personas que acudieron a Centros de ITS y diagnóstico de VIH en España entre 2000 y 2009. La prevalencia se mantuvo estable en personas que se inyectan drogas y trabajadores sexuales, disminuyó en hombres y mujeres heterosexuales y aumentó entre hombres que tienen sexo con hombres. </a:t>
            </a:r>
          </a:p>
          <a:p>
            <a:endParaRPr lang="es-ES" b="0" dirty="0" smtClean="0">
              <a:latin typeface="+mn-lt"/>
            </a:endParaRPr>
          </a:p>
          <a:p>
            <a:r>
              <a:rPr lang="es-ES" dirty="0" err="1" smtClean="0"/>
              <a:t>Translation</a:t>
            </a:r>
            <a:r>
              <a:rPr lang="es-ES" dirty="0" smtClean="0"/>
              <a:t>: </a:t>
            </a:r>
            <a:r>
              <a:rPr lang="es-ES" dirty="0" err="1" smtClean="0"/>
              <a:t>T</a:t>
            </a:r>
            <a:r>
              <a:rPr lang="es-ES" baseline="0" dirty="0" err="1" smtClean="0"/>
              <a:t>his</a:t>
            </a:r>
            <a:r>
              <a:rPr lang="es-ES" baseline="0" dirty="0" smtClean="0"/>
              <a:t> </a:t>
            </a:r>
            <a:r>
              <a:rPr lang="es-ES" baseline="0" dirty="0" err="1" smtClean="0"/>
              <a:t>graph</a:t>
            </a:r>
            <a:r>
              <a:rPr lang="es-ES" baseline="0" dirty="0" smtClean="0"/>
              <a:t> shows </a:t>
            </a:r>
            <a:r>
              <a:rPr lang="es-ES" baseline="0" dirty="0" err="1" smtClean="0"/>
              <a:t>the</a:t>
            </a:r>
            <a:r>
              <a:rPr lang="es-ES" baseline="0" dirty="0" smtClean="0"/>
              <a:t> </a:t>
            </a:r>
            <a:r>
              <a:rPr lang="es-ES" baseline="0" dirty="0" err="1" smtClean="0"/>
              <a:t>trends</a:t>
            </a:r>
            <a:r>
              <a:rPr lang="es-ES" baseline="0" dirty="0" smtClean="0"/>
              <a:t> of HIV </a:t>
            </a:r>
            <a:r>
              <a:rPr lang="es-ES" baseline="0" dirty="0" err="1" smtClean="0"/>
              <a:t>prevalence</a:t>
            </a:r>
            <a:r>
              <a:rPr lang="es-ES" baseline="0" dirty="0" smtClean="0"/>
              <a:t> </a:t>
            </a:r>
            <a:r>
              <a:rPr lang="es-ES" baseline="0" dirty="0" err="1" smtClean="0"/>
              <a:t>among</a:t>
            </a:r>
            <a:r>
              <a:rPr lang="es-ES" baseline="0" dirty="0" smtClean="0"/>
              <a:t> </a:t>
            </a:r>
            <a:r>
              <a:rPr lang="es-ES" baseline="0" dirty="0" err="1" smtClean="0"/>
              <a:t>persons</a:t>
            </a:r>
            <a:r>
              <a:rPr lang="es-ES" baseline="0" dirty="0" smtClean="0"/>
              <a:t> </a:t>
            </a:r>
            <a:r>
              <a:rPr lang="es-ES" baseline="0" dirty="0" err="1" smtClean="0"/>
              <a:t>who</a:t>
            </a:r>
            <a:r>
              <a:rPr lang="es-ES" baseline="0" dirty="0" smtClean="0"/>
              <a:t> </a:t>
            </a:r>
            <a:r>
              <a:rPr lang="es-ES" baseline="0" dirty="0" err="1" smtClean="0"/>
              <a:t>were</a:t>
            </a:r>
            <a:r>
              <a:rPr lang="es-ES" baseline="0" dirty="0" smtClean="0"/>
              <a:t> </a:t>
            </a:r>
            <a:r>
              <a:rPr lang="es-ES" baseline="0" dirty="0" err="1" smtClean="0"/>
              <a:t>attended</a:t>
            </a:r>
            <a:r>
              <a:rPr lang="es-ES" baseline="0" dirty="0" smtClean="0"/>
              <a:t> in STD and HIV </a:t>
            </a:r>
            <a:r>
              <a:rPr lang="es-ES" baseline="0" dirty="0" err="1" smtClean="0"/>
              <a:t>counselling</a:t>
            </a:r>
            <a:r>
              <a:rPr lang="es-ES" baseline="0" dirty="0" smtClean="0"/>
              <a:t> and </a:t>
            </a:r>
            <a:r>
              <a:rPr lang="es-ES" baseline="0" dirty="0" err="1" smtClean="0"/>
              <a:t>testing</a:t>
            </a:r>
            <a:r>
              <a:rPr lang="es-ES" baseline="0" dirty="0" smtClean="0"/>
              <a:t> centers in Spain </a:t>
            </a:r>
            <a:r>
              <a:rPr lang="es-ES" baseline="0" dirty="0" err="1" smtClean="0"/>
              <a:t>from</a:t>
            </a:r>
            <a:r>
              <a:rPr lang="es-ES" baseline="0" dirty="0" smtClean="0"/>
              <a:t> 2000 to 2009. </a:t>
            </a:r>
            <a:r>
              <a:rPr lang="es-ES" dirty="0" err="1" smtClean="0"/>
              <a:t>The</a:t>
            </a:r>
            <a:r>
              <a:rPr lang="es-ES" dirty="0" smtClean="0"/>
              <a:t> </a:t>
            </a:r>
            <a:r>
              <a:rPr lang="es-ES" dirty="0" err="1" smtClean="0"/>
              <a:t>prevalence</a:t>
            </a:r>
            <a:r>
              <a:rPr lang="es-ES" baseline="0" dirty="0" smtClean="0"/>
              <a:t> of HIV </a:t>
            </a:r>
            <a:r>
              <a:rPr lang="es-ES" baseline="0" dirty="0" err="1" smtClean="0"/>
              <a:t>infection</a:t>
            </a:r>
            <a:r>
              <a:rPr lang="es-ES" baseline="0" dirty="0" smtClean="0"/>
              <a:t> </a:t>
            </a:r>
            <a:r>
              <a:rPr lang="es-ES" baseline="0" dirty="0" err="1" smtClean="0"/>
              <a:t>remained</a:t>
            </a:r>
            <a:r>
              <a:rPr lang="es-ES" baseline="0" dirty="0" smtClean="0"/>
              <a:t> </a:t>
            </a:r>
            <a:r>
              <a:rPr lang="es-ES" baseline="0" dirty="0" err="1" smtClean="0"/>
              <a:t>stable</a:t>
            </a:r>
            <a:r>
              <a:rPr lang="es-ES" baseline="0" dirty="0" smtClean="0"/>
              <a:t> </a:t>
            </a:r>
            <a:r>
              <a:rPr lang="es-ES" baseline="0" dirty="0" err="1" smtClean="0"/>
              <a:t>among</a:t>
            </a:r>
            <a:r>
              <a:rPr lang="es-ES" baseline="0" dirty="0" smtClean="0"/>
              <a:t> </a:t>
            </a:r>
            <a:r>
              <a:rPr lang="es-ES" baseline="0" dirty="0" err="1" smtClean="0"/>
              <a:t>people</a:t>
            </a:r>
            <a:r>
              <a:rPr lang="es-ES" baseline="0" dirty="0" smtClean="0"/>
              <a:t> </a:t>
            </a:r>
            <a:r>
              <a:rPr lang="es-ES" baseline="0" dirty="0" err="1" smtClean="0"/>
              <a:t>who</a:t>
            </a:r>
            <a:r>
              <a:rPr lang="es-ES" baseline="0" dirty="0" smtClean="0"/>
              <a:t> </a:t>
            </a:r>
            <a:r>
              <a:rPr lang="es-ES" baseline="0" dirty="0" err="1" smtClean="0"/>
              <a:t>inject</a:t>
            </a:r>
            <a:r>
              <a:rPr lang="es-ES" baseline="0" dirty="0" smtClean="0"/>
              <a:t> </a:t>
            </a:r>
            <a:r>
              <a:rPr lang="es-ES" baseline="0" dirty="0" err="1" smtClean="0"/>
              <a:t>drugs</a:t>
            </a:r>
            <a:r>
              <a:rPr lang="es-ES" baseline="0" dirty="0" smtClean="0"/>
              <a:t> and sex </a:t>
            </a:r>
            <a:r>
              <a:rPr lang="es-ES" baseline="0" dirty="0" err="1" smtClean="0"/>
              <a:t>workers</a:t>
            </a:r>
            <a:r>
              <a:rPr lang="es-ES" baseline="0" dirty="0" smtClean="0"/>
              <a:t>, </a:t>
            </a:r>
            <a:r>
              <a:rPr lang="es-ES" baseline="0" dirty="0" err="1" smtClean="0"/>
              <a:t>decreased</a:t>
            </a:r>
            <a:r>
              <a:rPr lang="es-ES" baseline="0" dirty="0" smtClean="0"/>
              <a:t> </a:t>
            </a:r>
            <a:r>
              <a:rPr lang="es-ES" baseline="0" dirty="0" err="1" smtClean="0"/>
              <a:t>among</a:t>
            </a:r>
            <a:r>
              <a:rPr lang="es-ES" baseline="0" dirty="0" smtClean="0"/>
              <a:t> heterosexual </a:t>
            </a:r>
            <a:r>
              <a:rPr lang="es-ES" baseline="0" dirty="0" err="1" smtClean="0"/>
              <a:t>men</a:t>
            </a:r>
            <a:r>
              <a:rPr lang="es-ES" baseline="0" dirty="0" smtClean="0"/>
              <a:t> and </a:t>
            </a:r>
            <a:r>
              <a:rPr lang="es-ES" baseline="0" dirty="0" err="1" smtClean="0"/>
              <a:t>women</a:t>
            </a:r>
            <a:r>
              <a:rPr lang="es-ES" baseline="0" dirty="0" smtClean="0"/>
              <a:t> and </a:t>
            </a:r>
            <a:r>
              <a:rPr lang="es-ES" baseline="0" dirty="0" err="1" smtClean="0"/>
              <a:t>increased</a:t>
            </a:r>
            <a:r>
              <a:rPr lang="es-ES" baseline="0" dirty="0" smtClean="0"/>
              <a:t> </a:t>
            </a:r>
            <a:r>
              <a:rPr lang="es-ES" baseline="0" dirty="0" err="1" smtClean="0"/>
              <a:t>among</a:t>
            </a:r>
            <a:r>
              <a:rPr lang="es-ES" baseline="0" dirty="0" smtClean="0"/>
              <a:t> </a:t>
            </a:r>
            <a:r>
              <a:rPr lang="es-ES" baseline="0" dirty="0" err="1" smtClean="0"/>
              <a:t>men</a:t>
            </a:r>
            <a:r>
              <a:rPr lang="es-ES" baseline="0" dirty="0" smtClean="0"/>
              <a:t> </a:t>
            </a:r>
            <a:r>
              <a:rPr lang="es-ES" baseline="0" dirty="0" err="1" smtClean="0"/>
              <a:t>who</a:t>
            </a:r>
            <a:r>
              <a:rPr lang="es-ES" baseline="0" dirty="0" smtClean="0"/>
              <a:t> </a:t>
            </a:r>
            <a:r>
              <a:rPr lang="es-ES" baseline="0" dirty="0" err="1" smtClean="0"/>
              <a:t>have</a:t>
            </a:r>
            <a:r>
              <a:rPr lang="es-ES" baseline="0" dirty="0" smtClean="0"/>
              <a:t> sex </a:t>
            </a:r>
            <a:r>
              <a:rPr lang="es-ES" baseline="0" dirty="0" err="1" smtClean="0"/>
              <a:t>with</a:t>
            </a:r>
            <a:r>
              <a:rPr lang="es-ES" baseline="0" dirty="0" smtClean="0"/>
              <a:t> </a:t>
            </a:r>
            <a:r>
              <a:rPr lang="es-ES" baseline="0" dirty="0" err="1" smtClean="0"/>
              <a:t>men</a:t>
            </a:r>
            <a:r>
              <a:rPr lang="es-ES" baseline="0" dirty="0" smtClean="0"/>
              <a:t>.</a:t>
            </a:r>
          </a:p>
          <a:p>
            <a:endParaRPr lang="es-ES" dirty="0" smtClean="0"/>
          </a:p>
          <a:p>
            <a:r>
              <a:rPr lang="en-GB" dirty="0">
                <a:latin typeface="Calibri" panose="020F0502020204030204" pitchFamily="34" charset="0"/>
                <a:cs typeface="Calibri" panose="020F0502020204030204" pitchFamily="34" charset="0"/>
              </a:rPr>
              <a:t>Title: </a:t>
            </a:r>
            <a:r>
              <a:rPr lang="en-GB" dirty="0" smtClean="0">
                <a:latin typeface="Calibri" panose="020F0502020204030204" pitchFamily="34" charset="0"/>
                <a:cs typeface="Calibri" panose="020F0502020204030204" pitchFamily="34" charset="0"/>
              </a:rPr>
              <a:t>HIV prevalence according </a:t>
            </a:r>
            <a:r>
              <a:rPr lang="en-GB" dirty="0">
                <a:latin typeface="Calibri" panose="020F0502020204030204" pitchFamily="34" charset="0"/>
                <a:cs typeface="Calibri" panose="020F0502020204030204" pitchFamily="34" charset="0"/>
              </a:rPr>
              <a:t>to year of diagnosis and route of </a:t>
            </a:r>
            <a:r>
              <a:rPr lang="en-GB" dirty="0" smtClean="0">
                <a:latin typeface="Calibri" panose="020F0502020204030204" pitchFamily="34" charset="0"/>
                <a:cs typeface="Calibri" panose="020F0502020204030204" pitchFamily="34" charset="0"/>
              </a:rPr>
              <a:t>transmission among </a:t>
            </a:r>
            <a:r>
              <a:rPr lang="en-GB" dirty="0">
                <a:latin typeface="Calibri" panose="020F0502020204030204" pitchFamily="34" charset="0"/>
                <a:cs typeface="Calibri" panose="020F0502020204030204" pitchFamily="34" charset="0"/>
              </a:rPr>
              <a:t>vulnerable populations</a:t>
            </a:r>
            <a:r>
              <a:rPr lang="en-GB" dirty="0" smtClean="0">
                <a:latin typeface="Calibri" panose="020F0502020204030204" pitchFamily="34" charset="0"/>
                <a:cs typeface="Calibri" panose="020F0502020204030204" pitchFamily="34" charset="0"/>
              </a:rPr>
              <a:t>, EPI-VIH Study, Spain, 2000-2009</a:t>
            </a:r>
            <a:endParaRPr lang="en-GB" dirty="0"/>
          </a:p>
          <a:p>
            <a:endParaRPr lang="es-ES" b="0" dirty="0" smtClean="0">
              <a:latin typeface="+mn-lt"/>
            </a:endParaRPr>
          </a:p>
          <a:p>
            <a:r>
              <a:rPr lang="es-ES" b="0" dirty="0" err="1" smtClean="0">
                <a:latin typeface="+mn-lt"/>
              </a:rPr>
              <a:t>Source</a:t>
            </a:r>
            <a:r>
              <a:rPr lang="es-ES" b="0" dirty="0" smtClean="0">
                <a:latin typeface="+mn-lt"/>
              </a:rPr>
              <a:t>: </a:t>
            </a:r>
            <a:r>
              <a:rPr lang="es-ES" sz="1200" b="0" i="0" u="none" strike="noStrike" kern="1200" baseline="0" dirty="0" smtClean="0">
                <a:solidFill>
                  <a:schemeClr val="tx1"/>
                </a:solidFill>
                <a:latin typeface="+mn-lt"/>
                <a:ea typeface="+mn-ea"/>
                <a:cs typeface="+mn-cs"/>
              </a:rPr>
              <a:t>Diez m, Bleda MJ, Varela JA, Ordoñana JR, Azpiri MA, Vall M, Santos C, Viloria LJ, de Armas C, Ureña JM, Trullen J, Pueyo I, Martínez B, Puerta T, Vera M, Sanz I, Junquera ML, Landa MC, Martinez E, Camara MM, Belda J, Bru FJ, Diaz A,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EPI-VIH </a:t>
            </a:r>
            <a:r>
              <a:rPr lang="es-ES" sz="1200" b="0" i="0" u="none" strike="noStrike" kern="1200" baseline="0" dirty="0" err="1" smtClean="0">
                <a:solidFill>
                  <a:schemeClr val="tx1"/>
                </a:solidFill>
                <a:latin typeface="+mn-lt"/>
                <a:ea typeface="+mn-ea"/>
                <a:cs typeface="+mn-cs"/>
              </a:rPr>
              <a:t>Study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Group</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Trends</a:t>
            </a:r>
            <a:r>
              <a:rPr lang="es-ES" sz="1200" b="0" i="0" u="none" strike="noStrike" kern="1200" baseline="0" dirty="0" smtClean="0">
                <a:solidFill>
                  <a:schemeClr val="tx1"/>
                </a:solidFill>
                <a:latin typeface="+mn-lt"/>
                <a:ea typeface="+mn-ea"/>
                <a:cs typeface="+mn-cs"/>
              </a:rPr>
              <a:t> in HIV </a:t>
            </a:r>
            <a:r>
              <a:rPr lang="es-ES" sz="1200" b="0" i="0" u="none" strike="noStrike" kern="1200" baseline="0" dirty="0" err="1" smtClean="0">
                <a:solidFill>
                  <a:schemeClr val="tx1"/>
                </a:solidFill>
                <a:latin typeface="+mn-lt"/>
                <a:ea typeface="+mn-ea"/>
                <a:cs typeface="+mn-cs"/>
              </a:rPr>
              <a:t>testing</a:t>
            </a:r>
            <a:r>
              <a:rPr lang="es-ES" sz="1200" b="0" i="0" u="none" strike="noStrike" kern="1200" baseline="0" dirty="0" smtClean="0">
                <a:solidFill>
                  <a:schemeClr val="tx1"/>
                </a:solidFill>
                <a:latin typeface="+mn-lt"/>
                <a:ea typeface="+mn-ea"/>
                <a:cs typeface="+mn-cs"/>
              </a:rPr>
              <a:t>, prevalencia </a:t>
            </a:r>
            <a:r>
              <a:rPr lang="es-ES" sz="1200" b="0" i="0" u="none" strike="noStrike" kern="1200" baseline="0" dirty="0" err="1" smtClean="0">
                <a:solidFill>
                  <a:schemeClr val="tx1"/>
                </a:solidFill>
                <a:latin typeface="+mn-lt"/>
                <a:ea typeface="+mn-ea"/>
                <a:cs typeface="+mn-cs"/>
              </a:rPr>
              <a:t>among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first</a:t>
            </a:r>
            <a:r>
              <a:rPr lang="es-ES" sz="1200" b="0" i="0" u="none" strike="noStrike" kern="1200" baseline="0" dirty="0" smtClean="0">
                <a:solidFill>
                  <a:schemeClr val="tx1"/>
                </a:solidFill>
                <a:latin typeface="+mn-lt"/>
                <a:ea typeface="+mn-ea"/>
                <a:cs typeface="+mn-cs"/>
              </a:rPr>
              <a:t>-time </a:t>
            </a:r>
            <a:r>
              <a:rPr lang="es-ES" sz="1200" b="0" i="0" u="none" strike="noStrike" kern="1200" baseline="0" dirty="0" err="1" smtClean="0">
                <a:solidFill>
                  <a:schemeClr val="tx1"/>
                </a:solidFill>
                <a:latin typeface="+mn-lt"/>
                <a:ea typeface="+mn-ea"/>
                <a:cs typeface="+mn-cs"/>
              </a:rPr>
              <a:t>testers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incidence</a:t>
            </a:r>
            <a:r>
              <a:rPr lang="es-ES" sz="1200" b="0" i="0" u="none" strike="noStrike" kern="1200" baseline="0" dirty="0" smtClean="0">
                <a:solidFill>
                  <a:schemeClr val="tx1"/>
                </a:solidFill>
                <a:latin typeface="+mn-lt"/>
                <a:ea typeface="+mn-ea"/>
                <a:cs typeface="+mn-cs"/>
              </a:rPr>
              <a:t> in </a:t>
            </a:r>
            <a:r>
              <a:rPr lang="es-ES" sz="1200" b="0" i="0" u="none" strike="noStrike" kern="1200" baseline="0" dirty="0" err="1" smtClean="0">
                <a:solidFill>
                  <a:schemeClr val="tx1"/>
                </a:solidFill>
                <a:latin typeface="+mn-lt"/>
                <a:ea typeface="+mn-ea"/>
                <a:cs typeface="+mn-cs"/>
              </a:rPr>
              <a:t>most</a:t>
            </a:r>
            <a:r>
              <a:rPr lang="es-ES" sz="1200" b="0" i="0" u="none" strike="noStrike" kern="1200" baseline="0" dirty="0" smtClean="0">
                <a:solidFill>
                  <a:schemeClr val="tx1"/>
                </a:solidFill>
                <a:latin typeface="+mn-lt"/>
                <a:ea typeface="+mn-ea"/>
                <a:cs typeface="+mn-cs"/>
              </a:rPr>
              <a:t>-at-</a:t>
            </a:r>
            <a:r>
              <a:rPr lang="es-ES" sz="1200" b="0" i="0" u="none" strike="noStrike" kern="1200" baseline="0" dirty="0" err="1" smtClean="0">
                <a:solidFill>
                  <a:schemeClr val="tx1"/>
                </a:solidFill>
                <a:latin typeface="+mn-lt"/>
                <a:ea typeface="+mn-ea"/>
                <a:cs typeface="+mn-cs"/>
              </a:rPr>
              <a:t>risk</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populations</a:t>
            </a:r>
            <a:r>
              <a:rPr lang="es-ES" sz="1200" b="0" i="0" u="none" strike="noStrike" kern="1200" baseline="0" dirty="0" smtClean="0">
                <a:solidFill>
                  <a:schemeClr val="tx1"/>
                </a:solidFill>
                <a:latin typeface="+mn-lt"/>
                <a:ea typeface="+mn-ea"/>
                <a:cs typeface="+mn-cs"/>
              </a:rPr>
              <a:t> in </a:t>
            </a:r>
            <a:r>
              <a:rPr lang="es-ES" sz="1200" b="0" i="0" u="none" strike="noStrike" kern="1200" baseline="0" dirty="0" err="1" smtClean="0">
                <a:solidFill>
                  <a:schemeClr val="tx1"/>
                </a:solidFill>
                <a:latin typeface="+mn-lt"/>
                <a:ea typeface="+mn-ea"/>
                <a:cs typeface="+mn-cs"/>
              </a:rPr>
              <a:t>Spain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EPI-VIH </a:t>
            </a:r>
            <a:r>
              <a:rPr lang="es-ES" sz="1200" b="0" i="0" u="none" strike="noStrike" kern="1200" baseline="0" dirty="0" err="1" smtClean="0">
                <a:solidFill>
                  <a:schemeClr val="tx1"/>
                </a:solidFill>
                <a:latin typeface="+mn-lt"/>
                <a:ea typeface="+mn-ea"/>
                <a:cs typeface="+mn-cs"/>
              </a:rPr>
              <a:t>Study</a:t>
            </a:r>
            <a:r>
              <a:rPr lang="es-ES" sz="1200" b="0" i="0" u="none" strike="noStrike" kern="1200" baseline="0" dirty="0" smtClean="0">
                <a:solidFill>
                  <a:schemeClr val="tx1"/>
                </a:solidFill>
                <a:latin typeface="+mn-lt"/>
                <a:ea typeface="+mn-ea"/>
                <a:cs typeface="+mn-cs"/>
              </a:rPr>
              <a:t>, 2000 to 2009. </a:t>
            </a:r>
            <a:r>
              <a:rPr lang="es-ES" sz="1200" b="0" i="0" u="none" strike="noStrike" kern="1200" baseline="0" dirty="0" err="1" smtClean="0">
                <a:solidFill>
                  <a:schemeClr val="tx1"/>
                </a:solidFill>
                <a:latin typeface="+mn-lt"/>
                <a:ea typeface="+mn-ea"/>
                <a:cs typeface="+mn-cs"/>
              </a:rPr>
              <a:t>EuroSurveill</a:t>
            </a:r>
            <a:r>
              <a:rPr lang="es-ES" sz="1200" b="0" i="0" u="none" strike="noStrike" kern="1200" baseline="0" dirty="0" smtClean="0">
                <a:solidFill>
                  <a:schemeClr val="tx1"/>
                </a:solidFill>
                <a:latin typeface="+mn-lt"/>
                <a:ea typeface="+mn-ea"/>
                <a:cs typeface="+mn-cs"/>
              </a:rPr>
              <a:t> 2014; 19(47). </a:t>
            </a:r>
            <a:r>
              <a:rPr lang="es-ES" sz="1200" b="0" i="0" u="none" strike="noStrike" kern="1200" baseline="0" dirty="0" err="1" smtClean="0">
                <a:solidFill>
                  <a:schemeClr val="tx1"/>
                </a:solidFill>
                <a:latin typeface="+mn-lt"/>
                <a:ea typeface="+mn-ea"/>
                <a:cs typeface="+mn-cs"/>
              </a:rPr>
              <a:t>Available</a:t>
            </a:r>
            <a:r>
              <a:rPr lang="es-ES" sz="1200" b="0" i="0" u="none" strike="noStrike" kern="1200" baseline="0" dirty="0" smtClean="0">
                <a:solidFill>
                  <a:schemeClr val="tx1"/>
                </a:solidFill>
                <a:latin typeface="+mn-lt"/>
                <a:ea typeface="+mn-ea"/>
                <a:cs typeface="+mn-cs"/>
              </a:rPr>
              <a:t> online: http://www. Eurosurveillance.org/</a:t>
            </a:r>
            <a:r>
              <a:rPr lang="es-ES" sz="1200" b="0" i="0" u="none" strike="noStrike" kern="1200" baseline="0" dirty="0" err="1" smtClean="0">
                <a:solidFill>
                  <a:schemeClr val="tx1"/>
                </a:solidFill>
                <a:latin typeface="+mn-lt"/>
                <a:ea typeface="+mn-ea"/>
                <a:cs typeface="+mn-cs"/>
              </a:rPr>
              <a:t>ViewArticle.aspx?Articleld</a:t>
            </a:r>
            <a:r>
              <a:rPr lang="es-ES" sz="1200" b="0" i="0" u="none" strike="noStrike" kern="1200" baseline="0" dirty="0" smtClean="0">
                <a:solidFill>
                  <a:schemeClr val="tx1"/>
                </a:solidFill>
                <a:latin typeface="+mn-lt"/>
                <a:ea typeface="+mn-ea"/>
                <a:cs typeface="+mn-cs"/>
              </a:rPr>
              <a:t>=20971.</a:t>
            </a:r>
          </a:p>
          <a:p>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endParaRPr lang="es-ES" b="0" dirty="0">
              <a:latin typeface="+mn-lt"/>
            </a:endParaRPr>
          </a:p>
        </p:txBody>
      </p:sp>
    </p:spTree>
    <p:extLst>
      <p:ext uri="{BB962C8B-B14F-4D97-AF65-F5344CB8AC3E}">
        <p14:creationId xmlns:p14="http://schemas.microsoft.com/office/powerpoint/2010/main" val="1907726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Narration</a:t>
            </a:r>
          </a:p>
          <a:p>
            <a:r>
              <a:rPr lang="es-ES" baseline="0" noProof="0" dirty="0" smtClean="0"/>
              <a:t>Esta figura muestra las tasas de nuevos diagnósticos de VIH (por 100.000 habitantes) según el modo de transmisión, ajustado y sin ajustar por retraso en la notificación, entre 2008 y 2013. </a:t>
            </a:r>
          </a:p>
          <a:p>
            <a:r>
              <a:rPr lang="es-ES" baseline="0" noProof="0" dirty="0" smtClean="0"/>
              <a:t>En ella se puede observar como la tasa entre los hombres que tienen sexo con hombres aumenta. </a:t>
            </a:r>
          </a:p>
          <a:p>
            <a:endParaRPr lang="en-GB" baseline="0" dirty="0" smtClean="0"/>
          </a:p>
          <a:p>
            <a:r>
              <a:rPr lang="en-GB" dirty="0" smtClean="0"/>
              <a:t>Translation: this graph shows</a:t>
            </a:r>
            <a:r>
              <a:rPr lang="en-GB" baseline="0" dirty="0" smtClean="0"/>
              <a:t> the rate of new HIV diagnoses (per 100,000 habitants) according to transmission route, adjusted and without adjusted by notification delay, between 2008 and 2013.</a:t>
            </a:r>
          </a:p>
          <a:p>
            <a:endParaRPr lang="en-GB" dirty="0" smtClean="0"/>
          </a:p>
          <a:p>
            <a:r>
              <a:rPr lang="en-GB" dirty="0">
                <a:latin typeface="Calibri" panose="020F0502020204030204" pitchFamily="34" charset="0"/>
                <a:cs typeface="Calibri" panose="020F0502020204030204" pitchFamily="34" charset="0"/>
              </a:rPr>
              <a:t>Title: Rates of new HIV diagnoses by transmission mode, Spain, 2008-2013</a:t>
            </a:r>
          </a:p>
          <a:p>
            <a:endParaRPr lang="en-GB" baseline="0" dirty="0" smtClean="0"/>
          </a:p>
          <a:p>
            <a:r>
              <a:rPr lang="es-ES" sz="1200" dirty="0" smtClean="0">
                <a:solidFill>
                  <a:srgbClr val="000000"/>
                </a:solidFill>
              </a:rPr>
              <a:t>Source: Área de Vigilancia de VIH y Conductas de Riesgo. Vigilancia Epidemiológica del VIH/sida en España: Sistema de Información sobre Nuevos Diagnósticos de VIH y Registro Nacional de Casos de Sida. Plan Nacional sobre el Sida - S.G. de Promoción de la Salud y Epidemiología / Centro Nacional de Epidemiología - ISCIII. Madrid; Madrid Nov 2014. http://www.isciii.es/ISCIII/es/contenidos/fd-servicios-cientifico-tecnicos/fd-vigilancias-alertas/fd-enfermedades/fd-sida/Informe_VIH_SIDA_2014.pdf</a:t>
            </a:r>
          </a:p>
          <a:p>
            <a:endParaRPr lang="en-US" sz="1200" dirty="0" smtClean="0">
              <a:solidFill>
                <a:srgbClr val="000000"/>
              </a:solidFill>
            </a:endParaRPr>
          </a:p>
        </p:txBody>
      </p:sp>
    </p:spTree>
    <p:extLst>
      <p:ext uri="{BB962C8B-B14F-4D97-AF65-F5344CB8AC3E}">
        <p14:creationId xmlns:p14="http://schemas.microsoft.com/office/powerpoint/2010/main" val="4232054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Narration</a:t>
            </a:r>
          </a:p>
          <a:p>
            <a:r>
              <a:rPr lang="es-ES" baseline="0" noProof="0" dirty="0" smtClean="0"/>
              <a:t>En esta diapositiva se muestra la distribución de los nuevos diagnósticos de VIH diagnosticados en el año 2013 según sexo y modo de transmisión. Entre los hombres, el 60% de los nuevos diagnósticos fueron en hombres que tienen sexo con hombres, seguido por un 20% entre heterosexuales. Mientras que entre las mujeres, el 80% adquirió la infección a través de practicas heterosexuales.</a:t>
            </a:r>
          </a:p>
          <a:p>
            <a:endParaRPr lang="en-GB" dirty="0" smtClean="0"/>
          </a:p>
          <a:p>
            <a:r>
              <a:rPr lang="en-GB" dirty="0" smtClean="0"/>
              <a:t>Translation: T</a:t>
            </a:r>
            <a:r>
              <a:rPr lang="en-US" dirty="0" smtClean="0"/>
              <a:t>he distribution of new HIV diagnoses in 2013 according to sex and transmission route is shown in this slide. Among men, 60% of the new HIV diagnoses were men who have sex with men, followed by 20% heterosexuals. While in women, 80% acquired the infection through heterosexual contact.</a:t>
            </a: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Title</a:t>
            </a:r>
            <a:r>
              <a:rPr lang="en-GB" dirty="0">
                <a:latin typeface="Calibri" panose="020F0502020204030204" pitchFamily="34" charset="0"/>
                <a:cs typeface="Calibri" panose="020F0502020204030204" pitchFamily="34" charset="0"/>
              </a:rPr>
              <a:t>: New HIV diagnoses by sex and </a:t>
            </a:r>
            <a:r>
              <a:rPr lang="en-GB" dirty="0" smtClean="0">
                <a:latin typeface="Calibri" panose="020F0502020204030204" pitchFamily="34" charset="0"/>
                <a:cs typeface="Calibri" panose="020F0502020204030204" pitchFamily="34" charset="0"/>
              </a:rPr>
              <a:t>transmission</a:t>
            </a:r>
            <a:r>
              <a:rPr lang="en-GB" baseline="0" dirty="0" smtClean="0">
                <a:latin typeface="Calibri" panose="020F0502020204030204" pitchFamily="34" charset="0"/>
                <a:cs typeface="Calibri" panose="020F0502020204030204" pitchFamily="34" charset="0"/>
              </a:rPr>
              <a:t> route</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Spain, </a:t>
            </a:r>
            <a:r>
              <a:rPr lang="fr-FR" dirty="0">
                <a:latin typeface="Calibri" panose="020F0502020204030204" pitchFamily="34" charset="0"/>
                <a:cs typeface="Calibri" panose="020F0502020204030204" pitchFamily="34" charset="0"/>
              </a:rPr>
              <a:t>2013</a:t>
            </a:r>
            <a:r>
              <a:rPr lang="en-GB" dirty="0"/>
              <a:t> </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s-ES" sz="1200" dirty="0" smtClean="0">
                <a:solidFill>
                  <a:srgbClr val="000000"/>
                </a:solidFill>
              </a:rPr>
              <a:t>Source: Área de Vigilancia de VIH y Conductas de Riesgo. Vigilancia Epidemiológica del VIH/sida en España: Sistema de Información sobre Nuevos Diagnósticos de VIH y Registro Nacional de Casos de Sida. Plan Nacional sobre el Sida - S.G. de Promoción de la Salud y Epidemiología / Centro Nacional de Epidemiología - ISCIII. Madrid; Madrid Nov 2014. http://www.isciii.es/ISCIII/es/contenidos/fd-servicios-cientifico-tecnicos/fd-vigilancias-alertas/fd-enfermedades/fd-sida/Informe_VIH_SIDA_2014.pdf</a:t>
            </a:r>
          </a:p>
          <a:p>
            <a:endParaRPr lang="en-GB" dirty="0"/>
          </a:p>
        </p:txBody>
      </p:sp>
    </p:spTree>
    <p:extLst>
      <p:ext uri="{BB962C8B-B14F-4D97-AF65-F5344CB8AC3E}">
        <p14:creationId xmlns:p14="http://schemas.microsoft.com/office/powerpoint/2010/main" val="120359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Texto</a:t>
            </a:r>
          </a:p>
          <a:p>
            <a:r>
              <a:rPr lang="es-ES" dirty="0"/>
              <a:t>Hoy hablaré de una serie de temas que demuestran la necesidad urgente de hacer con más frecuencia de prueba del VIH; de cómo podemos conseguirlo de forma eficaz, y haré hincapié en la prueba centrada en las enfermedades indicadoras y algunos problemas de los pacientes y del personal que hay que considerar. </a:t>
            </a:r>
          </a:p>
        </p:txBody>
      </p:sp>
    </p:spTree>
    <p:extLst>
      <p:ext uri="{BB962C8B-B14F-4D97-AF65-F5344CB8AC3E}">
        <p14:creationId xmlns:p14="http://schemas.microsoft.com/office/powerpoint/2010/main" val="798148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normAutofit/>
          </a:bodyPr>
          <a:lstStyle/>
          <a:p>
            <a:r>
              <a:rPr lang="en-US" dirty="0" smtClean="0"/>
              <a:t>Narration</a:t>
            </a:r>
          </a:p>
          <a:p>
            <a:r>
              <a:rPr lang="es-ES" noProof="0" dirty="0" smtClean="0"/>
              <a:t>En la figura de la izquierda se muestra la distribución por</a:t>
            </a:r>
            <a:r>
              <a:rPr lang="es-ES" baseline="0" noProof="0" dirty="0" smtClean="0"/>
              <a:t> grupos de edad de los nuevos diagnósticos de VIH del año 2013 y en la figura de la izquierda la distribución por sexo. </a:t>
            </a:r>
            <a:endParaRPr lang="es-ES" noProof="0" dirty="0" smtClean="0"/>
          </a:p>
          <a:p>
            <a:r>
              <a:rPr lang="es-ES" noProof="0" dirty="0" smtClean="0"/>
              <a:t>El 85% de los nuevos</a:t>
            </a:r>
            <a:r>
              <a:rPr lang="es-ES" baseline="0" noProof="0" dirty="0" smtClean="0"/>
              <a:t> diagnósticos de VIH del año 2013 fueron en hombres y por grupos de edad, casi un 40% fueron en personas entre 30 y 39 años, seguidos con un 22% entre 40 y 49 años. </a:t>
            </a:r>
          </a:p>
          <a:p>
            <a:endParaRPr lang="en-US" baseline="0" dirty="0" smtClean="0"/>
          </a:p>
          <a:p>
            <a:r>
              <a:rPr lang="en-US" dirty="0" smtClean="0"/>
              <a:t>Translation: The</a:t>
            </a:r>
            <a:r>
              <a:rPr lang="en-US" baseline="0" dirty="0" smtClean="0"/>
              <a:t> left figure shows the distribution by age group of the new HIV diagnoses in 2013 and the right figure shows the distribution by sex. The 85% of the new HIV diagnoses in 2013 were men and by age group, near 40% of new diagnoses were 30 and 39 years olds, followed by 22% between 40 and 49 years.</a:t>
            </a:r>
          </a:p>
          <a:p>
            <a:endParaRPr lang="en-US" dirty="0" smtClean="0"/>
          </a:p>
          <a:p>
            <a:pPr>
              <a:defRPr/>
            </a:pPr>
            <a:r>
              <a:rPr lang="en-GB" dirty="0">
                <a:latin typeface="Calibri" panose="020F0502020204030204" pitchFamily="34" charset="0"/>
                <a:cs typeface="Calibri" panose="020F0502020204030204" pitchFamily="34" charset="0"/>
              </a:rPr>
              <a:t>Title: New HIV diagnoses by sex and age, Spain, </a:t>
            </a:r>
            <a:r>
              <a:rPr lang="fr-FR" dirty="0">
                <a:latin typeface="Calibri" panose="020F0502020204030204" pitchFamily="34" charset="0"/>
                <a:cs typeface="Calibri" panose="020F0502020204030204" pitchFamily="34" charset="0"/>
              </a:rPr>
              <a:t>2013</a:t>
            </a:r>
            <a:r>
              <a:rPr lang="en-GB" dirty="0"/>
              <a:t> </a:t>
            </a:r>
          </a:p>
          <a:p>
            <a:endParaRPr lang="en-US"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US" dirty="0" smtClean="0"/>
              <a:t>Source: </a:t>
            </a:r>
            <a:r>
              <a:rPr lang="es-ES" sz="1200" dirty="0" smtClean="0">
                <a:solidFill>
                  <a:srgbClr val="000000"/>
                </a:solidFill>
              </a:rPr>
              <a:t>Área de Vigilancia de VIH y Conductas de Riesgo. Vigilancia Epidemiológica del VIH/sida en España: Sistema de Información sobre Nuevos Diagnósticos de VIH y Registro Nacional de Casos de Sida. Plan Nacional sobre el Sida - S.G. de Promoción de la Salud y Epidemiología /Centro Nacional de Epidemiología - ISCIII. Madrid; Madrid Nov 2014. http://www.isciii.es/ISCIII/es/contenidos/fd-servicios-cientifico-tecnicos/fd-vigilancias-alertas/fd-enfermedades/fd-sida/Informe_VIH_SIDA_2014.pdf</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Texto</a:t>
            </a:r>
          </a:p>
          <a:p>
            <a:r>
              <a:rPr lang="es-ES" dirty="0"/>
              <a:t>¿Así que por qué es tan importante aumentar la realización de la prueba del VIH?</a:t>
            </a:r>
          </a:p>
        </p:txBody>
      </p:sp>
    </p:spTree>
    <p:extLst>
      <p:ext uri="{BB962C8B-B14F-4D97-AF65-F5344CB8AC3E}">
        <p14:creationId xmlns:p14="http://schemas.microsoft.com/office/powerpoint/2010/main" val="3455347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¿Así que por qué es tan importante aumentar la realización de la prueba del VIH?</a:t>
            </a:r>
          </a:p>
        </p:txBody>
      </p:sp>
    </p:spTree>
    <p:extLst>
      <p:ext uri="{BB962C8B-B14F-4D97-AF65-F5344CB8AC3E}">
        <p14:creationId xmlns:p14="http://schemas.microsoft.com/office/powerpoint/2010/main" val="3455347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latin typeface="Calibri" panose="020F0502020204030204" pitchFamily="34" charset="0"/>
              </a:rPr>
              <a:t>Texto</a:t>
            </a:r>
          </a:p>
          <a:p>
            <a:r>
              <a:rPr lang="es-ES" dirty="0">
                <a:latin typeface="Calibri" panose="020F0502020204030204" pitchFamily="34" charset="0"/>
              </a:rPr>
              <a:t>Existen tres razones importantes por las que es importante diagnosticar el VIH.</a:t>
            </a:r>
          </a:p>
          <a:p>
            <a:r>
              <a:rPr lang="es-ES" dirty="0">
                <a:latin typeface="Calibri" panose="020F0502020204030204" pitchFamily="34" charset="0"/>
              </a:rPr>
              <a:t>La primera es el beneficio directo en la salud de la persona. Una vez establecido el diagnóstico, pueden acceder a un tratamiento muy eficaz y, por lo tanto, evitar una morbilidad significativa y la muerte.</a:t>
            </a:r>
          </a:p>
          <a:p>
            <a:r>
              <a:rPr lang="es-ES" dirty="0">
                <a:latin typeface="Calibri" panose="020F0502020204030204" pitchFamily="34" charset="0"/>
              </a:rPr>
              <a:t>La segunda es la disminución de la transmisión posterior a la pareja. Cuando una persona ha sido diagnosticada, normalmente modifica su conducta para reducir el riesgo. Además, una vez que una persona comienza el tratamiento y alcanza una concentración vírica indetectable se consideran no infecciosos para su pareja sexual. </a:t>
            </a:r>
          </a:p>
          <a:p>
            <a:r>
              <a:rPr lang="es-ES" dirty="0">
                <a:latin typeface="Calibri" panose="020F0502020204030204" pitchFamily="34" charset="0"/>
              </a:rPr>
              <a:t>El diagnóstico precoz también reduce los costes sanitarios, ya que evita la morbilidad asociada al VIH sin tratar y, por lo tanto, se evitan los costes sanitarios derivados del tratamiento de las complicaciones del VIH sin tratar. </a:t>
            </a:r>
          </a:p>
          <a:p>
            <a:endParaRPr lang="es-ES" b="1" dirty="0"/>
          </a:p>
        </p:txBody>
      </p:sp>
      <p:sp>
        <p:nvSpPr>
          <p:cNvPr id="4" name="Slide Number Placeholder 3"/>
          <p:cNvSpPr>
            <a:spLocks noGrp="1"/>
          </p:cNvSpPr>
          <p:nvPr>
            <p:ph type="sldNum" sz="quarter" idx="10"/>
          </p:nvPr>
        </p:nvSpPr>
        <p:spPr/>
        <p:txBody>
          <a:bodyPr/>
          <a:lstStyle/>
          <a:p>
            <a:fld id="{E19BBA69-F71B-400F-8057-BFFCF0B37730}" type="slidenum">
              <a:rPr lang="en-GB" smtClean="0"/>
              <a:t>23</a:t>
            </a:fld>
            <a:endParaRPr lang="es-ES" dirty="0"/>
          </a:p>
        </p:txBody>
      </p:sp>
    </p:spTree>
    <p:extLst>
      <p:ext uri="{BB962C8B-B14F-4D97-AF65-F5344CB8AC3E}">
        <p14:creationId xmlns:p14="http://schemas.microsoft.com/office/powerpoint/2010/main" val="1095638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Así, al aumentar la realización de la prueba del VIH se incrementarían los diagnósticos del VIH lo cual, a su vez, comportaría un descenso tanto del número de personas que desconocen su estado como de las personas que presentan la enfermedad en estadio tardío. </a:t>
            </a:r>
          </a:p>
          <a:p>
            <a:endParaRPr lang="es-ES" dirty="0"/>
          </a:p>
          <a:p>
            <a:endParaRPr lang="es-ES" dirty="0"/>
          </a:p>
        </p:txBody>
      </p:sp>
    </p:spTree>
    <p:extLst>
      <p:ext uri="{BB962C8B-B14F-4D97-AF65-F5344CB8AC3E}">
        <p14:creationId xmlns:p14="http://schemas.microsoft.com/office/powerpoint/2010/main" val="1095638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Primero, echemos un vistazo a los datos sobre la proporción de personas que tienen VIH, pero no son conscientes de su estado.</a:t>
            </a:r>
          </a:p>
          <a:p>
            <a:endParaRPr lang="es-ES" dirty="0"/>
          </a:p>
          <a:p>
            <a:endParaRPr lang="es-ES" dirty="0"/>
          </a:p>
        </p:txBody>
      </p:sp>
    </p:spTree>
    <p:extLst>
      <p:ext uri="{BB962C8B-B14F-4D97-AF65-F5344CB8AC3E}">
        <p14:creationId xmlns:p14="http://schemas.microsoft.com/office/powerpoint/2010/main" val="1166216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748088"/>
            <a:ext cx="5438140" cy="4467701"/>
          </a:xfrm>
        </p:spPr>
        <p:txBody>
          <a:bodyPr/>
          <a:lstStyle/>
          <a:p>
            <a:r>
              <a:rPr lang="es-ES" sz="1200" kern="1200" dirty="0" smtClean="0">
                <a:solidFill>
                  <a:schemeClr val="tx1"/>
                </a:solidFill>
                <a:effectLst/>
                <a:latin typeface="+mn-lt"/>
                <a:ea typeface="+mn-ea"/>
                <a:cs typeface="+mn-cs"/>
              </a:rPr>
              <a:t>Porcentaje de personas con VIH sin diagnosticar </a:t>
            </a:r>
          </a:p>
          <a:p>
            <a:r>
              <a:rPr lang="es-ES" sz="1200" u="sng" kern="1200" dirty="0" smtClean="0">
                <a:solidFill>
                  <a:schemeClr val="tx1"/>
                </a:solidFill>
                <a:effectLst/>
                <a:latin typeface="+mn-lt"/>
                <a:ea typeface="+mn-ea"/>
                <a:cs typeface="+mn-cs"/>
              </a:rPr>
              <a:t>Países con datos de antes de 2010</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República Checa</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Estonia</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Alemania</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Polonia</a:t>
            </a:r>
          </a:p>
          <a:p>
            <a:endParaRPr lang="es-ES" sz="1200" kern="1200" dirty="0" smtClean="0">
              <a:solidFill>
                <a:schemeClr val="tx1"/>
              </a:solidFill>
              <a:effectLst/>
              <a:latin typeface="+mn-lt"/>
              <a:ea typeface="+mn-ea"/>
              <a:cs typeface="+mn-cs"/>
            </a:endParaRPr>
          </a:p>
          <a:p>
            <a:r>
              <a:rPr lang="es-ES" sz="1200" u="sng" kern="1200" dirty="0" smtClean="0">
                <a:solidFill>
                  <a:schemeClr val="tx1"/>
                </a:solidFill>
                <a:effectLst/>
                <a:latin typeface="+mn-lt"/>
                <a:ea typeface="+mn-ea"/>
                <a:cs typeface="+mn-cs"/>
              </a:rPr>
              <a:t>Países con datos de antes de 2010 - 2015</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Francia</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Georgia</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Países Bajos</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España</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Reino Unido</a:t>
            </a:r>
          </a:p>
          <a:p>
            <a:endParaRPr lang="es-ES" sz="1200" kern="1200" dirty="0" smtClean="0">
              <a:solidFill>
                <a:schemeClr val="tx1"/>
              </a:solidFill>
              <a:effectLst/>
              <a:latin typeface="+mn-lt"/>
            </a:endParaRPr>
          </a:p>
          <a:p>
            <a:endParaRPr lang="es-ES" sz="1200" kern="1200" dirty="0" smtClean="0">
              <a:solidFill>
                <a:schemeClr val="tx1"/>
              </a:solidFill>
              <a:effectLst/>
              <a:latin typeface="+mn-lt"/>
            </a:endParaRPr>
          </a:p>
          <a:p>
            <a:r>
              <a:rPr lang="es-ES" sz="1200" kern="1200" dirty="0" smtClean="0">
                <a:solidFill>
                  <a:schemeClr val="tx1"/>
                </a:solidFill>
                <a:effectLst/>
                <a:latin typeface="+mn-lt"/>
              </a:rPr>
              <a:t>Texto</a:t>
            </a:r>
            <a:endParaRPr lang="es-ES" sz="1200" kern="1200" dirty="0">
              <a:solidFill>
                <a:schemeClr val="tx1"/>
              </a:solidFill>
              <a:effectLst/>
              <a:latin typeface="+mn-lt"/>
            </a:endParaRPr>
          </a:p>
          <a:p>
            <a:r>
              <a:rPr lang="es-ES" sz="1200" kern="1200" dirty="0">
                <a:solidFill>
                  <a:schemeClr val="tx1"/>
                </a:solidFill>
                <a:effectLst/>
                <a:latin typeface="+mn-lt"/>
              </a:rPr>
              <a:t>Los estudios han demostrado que la mayoría de las transmisiones del VIH</a:t>
            </a:r>
            <a:r>
              <a:rPr lang="es-ES" dirty="0"/>
              <a:t> </a:t>
            </a:r>
            <a:r>
              <a:rPr lang="es-ES" sz="1200" kern="1200" dirty="0">
                <a:solidFill>
                  <a:schemeClr val="tx1"/>
                </a:solidFill>
                <a:effectLst/>
                <a:latin typeface="+mn-lt"/>
              </a:rPr>
              <a:t>nuevas pueden provenir de personas que desconocen su infección por el VIH.</a:t>
            </a:r>
            <a:r>
              <a:rPr lang="es-ES" dirty="0"/>
              <a:t> </a:t>
            </a:r>
            <a:r>
              <a:rPr lang="es-ES" sz="1200" kern="1200" dirty="0">
                <a:solidFill>
                  <a:schemeClr val="tx1"/>
                </a:solidFill>
                <a:effectLst/>
                <a:latin typeface="+mn-lt"/>
              </a:rPr>
              <a:t>Esto puede deberse a una mayor contagiosidad (como consecuencia de la elevada concentración vírica en el momento de la seroconversión del</a:t>
            </a:r>
            <a:r>
              <a:rPr lang="es-ES" dirty="0"/>
              <a:t> </a:t>
            </a:r>
            <a:r>
              <a:rPr lang="es-ES" sz="1200" kern="1200" dirty="0">
                <a:solidFill>
                  <a:schemeClr val="tx1"/>
                </a:solidFill>
                <a:effectLst/>
                <a:latin typeface="+mn-lt"/>
              </a:rPr>
              <a:t>HIV), y las prácticas de alto riesgo más frecuentes entre los no diagnosticados que</a:t>
            </a:r>
            <a:r>
              <a:rPr lang="es-ES" dirty="0"/>
              <a:t> </a:t>
            </a:r>
            <a:r>
              <a:rPr lang="es-ES" sz="1200" kern="1200" dirty="0">
                <a:solidFill>
                  <a:schemeClr val="tx1"/>
                </a:solidFill>
                <a:effectLst/>
                <a:latin typeface="+mn-lt"/>
              </a:rPr>
              <a:t>entre las personas infectadas por el VIH diagnosticado. Las personas no diagnosticadas también corren el riesgo del </a:t>
            </a:r>
            <a:r>
              <a:rPr lang="es-ES" dirty="0"/>
              <a:t> </a:t>
            </a:r>
            <a:r>
              <a:rPr lang="es-ES" sz="1200" kern="1200" dirty="0">
                <a:solidFill>
                  <a:schemeClr val="tx1"/>
                </a:solidFill>
                <a:effectLst/>
                <a:latin typeface="+mn-lt"/>
              </a:rPr>
              <a:t>diagnóstico tardío y, por consiguiente, pueden no beneficiarse del inicio del ART a tiempo.</a:t>
            </a:r>
            <a:r>
              <a:rPr lang="es-ES" dirty="0"/>
              <a:t> </a:t>
            </a:r>
            <a:r>
              <a:rPr lang="es-ES" sz="1200" kern="1200" dirty="0">
                <a:solidFill>
                  <a:schemeClr val="tx1"/>
                </a:solidFill>
                <a:effectLst/>
                <a:latin typeface="+mn-lt"/>
              </a:rPr>
              <a:t>Por lo tanto, la identificación de las personas</a:t>
            </a:r>
            <a:r>
              <a:rPr lang="es-ES" dirty="0"/>
              <a:t> </a:t>
            </a:r>
            <a:r>
              <a:rPr lang="es-ES" sz="1200" kern="1200" dirty="0">
                <a:solidFill>
                  <a:schemeClr val="tx1"/>
                </a:solidFill>
                <a:effectLst/>
                <a:latin typeface="+mn-lt"/>
              </a:rPr>
              <a:t>con VIH positivo sin diagnosticar es clave para cambiar el curso de la transmisión del VIH y reducir la mortalidad</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rPr>
              <a:t>Se ha estimado que un tercio de las personas que viven con el VIH en los países de la Unión Europea no son conscientes de su estado respecto al VIH y que en algunos países de Europa del Este esta proporción alcanza el 50 %. El nivel de los que no están diagnosticados varía entre los distintos grupos de alto riesgo</a:t>
            </a:r>
            <a:r>
              <a:rPr lang="es-ES" dirty="0"/>
              <a:t> </a:t>
            </a:r>
            <a:r>
              <a:rPr lang="es-ES" sz="1200" kern="1200" dirty="0">
                <a:solidFill>
                  <a:schemeClr val="tx1"/>
                </a:solidFill>
                <a:effectLst/>
                <a:latin typeface="+mn-lt"/>
              </a:rPr>
              <a:t>, es decir, MSM o PWID,  con algunos grupos más propensos a ser afectados.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rPr>
              <a:t>En esta figura, podemos ver que los tonos más oscuros con el porcentaje de casos sin diagnosticar más alto se encuentran en Europa del Este. Sin embargo, los datos todavía son limitados o no están actualizados en muchos países, por lo tanto la proporción de datos sin diagnosticar aún se desconoce bastante. </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rPr>
              <a:t>Fuente: Supervie V. et al. The undiagnosed HIV epidemic in France and its implications for HIV screening strategies. </a:t>
            </a:r>
            <a:r>
              <a:rPr lang="es-ES" sz="1200" i="1" kern="1200" baseline="0" dirty="0">
                <a:solidFill>
                  <a:schemeClr val="tx1"/>
                </a:solidFill>
                <a:effectLst/>
                <a:latin typeface="+mn-lt"/>
              </a:rPr>
              <a:t>AIDS</a:t>
            </a:r>
            <a:r>
              <a:rPr lang="es-ES" sz="1200" i="0" kern="1200" baseline="0" dirty="0">
                <a:solidFill>
                  <a:schemeClr val="tx1"/>
                </a:solidFill>
                <a:effectLst/>
                <a:latin typeface="+mn-lt"/>
              </a:rPr>
              <a:t>, 2014 ; 28(12): 1797-1804.</a:t>
            </a:r>
            <a:endParaRPr lang="es-ES" dirty="0"/>
          </a:p>
          <a:p>
            <a:endParaRPr lang="es-ES" dirty="0"/>
          </a:p>
        </p:txBody>
      </p:sp>
    </p:spTree>
    <p:extLst>
      <p:ext uri="{BB962C8B-B14F-4D97-AF65-F5344CB8AC3E}">
        <p14:creationId xmlns:p14="http://schemas.microsoft.com/office/powerpoint/2010/main" val="2490323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dirty="0" err="1" smtClean="0"/>
              <a:t>Narration</a:t>
            </a: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s-ES" dirty="0" smtClean="0"/>
              <a:t>En esta diapositiva</a:t>
            </a:r>
            <a:r>
              <a:rPr lang="es-ES" baseline="0" dirty="0" smtClean="0"/>
              <a:t> se muestra la prevalencia de infección por VIH no diagnosticada en la Comunidad de Madrid. La prevalencia global fue del 0,35%, mayor en hombres (0,51%) que en mujeres (0,20%), entre las personas no originarias de España (0,61%) que entre las españolas (0,30%) y entre las personas entre 21 y 40 años. </a:t>
            </a: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s-ES" dirty="0" err="1" smtClean="0"/>
              <a:t>Transaltion</a:t>
            </a:r>
            <a:r>
              <a:rPr lang="es-ES" dirty="0" smtClean="0"/>
              <a:t>:</a:t>
            </a:r>
          </a:p>
          <a:p>
            <a:pPr>
              <a:defRPr/>
            </a:pPr>
            <a:r>
              <a:rPr lang="es-ES" dirty="0" err="1"/>
              <a:t>Title</a:t>
            </a:r>
            <a:r>
              <a:rPr lang="es-ES" dirty="0"/>
              <a:t>: </a:t>
            </a:r>
            <a:r>
              <a:rPr lang="es-ES" dirty="0" err="1"/>
              <a:t>Estimated</a:t>
            </a:r>
            <a:r>
              <a:rPr lang="es-ES" dirty="0"/>
              <a:t> </a:t>
            </a:r>
            <a:r>
              <a:rPr lang="es-ES" dirty="0" err="1"/>
              <a:t>number</a:t>
            </a:r>
            <a:r>
              <a:rPr lang="es-ES" dirty="0"/>
              <a:t> of </a:t>
            </a:r>
            <a:r>
              <a:rPr lang="es-ES" dirty="0" err="1"/>
              <a:t>people</a:t>
            </a:r>
            <a:r>
              <a:rPr lang="es-ES" dirty="0"/>
              <a:t> </a:t>
            </a:r>
            <a:r>
              <a:rPr lang="es-ES" dirty="0" err="1"/>
              <a:t>with</a:t>
            </a:r>
            <a:r>
              <a:rPr lang="es-ES" dirty="0"/>
              <a:t> </a:t>
            </a:r>
            <a:r>
              <a:rPr lang="es-ES" dirty="0" err="1"/>
              <a:t>undiagnosed</a:t>
            </a:r>
            <a:r>
              <a:rPr lang="es-ES" dirty="0"/>
              <a:t> HIV, </a:t>
            </a:r>
            <a:r>
              <a:rPr lang="es-ES" dirty="0" err="1"/>
              <a:t>Autonomous</a:t>
            </a:r>
            <a:r>
              <a:rPr lang="es-ES" dirty="0"/>
              <a:t> </a:t>
            </a:r>
            <a:r>
              <a:rPr lang="es-ES" dirty="0" err="1"/>
              <a:t>region</a:t>
            </a:r>
            <a:r>
              <a:rPr lang="es-ES" dirty="0"/>
              <a:t> of Madrid, </a:t>
            </a:r>
            <a:r>
              <a:rPr lang="es-ES" dirty="0" err="1"/>
              <a:t>Spain</a:t>
            </a:r>
            <a:r>
              <a:rPr lang="es-ES" dirty="0"/>
              <a:t>, 2008-2009.</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s-ES" dirty="0" err="1" smtClean="0"/>
              <a:t>Source</a:t>
            </a:r>
            <a:r>
              <a:rPr lang="es-ES" dirty="0" smtClean="0"/>
              <a:t>: </a:t>
            </a:r>
            <a:r>
              <a:rPr lang="pt-BR" sz="1200" b="0" i="0" u="none" strike="noStrike" kern="1200" baseline="0" dirty="0" smtClean="0">
                <a:solidFill>
                  <a:schemeClr val="tx1"/>
                </a:solidFill>
                <a:latin typeface="+mn-lt"/>
                <a:ea typeface="+mn-ea"/>
                <a:cs typeface="+mn-cs"/>
              </a:rPr>
              <a:t>S Moreno, M </a:t>
            </a:r>
            <a:r>
              <a:rPr lang="pt-BR" sz="1200" b="0" i="0" u="none" strike="noStrike" kern="1200" baseline="0" dirty="0" err="1" smtClean="0">
                <a:solidFill>
                  <a:schemeClr val="tx1"/>
                </a:solidFill>
                <a:latin typeface="+mn-lt"/>
                <a:ea typeface="+mn-ea"/>
                <a:cs typeface="+mn-cs"/>
              </a:rPr>
              <a:t>Ordobas</a:t>
            </a:r>
            <a:r>
              <a:rPr lang="pt-BR" sz="1200" b="0" i="0" u="none" strike="noStrike" kern="1200" baseline="0" dirty="0" smtClean="0">
                <a:solidFill>
                  <a:schemeClr val="tx1"/>
                </a:solidFill>
                <a:latin typeface="+mn-lt"/>
                <a:ea typeface="+mn-ea"/>
                <a:cs typeface="+mn-cs"/>
              </a:rPr>
              <a:t>, JC Sanz, B Ramos,</a:t>
            </a:r>
            <a:r>
              <a:rPr lang="es-ES" sz="1200" b="0" i="0" u="none" strike="noStrike" kern="1200" baseline="0" dirty="0" smtClean="0">
                <a:solidFill>
                  <a:schemeClr val="tx1"/>
                </a:solidFill>
                <a:latin typeface="+mn-lt"/>
                <a:ea typeface="+mn-ea"/>
                <a:cs typeface="+mn-cs"/>
              </a:rPr>
              <a:t>J </a:t>
            </a:r>
            <a:r>
              <a:rPr lang="es-ES" sz="1200" b="0" i="0" u="none" strike="noStrike" kern="1200" baseline="0" dirty="0" err="1" smtClean="0">
                <a:solidFill>
                  <a:schemeClr val="tx1"/>
                </a:solidFill>
                <a:latin typeface="+mn-lt"/>
                <a:ea typeface="+mn-ea"/>
                <a:cs typeface="+mn-cs"/>
              </a:rPr>
              <a:t>Astray</a:t>
            </a:r>
            <a:r>
              <a:rPr lang="es-ES" sz="1200" b="0" i="0" u="none" strike="noStrike" kern="1200" baseline="0" dirty="0" smtClean="0">
                <a:solidFill>
                  <a:schemeClr val="tx1"/>
                </a:solidFill>
                <a:latin typeface="+mn-lt"/>
                <a:ea typeface="+mn-ea"/>
                <a:cs typeface="+mn-cs"/>
              </a:rPr>
              <a:t>, M Ortiz, J Garcia, J del Amo. </a:t>
            </a:r>
            <a:r>
              <a:rPr lang="es-ES" dirty="0" smtClean="0"/>
              <a:t>“</a:t>
            </a:r>
            <a:r>
              <a:rPr lang="es-ES" dirty="0" err="1" smtClean="0"/>
              <a:t>Prevalence</a:t>
            </a:r>
            <a:r>
              <a:rPr lang="es-ES" baseline="0" dirty="0" smtClean="0"/>
              <a:t> of </a:t>
            </a:r>
            <a:r>
              <a:rPr lang="es-ES" baseline="0" dirty="0" err="1" smtClean="0"/>
              <a:t>undiagnosed</a:t>
            </a:r>
            <a:r>
              <a:rPr lang="es-ES" baseline="0" dirty="0" smtClean="0"/>
              <a:t> HIV </a:t>
            </a:r>
            <a:r>
              <a:rPr lang="es-ES" baseline="0" dirty="0" err="1" smtClean="0"/>
              <a:t>infection</a:t>
            </a:r>
            <a:r>
              <a:rPr lang="es-ES" baseline="0" dirty="0" smtClean="0"/>
              <a:t> in </a:t>
            </a:r>
            <a:r>
              <a:rPr lang="es-ES" baseline="0" dirty="0" err="1" smtClean="0"/>
              <a:t>the</a:t>
            </a:r>
            <a:r>
              <a:rPr lang="es-ES" baseline="0" dirty="0" smtClean="0"/>
              <a:t> general </a:t>
            </a:r>
            <a:r>
              <a:rPr lang="es-ES" baseline="0" dirty="0" err="1" smtClean="0"/>
              <a:t>population</a:t>
            </a:r>
            <a:r>
              <a:rPr lang="es-ES" baseline="0" dirty="0" smtClean="0"/>
              <a:t> </a:t>
            </a:r>
            <a:r>
              <a:rPr lang="es-ES" baseline="0" dirty="0" err="1" smtClean="0"/>
              <a:t>having</a:t>
            </a:r>
            <a:r>
              <a:rPr lang="es-ES" baseline="0" dirty="0" smtClean="0"/>
              <a:t> </a:t>
            </a:r>
            <a:r>
              <a:rPr lang="es-ES" baseline="0" dirty="0" err="1" smtClean="0"/>
              <a:t>blood</a:t>
            </a:r>
            <a:r>
              <a:rPr lang="es-ES" baseline="0" dirty="0" smtClean="0"/>
              <a:t> </a:t>
            </a:r>
            <a:r>
              <a:rPr lang="es-ES" baseline="0" dirty="0" err="1" smtClean="0"/>
              <a:t>tests</a:t>
            </a:r>
            <a:r>
              <a:rPr lang="es-ES" baseline="0" dirty="0" smtClean="0"/>
              <a:t> </a:t>
            </a:r>
            <a:r>
              <a:rPr lang="es-ES" baseline="0" dirty="0" err="1" smtClean="0"/>
              <a:t>within</a:t>
            </a:r>
            <a:r>
              <a:rPr lang="es-ES" baseline="0" dirty="0" smtClean="0"/>
              <a:t> </a:t>
            </a:r>
            <a:r>
              <a:rPr lang="es-ES" baseline="0" dirty="0" err="1" smtClean="0"/>
              <a:t>primary</a:t>
            </a:r>
            <a:r>
              <a:rPr lang="es-ES" baseline="0" dirty="0" smtClean="0"/>
              <a:t> </a:t>
            </a:r>
            <a:r>
              <a:rPr lang="es-ES" baseline="0" dirty="0" err="1" smtClean="0"/>
              <a:t>care</a:t>
            </a:r>
            <a:r>
              <a:rPr lang="es-ES" baseline="0" dirty="0" smtClean="0"/>
              <a:t> in Madrid, </a:t>
            </a:r>
            <a:r>
              <a:rPr lang="es-ES" baseline="0" dirty="0" err="1" smtClean="0"/>
              <a:t>Spain</a:t>
            </a:r>
            <a:r>
              <a:rPr lang="es-ES" baseline="0" dirty="0" smtClean="0"/>
              <a:t>” STI 2012;88(7):522-4.</a:t>
            </a:r>
          </a:p>
          <a:p>
            <a:endParaRPr lang="es-ES" baseline="0" dirty="0" smtClean="0"/>
          </a:p>
          <a:p>
            <a:endParaRPr lang="es-ES" baseline="0" dirty="0" smtClean="0"/>
          </a:p>
          <a:p>
            <a:endParaRPr lang="es-ES" baseline="0" dirty="0" smtClean="0"/>
          </a:p>
        </p:txBody>
      </p:sp>
    </p:spTree>
    <p:extLst>
      <p:ext uri="{BB962C8B-B14F-4D97-AF65-F5344CB8AC3E}">
        <p14:creationId xmlns:p14="http://schemas.microsoft.com/office/powerpoint/2010/main" val="4169702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590525" y="3235920"/>
            <a:ext cx="5832648" cy="6480720"/>
          </a:xfrm>
          <a:noFill/>
          <a:ln/>
        </p:spPr>
        <p:txBody>
          <a:bodyPr/>
          <a:lstStyle/>
          <a:p>
            <a:pPr>
              <a:defRPr/>
            </a:pPr>
            <a:r>
              <a:rPr lang="es-ES" sz="1000" dirty="0">
                <a:solidFill>
                  <a:prstClr val="black"/>
                </a:solidFill>
                <a:latin typeface="Calibri" panose="020F0502020204030204" pitchFamily="34" charset="0"/>
              </a:rPr>
              <a:t>Texto</a:t>
            </a:r>
          </a:p>
          <a:p>
            <a:pPr>
              <a:defRPr/>
            </a:pPr>
            <a:r>
              <a:rPr lang="es-ES" sz="1000" dirty="0">
                <a:solidFill>
                  <a:prstClr val="black"/>
                </a:solidFill>
                <a:latin typeface="Calibri" panose="020F0502020204030204" pitchFamily="34" charset="0"/>
              </a:rPr>
              <a:t>En 2014, en casi la mitad de los 22 países de Europa (UE/EEE) con datos disponibles, el 47 % de todos los casos de VIH se diagnosticaron tarde con un recuento de CD4 inferior a 350. En más de un cuarto de estos, el </a:t>
            </a:r>
            <a:r>
              <a:rPr lang="es-ES" sz="1000" dirty="0">
                <a:latin typeface="Calibri" panose="020F0502020204030204" pitchFamily="34" charset="0"/>
              </a:rPr>
              <a:t>27 % presentaba infección por el VIH avanzada</a:t>
            </a:r>
            <a:r>
              <a:rPr lang="es-ES" sz="1000" dirty="0">
                <a:solidFill>
                  <a:prstClr val="black"/>
                </a:solidFill>
                <a:latin typeface="Calibri" panose="020F0502020204030204" pitchFamily="34" charset="0"/>
              </a:rPr>
              <a:t>; es decir, un recuento de CD4 inferior a 200 en el diagnóstico. Todas estas personas presentan un riesgo de morbilidad elevada y mortalidad</a:t>
            </a:r>
            <a:r>
              <a:rPr lang="es-ES" dirty="0"/>
              <a:t>.</a:t>
            </a:r>
            <a:r>
              <a:rPr lang="es-ES" sz="1000" dirty="0"/>
              <a:t> Sin embargo, puede ver en esta diapositiva que las cifras varían considerablemente según los países.</a:t>
            </a:r>
          </a:p>
          <a:p>
            <a:pPr>
              <a:defRPr/>
            </a:pPr>
            <a:r>
              <a:rPr lang="es-ES" sz="1000" u="sng" dirty="0">
                <a:solidFill>
                  <a:prstClr val="black"/>
                </a:solidFill>
                <a:latin typeface="Calibri" panose="020F0502020204030204" pitchFamily="34" charset="0"/>
              </a:rPr>
              <a:t>Datos adicionales</a:t>
            </a:r>
          </a:p>
          <a:p>
            <a:pPr>
              <a:defRPr/>
            </a:pPr>
            <a:r>
              <a:rPr lang="es-ES" sz="1000" b="1" dirty="0"/>
              <a:t>OBSÉRVESE que esta tabla contiene DATOS de 2013, la diapositiva es de 2014</a:t>
            </a:r>
          </a:p>
          <a:p>
            <a:pPr rtl="0" eaLnBrk="1" fontAlgn="ctr" latinLnBrk="0" hangingPunct="1"/>
            <a:r>
              <a:rPr lang="es-ES" sz="1200" b="0" i="0" u="none" strike="noStrike" kern="1200" dirty="0">
                <a:solidFill>
                  <a:schemeClr val="tx1"/>
                </a:solidFill>
                <a:effectLst/>
                <a:latin typeface="+mn-lt"/>
              </a:rPr>
              <a:t>Países de la UE con presentación tardía en </a:t>
            </a:r>
            <a:r>
              <a:rPr lang="es-ES" sz="1200" b="1" i="0" u="none" strike="noStrike" kern="1200" dirty="0">
                <a:solidFill>
                  <a:schemeClr val="tx1"/>
                </a:solidFill>
                <a:effectLst/>
                <a:latin typeface="+mn-lt"/>
              </a:rPr>
              <a:t>2013</a:t>
            </a:r>
          </a:p>
          <a:p>
            <a:pPr rtl="0" eaLnBrk="1" fontAlgn="ctr" latinLnBrk="0" hangingPunct="1"/>
            <a:r>
              <a:rPr lang="es-ES" sz="1200" b="0" i="0" u="none" strike="noStrike" kern="1200" dirty="0">
                <a:solidFill>
                  <a:schemeClr val="tx1"/>
                </a:solidFill>
                <a:effectLst/>
                <a:latin typeface="+mn-lt"/>
              </a:rPr>
              <a:t>Austria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45 %</a:t>
            </a:r>
            <a:r>
              <a:rPr lang="en-US" sz="1200" b="1" i="0" u="none" strike="noStrike" kern="1200" dirty="0">
                <a:solidFill>
                  <a:schemeClr val="tx1"/>
                </a:solidFill>
                <a:effectLst/>
                <a:latin typeface="+mn-lt"/>
              </a:rPr>
              <a:t>	</a:t>
            </a:r>
            <a:r>
              <a:rPr lang="es-ES" sz="1200" b="0" i="0" u="none" strike="noStrike" kern="1200" dirty="0">
                <a:solidFill>
                  <a:schemeClr val="tx1"/>
                </a:solidFill>
                <a:effectLst/>
                <a:latin typeface="+mn-lt"/>
              </a:rPr>
              <a:t>Italia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58 %</a:t>
            </a:r>
            <a:endParaRPr lang="es-ES" sz="1200" b="0" i="0" u="none" strike="noStrike" kern="1200" dirty="0">
              <a:solidFill>
                <a:schemeClr val="tx1"/>
              </a:solidFill>
              <a:effectLst/>
              <a:latin typeface="+mn-lt"/>
              <a:ea typeface="+mn-ea"/>
              <a:cs typeface="+mn-cs"/>
            </a:endParaRPr>
          </a:p>
          <a:p>
            <a:pPr rtl="0" eaLnBrk="1" fontAlgn="ctr" latinLnBrk="0" hangingPunct="1"/>
            <a:r>
              <a:rPr lang="es-ES" sz="1200" b="0" i="0" u="none" strike="noStrike" kern="1200" dirty="0">
                <a:solidFill>
                  <a:schemeClr val="tx1"/>
                </a:solidFill>
                <a:effectLst/>
                <a:latin typeface="+mn-lt"/>
              </a:rPr>
              <a:t>Bélgica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43 %</a:t>
            </a:r>
            <a:r>
              <a:rPr lang="en-US" sz="1200" b="1" i="0" u="none" strike="noStrike" kern="1200" dirty="0">
                <a:solidFill>
                  <a:schemeClr val="tx1"/>
                </a:solidFill>
                <a:effectLst/>
                <a:latin typeface="+mn-lt"/>
              </a:rPr>
              <a:t>	</a:t>
            </a:r>
            <a:r>
              <a:rPr lang="es-ES" sz="1200" b="0" i="0" u="none" strike="noStrike" kern="1200" dirty="0">
                <a:solidFill>
                  <a:schemeClr val="tx1"/>
                </a:solidFill>
                <a:effectLst/>
                <a:latin typeface="+mn-lt"/>
              </a:rPr>
              <a:t>Letonia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54 %</a:t>
            </a:r>
            <a:endParaRPr lang="es-ES" sz="1200" b="0" i="0" u="none" strike="noStrike" kern="1200" dirty="0">
              <a:solidFill>
                <a:schemeClr val="tx1"/>
              </a:solidFill>
              <a:effectLst/>
              <a:latin typeface="+mn-lt"/>
              <a:ea typeface="+mn-ea"/>
              <a:cs typeface="+mn-cs"/>
            </a:endParaRPr>
          </a:p>
          <a:p>
            <a:pPr rtl="0" eaLnBrk="1" fontAlgn="ctr" latinLnBrk="0" hangingPunct="1"/>
            <a:r>
              <a:rPr lang="es-ES" sz="1200" b="0" i="0" u="none" strike="noStrike" kern="1200" dirty="0">
                <a:solidFill>
                  <a:schemeClr val="tx1"/>
                </a:solidFill>
                <a:effectLst/>
                <a:latin typeface="+mn-lt"/>
              </a:rPr>
              <a:t>Bulgaria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47 %</a:t>
            </a:r>
            <a:r>
              <a:rPr lang="en-US" sz="1200" b="1" i="0" u="none" strike="noStrike" kern="1200" dirty="0">
                <a:solidFill>
                  <a:schemeClr val="tx1"/>
                </a:solidFill>
                <a:effectLst/>
                <a:latin typeface="+mn-lt"/>
              </a:rPr>
              <a:t>	</a:t>
            </a:r>
            <a:r>
              <a:rPr lang="es-ES" sz="1200" b="0" i="0" u="none" strike="noStrike" kern="1200" dirty="0">
                <a:solidFill>
                  <a:schemeClr val="tx1"/>
                </a:solidFill>
                <a:effectLst/>
                <a:latin typeface="+mn-lt"/>
              </a:rPr>
              <a:t>Luxemburgo</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55 %</a:t>
            </a:r>
            <a:endParaRPr lang="es-ES" sz="1200" b="0" i="0" u="none" strike="noStrike" kern="1200" dirty="0">
              <a:solidFill>
                <a:schemeClr val="tx1"/>
              </a:solidFill>
              <a:effectLst/>
              <a:latin typeface="+mn-lt"/>
              <a:ea typeface="+mn-ea"/>
              <a:cs typeface="+mn-cs"/>
            </a:endParaRPr>
          </a:p>
          <a:p>
            <a:pPr rtl="0" eaLnBrk="1" fontAlgn="ctr" latinLnBrk="0" hangingPunct="1"/>
            <a:r>
              <a:rPr lang="es-ES" sz="1200" b="0" i="0" u="none" strike="noStrike" kern="1200" dirty="0">
                <a:solidFill>
                  <a:schemeClr val="tx1"/>
                </a:solidFill>
                <a:effectLst/>
                <a:latin typeface="+mn-lt"/>
              </a:rPr>
              <a:t>Chipre</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19 %</a:t>
            </a:r>
            <a:r>
              <a:rPr lang="en-US" sz="1200" b="1" i="0" u="none" strike="noStrike" kern="1200" dirty="0">
                <a:solidFill>
                  <a:schemeClr val="tx1"/>
                </a:solidFill>
                <a:effectLst/>
                <a:latin typeface="+mn-lt"/>
              </a:rPr>
              <a:t>	</a:t>
            </a:r>
            <a:r>
              <a:rPr lang="es-ES" sz="1200" b="0" i="0" u="none" strike="noStrike" kern="1200" dirty="0">
                <a:solidFill>
                  <a:schemeClr val="tx1"/>
                </a:solidFill>
                <a:effectLst/>
                <a:latin typeface="+mn-lt"/>
              </a:rPr>
              <a:t>Portugal</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58 %</a:t>
            </a:r>
            <a:endParaRPr lang="es-ES" sz="1200" b="0" i="0" u="none" strike="noStrike" kern="1200" dirty="0">
              <a:solidFill>
                <a:schemeClr val="tx1"/>
              </a:solidFill>
              <a:effectLst/>
              <a:latin typeface="+mn-lt"/>
              <a:ea typeface="+mn-ea"/>
              <a:cs typeface="+mn-cs"/>
            </a:endParaRPr>
          </a:p>
          <a:p>
            <a:pPr rtl="0" eaLnBrk="1" fontAlgn="ctr" latinLnBrk="0" hangingPunct="1"/>
            <a:r>
              <a:rPr lang="es-ES" sz="1200" b="0" i="0" u="none" strike="noStrike" kern="1200" dirty="0">
                <a:solidFill>
                  <a:schemeClr val="tx1"/>
                </a:solidFill>
                <a:effectLst/>
                <a:latin typeface="+mn-lt"/>
              </a:rPr>
              <a:t>República Checa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26 %</a:t>
            </a:r>
            <a:r>
              <a:rPr lang="en-US" sz="1200" b="1" i="0" u="none" strike="noStrike" kern="1200" dirty="0">
                <a:solidFill>
                  <a:schemeClr val="tx1"/>
                </a:solidFill>
                <a:effectLst/>
                <a:latin typeface="+mn-lt"/>
              </a:rPr>
              <a:t>	</a:t>
            </a:r>
            <a:r>
              <a:rPr lang="es-ES" sz="1200" b="0" i="0" u="none" strike="noStrike" kern="1200" dirty="0">
                <a:solidFill>
                  <a:schemeClr val="tx1"/>
                </a:solidFill>
                <a:effectLst/>
                <a:latin typeface="+mn-lt"/>
              </a:rPr>
              <a:t>Rumanía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34 %</a:t>
            </a:r>
            <a:endParaRPr lang="es-ES" sz="1200" b="0" i="0" u="none" strike="noStrike" kern="1200" dirty="0">
              <a:solidFill>
                <a:schemeClr val="tx1"/>
              </a:solidFill>
              <a:effectLst/>
              <a:latin typeface="+mn-lt"/>
              <a:ea typeface="+mn-ea"/>
              <a:cs typeface="+mn-cs"/>
            </a:endParaRPr>
          </a:p>
          <a:p>
            <a:pPr rtl="0" eaLnBrk="1" fontAlgn="ctr" latinLnBrk="0" hangingPunct="1"/>
            <a:r>
              <a:rPr lang="es-ES" sz="1200" b="0" i="0" u="none" strike="noStrike" kern="1200" dirty="0">
                <a:solidFill>
                  <a:schemeClr val="tx1"/>
                </a:solidFill>
                <a:effectLst/>
                <a:latin typeface="+mn-lt"/>
              </a:rPr>
              <a:t>Dinamarca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48 %</a:t>
            </a:r>
            <a:r>
              <a:rPr lang="en-US" sz="1200" b="1" i="0" u="none" strike="noStrike" kern="1200" dirty="0">
                <a:solidFill>
                  <a:schemeClr val="tx1"/>
                </a:solidFill>
                <a:effectLst/>
                <a:latin typeface="+mn-lt"/>
              </a:rPr>
              <a:t>	</a:t>
            </a:r>
            <a:r>
              <a:rPr lang="es-ES" sz="1200" b="0" i="0" u="none" strike="noStrike" kern="1200" dirty="0">
                <a:solidFill>
                  <a:schemeClr val="tx1"/>
                </a:solidFill>
                <a:effectLst/>
                <a:latin typeface="+mn-lt"/>
              </a:rPr>
              <a:t>Eslovaquia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21 %</a:t>
            </a:r>
            <a:endParaRPr lang="es-ES" sz="1200" b="0" i="0" u="none" strike="noStrike" kern="1200" dirty="0">
              <a:solidFill>
                <a:schemeClr val="tx1"/>
              </a:solidFill>
              <a:effectLst/>
              <a:latin typeface="+mn-lt"/>
              <a:ea typeface="+mn-ea"/>
              <a:cs typeface="+mn-cs"/>
            </a:endParaRPr>
          </a:p>
          <a:p>
            <a:pPr rtl="0" eaLnBrk="1" fontAlgn="ctr" latinLnBrk="0" hangingPunct="1"/>
            <a:r>
              <a:rPr lang="es-ES" sz="1200" b="0" i="0" u="none" strike="noStrike" kern="1200" dirty="0">
                <a:solidFill>
                  <a:schemeClr val="tx1"/>
                </a:solidFill>
                <a:effectLst/>
                <a:latin typeface="+mn-lt"/>
              </a:rPr>
              <a:t>Estonia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52 %</a:t>
            </a:r>
            <a:r>
              <a:rPr lang="en-US" sz="1200" b="1" i="0" u="none" strike="noStrike" kern="1200" dirty="0">
                <a:solidFill>
                  <a:schemeClr val="tx1"/>
                </a:solidFill>
                <a:effectLst/>
                <a:latin typeface="+mn-lt"/>
              </a:rPr>
              <a:t>	</a:t>
            </a:r>
            <a:r>
              <a:rPr lang="es-ES" sz="1200" b="0" i="0" u="none" strike="noStrike" kern="1200" dirty="0">
                <a:solidFill>
                  <a:schemeClr val="tx1"/>
                </a:solidFill>
                <a:effectLst/>
                <a:latin typeface="+mn-lt"/>
              </a:rPr>
              <a:t>Eslovenia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58 %</a:t>
            </a:r>
            <a:endParaRPr lang="es-ES" sz="1200" b="0" i="0" u="none" strike="noStrike" kern="1200" dirty="0">
              <a:solidFill>
                <a:schemeClr val="tx1"/>
              </a:solidFill>
              <a:effectLst/>
              <a:latin typeface="+mn-lt"/>
              <a:ea typeface="+mn-ea"/>
              <a:cs typeface="+mn-cs"/>
            </a:endParaRPr>
          </a:p>
          <a:p>
            <a:pPr rtl="0" eaLnBrk="1" fontAlgn="ctr" latinLnBrk="0" hangingPunct="1"/>
            <a:r>
              <a:rPr lang="es-ES" sz="1200" b="0" i="0" u="none" strike="noStrike" kern="1200" dirty="0">
                <a:solidFill>
                  <a:schemeClr val="tx1"/>
                </a:solidFill>
                <a:effectLst/>
                <a:latin typeface="+mn-lt"/>
              </a:rPr>
              <a:t>Finlandia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57 %</a:t>
            </a:r>
            <a:r>
              <a:rPr lang="en-US" sz="1200" b="1" i="0" u="none" strike="noStrike" kern="1200" dirty="0">
                <a:solidFill>
                  <a:schemeClr val="tx1"/>
                </a:solidFill>
                <a:effectLst/>
                <a:latin typeface="+mn-lt"/>
              </a:rPr>
              <a:t>	</a:t>
            </a:r>
            <a:r>
              <a:rPr lang="es-ES" sz="1200" b="0" i="0" u="none" strike="noStrike" kern="1200" dirty="0">
                <a:solidFill>
                  <a:schemeClr val="tx1"/>
                </a:solidFill>
                <a:effectLst/>
                <a:latin typeface="+mn-lt"/>
              </a:rPr>
              <a:t>España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48 %</a:t>
            </a:r>
            <a:endParaRPr lang="es-ES" sz="1200" b="0" i="0" u="none" strike="noStrike" kern="1200" dirty="0">
              <a:solidFill>
                <a:schemeClr val="tx1"/>
              </a:solidFill>
              <a:effectLst/>
              <a:latin typeface="+mn-lt"/>
              <a:ea typeface="+mn-ea"/>
              <a:cs typeface="+mn-cs"/>
            </a:endParaRPr>
          </a:p>
          <a:p>
            <a:pPr rtl="0" eaLnBrk="1" fontAlgn="ctr" latinLnBrk="0" hangingPunct="1"/>
            <a:r>
              <a:rPr lang="es-ES" sz="1200" b="0" i="0" u="none" strike="noStrike" kern="1200" dirty="0">
                <a:solidFill>
                  <a:schemeClr val="tx1"/>
                </a:solidFill>
                <a:effectLst/>
                <a:latin typeface="+mn-lt"/>
              </a:rPr>
              <a:t>Francia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46 %</a:t>
            </a:r>
            <a:r>
              <a:rPr lang="en-US" dirty="0"/>
              <a:t>	</a:t>
            </a:r>
            <a:r>
              <a:rPr lang="es-ES" sz="1200" b="0" i="0" u="none" strike="noStrike" kern="1200" dirty="0">
                <a:solidFill>
                  <a:schemeClr val="tx1"/>
                </a:solidFill>
                <a:effectLst/>
                <a:latin typeface="+mn-lt"/>
              </a:rPr>
              <a:t>Países Bajos</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43 %</a:t>
            </a:r>
            <a:endParaRPr lang="es-ES" sz="1200" b="0" i="0" u="none" strike="noStrike" kern="1200" dirty="0">
              <a:solidFill>
                <a:schemeClr val="tx1"/>
              </a:solidFill>
              <a:effectLst/>
              <a:latin typeface="+mn-lt"/>
              <a:ea typeface="+mn-ea"/>
              <a:cs typeface="+mn-cs"/>
            </a:endParaRPr>
          </a:p>
          <a:p>
            <a:pPr rtl="0" eaLnBrk="1" fontAlgn="ctr" latinLnBrk="0" hangingPunct="1"/>
            <a:r>
              <a:rPr lang="es-ES" sz="1200" b="0" i="0" u="none" strike="noStrike" kern="1200" dirty="0">
                <a:solidFill>
                  <a:schemeClr val="tx1"/>
                </a:solidFill>
                <a:effectLst/>
                <a:latin typeface="+mn-lt"/>
              </a:rPr>
              <a:t>Grecia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55 %</a:t>
            </a:r>
            <a:r>
              <a:rPr lang="en-US" sz="1200" b="1" i="0" u="none" strike="noStrike" kern="1200" dirty="0">
                <a:solidFill>
                  <a:schemeClr val="tx1"/>
                </a:solidFill>
                <a:effectLst/>
                <a:latin typeface="+mn-lt"/>
              </a:rPr>
              <a:t>	</a:t>
            </a:r>
            <a:r>
              <a:rPr lang="es-ES" sz="1200" b="0" i="0" u="none" strike="noStrike" kern="1200" dirty="0">
                <a:solidFill>
                  <a:schemeClr val="tx1"/>
                </a:solidFill>
                <a:effectLst/>
                <a:latin typeface="+mn-lt"/>
              </a:rPr>
              <a:t>Reino Unido</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42 %</a:t>
            </a:r>
            <a:endParaRPr lang="es-ES" sz="1200" b="0" i="0" u="none" strike="noStrike" kern="1200" dirty="0">
              <a:solidFill>
                <a:schemeClr val="tx1"/>
              </a:solidFill>
              <a:effectLst/>
              <a:latin typeface="+mn-lt"/>
              <a:ea typeface="+mn-ea"/>
              <a:cs typeface="+mn-cs"/>
            </a:endParaRPr>
          </a:p>
          <a:p>
            <a:pPr rtl="0" eaLnBrk="1" fontAlgn="ctr" latinLnBrk="0" hangingPunct="1"/>
            <a:r>
              <a:rPr lang="es-ES" sz="1200" b="0" i="0" u="none" strike="noStrike" kern="1200" dirty="0">
                <a:solidFill>
                  <a:schemeClr val="tx1"/>
                </a:solidFill>
                <a:effectLst/>
                <a:latin typeface="+mn-lt"/>
              </a:rPr>
              <a:t>Irlanda</a:t>
            </a:r>
            <a:r>
              <a:rPr lang="en-US" sz="1200" b="0" i="0" u="none" strike="noStrike" kern="1200" dirty="0">
                <a:solidFill>
                  <a:schemeClr val="tx1"/>
                </a:solidFill>
                <a:effectLst/>
                <a:latin typeface="+mn-lt"/>
              </a:rPr>
              <a:t>		</a:t>
            </a:r>
            <a:r>
              <a:rPr lang="es-ES" sz="1200" b="1" i="0" u="none" strike="noStrike" kern="1200" dirty="0">
                <a:solidFill>
                  <a:schemeClr val="tx1"/>
                </a:solidFill>
                <a:effectLst/>
                <a:latin typeface="+mn-lt"/>
              </a:rPr>
              <a:t>50 %</a:t>
            </a:r>
            <a:endParaRPr lang="es-ES" sz="1200" b="0" i="0" u="none" strike="noStrike" kern="1200" dirty="0">
              <a:solidFill>
                <a:schemeClr val="tx1"/>
              </a:solidFill>
              <a:effectLst/>
              <a:latin typeface="+mn-lt"/>
              <a:ea typeface="+mn-ea"/>
              <a:cs typeface="+mn-cs"/>
            </a:endParaRPr>
          </a:p>
          <a:p>
            <a:pPr rtl="0" eaLnBrk="1" fontAlgn="ctr" latinLnBrk="0" hangingPunct="1"/>
            <a:r>
              <a:rPr lang="es-ES" sz="1200" b="0" i="0" u="none" strike="noStrike" kern="1200" dirty="0">
                <a:solidFill>
                  <a:schemeClr val="tx1"/>
                </a:solidFill>
                <a:effectLst/>
                <a:latin typeface="+mn-lt"/>
              </a:rPr>
              <a:t> </a:t>
            </a:r>
            <a:r>
              <a:rPr lang="es-ES" dirty="0"/>
              <a:t>Países de la UE con presentación tardía en 2013</a:t>
            </a:r>
          </a:p>
          <a:p>
            <a:pPr rtl="0" eaLnBrk="1" fontAlgn="ctr" latinLnBrk="0" hangingPunct="1"/>
            <a:r>
              <a:rPr lang="es-ES" sz="1200" i="0" u="none" strike="noStrike" kern="1200" dirty="0">
                <a:solidFill>
                  <a:schemeClr val="tx1"/>
                </a:solidFill>
                <a:effectLst/>
                <a:latin typeface="+mn-lt"/>
              </a:rPr>
              <a:t>Albania</a:t>
            </a:r>
            <a:r>
              <a:rPr lang="es-ES" sz="1200" b="1" i="0" u="none" strike="noStrike" kern="1200" dirty="0">
                <a:solidFill>
                  <a:schemeClr val="tx1"/>
                </a:solidFill>
                <a:effectLst/>
                <a:latin typeface="+mn-lt"/>
              </a:rPr>
              <a:t> </a:t>
            </a:r>
            <a:r>
              <a:rPr lang="en-US" sz="1200" b="1" i="0" u="none" strike="noStrike" kern="1200" dirty="0">
                <a:solidFill>
                  <a:schemeClr val="tx1"/>
                </a:solidFill>
                <a:effectLst/>
                <a:latin typeface="+mn-lt"/>
              </a:rPr>
              <a:t>		</a:t>
            </a:r>
            <a:r>
              <a:rPr lang="es-ES" sz="1200" b="1" i="0" u="none" strike="noStrike" kern="1200" dirty="0">
                <a:solidFill>
                  <a:schemeClr val="tx1"/>
                </a:solidFill>
                <a:effectLst/>
                <a:latin typeface="+mn-lt"/>
              </a:rPr>
              <a:t>71 %</a:t>
            </a:r>
            <a:r>
              <a:rPr lang="en-US" sz="1200" b="1" i="0" u="none" strike="noStrike" kern="1200" dirty="0">
                <a:solidFill>
                  <a:schemeClr val="tx1"/>
                </a:solidFill>
                <a:effectLst/>
                <a:latin typeface="+mn-lt"/>
              </a:rPr>
              <a:t>	</a:t>
            </a:r>
            <a:r>
              <a:rPr lang="es-ES" sz="1200" i="0" u="none" strike="noStrike" kern="1200" dirty="0">
                <a:solidFill>
                  <a:schemeClr val="tx1"/>
                </a:solidFill>
                <a:effectLst/>
                <a:latin typeface="+mn-lt"/>
              </a:rPr>
              <a:t>Montenegro</a:t>
            </a:r>
            <a:r>
              <a:rPr lang="en-US" sz="1200" i="0" u="none" strike="noStrike" kern="1200" dirty="0">
                <a:solidFill>
                  <a:schemeClr val="tx1"/>
                </a:solidFill>
                <a:effectLst/>
                <a:latin typeface="+mn-lt"/>
              </a:rPr>
              <a:t>		</a:t>
            </a:r>
            <a:r>
              <a:rPr lang="es-ES" sz="1200" b="1" i="0" u="none" strike="noStrike" kern="1200" dirty="0">
                <a:solidFill>
                  <a:schemeClr val="tx1"/>
                </a:solidFill>
                <a:effectLst/>
                <a:latin typeface="+mn-lt"/>
              </a:rPr>
              <a:t>86 %</a:t>
            </a:r>
          </a:p>
          <a:p>
            <a:pPr rtl="0" eaLnBrk="1" fontAlgn="ctr" latinLnBrk="0" hangingPunct="1"/>
            <a:r>
              <a:rPr lang="es-ES" dirty="0"/>
              <a:t>Armenia</a:t>
            </a:r>
            <a:r>
              <a:rPr lang="en-US" dirty="0"/>
              <a:t>		</a:t>
            </a:r>
            <a:r>
              <a:rPr lang="es-ES" b="1" dirty="0"/>
              <a:t>53 %</a:t>
            </a:r>
            <a:r>
              <a:rPr lang="en-US" b="1" dirty="0"/>
              <a:t>	</a:t>
            </a:r>
            <a:r>
              <a:rPr lang="es-ES" dirty="0"/>
              <a:t>Serbia</a:t>
            </a:r>
            <a:r>
              <a:rPr lang="en-US" b="1" dirty="0"/>
              <a:t>		</a:t>
            </a:r>
            <a:r>
              <a:rPr lang="es-ES" b="1" dirty="0"/>
              <a:t>58 %</a:t>
            </a:r>
          </a:p>
          <a:p>
            <a:pPr fontAlgn="ctr"/>
            <a:r>
              <a:rPr lang="es-ES" sz="1200" i="0" u="none" strike="noStrike" kern="1200" dirty="0">
                <a:solidFill>
                  <a:schemeClr val="tx1"/>
                </a:solidFill>
                <a:effectLst/>
                <a:latin typeface="+mn-lt"/>
              </a:rPr>
              <a:t>Azerbaiyán</a:t>
            </a:r>
            <a:r>
              <a:rPr lang="en-US" sz="1200" i="0" u="none" strike="noStrike" kern="1200" dirty="0">
                <a:solidFill>
                  <a:schemeClr val="tx1"/>
                </a:solidFill>
                <a:effectLst/>
                <a:latin typeface="+mn-lt"/>
              </a:rPr>
              <a:t>	</a:t>
            </a:r>
            <a:r>
              <a:rPr lang="es-ES" sz="1200" b="1" i="0" u="none" strike="noStrike" kern="1200" dirty="0">
                <a:solidFill>
                  <a:schemeClr val="tx1"/>
                </a:solidFill>
                <a:effectLst/>
                <a:latin typeface="+mn-lt"/>
              </a:rPr>
              <a:t>50 %</a:t>
            </a:r>
            <a:r>
              <a:rPr lang="en-US" sz="1200" b="1" i="0" u="none" strike="noStrike" kern="1200" dirty="0">
                <a:solidFill>
                  <a:schemeClr val="tx1"/>
                </a:solidFill>
                <a:effectLst/>
                <a:latin typeface="+mn-lt"/>
              </a:rPr>
              <a:t>	</a:t>
            </a:r>
            <a:r>
              <a:rPr lang="es-ES" dirty="0"/>
              <a:t>La anterior Yugoslavia</a:t>
            </a:r>
            <a:r>
              <a:rPr lang="en-US" dirty="0"/>
              <a:t>	</a:t>
            </a:r>
            <a:r>
              <a:rPr lang="es-ES" b="1" dirty="0"/>
              <a:t>8 %</a:t>
            </a:r>
          </a:p>
          <a:p>
            <a:pPr fontAlgn="ctr"/>
            <a:r>
              <a:rPr lang="en-US" dirty="0"/>
              <a:t>			</a:t>
            </a:r>
            <a:r>
              <a:rPr lang="es-ES" sz="1200" i="0" u="none" strike="noStrike" kern="1200" dirty="0">
                <a:solidFill>
                  <a:schemeClr val="tx1"/>
                </a:solidFill>
                <a:effectLst/>
                <a:latin typeface="+mn-lt"/>
              </a:rPr>
              <a:t>República de</a:t>
            </a:r>
          </a:p>
          <a:p>
            <a:pPr fontAlgn="ctr"/>
            <a:r>
              <a:rPr lang="en-US" dirty="0"/>
              <a:t>			</a:t>
            </a:r>
            <a:r>
              <a:rPr lang="es-ES" dirty="0"/>
              <a:t>Macedonia</a:t>
            </a:r>
          </a:p>
          <a:p>
            <a:pPr fontAlgn="ctr"/>
            <a:r>
              <a:rPr lang="es-ES" sz="1200" i="0" u="none" strike="noStrike" kern="1200" dirty="0">
                <a:solidFill>
                  <a:schemeClr val="tx1"/>
                </a:solidFill>
                <a:effectLst/>
                <a:latin typeface="+mn-lt"/>
              </a:rPr>
              <a:t>Bosnia y</a:t>
            </a:r>
            <a:r>
              <a:rPr lang="en-US" sz="1200" i="0" u="none" strike="noStrike" kern="1200" dirty="0">
                <a:solidFill>
                  <a:schemeClr val="tx1"/>
                </a:solidFill>
                <a:effectLst/>
                <a:latin typeface="+mn-lt"/>
              </a:rPr>
              <a:t>		</a:t>
            </a:r>
            <a:r>
              <a:rPr lang="es-ES" sz="1200" b="1" i="0" u="none" strike="noStrike" kern="1200" dirty="0">
                <a:solidFill>
                  <a:schemeClr val="tx1"/>
                </a:solidFill>
                <a:effectLst/>
                <a:latin typeface="+mn-lt"/>
              </a:rPr>
              <a:t>62 %</a:t>
            </a:r>
            <a:r>
              <a:rPr lang="en-US" sz="1200" b="1" i="0" u="none" strike="noStrike" kern="1200" dirty="0">
                <a:solidFill>
                  <a:schemeClr val="tx1"/>
                </a:solidFill>
                <a:effectLst/>
                <a:latin typeface="+mn-lt"/>
              </a:rPr>
              <a:t>	</a:t>
            </a:r>
            <a:r>
              <a:rPr lang="es-ES" sz="1200" i="0" u="none" strike="noStrike" kern="1200" dirty="0">
                <a:solidFill>
                  <a:schemeClr val="tx1"/>
                </a:solidFill>
                <a:effectLst/>
                <a:latin typeface="+mn-lt"/>
              </a:rPr>
              <a:t>Tayikistán</a:t>
            </a:r>
            <a:r>
              <a:rPr lang="en-US" sz="1200" i="0" u="none" strike="noStrike" kern="1200" dirty="0">
                <a:solidFill>
                  <a:schemeClr val="tx1"/>
                </a:solidFill>
                <a:effectLst/>
                <a:latin typeface="+mn-lt"/>
              </a:rPr>
              <a:t>		</a:t>
            </a:r>
            <a:r>
              <a:rPr lang="es-ES" sz="1200" b="1" i="0" u="none" strike="noStrike" kern="1200" dirty="0">
                <a:solidFill>
                  <a:schemeClr val="tx1"/>
                </a:solidFill>
                <a:effectLst/>
                <a:latin typeface="+mn-lt"/>
              </a:rPr>
              <a:t>55 %</a:t>
            </a:r>
          </a:p>
          <a:p>
            <a:pPr fontAlgn="ctr"/>
            <a:r>
              <a:rPr lang="es-ES" dirty="0"/>
              <a:t>Herzegovina</a:t>
            </a:r>
          </a:p>
          <a:p>
            <a:pPr fontAlgn="ctr"/>
            <a:r>
              <a:rPr lang="es-ES" sz="1200" i="0" u="none" strike="noStrike" kern="1200" dirty="0">
                <a:solidFill>
                  <a:schemeClr val="tx1"/>
                </a:solidFill>
                <a:effectLst/>
                <a:latin typeface="+mn-lt"/>
              </a:rPr>
              <a:t>Georgia</a:t>
            </a:r>
            <a:r>
              <a:rPr lang="en-US" sz="1200" i="0" u="none" strike="noStrike" kern="1200" dirty="0">
                <a:solidFill>
                  <a:schemeClr val="tx1"/>
                </a:solidFill>
                <a:effectLst/>
                <a:latin typeface="+mn-lt"/>
              </a:rPr>
              <a:t>		</a:t>
            </a:r>
            <a:r>
              <a:rPr lang="es-ES" sz="1200" b="1" i="0" u="none" strike="noStrike" kern="1200" dirty="0">
                <a:solidFill>
                  <a:schemeClr val="tx1"/>
                </a:solidFill>
                <a:effectLst/>
                <a:latin typeface="+mn-lt"/>
              </a:rPr>
              <a:t>66 %</a:t>
            </a:r>
            <a:r>
              <a:rPr lang="en-US" sz="1200" b="1" i="0" u="none" strike="noStrike" kern="1200" dirty="0">
                <a:solidFill>
                  <a:schemeClr val="tx1"/>
                </a:solidFill>
                <a:effectLst/>
                <a:latin typeface="+mn-lt"/>
              </a:rPr>
              <a:t>	</a:t>
            </a:r>
            <a:r>
              <a:rPr lang="es-ES" sz="1200" i="0" u="none" strike="noStrike" kern="1200" dirty="0">
                <a:solidFill>
                  <a:schemeClr val="tx1"/>
                </a:solidFill>
                <a:effectLst/>
                <a:latin typeface="+mn-lt"/>
              </a:rPr>
              <a:t>Suiza</a:t>
            </a:r>
            <a:r>
              <a:rPr lang="en-US" sz="1200" i="0" u="none" strike="noStrike" kern="1200" dirty="0">
                <a:solidFill>
                  <a:schemeClr val="tx1"/>
                </a:solidFill>
                <a:effectLst/>
                <a:latin typeface="+mn-lt"/>
              </a:rPr>
              <a:t>		</a:t>
            </a:r>
            <a:r>
              <a:rPr lang="es-ES" sz="1200" b="1" i="0" u="none" strike="noStrike" kern="1200" dirty="0">
                <a:solidFill>
                  <a:schemeClr val="tx1"/>
                </a:solidFill>
                <a:effectLst/>
                <a:latin typeface="+mn-lt"/>
              </a:rPr>
              <a:t>49 %</a:t>
            </a:r>
          </a:p>
          <a:p>
            <a:pPr fontAlgn="ctr"/>
            <a:r>
              <a:rPr lang="es-ES" sz="1200" i="0" u="none" strike="noStrike" kern="1200" dirty="0">
                <a:solidFill>
                  <a:schemeClr val="tx1"/>
                </a:solidFill>
                <a:effectLst/>
                <a:latin typeface="+mn-lt"/>
              </a:rPr>
              <a:t>Israel</a:t>
            </a:r>
            <a:r>
              <a:rPr lang="en-US" sz="1200" i="0" u="none" strike="noStrike" kern="1200" dirty="0">
                <a:solidFill>
                  <a:schemeClr val="tx1"/>
                </a:solidFill>
                <a:effectLst/>
                <a:latin typeface="+mn-lt"/>
              </a:rPr>
              <a:t>		</a:t>
            </a:r>
            <a:r>
              <a:rPr lang="es-ES" sz="1200" b="1" i="0" u="none" strike="noStrike" kern="1200" dirty="0">
                <a:solidFill>
                  <a:schemeClr val="tx1"/>
                </a:solidFill>
                <a:effectLst/>
                <a:latin typeface="+mn-lt"/>
              </a:rPr>
              <a:t>46 %</a:t>
            </a:r>
            <a:r>
              <a:rPr lang="en-US" sz="1200" b="1" i="0" u="none" strike="noStrike" kern="1200" dirty="0">
                <a:solidFill>
                  <a:schemeClr val="tx1"/>
                </a:solidFill>
                <a:effectLst/>
                <a:latin typeface="+mn-lt"/>
              </a:rPr>
              <a:t>	</a:t>
            </a:r>
            <a:r>
              <a:rPr lang="es-ES" sz="1200" i="0" u="none" strike="noStrike" kern="1200" dirty="0">
                <a:solidFill>
                  <a:schemeClr val="tx1"/>
                </a:solidFill>
                <a:effectLst/>
                <a:latin typeface="+mn-lt"/>
              </a:rPr>
              <a:t>Turquía</a:t>
            </a:r>
            <a:r>
              <a:rPr lang="en-US" sz="1200" i="0" u="none" strike="noStrike" kern="1200" dirty="0">
                <a:solidFill>
                  <a:schemeClr val="tx1"/>
                </a:solidFill>
                <a:effectLst/>
                <a:latin typeface="+mn-lt"/>
              </a:rPr>
              <a:t>		</a:t>
            </a:r>
            <a:r>
              <a:rPr lang="es-ES" sz="1200" b="1" i="0" u="none" strike="noStrike" kern="1200" dirty="0">
                <a:solidFill>
                  <a:schemeClr val="tx1"/>
                </a:solidFill>
                <a:effectLst/>
                <a:latin typeface="+mn-lt"/>
              </a:rPr>
              <a:t>50 %</a:t>
            </a:r>
          </a:p>
          <a:p>
            <a:pPr fontAlgn="ctr"/>
            <a:r>
              <a:rPr lang="es-ES" dirty="0"/>
              <a:t>Kirguizistán</a:t>
            </a:r>
            <a:r>
              <a:rPr lang="en-US" dirty="0"/>
              <a:t>		</a:t>
            </a:r>
            <a:r>
              <a:rPr lang="es-ES" b="1" dirty="0"/>
              <a:t>56 %</a:t>
            </a:r>
            <a:r>
              <a:rPr lang="en-US" b="1" dirty="0"/>
              <a:t>	</a:t>
            </a:r>
            <a:r>
              <a:rPr lang="es-ES" dirty="0"/>
              <a:t>Ucrania</a:t>
            </a:r>
            <a:r>
              <a:rPr lang="en-US" dirty="0"/>
              <a:t>		</a:t>
            </a:r>
            <a:r>
              <a:rPr lang="es-ES" b="1" dirty="0"/>
              <a:t>51 %</a:t>
            </a:r>
            <a:endParaRPr lang="es-ES" sz="1200" i="0" u="none" strike="noStrike" kern="1200" dirty="0">
              <a:solidFill>
                <a:schemeClr val="tx1"/>
              </a:solidFill>
              <a:effectLst/>
              <a:latin typeface="+mn-lt"/>
              <a:ea typeface="+mn-ea"/>
              <a:cs typeface="+mn-cs"/>
            </a:endParaRPr>
          </a:p>
          <a:p>
            <a:pPr marL="0" lvl="1"/>
            <a:endParaRPr lang="es-ES" sz="1000" dirty="0"/>
          </a:p>
          <a:p>
            <a:pPr>
              <a:defRPr/>
            </a:pPr>
            <a:r>
              <a:rPr lang="es-ES" dirty="0"/>
              <a:t>Fuente: ECDC/WHO (2015) HIV/AIDS </a:t>
            </a:r>
            <a:r>
              <a:rPr lang="es-ES" dirty="0" err="1"/>
              <a:t>Surveillance</a:t>
            </a:r>
            <a:r>
              <a:rPr lang="es-ES" dirty="0"/>
              <a:t> in </a:t>
            </a:r>
            <a:r>
              <a:rPr lang="es-ES" dirty="0" err="1"/>
              <a:t>Europe</a:t>
            </a:r>
            <a:r>
              <a:rPr lang="es-ES" dirty="0"/>
              <a:t> 2014</a:t>
            </a:r>
          </a:p>
          <a:p>
            <a:pPr eaLnBrk="1" hangingPunct="1"/>
            <a:endParaRPr lang="es-ES" dirty="0"/>
          </a:p>
        </p:txBody>
      </p:sp>
    </p:spTree>
    <p:extLst>
      <p:ext uri="{BB962C8B-B14F-4D97-AF65-F5344CB8AC3E}">
        <p14:creationId xmlns:p14="http://schemas.microsoft.com/office/powerpoint/2010/main" val="4005581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Presentación tardía</a:t>
            </a:r>
            <a:endParaRPr lang="da-DK" sz="16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Presentación tardía con enfermedad avanzada</a:t>
            </a:r>
            <a:endParaRPr lang="da-DK" sz="16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SIDA</a:t>
            </a:r>
            <a:endParaRPr lang="da-DK" sz="16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CD4</a:t>
            </a:r>
            <a:endParaRPr lang="da-DK" sz="16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Porcentaje</a:t>
            </a:r>
            <a:endParaRPr lang="da-DK" sz="16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Media de CD4 en el diagnóstico del VIH</a:t>
            </a:r>
            <a:endParaRPr lang="da-DK" sz="16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Año de diagnóstico</a:t>
            </a:r>
            <a:endParaRPr lang="da-DK" sz="16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s-ES" sz="900" dirty="0"/>
          </a:p>
          <a:p>
            <a:pPr marL="0" lvl="1" defTabSz="914400">
              <a:defRPr/>
            </a:pPr>
            <a:r>
              <a:rPr lang="es-ES" sz="1100" dirty="0"/>
              <a:t>Texto</a:t>
            </a:r>
          </a:p>
          <a:p>
            <a:pPr marL="0" lvl="1" defTabSz="914400">
              <a:defRPr/>
            </a:pPr>
            <a:r>
              <a:rPr lang="es-ES" sz="1100" dirty="0"/>
              <a:t>Se observan los datos de la cohorte COHERE de la proporción de personas con presentación tardía entre 2000 y 2011. Aunque ha habido una ligera tendencia a la baja a lo largo de los años, los datos demuestran que las cosas apenas han cambiado en términos de reducción de diagnóstico tardío</a:t>
            </a:r>
          </a:p>
          <a:p>
            <a:pPr marL="0" marR="0" lvl="1" indent="0" algn="l" defTabSz="914400" rtl="0" eaLnBrk="1" fontAlgn="auto" latinLnBrk="0" hangingPunct="1">
              <a:lnSpc>
                <a:spcPct val="100000"/>
              </a:lnSpc>
              <a:spcBef>
                <a:spcPts val="0"/>
              </a:spcBef>
              <a:spcAft>
                <a:spcPts val="0"/>
              </a:spcAft>
              <a:buClrTx/>
              <a:buSzTx/>
              <a:buFontTx/>
              <a:buNone/>
              <a:tabLst/>
              <a:defRPr/>
            </a:pPr>
            <a:endParaRPr lang="es-ES" sz="1100" dirty="0">
              <a:solidFill>
                <a:schemeClr val="bg1">
                  <a:lumMod val="50000"/>
                </a:schemeClr>
              </a:solidFill>
            </a:endParaRPr>
          </a:p>
          <a:p>
            <a:pPr marL="0" lvl="1" defTabSz="914400">
              <a:defRPr/>
            </a:pPr>
            <a:r>
              <a:rPr lang="es-ES" sz="1100" dirty="0"/>
              <a:t>Fuente: Mocroft A </a:t>
            </a:r>
            <a:r>
              <a:rPr lang="es-ES" sz="1100" i="1" dirty="0"/>
              <a:t>et al</a:t>
            </a:r>
            <a:r>
              <a:rPr lang="es-ES" sz="1100" dirty="0"/>
              <a:t>., Risk Factors and Outcomes for Late Presentation for HIV-Positive Persons in Europe: Resultados de la colaboración del Estudio europeo de investigación epidemiológica para la observación del VIH (COHERE). PLoS Med, 2013</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Tree>
    <p:extLst>
      <p:ext uri="{BB962C8B-B14F-4D97-AF65-F5344CB8AC3E}">
        <p14:creationId xmlns:p14="http://schemas.microsoft.com/office/powerpoint/2010/main" val="94374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Hoy hablaré de una serie de temas que demuestran la necesidad urgente de hacer con más frecuencia de prueba del VIH; de cómo podemos conseguirlo de forma eficaz, y haré hincapié en la prueba centrada en las enfermedades indicadoras.</a:t>
            </a:r>
          </a:p>
        </p:txBody>
      </p:sp>
    </p:spTree>
    <p:extLst>
      <p:ext uri="{BB962C8B-B14F-4D97-AF65-F5344CB8AC3E}">
        <p14:creationId xmlns:p14="http://schemas.microsoft.com/office/powerpoint/2010/main" val="798148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 name="Text Box 10"/>
          <p:cNvSpPr txBox="1">
            <a:spLocks noGrp="1" noChangeArrowheads="1"/>
          </p:cNvSpPr>
          <p:nvPr>
            <p:ph type="body" idx="1"/>
          </p:nvPr>
        </p:nvSpPr>
        <p:spPr bwMode="auto">
          <a:xfrm>
            <a:off x="679450" y="4716463"/>
            <a:ext cx="5438775" cy="1838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7813" eaLnBrk="0" hangingPunct="0">
              <a:spcBef>
                <a:spcPts val="8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3200">
                <a:solidFill>
                  <a:srgbClr val="000000"/>
                </a:solidFill>
                <a:latin typeface="Osaka" charset="0"/>
                <a:ea typeface="New MingLiu" charset="0"/>
                <a:cs typeface="New MingLiu" charset="0"/>
              </a:defRPr>
            </a:lvl1pPr>
            <a:lvl2pPr eaLnBrk="0" hangingPunct="0">
              <a:spcBef>
                <a:spcPts val="7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800">
                <a:solidFill>
                  <a:srgbClr val="000000"/>
                </a:solidFill>
                <a:latin typeface="Osaka" charset="0"/>
                <a:ea typeface="New MingLiu" charset="0"/>
                <a:cs typeface="New MingLiu" charset="0"/>
              </a:defRPr>
            </a:lvl2pPr>
            <a:lvl3pPr eaLnBrk="0" hangingPunct="0">
              <a:spcBef>
                <a:spcPts val="6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400">
                <a:solidFill>
                  <a:srgbClr val="000000"/>
                </a:solidFill>
                <a:latin typeface="Osaka" charset="0"/>
                <a:ea typeface="New MingLiu" charset="0"/>
                <a:cs typeface="New MingLiu" charset="0"/>
              </a:defRPr>
            </a:lvl3pPr>
            <a:lvl4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4pPr>
            <a:lvl5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9pPr>
          </a:lstStyle>
          <a:p>
            <a:r>
              <a:rPr lang="es-ES" sz="3200" kern="1200" dirty="0" smtClean="0">
                <a:solidFill>
                  <a:srgbClr val="000000"/>
                </a:solidFill>
                <a:effectLst/>
                <a:latin typeface="Osaka" charset="0"/>
                <a:ea typeface="New MingLiu" charset="0"/>
                <a:cs typeface="New MingLiu" charset="0"/>
              </a:rPr>
              <a:t>El 34 % de los diagnosticados con VIH no tienen un recuento de CD4 en el momento del diagnóstico</a:t>
            </a:r>
            <a:endParaRPr lang="da-DK" sz="3200" kern="1200" dirty="0" smtClean="0">
              <a:solidFill>
                <a:srgbClr val="000000"/>
              </a:solidFill>
              <a:effectLst/>
              <a:latin typeface="Osaka" charset="0"/>
              <a:ea typeface="New MingLiu" charset="0"/>
              <a:cs typeface="New MingLiu" charset="0"/>
            </a:endParaRPr>
          </a:p>
          <a:p>
            <a:r>
              <a:rPr lang="es-ES" sz="3200" kern="1200" dirty="0" smtClean="0">
                <a:solidFill>
                  <a:srgbClr val="000000"/>
                </a:solidFill>
                <a:effectLst/>
                <a:latin typeface="Osaka" charset="0"/>
                <a:ea typeface="New MingLiu" charset="0"/>
                <a:cs typeface="New MingLiu" charset="0"/>
              </a:rPr>
              <a:t>El 66 % de las nuevas infecciones del VIH tienen un recuento de CD4 en el momento del diagnóstico</a:t>
            </a:r>
            <a:endParaRPr lang="da-DK" sz="3200" kern="1200" dirty="0" smtClean="0">
              <a:solidFill>
                <a:srgbClr val="000000"/>
              </a:solidFill>
              <a:effectLst/>
              <a:latin typeface="Osaka" charset="0"/>
              <a:ea typeface="New MingLiu" charset="0"/>
              <a:cs typeface="New MingLiu" charset="0"/>
            </a:endParaRPr>
          </a:p>
          <a:p>
            <a:r>
              <a:rPr lang="es-ES" sz="3200" kern="1200" dirty="0" smtClean="0">
                <a:solidFill>
                  <a:srgbClr val="000000"/>
                </a:solidFill>
                <a:effectLst/>
                <a:latin typeface="Osaka" charset="0"/>
                <a:ea typeface="New MingLiu" charset="0"/>
                <a:cs typeface="New MingLiu" charset="0"/>
              </a:rPr>
              <a:t>El 49 % de los que tienen un recuento de CD4 son diagnosticados tarde</a:t>
            </a:r>
            <a:endParaRPr lang="da-DK" sz="3200" kern="1200" dirty="0" smtClean="0">
              <a:solidFill>
                <a:srgbClr val="000000"/>
              </a:solidFill>
              <a:effectLst/>
              <a:latin typeface="Osaka" charset="0"/>
              <a:ea typeface="New MingLiu" charset="0"/>
              <a:cs typeface="New MingLiu" charset="0"/>
            </a:endParaRPr>
          </a:p>
          <a:p>
            <a:pPr marL="0" marR="0" indent="1588" algn="l" defTabSz="912370" rtl="0" eaLnBrk="1" fontAlgn="auto" latinLnBrk="0" hangingPunct="1">
              <a:spcBef>
                <a:spcPct val="0"/>
              </a:spcBef>
              <a:spcAft>
                <a:spcPts val="1900"/>
              </a:spcAft>
              <a:buClrTx/>
              <a:buSzTx/>
              <a:buFontTx/>
              <a:buNone/>
              <a:tabLst>
                <a:tab pos="0" algn="l"/>
                <a:tab pos="1193800" algn="l"/>
                <a:tab pos="2108200" algn="l"/>
                <a:tab pos="3022600" algn="l"/>
                <a:tab pos="3937000" algn="l"/>
                <a:tab pos="4851400" algn="l"/>
                <a:tab pos="5765800" algn="l"/>
                <a:tab pos="6680200" algn="l"/>
                <a:tab pos="7594600" algn="l"/>
                <a:tab pos="8509000" algn="l"/>
                <a:tab pos="9423400" algn="l"/>
                <a:tab pos="10337800" algn="l"/>
              </a:tabLst>
              <a:defRPr/>
            </a:pPr>
            <a:endParaRPr lang="es-ES" sz="1200" kern="1200" dirty="0" smtClean="0">
              <a:solidFill>
                <a:srgbClr val="000000"/>
              </a:solidFill>
              <a:latin typeface="+mn-lt"/>
            </a:endParaRPr>
          </a:p>
          <a:p>
            <a:pPr marL="0" marR="0" indent="1588" algn="l" defTabSz="912370" rtl="0" eaLnBrk="1" fontAlgn="auto" latinLnBrk="0" hangingPunct="1">
              <a:spcBef>
                <a:spcPct val="0"/>
              </a:spcBef>
              <a:spcAft>
                <a:spcPts val="1900"/>
              </a:spcAft>
              <a:buClrTx/>
              <a:buSzTx/>
              <a:buFontTx/>
              <a:buNone/>
              <a:tabLst>
                <a:tab pos="0" algn="l"/>
                <a:tab pos="1193800" algn="l"/>
                <a:tab pos="2108200" algn="l"/>
                <a:tab pos="3022600" algn="l"/>
                <a:tab pos="3937000" algn="l"/>
                <a:tab pos="4851400" algn="l"/>
                <a:tab pos="5765800" algn="l"/>
                <a:tab pos="6680200" algn="l"/>
                <a:tab pos="7594600" algn="l"/>
                <a:tab pos="8509000" algn="l"/>
                <a:tab pos="9423400" algn="l"/>
                <a:tab pos="10337800" algn="l"/>
              </a:tabLst>
              <a:defRPr/>
            </a:pPr>
            <a:endParaRPr lang="es-ES" sz="1200" kern="1200" dirty="0" smtClean="0">
              <a:solidFill>
                <a:srgbClr val="000000"/>
              </a:solidFill>
              <a:latin typeface="+mn-lt"/>
            </a:endParaRPr>
          </a:p>
          <a:p>
            <a:pPr marL="0" marR="0" indent="1588" algn="l" defTabSz="912370" rtl="0" eaLnBrk="1" fontAlgn="auto" latinLnBrk="0" hangingPunct="1">
              <a:spcBef>
                <a:spcPct val="0"/>
              </a:spcBef>
              <a:spcAft>
                <a:spcPts val="1900"/>
              </a:spcAft>
              <a:buClrTx/>
              <a:buSzTx/>
              <a:buFontTx/>
              <a:buNone/>
              <a:tabLst>
                <a:tab pos="0" algn="l"/>
                <a:tab pos="1193800" algn="l"/>
                <a:tab pos="2108200" algn="l"/>
                <a:tab pos="3022600" algn="l"/>
                <a:tab pos="3937000" algn="l"/>
                <a:tab pos="4851400" algn="l"/>
                <a:tab pos="5765800" algn="l"/>
                <a:tab pos="6680200" algn="l"/>
                <a:tab pos="7594600" algn="l"/>
                <a:tab pos="8509000" algn="l"/>
                <a:tab pos="9423400" algn="l"/>
                <a:tab pos="10337800" algn="l"/>
              </a:tabLst>
              <a:defRPr/>
            </a:pPr>
            <a:r>
              <a:rPr lang="es-ES" sz="1200" kern="1200" dirty="0" smtClean="0">
                <a:solidFill>
                  <a:srgbClr val="000000"/>
                </a:solidFill>
                <a:latin typeface="+mn-lt"/>
              </a:rPr>
              <a:t>Versión </a:t>
            </a:r>
            <a:r>
              <a:rPr lang="es-ES" sz="1200" kern="1200" dirty="0">
                <a:solidFill>
                  <a:srgbClr val="000000"/>
                </a:solidFill>
                <a:latin typeface="+mn-lt"/>
              </a:rPr>
              <a:t>NEED 2014, y región europea de la OMS</a:t>
            </a: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es-ES" altLang="en-US" sz="1200" dirty="0">
                <a:latin typeface="+mn-lt"/>
              </a:rPr>
              <a:t>Texto</a:t>
            </a: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es-ES" altLang="en-US" sz="1200" dirty="0">
                <a:latin typeface="+mn-lt"/>
              </a:rPr>
              <a:t>A una parte significativa de las personas con diagnóstico del VIH en Europa no se les mide el recuento de CD4 en el diagnóstico. De los que lo hacen, la mitad (49 %) fueron diagnosticados tarde, es decir tenían un recuento de CD4 inferior de 350 células/uL</a:t>
            </a:r>
            <a:r>
              <a:rPr lang="es-ES" dirty="0"/>
              <a:t> </a:t>
            </a: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es-ES" altLang="en-US" sz="1200" dirty="0">
                <a:latin typeface="+mn-lt"/>
              </a:rPr>
              <a:t>Fuente: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3"/>
          <p:cNvSpPr>
            <a:spLocks noGrp="1"/>
          </p:cNvSpPr>
          <p:nvPr>
            <p:ph type="body" idx="1"/>
          </p:nvPr>
        </p:nvSpPr>
        <p:spPr/>
        <p:txBody>
          <a:bodyPr/>
          <a:lstStyle/>
          <a:p>
            <a:r>
              <a:rPr lang="es-ES" sz="1200" kern="1200" dirty="0" smtClean="0">
                <a:solidFill>
                  <a:schemeClr val="tx1"/>
                </a:solidFill>
                <a:effectLst/>
                <a:latin typeface="+mn-lt"/>
                <a:ea typeface="+mn-ea"/>
                <a:cs typeface="+mn-cs"/>
              </a:rPr>
              <a:t>Sexo entre hombres</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Heterosexual</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Usuarios de drogas intravenosas</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Porcentaje</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&lt; 200 células/mm³</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200 a &lt;350 células/mm³</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 350 a &lt;500 células/mm³</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≥500 células/mm³</a:t>
            </a:r>
            <a:endParaRPr lang="da-DK" sz="1200" kern="1200" dirty="0" smtClean="0">
              <a:solidFill>
                <a:schemeClr val="tx1"/>
              </a:solidFill>
              <a:effectLst/>
              <a:latin typeface="+mn-lt"/>
              <a:ea typeface="+mn-ea"/>
              <a:cs typeface="+mn-cs"/>
            </a:endParaRPr>
          </a:p>
          <a:p>
            <a:endParaRPr lang="es-ES" dirty="0" smtClean="0"/>
          </a:p>
          <a:p>
            <a:endParaRPr lang="es-ES" dirty="0" smtClean="0"/>
          </a:p>
          <a:p>
            <a:r>
              <a:rPr lang="es-ES" dirty="0" smtClean="0"/>
              <a:t>Texto</a:t>
            </a:r>
            <a:endParaRPr lang="es-ES" dirty="0"/>
          </a:p>
          <a:p>
            <a:r>
              <a:rPr lang="es-ES" dirty="0"/>
              <a:t>Como se puede ver en esta diapositiva, la presentación tardía afecta a algunos grupos más que a otros con una mayor proporción de PID (personas que se inyectan drogas) y heterosexuales que presentan un estadio tardía en comparación con el HCH.</a:t>
            </a:r>
          </a:p>
          <a:p>
            <a:endParaRPr lang="es-ES" dirty="0"/>
          </a:p>
          <a:p>
            <a:pPr>
              <a:defRPr/>
            </a:pPr>
            <a:r>
              <a:rPr lang="es-ES" dirty="0"/>
              <a:t>Fuente: ECDC/WHO (2015) HIV/AIDS Surveillance in Europe 2014</a:t>
            </a:r>
          </a:p>
        </p:txBody>
      </p:sp>
    </p:spTree>
    <p:extLst>
      <p:ext uri="{BB962C8B-B14F-4D97-AF65-F5344CB8AC3E}">
        <p14:creationId xmlns:p14="http://schemas.microsoft.com/office/powerpoint/2010/main" val="153195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err="1" smtClean="0">
                <a:solidFill>
                  <a:srgbClr val="000000"/>
                </a:solidFill>
              </a:rPr>
              <a:t>Narration</a:t>
            </a:r>
            <a:endParaRPr lang="es-ES" sz="1200" dirty="0" smtClean="0">
              <a:solidFill>
                <a:srgbClr val="000000"/>
              </a:solidFill>
            </a:endParaRPr>
          </a:p>
          <a:p>
            <a:r>
              <a:rPr lang="es-ES" sz="1200" dirty="0" smtClean="0">
                <a:solidFill>
                  <a:srgbClr val="000000"/>
                </a:solidFill>
              </a:rPr>
              <a:t>En esta diapositiva</a:t>
            </a:r>
            <a:r>
              <a:rPr lang="es-ES" sz="1200" baseline="0" dirty="0" smtClean="0">
                <a:solidFill>
                  <a:srgbClr val="000000"/>
                </a:solidFill>
              </a:rPr>
              <a:t> se muestra el porcentaje de nuevos diagnósticos de VIH con un recuento de CD4 menor de 350 </a:t>
            </a:r>
            <a:r>
              <a:rPr lang="es-ES" sz="1200" baseline="0" dirty="0" err="1" smtClean="0">
                <a:solidFill>
                  <a:srgbClr val="000000"/>
                </a:solidFill>
              </a:rPr>
              <a:t>cel</a:t>
            </a:r>
            <a:r>
              <a:rPr lang="es-ES" sz="1200" baseline="0" dirty="0" smtClean="0">
                <a:solidFill>
                  <a:srgbClr val="000000"/>
                </a:solidFill>
              </a:rPr>
              <a:t>/mm3 , según el año de diagnóstico y la categoría de transmisión. Como se puede observar en la línea negra el porcentaje de retraso diagnostico (definido como diagnosticado con menos de 350 CD4) se mantiene entorno al 50% a lo largo de los años.</a:t>
            </a:r>
            <a:endParaRPr lang="es-ES" sz="1200" dirty="0" smtClean="0">
              <a:solidFill>
                <a:srgbClr val="000000"/>
              </a:solidFill>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a:defRPr/>
            </a:pPr>
            <a:r>
              <a:rPr lang="es-ES" dirty="0" err="1" smtClean="0"/>
              <a:t>Translation</a:t>
            </a:r>
            <a:r>
              <a:rPr lang="es-ES" dirty="0" smtClean="0"/>
              <a:t>: </a:t>
            </a:r>
            <a:r>
              <a:rPr lang="es-ES" dirty="0" err="1" smtClean="0"/>
              <a:t>This</a:t>
            </a:r>
            <a:r>
              <a:rPr lang="es-ES" dirty="0" smtClean="0"/>
              <a:t> </a:t>
            </a:r>
            <a:r>
              <a:rPr lang="es-ES" dirty="0" err="1" smtClean="0"/>
              <a:t>slide</a:t>
            </a:r>
            <a:r>
              <a:rPr lang="es-ES" baseline="0" dirty="0" smtClean="0"/>
              <a:t> shows </a:t>
            </a:r>
            <a:r>
              <a:rPr lang="es-ES" baseline="0" dirty="0" err="1" smtClean="0"/>
              <a:t>the</a:t>
            </a:r>
            <a:r>
              <a:rPr lang="es-ES" baseline="0" dirty="0" smtClean="0"/>
              <a:t> </a:t>
            </a:r>
            <a:r>
              <a:rPr lang="es-ES" baseline="0" dirty="0" err="1" smtClean="0"/>
              <a:t>percentage</a:t>
            </a:r>
            <a:r>
              <a:rPr lang="es-ES" baseline="0" dirty="0" smtClean="0"/>
              <a:t> of new HIV </a:t>
            </a:r>
            <a:r>
              <a:rPr lang="es-ES" baseline="0" dirty="0" err="1" smtClean="0"/>
              <a:t>diagnoses</a:t>
            </a:r>
            <a:r>
              <a:rPr lang="es-ES" baseline="0" dirty="0" smtClean="0"/>
              <a:t> </a:t>
            </a:r>
            <a:r>
              <a:rPr lang="es-ES" baseline="0" dirty="0" err="1" smtClean="0"/>
              <a:t>with</a:t>
            </a:r>
            <a:r>
              <a:rPr lang="es-ES" baseline="0" dirty="0" smtClean="0"/>
              <a:t> a CD4 </a:t>
            </a:r>
            <a:r>
              <a:rPr lang="es-ES" baseline="0" dirty="0" err="1" smtClean="0"/>
              <a:t>count</a:t>
            </a:r>
            <a:r>
              <a:rPr lang="es-ES" baseline="0" dirty="0" smtClean="0"/>
              <a:t> </a:t>
            </a:r>
            <a:r>
              <a:rPr lang="es-ES" baseline="0" dirty="0" err="1" smtClean="0"/>
              <a:t>lower</a:t>
            </a:r>
            <a:r>
              <a:rPr lang="es-ES" baseline="0" dirty="0" smtClean="0"/>
              <a:t> </a:t>
            </a:r>
            <a:r>
              <a:rPr lang="es-ES" baseline="0" dirty="0" err="1" smtClean="0"/>
              <a:t>than</a:t>
            </a:r>
            <a:r>
              <a:rPr lang="es-ES" baseline="0" dirty="0" smtClean="0"/>
              <a:t> 350 </a:t>
            </a:r>
            <a:r>
              <a:rPr lang="es-ES" baseline="0" dirty="0" err="1" smtClean="0"/>
              <a:t>cel</a:t>
            </a:r>
            <a:r>
              <a:rPr lang="es-ES" baseline="0" dirty="0" smtClean="0"/>
              <a:t>/mm3 in </a:t>
            </a:r>
            <a:r>
              <a:rPr lang="es-ES" baseline="0" dirty="0" err="1" smtClean="0"/>
              <a:t>the</a:t>
            </a:r>
            <a:r>
              <a:rPr lang="es-ES" baseline="0" dirty="0" smtClean="0"/>
              <a:t> </a:t>
            </a:r>
            <a:r>
              <a:rPr lang="es-ES" baseline="0" dirty="0" err="1" smtClean="0"/>
              <a:t>first</a:t>
            </a:r>
            <a:r>
              <a:rPr lang="es-ES" baseline="0" dirty="0" smtClean="0"/>
              <a:t> </a:t>
            </a:r>
            <a:r>
              <a:rPr lang="es-ES" baseline="0" dirty="0" err="1" smtClean="0"/>
              <a:t>determination</a:t>
            </a:r>
            <a:r>
              <a:rPr lang="es-ES" baseline="0" dirty="0" smtClean="0"/>
              <a:t> </a:t>
            </a:r>
            <a:r>
              <a:rPr lang="es-ES" baseline="0" dirty="0" err="1" smtClean="0"/>
              <a:t>after</a:t>
            </a:r>
            <a:r>
              <a:rPr lang="es-ES" baseline="0" dirty="0" smtClean="0"/>
              <a:t> </a:t>
            </a:r>
            <a:r>
              <a:rPr lang="es-ES" baseline="0" dirty="0" err="1" smtClean="0"/>
              <a:t>the</a:t>
            </a:r>
            <a:r>
              <a:rPr lang="es-ES" baseline="0" dirty="0" smtClean="0"/>
              <a:t> diagnosis, </a:t>
            </a:r>
            <a:r>
              <a:rPr lang="es-ES" baseline="0" dirty="0" err="1" smtClean="0"/>
              <a:t>according</a:t>
            </a:r>
            <a:r>
              <a:rPr lang="es-ES" baseline="0" dirty="0" smtClean="0"/>
              <a:t> to </a:t>
            </a:r>
            <a:r>
              <a:rPr lang="es-ES" baseline="0" dirty="0" err="1" smtClean="0"/>
              <a:t>year</a:t>
            </a:r>
            <a:r>
              <a:rPr lang="es-ES" baseline="0" dirty="0" smtClean="0"/>
              <a:t> of diagnosis and </a:t>
            </a:r>
            <a:r>
              <a:rPr lang="es-ES" baseline="0" dirty="0" err="1" smtClean="0"/>
              <a:t>transmission</a:t>
            </a:r>
            <a:r>
              <a:rPr lang="es-ES" baseline="0" dirty="0" smtClean="0"/>
              <a:t> </a:t>
            </a:r>
            <a:r>
              <a:rPr lang="es-ES" baseline="0" dirty="0" err="1" smtClean="0"/>
              <a:t>route</a:t>
            </a:r>
            <a:r>
              <a:rPr lang="es-ES" baseline="0" dirty="0" smtClean="0"/>
              <a:t>. As </a:t>
            </a:r>
            <a:r>
              <a:rPr lang="es-ES" baseline="0" dirty="0" err="1" smtClean="0"/>
              <a:t>you</a:t>
            </a:r>
            <a:r>
              <a:rPr lang="es-ES" baseline="0" dirty="0" smtClean="0"/>
              <a:t> can </a:t>
            </a:r>
            <a:r>
              <a:rPr lang="es-ES" baseline="0" dirty="0" err="1" smtClean="0"/>
              <a:t>see</a:t>
            </a:r>
            <a:r>
              <a:rPr lang="es-ES" baseline="0" dirty="0" smtClean="0"/>
              <a:t>, </a:t>
            </a:r>
            <a:r>
              <a:rPr lang="es-ES" baseline="0" dirty="0" err="1" smtClean="0"/>
              <a:t>the</a:t>
            </a:r>
            <a:r>
              <a:rPr lang="es-ES" baseline="0" dirty="0" smtClean="0"/>
              <a:t> </a:t>
            </a:r>
            <a:r>
              <a:rPr lang="es-ES" baseline="0" dirty="0" err="1" smtClean="0"/>
              <a:t>percentage</a:t>
            </a:r>
            <a:r>
              <a:rPr lang="es-ES" baseline="0" dirty="0" smtClean="0"/>
              <a:t> of late diagnosis (</a:t>
            </a:r>
            <a:r>
              <a:rPr lang="es-ES" baseline="0" dirty="0" err="1" smtClean="0"/>
              <a:t>black</a:t>
            </a:r>
            <a:r>
              <a:rPr lang="es-ES" baseline="0" dirty="0" smtClean="0"/>
              <a:t> line) – </a:t>
            </a:r>
            <a:r>
              <a:rPr lang="es-ES" baseline="0" dirty="0" err="1" smtClean="0"/>
              <a:t>defined</a:t>
            </a:r>
            <a:r>
              <a:rPr lang="es-ES" baseline="0" dirty="0" smtClean="0"/>
              <a:t> as </a:t>
            </a:r>
            <a:r>
              <a:rPr lang="es-ES" baseline="0" dirty="0" err="1" smtClean="0"/>
              <a:t>diagnoses</a:t>
            </a:r>
            <a:r>
              <a:rPr lang="es-ES" baseline="0" dirty="0" smtClean="0"/>
              <a:t> </a:t>
            </a:r>
            <a:r>
              <a:rPr lang="es-ES" baseline="0" dirty="0" err="1" smtClean="0"/>
              <a:t>with</a:t>
            </a:r>
            <a:r>
              <a:rPr lang="es-ES" baseline="0" dirty="0" smtClean="0"/>
              <a:t> </a:t>
            </a:r>
            <a:r>
              <a:rPr lang="es-ES" baseline="0" dirty="0" err="1" smtClean="0"/>
              <a:t>less</a:t>
            </a:r>
            <a:r>
              <a:rPr lang="es-ES" baseline="0" dirty="0" smtClean="0"/>
              <a:t> </a:t>
            </a:r>
            <a:r>
              <a:rPr lang="es-ES" baseline="0" dirty="0" err="1" smtClean="0"/>
              <a:t>than</a:t>
            </a:r>
            <a:r>
              <a:rPr lang="es-ES" baseline="0" dirty="0" smtClean="0"/>
              <a:t> 350 CD4 T-</a:t>
            </a:r>
            <a:r>
              <a:rPr lang="es-ES" baseline="0" dirty="0" err="1" smtClean="0"/>
              <a:t>cell</a:t>
            </a:r>
            <a:r>
              <a:rPr lang="es-ES" baseline="0" dirty="0" smtClean="0"/>
              <a:t>) </a:t>
            </a:r>
            <a:r>
              <a:rPr lang="es-ES" baseline="0" dirty="0" err="1" smtClean="0"/>
              <a:t>remains</a:t>
            </a:r>
            <a:r>
              <a:rPr lang="es-ES" baseline="0" dirty="0" smtClean="0"/>
              <a:t> </a:t>
            </a:r>
            <a:r>
              <a:rPr lang="es-ES" baseline="0" dirty="0" err="1" smtClean="0"/>
              <a:t>around</a:t>
            </a:r>
            <a:r>
              <a:rPr lang="es-ES" baseline="0" dirty="0" smtClean="0"/>
              <a:t> 50% </a:t>
            </a:r>
            <a:r>
              <a:rPr lang="es-ES" baseline="0" dirty="0" err="1" smtClean="0"/>
              <a:t>along</a:t>
            </a:r>
            <a:r>
              <a:rPr lang="es-ES" baseline="0" dirty="0" smtClean="0"/>
              <a:t> </a:t>
            </a:r>
            <a:r>
              <a:rPr lang="es-ES" baseline="0" dirty="0" err="1" smtClean="0"/>
              <a:t>the</a:t>
            </a:r>
            <a:r>
              <a:rPr lang="es-ES" baseline="0" dirty="0" smtClean="0"/>
              <a:t> </a:t>
            </a:r>
            <a:r>
              <a:rPr lang="es-ES" baseline="0" dirty="0" err="1" smtClean="0"/>
              <a:t>study</a:t>
            </a:r>
            <a:r>
              <a:rPr lang="es-ES" baseline="0" dirty="0" smtClean="0"/>
              <a:t> </a:t>
            </a:r>
            <a:r>
              <a:rPr lang="es-ES" baseline="0" dirty="0" err="1" smtClean="0"/>
              <a:t>period</a:t>
            </a:r>
            <a:r>
              <a:rPr lang="es-ES" baseline="0" dirty="0" smtClean="0"/>
              <a:t>. </a:t>
            </a:r>
            <a:r>
              <a:rPr lang="es-ES" baseline="0" dirty="0" err="1" smtClean="0"/>
              <a:t>Differences</a:t>
            </a:r>
            <a:r>
              <a:rPr lang="es-ES" baseline="0" dirty="0" smtClean="0"/>
              <a:t> </a:t>
            </a:r>
            <a:r>
              <a:rPr lang="es-ES" baseline="0" dirty="0" err="1" smtClean="0"/>
              <a:t>between</a:t>
            </a:r>
            <a:r>
              <a:rPr lang="es-ES" baseline="0" dirty="0" smtClean="0"/>
              <a:t> </a:t>
            </a:r>
            <a:r>
              <a:rPr lang="es-ES" baseline="0" dirty="0" err="1" smtClean="0"/>
              <a:t>transmission</a:t>
            </a:r>
            <a:r>
              <a:rPr lang="es-ES" baseline="0" dirty="0" smtClean="0"/>
              <a:t> </a:t>
            </a:r>
            <a:r>
              <a:rPr lang="es-ES" baseline="0" dirty="0" err="1" smtClean="0"/>
              <a:t>route</a:t>
            </a:r>
            <a:r>
              <a:rPr lang="es-ES" baseline="0" dirty="0" smtClean="0"/>
              <a:t> are </a:t>
            </a:r>
            <a:r>
              <a:rPr lang="es-ES" baseline="0" dirty="0" err="1" smtClean="0"/>
              <a:t>also</a:t>
            </a:r>
            <a:r>
              <a:rPr lang="es-ES" baseline="0" dirty="0" smtClean="0"/>
              <a:t> </a:t>
            </a:r>
            <a:r>
              <a:rPr lang="es-ES" baseline="0" dirty="0" err="1" smtClean="0"/>
              <a:t>stable</a:t>
            </a:r>
            <a:r>
              <a:rPr lang="es-ES" baseline="0" dirty="0" smtClean="0"/>
              <a:t> in </a:t>
            </a:r>
            <a:r>
              <a:rPr lang="es-ES" baseline="0" dirty="0" err="1" smtClean="0"/>
              <a:t>the</a:t>
            </a:r>
            <a:r>
              <a:rPr lang="es-ES" baseline="0" dirty="0" smtClean="0"/>
              <a:t> </a:t>
            </a:r>
            <a:r>
              <a:rPr lang="es-ES" baseline="0" dirty="0" err="1" smtClean="0"/>
              <a:t>period</a:t>
            </a:r>
            <a:r>
              <a:rPr lang="es-ES" baseline="0" dirty="0" smtClean="0"/>
              <a:t>.</a:t>
            </a:r>
            <a:endParaRPr lang="es-ES" dirty="0" smtClean="0"/>
          </a:p>
          <a:p>
            <a:pPr>
              <a:defRPr/>
            </a:pPr>
            <a:endParaRPr lang="es-ES" dirty="0" smtClean="0"/>
          </a:p>
          <a:p>
            <a:pPr>
              <a:defRPr/>
            </a:pPr>
            <a:r>
              <a:rPr lang="es-ES" dirty="0" err="1" smtClean="0"/>
              <a:t>Title</a:t>
            </a:r>
            <a:r>
              <a:rPr lang="es-ES" dirty="0"/>
              <a:t>: </a:t>
            </a:r>
            <a:r>
              <a:rPr lang="en-GB" dirty="0">
                <a:latin typeface="Calibri" pitchFamily="34" charset="0"/>
                <a:cs typeface="Calibri" pitchFamily="34" charset="0"/>
              </a:rPr>
              <a:t>New HIV diagnoses with a CD4 count&lt;350 cells/</a:t>
            </a:r>
            <a:r>
              <a:rPr lang="en-GB" dirty="0" err="1">
                <a:latin typeface="Calibri" pitchFamily="34" charset="0"/>
                <a:cs typeface="Calibri" pitchFamily="34" charset="0"/>
              </a:rPr>
              <a:t>uL</a:t>
            </a:r>
            <a:r>
              <a:rPr lang="en-GB" dirty="0">
                <a:latin typeface="Calibri" pitchFamily="34" charset="0"/>
                <a:cs typeface="Calibri" pitchFamily="34" charset="0"/>
              </a:rPr>
              <a:t> in the first determination, according to year of diagnosis and </a:t>
            </a:r>
            <a:r>
              <a:rPr lang="en-GB" dirty="0" smtClean="0">
                <a:latin typeface="Calibri" pitchFamily="34" charset="0"/>
                <a:cs typeface="Calibri" pitchFamily="34" charset="0"/>
              </a:rPr>
              <a:t>transmission route, </a:t>
            </a:r>
            <a:r>
              <a:rPr lang="en-GB" dirty="0">
                <a:latin typeface="Calibri" pitchFamily="34" charset="0"/>
                <a:cs typeface="Calibri" pitchFamily="34" charset="0"/>
              </a:rPr>
              <a:t>Spain, 2008-2013</a:t>
            </a:r>
            <a:r>
              <a:rPr lang="es-ES" dirty="0"/>
              <a:t> </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a:t>
            </a:r>
            <a:r>
              <a:rPr lang="es-ES" dirty="0" smtClean="0">
                <a:solidFill>
                  <a:srgbClr val="000000"/>
                </a:solidFill>
              </a:rPr>
              <a:t>Área de Vigilancia de VIH y Conductas de Riesgo. Vigilancia Epidemiológica del VIH/sida en España: Sistema de Información sobre Nuevos Diagnósticos de VIH y Registro Nacional de Casos de Sida. Plan Nacional sobre el Sida - S.G. de Promoción de la Salud y Epidemiología /Centro Nacional de Epidemiología - ISCIII. Madrid; Madrid Nov 2014.  http://www.isciii.es/ISCIII/es/contenidos/fd-servicios-cientifico-tecnicos/fd-vigilancias-alertas/fd-enfermedades/fd-sida/Informe_VIH_SIDA_2014.pdf</a:t>
            </a:r>
          </a:p>
          <a:p>
            <a:endParaRPr lang="es-ES" dirty="0" smtClean="0">
              <a:solidFill>
                <a:srgbClr val="000000"/>
              </a:solidFill>
            </a:endParaRPr>
          </a:p>
        </p:txBody>
      </p:sp>
    </p:spTree>
    <p:extLst>
      <p:ext uri="{BB962C8B-B14F-4D97-AF65-F5344CB8AC3E}">
        <p14:creationId xmlns:p14="http://schemas.microsoft.com/office/powerpoint/2010/main" val="2383380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diapositiva puede adaptarse con los datos de nivel de su propio país, si procede***</a:t>
            </a:r>
          </a:p>
          <a:p>
            <a:endParaRPr lang="es-ES" dirty="0"/>
          </a:p>
          <a:p>
            <a:r>
              <a:rPr lang="es-ES" dirty="0"/>
              <a:t>Instrucciones:</a:t>
            </a:r>
          </a:p>
          <a:p>
            <a:pPr marL="228600" indent="-228600">
              <a:buAutoNum type="arabicPeriod"/>
            </a:pPr>
            <a:r>
              <a:rPr lang="es-ES" dirty="0"/>
              <a:t>Reemplace &lt;PAÍS&gt;, &lt;AÑO&gt; por los detalles correctos </a:t>
            </a:r>
          </a:p>
          <a:p>
            <a:pPr marL="228600" indent="-228600">
              <a:buAutoNum type="arabicPeriod"/>
            </a:pPr>
            <a:r>
              <a:rPr lang="es-ES" dirty="0"/>
              <a:t>Haga clic en las celdas de los porcentajes (a la derecha) y edite los datos para que coincidan con los resultados de su país.</a:t>
            </a:r>
          </a:p>
          <a:p>
            <a:r>
              <a:rPr lang="es-ES" dirty="0"/>
              <a:t>3. Para cambiar los colores del diagrama para que coincidan con sus porcentajes, haga clic con el botón derecho en cada cifra y seleccione </a:t>
            </a:r>
            <a:r>
              <a:rPr lang="es-ES" b="1" baseline="0" dirty="0"/>
              <a:t>Formato Imagen.</a:t>
            </a:r>
            <a:r>
              <a:rPr lang="es-ES" b="0" baseline="0" dirty="0"/>
              <a:t> </a:t>
            </a:r>
            <a:r>
              <a:rPr lang="es-ES" dirty="0"/>
              <a:t>A continuación, cambie </a:t>
            </a:r>
            <a:r>
              <a:rPr lang="es-ES" b="0" baseline="0" dirty="0"/>
              <a:t>el</a:t>
            </a:r>
            <a:r>
              <a:rPr lang="es-ES" b="1" baseline="0" dirty="0"/>
              <a:t> Fondo</a:t>
            </a:r>
            <a:r>
              <a:rPr lang="es-ES" b="0" baseline="0" dirty="0"/>
              <a:t> al color deseado.</a:t>
            </a:r>
            <a:endParaRPr lang="es-ES" dirty="0"/>
          </a:p>
          <a:p>
            <a:r>
              <a:rPr lang="es-ES" dirty="0"/>
              <a:t>4. Para desplazar la línea roja, haga clic y arrastre la línea amarilla a la posición deseada.</a:t>
            </a:r>
          </a:p>
          <a:p>
            <a:r>
              <a:rPr lang="es-ES" dirty="0"/>
              <a:t>5. Elimine el cuadro de texto del ángulo superior derecho</a:t>
            </a:r>
          </a:p>
        </p:txBody>
      </p:sp>
      <p:sp>
        <p:nvSpPr>
          <p:cNvPr id="4" name="Slide Number Placeholder 3"/>
          <p:cNvSpPr>
            <a:spLocks noGrp="1"/>
          </p:cNvSpPr>
          <p:nvPr>
            <p:ph type="sldNum" sz="quarter" idx="10"/>
          </p:nvPr>
        </p:nvSpPr>
        <p:spPr/>
        <p:txBody>
          <a:bodyPr/>
          <a:lstStyle/>
          <a:p>
            <a:fld id="{E19BBA69-F71B-400F-8057-BFFCF0B37730}" type="slidenum">
              <a:rPr lang="en-GB" smtClean="0"/>
              <a:t>33</a:t>
            </a:fld>
            <a:endParaRPr lang="es-ES" dirty="0"/>
          </a:p>
        </p:txBody>
      </p:sp>
    </p:spTree>
    <p:extLst>
      <p:ext uri="{BB962C8B-B14F-4D97-AF65-F5344CB8AC3E}">
        <p14:creationId xmlns:p14="http://schemas.microsoft.com/office/powerpoint/2010/main" val="2038776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Reemplace el </a:t>
            </a:r>
            <a:r>
              <a:rPr lang="es-ES" i="1" dirty="0"/>
              <a:t>&lt;texto en mayúsculas&gt; </a:t>
            </a:r>
            <a:r>
              <a:rPr lang="es-ES" dirty="0"/>
              <a:t>por los detalles y datos correctos, borre el texto en mayúsculas y la casilla sombreada</a:t>
            </a:r>
          </a:p>
          <a:p>
            <a:pPr defTabSz="914400">
              <a:defRPr/>
            </a:pPr>
            <a:endParaRPr lang="es-ES" dirty="0"/>
          </a:p>
          <a:p>
            <a:pPr defTabSz="914400">
              <a:defRPr/>
            </a:pPr>
            <a:r>
              <a:rPr lang="es-ES" dirty="0"/>
              <a:t>Los datos sobre las infecciones del VIH diagnosticadas de forma tardía y de personas diagnosticadas con enfermedad del VIH avanzada pueden encontrarse en el siguiente enlace. Utilice estos datos para reemplazar la X y la Y de arriba</a:t>
            </a:r>
          </a:p>
          <a:p>
            <a:pPr defTabSz="914400">
              <a:defRPr/>
            </a:pPr>
            <a:endParaRPr lang="es-ES" i="1" dirty="0">
              <a:latin typeface="Calibri" pitchFamily="34" charset="0"/>
              <a:cs typeface="Calibri" pitchFamily="34" charset="0"/>
            </a:endParaRPr>
          </a:p>
          <a:p>
            <a:pPr defTabSz="914400">
              <a:defRPr/>
            </a:pPr>
            <a:r>
              <a:rPr lang="es-ES" i="1" dirty="0">
                <a:latin typeface="Calibri" pitchFamily="34" charset="0"/>
              </a:rPr>
              <a:t>http://ecdc.europa.eu/en/publications/Publications/hiv-aids-surveillance-in-Europe-2014.pdf</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indent="0" algn="l" defTabSz="914400" rtl="0" eaLnBrk="1" fontAlgn="auto" latinLnBrk="0" hangingPunct="1">
              <a:lnSpc>
                <a:spcPct val="100000"/>
              </a:lnSpc>
              <a:spcBef>
                <a:spcPts val="0"/>
              </a:spcBef>
              <a:spcAft>
                <a:spcPts val="0"/>
              </a:spcAft>
              <a:buClrTx/>
              <a:buSzTx/>
              <a:buFontTx/>
              <a:buNone/>
              <a:tabLst/>
              <a:defRPr/>
            </a:pPr>
            <a:r>
              <a:rPr lang="es-ES" dirty="0"/>
              <a:t>Texto</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En &lt;</a:t>
            </a:r>
            <a:r>
              <a:rPr lang="es-ES" i="1" dirty="0"/>
              <a:t>País</a:t>
            </a:r>
            <a:r>
              <a:rPr lang="es-ES" dirty="0"/>
              <a:t>&gt; en &lt;</a:t>
            </a:r>
            <a:r>
              <a:rPr lang="es-ES" i="1" dirty="0"/>
              <a:t>año</a:t>
            </a:r>
            <a:r>
              <a:rPr lang="es-ES" dirty="0"/>
              <a:t>&gt; el X % de las personas presentaban un recuento de CD4 inferior a 350, es decir, con enfermedad tardía. El Y % se presentó muy tarde con un recuento CD4 inferior a 200 células.</a:t>
            </a:r>
          </a:p>
        </p:txBody>
      </p:sp>
    </p:spTree>
    <p:extLst>
      <p:ext uri="{BB962C8B-B14F-4D97-AF65-F5344CB8AC3E}">
        <p14:creationId xmlns:p14="http://schemas.microsoft.com/office/powerpoint/2010/main" val="3230796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Hay muchas consecuencias graves del diagnóstico tardío del VIH</a:t>
            </a:r>
          </a:p>
        </p:txBody>
      </p:sp>
    </p:spTree>
    <p:extLst>
      <p:ext uri="{BB962C8B-B14F-4D97-AF65-F5344CB8AC3E}">
        <p14:creationId xmlns:p14="http://schemas.microsoft.com/office/powerpoint/2010/main" val="843939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Hay muchas consecuencias graves del diagnóstico tardío del VIH</a:t>
            </a:r>
          </a:p>
        </p:txBody>
      </p:sp>
    </p:spTree>
    <p:extLst>
      <p:ext uri="{BB962C8B-B14F-4D97-AF65-F5344CB8AC3E}">
        <p14:creationId xmlns:p14="http://schemas.microsoft.com/office/powerpoint/2010/main" val="843939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t>Texto</a:t>
            </a:r>
          </a:p>
          <a:p>
            <a:pPr marL="0" marR="0" indent="0" algn="l" defTabSz="914400" rtl="0" eaLnBrk="1" fontAlgn="auto" latinLnBrk="0" hangingPunct="1">
              <a:lnSpc>
                <a:spcPct val="100000"/>
              </a:lnSpc>
              <a:spcBef>
                <a:spcPts val="0"/>
              </a:spcBef>
              <a:spcAft>
                <a:spcPts val="0"/>
              </a:spcAft>
              <a:buClrTx/>
              <a:buSzTx/>
              <a:buFontTx/>
              <a:buNone/>
              <a:tabLst/>
              <a:defRPr/>
            </a:pPr>
            <a:r>
              <a:rPr lang="es-ES"/>
              <a:t>Tres consecuencias importantes de ser diagnosticado con un recuento de CD4 inferior a 350 (es decir, un estadío "tardío") son el aumento de la morbilidad y la mortalidad, más transmisión posterior y costes sanitarios más elevados.</a:t>
            </a:r>
          </a:p>
          <a:p>
            <a:pPr marL="0" marR="0" indent="0" algn="l" defTabSz="914400" rtl="0" eaLnBrk="1" fontAlgn="auto" latinLnBrk="0" hangingPunct="1">
              <a:lnSpc>
                <a:spcPct val="100000"/>
              </a:lnSpc>
              <a:spcBef>
                <a:spcPts val="0"/>
              </a:spcBef>
              <a:spcAft>
                <a:spcPts val="0"/>
              </a:spcAft>
              <a:buClrTx/>
              <a:buSzTx/>
              <a:buFontTx/>
              <a:buNone/>
              <a:tabLst/>
              <a:defRPr/>
            </a:pPr>
            <a:r>
              <a:rPr lang="es-ES"/>
              <a:t> </a:t>
            </a:r>
          </a:p>
        </p:txBody>
      </p:sp>
    </p:spTree>
    <p:extLst>
      <p:ext uri="{BB962C8B-B14F-4D97-AF65-F5344CB8AC3E}">
        <p14:creationId xmlns:p14="http://schemas.microsoft.com/office/powerpoint/2010/main" val="381881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662533" y="4748089"/>
            <a:ext cx="5438140" cy="4467701"/>
          </a:xfrm>
        </p:spPr>
        <p:txBody>
          <a:bodyPr/>
          <a:lstStyle/>
          <a:p>
            <a:pPr algn="l"/>
            <a:r>
              <a:rPr lang="es-ES" sz="1200" dirty="0"/>
              <a:t>Texto</a:t>
            </a:r>
            <a:endParaRPr lang="es-ES" dirty="0">
              <a:cs typeface="Calibri" pitchFamily="34" charset="0"/>
            </a:endParaRPr>
          </a:p>
          <a:p>
            <a:pPr>
              <a:defRPr/>
            </a:pPr>
            <a:r>
              <a:rPr lang="es-ES" dirty="0"/>
              <a:t>Se calcula que hasta una tercera parte de las muertes relacionadas con el VIH son consecuencia de un diagnóstico tardío; es decir, los pacientes reciben el diagnóstico demasiado tarde para que el tratamiento del VIH sea eficaz</a:t>
            </a:r>
          </a:p>
          <a:p>
            <a:pPr algn="l"/>
            <a:endParaRPr lang="es-ES" dirty="0">
              <a:cs typeface="Arial" charset="0"/>
            </a:endParaRPr>
          </a:p>
          <a:p>
            <a:r>
              <a:rPr lang="es-ES" dirty="0"/>
              <a:t>Fuente: Adler A, </a:t>
            </a:r>
            <a:r>
              <a:rPr lang="es-ES" dirty="0" err="1"/>
              <a:t>Mounier</a:t>
            </a:r>
            <a:r>
              <a:rPr lang="es-ES" dirty="0"/>
              <a:t>-Jack S &amp; </a:t>
            </a:r>
            <a:r>
              <a:rPr lang="es-ES" dirty="0" err="1"/>
              <a:t>Coker</a:t>
            </a:r>
            <a:r>
              <a:rPr lang="es-ES" dirty="0"/>
              <a:t> J. Diagnóstico tardío del VIH en Europa: definición y desafíos de salud pública Atención del SIDA 21, 03 (2009) 284-293. </a:t>
            </a:r>
          </a:p>
          <a:p>
            <a:endParaRPr lang="es-ES" dirty="0">
              <a:cs typeface="Arial" charset="0"/>
            </a:endParaRPr>
          </a:p>
          <a:p>
            <a:endParaRPr lang="es-ES" dirty="0">
              <a:solidFill>
                <a:srgbClr val="7F7F7F"/>
              </a:solidFill>
              <a:cs typeface="Arial" charset="0"/>
            </a:endParaRPr>
          </a:p>
        </p:txBody>
      </p:sp>
      <p:sp>
        <p:nvSpPr>
          <p:cNvPr id="4" name="Slide Number Placeholder 3"/>
          <p:cNvSpPr>
            <a:spLocks noGrp="1"/>
          </p:cNvSpPr>
          <p:nvPr>
            <p:ph type="sldNum" sz="quarter" idx="10"/>
          </p:nvPr>
        </p:nvSpPr>
        <p:spPr/>
        <p:txBody>
          <a:bodyPr/>
          <a:lstStyle/>
          <a:p>
            <a:fld id="{27496504-27CE-4204-ADC2-8044511427AE}" type="slidenum">
              <a:rPr lang="en-GB" smtClean="0">
                <a:solidFill>
                  <a:prstClr val="black"/>
                </a:solidFill>
              </a:rPr>
              <a:pPr/>
              <a:t>38</a:t>
            </a:fld>
            <a:endParaRPr lang="es-ES" dirty="0">
              <a:solidFill>
                <a:prstClr val="black"/>
              </a:solidFill>
            </a:endParaRPr>
          </a:p>
        </p:txBody>
      </p:sp>
    </p:spTree>
    <p:extLst>
      <p:ext uri="{BB962C8B-B14F-4D97-AF65-F5344CB8AC3E}">
        <p14:creationId xmlns:p14="http://schemas.microsoft.com/office/powerpoint/2010/main" val="301375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Probabilidad acumulativa de muerte</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Tiempo desde la infección por VIH (años)</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Índice de diagnóstico bajo (Media de CD4 en el diagnóstico: 140 células/mm³)</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Índice de diagnóstico medio (Media de CD4 en el diagnóstico: 351 células/mm³)</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Índice de diagnóstico alto (Media de CD4 en el diagnóstico: 432 células/mm³)</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Índice de diagnóstico muy alto (Media de CD4 en el diagnóstico: 509 células/mm³)</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Varones sin infección por VIH</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s-ES" dirty="0" smtClean="0"/>
              <a:t>Texto</a:t>
            </a: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Este gráfico demuestra la relación entre la mortalidad y la fase en la que el VIH se diagnostica. La línea roja corresponde a las personas diagnosticadas con un recuento de CD4 muy bajo y puede compararse con los recuentos de CD4 que aumentan, bajando hasta la línea inferior que representa a los hombres con VIH negativo.</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Fuente: </a:t>
            </a:r>
            <a:r>
              <a:rPr lang="es-ES" sz="1200" dirty="0"/>
              <a:t>Nakawaga F et al. Proyección de la esperanza de vida de las personas con VIH según el momento del diagnóstico SIDA 2011, 25.</a:t>
            </a:r>
          </a:p>
          <a:p>
            <a:endParaRPr lang="es-ES" dirty="0"/>
          </a:p>
        </p:txBody>
      </p:sp>
    </p:spTree>
    <p:extLst>
      <p:ext uri="{BB962C8B-B14F-4D97-AF65-F5344CB8AC3E}">
        <p14:creationId xmlns:p14="http://schemas.microsoft.com/office/powerpoint/2010/main" val="2863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diapositiva puede utilizarse si desea proporcionar el contexto general</a:t>
            </a:r>
          </a:p>
          <a:p>
            <a:endParaRPr lang="es-ES" dirty="0"/>
          </a:p>
          <a:p>
            <a:r>
              <a:rPr lang="es-ES" dirty="0"/>
              <a:t>Texto</a:t>
            </a:r>
          </a:p>
          <a:p>
            <a:r>
              <a:rPr lang="es-ES" dirty="0"/>
              <a:t>El número de casos de VIH continúa aumentando en todo el mundo, con casi 40 millones de personas diagnosticas con el VIH en 2014</a:t>
            </a:r>
          </a:p>
          <a:p>
            <a:endParaRPr lang="es-ES" dirty="0"/>
          </a:p>
          <a:p>
            <a:r>
              <a:rPr lang="es-ES" dirty="0"/>
              <a:t>Fuente: ONUSIDA</a:t>
            </a:r>
          </a:p>
          <a:p>
            <a:endParaRPr lang="es-ES" dirty="0"/>
          </a:p>
        </p:txBody>
      </p:sp>
    </p:spTree>
    <p:extLst>
      <p:ext uri="{BB962C8B-B14F-4D97-AF65-F5344CB8AC3E}">
        <p14:creationId xmlns:p14="http://schemas.microsoft.com/office/powerpoint/2010/main" val="3735926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Narration</a:t>
            </a:r>
            <a:endParaRPr lang="es-ES" dirty="0" smtClean="0"/>
          </a:p>
          <a:p>
            <a:r>
              <a:rPr lang="es-ES" dirty="0" smtClean="0"/>
              <a:t>En la diapositiva</a:t>
            </a:r>
            <a:r>
              <a:rPr lang="es-ES" baseline="0" dirty="0" smtClean="0"/>
              <a:t> se muestra el impacto que tienen el retraso diagnóstico en la mortalidad y en las causas de muerte entre los nuevos diagnósticos de VIH de la cohorte CoRIS. El retraso diagnostico se asocia con una mayor mortalidad, especialmente a corto plazo y principalmente debida a VIH/SIDA.  A medio plazo la mortalidad permanece elevada y a largo plazo no se observan diferencias entre las personas diagnosticadas a tiempo o no. Los tumores no sida fueron la principal causa de muerte entre los pacientes que sobrevivieron mas de 4 años.</a:t>
            </a:r>
            <a:endParaRPr lang="es-ES" dirty="0" smtClean="0"/>
          </a:p>
          <a:p>
            <a:endParaRPr lang="es-ES" dirty="0" smtClean="0"/>
          </a:p>
          <a:p>
            <a:r>
              <a:rPr lang="es-ES" dirty="0" err="1" smtClean="0"/>
              <a:t>Translation</a:t>
            </a:r>
            <a:r>
              <a:rPr lang="es-ES" dirty="0" smtClean="0"/>
              <a:t>: </a:t>
            </a:r>
            <a:r>
              <a:rPr lang="es-ES" dirty="0" err="1" smtClean="0"/>
              <a:t>This</a:t>
            </a:r>
            <a:r>
              <a:rPr lang="es-ES" baseline="0" dirty="0" smtClean="0"/>
              <a:t> </a:t>
            </a:r>
            <a:r>
              <a:rPr lang="es-ES" baseline="0" dirty="0" err="1" smtClean="0"/>
              <a:t>slide</a:t>
            </a:r>
            <a:r>
              <a:rPr lang="es-ES" baseline="0" dirty="0" smtClean="0"/>
              <a:t> shows </a:t>
            </a:r>
            <a:r>
              <a:rPr lang="es-ES" baseline="0" dirty="0" err="1" smtClean="0"/>
              <a:t>the</a:t>
            </a:r>
            <a:r>
              <a:rPr lang="es-ES" baseline="0" dirty="0" smtClean="0"/>
              <a:t> </a:t>
            </a:r>
            <a:r>
              <a:rPr lang="es-ES" baseline="0" dirty="0" err="1" smtClean="0"/>
              <a:t>impact</a:t>
            </a:r>
            <a:r>
              <a:rPr lang="es-ES" baseline="0" dirty="0" smtClean="0"/>
              <a:t> of </a:t>
            </a:r>
            <a:r>
              <a:rPr lang="es-ES" baseline="0" dirty="0" err="1" smtClean="0"/>
              <a:t>the</a:t>
            </a:r>
            <a:r>
              <a:rPr lang="es-ES" baseline="0" dirty="0" smtClean="0"/>
              <a:t> late </a:t>
            </a:r>
            <a:r>
              <a:rPr lang="es-ES" baseline="0" dirty="0" err="1" smtClean="0"/>
              <a:t>presentation</a:t>
            </a:r>
            <a:r>
              <a:rPr lang="es-ES" baseline="0" dirty="0" smtClean="0"/>
              <a:t> on </a:t>
            </a:r>
            <a:r>
              <a:rPr lang="es-ES" baseline="0" dirty="0" err="1" smtClean="0"/>
              <a:t>mortality</a:t>
            </a:r>
            <a:r>
              <a:rPr lang="es-ES" baseline="0" dirty="0" smtClean="0"/>
              <a:t> and causes of </a:t>
            </a:r>
            <a:r>
              <a:rPr lang="es-ES" baseline="0" dirty="0" err="1" smtClean="0"/>
              <a:t>death</a:t>
            </a:r>
            <a:r>
              <a:rPr lang="es-ES" baseline="0" dirty="0" smtClean="0"/>
              <a:t> </a:t>
            </a:r>
            <a:r>
              <a:rPr lang="es-ES" baseline="0" dirty="0" err="1" smtClean="0"/>
              <a:t>among</a:t>
            </a:r>
            <a:r>
              <a:rPr lang="es-ES" baseline="0" dirty="0" smtClean="0"/>
              <a:t> new HIV </a:t>
            </a:r>
            <a:r>
              <a:rPr lang="es-ES" baseline="0" dirty="0" err="1" smtClean="0"/>
              <a:t>diagnosed</a:t>
            </a:r>
            <a:r>
              <a:rPr lang="es-ES" baseline="0" dirty="0" smtClean="0"/>
              <a:t> in CoRIS </a:t>
            </a:r>
            <a:r>
              <a:rPr lang="es-ES" baseline="0" dirty="0" err="1" smtClean="0"/>
              <a:t>cohort</a:t>
            </a:r>
            <a:r>
              <a:rPr lang="es-ES" baseline="0" dirty="0" smtClean="0"/>
              <a:t>. </a:t>
            </a:r>
            <a:r>
              <a:rPr lang="es-ES" baseline="0" dirty="0" err="1" smtClean="0"/>
              <a:t>The</a:t>
            </a:r>
            <a:r>
              <a:rPr lang="es-ES" baseline="0" dirty="0" smtClean="0"/>
              <a:t> late </a:t>
            </a:r>
            <a:r>
              <a:rPr lang="es-ES" baseline="0" dirty="0" err="1" smtClean="0"/>
              <a:t>presentation</a:t>
            </a:r>
            <a:r>
              <a:rPr lang="es-ES" baseline="0" dirty="0" smtClean="0"/>
              <a:t> </a:t>
            </a:r>
            <a:r>
              <a:rPr lang="es-ES" baseline="0" dirty="0" err="1" smtClean="0"/>
              <a:t>is</a:t>
            </a:r>
            <a:r>
              <a:rPr lang="es-ES" baseline="0" dirty="0" smtClean="0"/>
              <a:t> </a:t>
            </a:r>
            <a:r>
              <a:rPr lang="es-ES" baseline="0" dirty="0" err="1" smtClean="0"/>
              <a:t>associated</a:t>
            </a:r>
            <a:r>
              <a:rPr lang="es-ES" baseline="0" dirty="0" smtClean="0"/>
              <a:t> </a:t>
            </a:r>
            <a:r>
              <a:rPr lang="es-ES" baseline="0" dirty="0" err="1" smtClean="0"/>
              <a:t>with</a:t>
            </a:r>
            <a:r>
              <a:rPr lang="es-ES" baseline="0" dirty="0" smtClean="0"/>
              <a:t> </a:t>
            </a:r>
            <a:r>
              <a:rPr lang="es-ES" baseline="0" dirty="0" err="1" smtClean="0"/>
              <a:t>higher</a:t>
            </a:r>
            <a:r>
              <a:rPr lang="es-ES" baseline="0" dirty="0" smtClean="0"/>
              <a:t> </a:t>
            </a:r>
            <a:r>
              <a:rPr lang="es-ES" baseline="0" dirty="0" err="1" smtClean="0"/>
              <a:t>mortality</a:t>
            </a:r>
            <a:r>
              <a:rPr lang="es-ES" baseline="0" dirty="0" smtClean="0"/>
              <a:t>, </a:t>
            </a:r>
            <a:r>
              <a:rPr lang="es-ES" baseline="0" dirty="0" err="1" smtClean="0"/>
              <a:t>especially</a:t>
            </a:r>
            <a:r>
              <a:rPr lang="es-ES" baseline="0" dirty="0" smtClean="0"/>
              <a:t> on short </a:t>
            </a:r>
            <a:r>
              <a:rPr lang="es-ES" baseline="0" dirty="0" err="1" smtClean="0"/>
              <a:t>term</a:t>
            </a:r>
            <a:r>
              <a:rPr lang="es-ES" baseline="0" dirty="0" smtClean="0"/>
              <a:t> and </a:t>
            </a:r>
            <a:r>
              <a:rPr lang="es-ES" baseline="0" dirty="0" err="1" smtClean="0"/>
              <a:t>mainly</a:t>
            </a:r>
            <a:r>
              <a:rPr lang="es-ES" baseline="0" dirty="0" smtClean="0"/>
              <a:t> </a:t>
            </a:r>
            <a:r>
              <a:rPr lang="es-ES" baseline="0" dirty="0" err="1" smtClean="0"/>
              <a:t>due</a:t>
            </a:r>
            <a:r>
              <a:rPr lang="es-ES" baseline="0" dirty="0" smtClean="0"/>
              <a:t> to HIV/AIDS </a:t>
            </a:r>
            <a:endParaRPr lang="es-ES" dirty="0" smtClean="0"/>
          </a:p>
          <a:p>
            <a:endParaRPr lang="es-ES" dirty="0" smtClean="0"/>
          </a:p>
          <a:p>
            <a:r>
              <a:rPr lang="es-ES" dirty="0" err="1"/>
              <a:t>Title</a:t>
            </a:r>
            <a:r>
              <a:rPr lang="es-ES" dirty="0"/>
              <a:t>: </a:t>
            </a:r>
            <a:r>
              <a:rPr lang="es-ES" dirty="0" err="1"/>
              <a:t>Impact</a:t>
            </a:r>
            <a:r>
              <a:rPr lang="es-ES" dirty="0"/>
              <a:t> of late </a:t>
            </a:r>
            <a:r>
              <a:rPr lang="es-ES" dirty="0" err="1"/>
              <a:t>presentation</a:t>
            </a:r>
            <a:r>
              <a:rPr lang="es-ES" dirty="0"/>
              <a:t> of HIV </a:t>
            </a:r>
            <a:r>
              <a:rPr lang="es-ES" dirty="0" err="1"/>
              <a:t>infection</a:t>
            </a:r>
            <a:r>
              <a:rPr lang="es-ES" dirty="0"/>
              <a:t> </a:t>
            </a:r>
            <a:r>
              <a:rPr lang="es-ES" dirty="0" err="1"/>
              <a:t>on</a:t>
            </a:r>
            <a:r>
              <a:rPr lang="es-ES" dirty="0"/>
              <a:t> short-, </a:t>
            </a:r>
            <a:r>
              <a:rPr lang="es-ES" dirty="0" err="1"/>
              <a:t>mid</a:t>
            </a:r>
            <a:r>
              <a:rPr lang="es-ES" dirty="0"/>
              <a:t>- and </a:t>
            </a:r>
            <a:r>
              <a:rPr lang="es-ES" dirty="0" err="1"/>
              <a:t>long-term</a:t>
            </a:r>
            <a:r>
              <a:rPr lang="es-ES" dirty="0"/>
              <a:t> </a:t>
            </a:r>
            <a:r>
              <a:rPr lang="es-ES" dirty="0" err="1"/>
              <a:t>mortality</a:t>
            </a:r>
            <a:r>
              <a:rPr lang="es-ES" dirty="0"/>
              <a:t> and causes of </a:t>
            </a:r>
            <a:r>
              <a:rPr lang="es-ES" dirty="0" err="1"/>
              <a:t>death</a:t>
            </a:r>
            <a:r>
              <a:rPr lang="es-ES" dirty="0"/>
              <a:t> in a </a:t>
            </a:r>
            <a:r>
              <a:rPr lang="es-ES" dirty="0" err="1"/>
              <a:t>multicenter</a:t>
            </a:r>
            <a:r>
              <a:rPr lang="es-ES" dirty="0"/>
              <a:t> </a:t>
            </a:r>
            <a:r>
              <a:rPr lang="es-ES" dirty="0" err="1"/>
              <a:t>national</a:t>
            </a:r>
            <a:r>
              <a:rPr lang="es-ES" dirty="0"/>
              <a:t> </a:t>
            </a:r>
            <a:r>
              <a:rPr lang="es-ES" dirty="0" err="1"/>
              <a:t>cohort</a:t>
            </a:r>
            <a:r>
              <a:rPr lang="es-ES" dirty="0"/>
              <a:t>: 2004-2013. </a:t>
            </a:r>
          </a:p>
          <a:p>
            <a:endParaRPr lang="es-ES" dirty="0"/>
          </a:p>
          <a:p>
            <a:r>
              <a:rPr lang="es-ES" dirty="0" err="1" smtClean="0"/>
              <a:t>Source</a:t>
            </a:r>
            <a:r>
              <a:rPr lang="es-ES" dirty="0" smtClean="0"/>
              <a:t>:</a:t>
            </a:r>
            <a:r>
              <a:rPr lang="es-ES" baseline="0" dirty="0" smtClean="0"/>
              <a:t> Sobrino-Vegas P, Moreno S, Rubio R, Viciana P, Bernardino JI, Blanco JR, Bernal E, Asensi V, Pulido F, del Amo J, Hernando V, CoRIS. </a:t>
            </a:r>
            <a:r>
              <a:rPr lang="es-ES" baseline="0" dirty="0" err="1" smtClean="0"/>
              <a:t>Impact</a:t>
            </a:r>
            <a:r>
              <a:rPr lang="es-ES" baseline="0" dirty="0" smtClean="0"/>
              <a:t> of late </a:t>
            </a:r>
            <a:r>
              <a:rPr lang="es-ES" baseline="0" dirty="0" err="1" smtClean="0"/>
              <a:t>presentation</a:t>
            </a:r>
            <a:r>
              <a:rPr lang="es-ES" baseline="0" dirty="0" smtClean="0"/>
              <a:t> of HIV </a:t>
            </a:r>
            <a:r>
              <a:rPr lang="es-ES" baseline="0" dirty="0" err="1" smtClean="0"/>
              <a:t>infection</a:t>
            </a:r>
            <a:r>
              <a:rPr lang="es-ES" baseline="0" dirty="0" smtClean="0"/>
              <a:t> on short-, </a:t>
            </a:r>
            <a:r>
              <a:rPr lang="es-ES" baseline="0" dirty="0" err="1" smtClean="0"/>
              <a:t>mid</a:t>
            </a:r>
            <a:r>
              <a:rPr lang="es-ES" baseline="0" dirty="0" smtClean="0"/>
              <a:t>- and </a:t>
            </a:r>
            <a:r>
              <a:rPr lang="es-ES" baseline="0" dirty="0" err="1" smtClean="0"/>
              <a:t>long-term</a:t>
            </a:r>
            <a:r>
              <a:rPr lang="es-ES" baseline="0" dirty="0" smtClean="0"/>
              <a:t> </a:t>
            </a:r>
            <a:r>
              <a:rPr lang="es-ES" baseline="0" dirty="0" err="1" smtClean="0"/>
              <a:t>mortality</a:t>
            </a:r>
            <a:r>
              <a:rPr lang="es-ES" baseline="0" dirty="0" smtClean="0"/>
              <a:t> and causes of </a:t>
            </a:r>
            <a:r>
              <a:rPr lang="es-ES" baseline="0" dirty="0" err="1" smtClean="0"/>
              <a:t>death</a:t>
            </a:r>
            <a:r>
              <a:rPr lang="es-ES" baseline="0" dirty="0" smtClean="0"/>
              <a:t> in a </a:t>
            </a:r>
            <a:r>
              <a:rPr lang="es-ES" baseline="0" dirty="0" err="1" smtClean="0"/>
              <a:t>multicenter</a:t>
            </a:r>
            <a:r>
              <a:rPr lang="es-ES" baseline="0" dirty="0" smtClean="0"/>
              <a:t> </a:t>
            </a:r>
            <a:r>
              <a:rPr lang="es-ES" baseline="0" dirty="0" err="1" smtClean="0"/>
              <a:t>national</a:t>
            </a:r>
            <a:r>
              <a:rPr lang="es-ES" baseline="0" dirty="0" smtClean="0"/>
              <a:t> </a:t>
            </a:r>
            <a:r>
              <a:rPr lang="es-ES" baseline="0" dirty="0" err="1" smtClean="0"/>
              <a:t>cohort</a:t>
            </a:r>
            <a:r>
              <a:rPr lang="es-ES" baseline="0" dirty="0" smtClean="0"/>
              <a:t>: 2004-2013. J </a:t>
            </a:r>
            <a:r>
              <a:rPr lang="es-ES" baseline="0" dirty="0" err="1" smtClean="0"/>
              <a:t>Infection</a:t>
            </a:r>
            <a:r>
              <a:rPr lang="es-ES" baseline="0" dirty="0" smtClean="0"/>
              <a:t> 2016;72:587-96.</a:t>
            </a:r>
            <a:endParaRPr lang="es-ES" dirty="0"/>
          </a:p>
        </p:txBody>
      </p:sp>
    </p:spTree>
    <p:extLst>
      <p:ext uri="{BB962C8B-B14F-4D97-AF65-F5344CB8AC3E}">
        <p14:creationId xmlns:p14="http://schemas.microsoft.com/office/powerpoint/2010/main" val="3411412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defRPr/>
            </a:pPr>
            <a:r>
              <a:rPr lang="es-ES"/>
              <a:t>Texto</a:t>
            </a:r>
          </a:p>
          <a:p>
            <a:pPr algn="l">
              <a:defRPr/>
            </a:pPr>
            <a:r>
              <a:rPr lang="es-ES"/>
              <a:t>A las personas a las que se les diagnostica en un estadio tardío de la enfermedad, ignoran durante un largo periodo su estado del VH y, por lo tanto, tienen mayor riesgo de transmitir el VIH a su pareja.</a:t>
            </a:r>
          </a:p>
          <a:p>
            <a:pPr algn="l">
              <a:defRPr/>
            </a:pPr>
            <a:r>
              <a:rPr lang="es-ES"/>
              <a:t>Sabemos que cuando las personas son diagnosticadas con el VIH toman medidas para disminuir el riesgo de transmisión posterior, reduciendo el número de parejas sexuales y usando condones. </a:t>
            </a:r>
          </a:p>
          <a:p>
            <a:pPr algn="l">
              <a:defRPr/>
            </a:pPr>
            <a:r>
              <a:rPr lang="es-ES"/>
              <a:t>Cuando las personas infectadas por el VIH reciben un tratamiento eficaz, es decir el tratamiento antirretrovírico que reduce la viremia, es muy improbable que transmitan el VIH</a:t>
            </a:r>
          </a:p>
          <a:p>
            <a:pPr algn="l">
              <a:defRPr/>
            </a:pPr>
            <a:r>
              <a:rPr lang="es-ES"/>
              <a:t>Las personas que no son diagnosticadas evidentemente no pueden beneficiarse de ninguna de estas prevenciones   </a:t>
            </a:r>
          </a:p>
          <a:p>
            <a:pPr algn="l">
              <a:defRPr/>
            </a:pPr>
            <a:endParaRPr lang="es-ES" dirty="0"/>
          </a:p>
          <a:p>
            <a:pPr algn="l">
              <a:defRPr/>
            </a:pPr>
            <a:r>
              <a:rPr lang="es-ES"/>
              <a:t>Fuentes: </a:t>
            </a:r>
            <a:r>
              <a:rPr lang="es-ES" sz="1200" dirty="0"/>
              <a:t>Moreno S, Mocroft A &amp; Monfonte A Review: Consecuencias médicas y sociales de la presentación tardía, Terapia antiviral, 2010, 15, supl 1; 9-15.</a:t>
            </a:r>
            <a:endParaRPr lang="es-ES" sz="1200" dirty="0">
              <a:cs typeface="Arial" pitchFamily="34" charset="0"/>
            </a:endParaRPr>
          </a:p>
          <a:p>
            <a:pPr algn="l">
              <a:defRPr/>
            </a:pPr>
            <a:r>
              <a:rPr lang="es-ES" sz="1200" dirty="0"/>
              <a:t>Marks G, Crepaz N and Janssen RS, Transmisión sexual estimada del VIH a partir de personas conscientes y no conscientes de estar infectadas con el virus en los EE. UU. AIDS 2006, 20:1447–1450.</a:t>
            </a:r>
          </a:p>
          <a:p>
            <a:pPr algn="l">
              <a:defRPr/>
            </a:pPr>
            <a:r>
              <a:rPr lang="es-ES" sz="1200" dirty="0"/>
              <a:t>Hall HI et al. Índices de transmisión del VIH en personas que viven con el VIH conscientes y no conscientes de su infección, SIDA en los Estados Unidos 2012.</a:t>
            </a:r>
          </a:p>
          <a:p>
            <a:pPr algn="l">
              <a:defRPr/>
            </a:pPr>
            <a:r>
              <a:rPr lang="es-ES" sz="1200" dirty="0"/>
              <a:t>Cohen MS, Chen YQ, McCauley M, Gamble T, Hosseinipour MC, Kumarasamy N, et al. Prevention of HIV-1 infection with early antiretroviral therapy. N Engl J Med. 2011;365:493–505.</a:t>
            </a:r>
          </a:p>
          <a:p>
            <a:pPr algn="l">
              <a:defRPr/>
            </a:pPr>
            <a:endParaRPr lang="es-ES" dirty="0">
              <a:solidFill>
                <a:prstClr val="black">
                  <a:lumMod val="50000"/>
                  <a:lumOff val="50000"/>
                </a:prstClr>
              </a:solidFill>
              <a:latin typeface="Arial" pitchFamily="34" charset="0"/>
              <a:cs typeface="Arial" pitchFamily="34" charset="0"/>
            </a:endParaRPr>
          </a:p>
        </p:txBody>
      </p:sp>
    </p:spTree>
    <p:extLst>
      <p:ext uri="{BB962C8B-B14F-4D97-AF65-F5344CB8AC3E}">
        <p14:creationId xmlns:p14="http://schemas.microsoft.com/office/powerpoint/2010/main" val="2265129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xfrm>
            <a:off x="679768" y="4715908"/>
            <a:ext cx="5438140" cy="4928725"/>
          </a:xfrm>
          <a:noFill/>
        </p:spPr>
        <p:txBody>
          <a:bodyPr wrap="square" numCol="1" anchor="t" anchorCtr="0" compatLnSpc="1">
            <a:prstTxWarp prst="textNoShape">
              <a:avLst/>
            </a:prstTxWarp>
          </a:bodyPr>
          <a:lstStyle/>
          <a:p>
            <a:r>
              <a:rPr lang="es-ES" dirty="0"/>
              <a:t>Texto</a:t>
            </a:r>
          </a:p>
          <a:p>
            <a:r>
              <a:rPr lang="es-ES" dirty="0"/>
              <a:t>En los EE. UU. se estima que el 25 % de las personas que viven con el VIH no son conscientes de su estado. Los datos modelos indican que este 25 % con VIH sin diagnosticar (se muestra en la columna de la izquierda en rojo) representa el 54 % de las nuevas transmisiones, como puede observarse en rojo en la columna de la derecha. Esta tasa de transmisión es 3 veces y medio más alta que la de las personas que son conscientes de su estado del VIH.</a:t>
            </a:r>
          </a:p>
          <a:p>
            <a:r>
              <a:rPr lang="es-ES" dirty="0"/>
              <a:t>Información adicional.</a:t>
            </a:r>
          </a:p>
          <a:p>
            <a:r>
              <a:rPr lang="es-ES" dirty="0"/>
              <a:t>Las estimaciones se basan en:</a:t>
            </a:r>
          </a:p>
          <a:p>
            <a:r>
              <a:rPr lang="es-ES" dirty="0"/>
              <a:t>1) el 33 % del grupo consciente presenta un riesgo bajo de transmitir el VIH por la escasa/indetectable concentración vírica; 2) reducción relativa del 57 % en la prevalencia de la relación sexual vaginal y anal sin protección con parejas en situación de riesgo en personas conscientes (en comparación con los no conscientes) de que tienen el VIH</a:t>
            </a:r>
          </a:p>
          <a:p>
            <a:r>
              <a:rPr lang="es-ES" dirty="0"/>
              <a:t>3) diferencias adoptadas en el promedio de las parejas con relación sexual vaginal o anal sin protección en situación de riesgo en cada grupo consiciente (que es igual o el doble en el grupo de los no conscientes).</a:t>
            </a:r>
          </a:p>
          <a:p>
            <a:r>
              <a:rPr lang="es-ES" dirty="0"/>
              <a:t>El rango de estimación se basa en la aceptación respecto a las parejas</a:t>
            </a:r>
          </a:p>
          <a:p>
            <a:r>
              <a:rPr lang="es-ES" dirty="0"/>
              <a:t>El 54 %: el promedio de parejas con relación sexual vaginal o anal sin protección en situación de riesgo entre los grupos no hace ninguna diferencia </a:t>
            </a:r>
          </a:p>
          <a:p>
            <a:r>
              <a:rPr lang="es-ES" dirty="0"/>
              <a:t>El 70 %: hace el doble de diferencias con la pareja en la relación sexual vaginal o anal sin protección en situación de riesgo que el grupo de los no conscientes</a:t>
            </a:r>
          </a:p>
          <a:p>
            <a:r>
              <a:rPr lang="es-ES" dirty="0"/>
              <a:t>Estos resultados indican que la epidemia del SIDA/VIH puede disminuir considerablemente aumentando el número de personas con VIH positivo que conocen su estado.</a:t>
            </a:r>
          </a:p>
          <a:p>
            <a:endParaRPr lang="es-ES" altLang="en-US" dirty="0"/>
          </a:p>
          <a:p>
            <a:r>
              <a:rPr lang="es-ES" dirty="0"/>
              <a:t>Fuentes: Marks G, Crepaz N, Janssen RS (2006) Estimating sexual transmission of HIV from persons aware and unaware that they are infected with the virus in the USA. </a:t>
            </a:r>
            <a:r>
              <a:rPr lang="es-ES" altLang="en-US" i="1" dirty="0"/>
              <a:t>AIDS</a:t>
            </a:r>
            <a:r>
              <a:rPr lang="es-ES" dirty="0"/>
              <a:t> 20:1447-1450</a:t>
            </a:r>
          </a:p>
          <a:p>
            <a:pPr fontAlgn="auto">
              <a:spcBef>
                <a:spcPts val="0"/>
              </a:spcBef>
              <a:spcAft>
                <a:spcPts val="0"/>
              </a:spcAft>
              <a:defRPr/>
            </a:pPr>
            <a:r>
              <a:rPr lang="es-ES" dirty="0"/>
              <a:t>Campsmith ML, Rhodes PH, Hall HI, Green TA. Prevalencia de VIH no diagnosticado entre adultos y adolescentes en los Estados Unidos a finales de 2006. J Acquir Immune Defic Syndr. 2010;53:619-624</a:t>
            </a:r>
            <a:r>
              <a:rPr lang="es-ES" dirty="0">
                <a:solidFill>
                  <a:schemeClr val="tx1">
                    <a:lumMod val="50000"/>
                    <a:lumOff val="50000"/>
                  </a:schemeClr>
                </a:solidFill>
                <a:latin typeface="Arial" pitchFamily="34" charset="0"/>
              </a:rPr>
              <a:t>. </a:t>
            </a:r>
          </a:p>
        </p:txBody>
      </p:sp>
      <p:sp>
        <p:nvSpPr>
          <p:cNvPr id="3" name="Slide Number Placeholder 2"/>
          <p:cNvSpPr>
            <a:spLocks noGrp="1"/>
          </p:cNvSpPr>
          <p:nvPr>
            <p:ph type="sldNum" sz="quarter" idx="10"/>
          </p:nvPr>
        </p:nvSpPr>
        <p:spPr/>
        <p:txBody>
          <a:bodyPr/>
          <a:lstStyle/>
          <a:p>
            <a:fld id="{E19BBA69-F71B-400F-8057-BFFCF0B37730}" type="slidenum">
              <a:rPr lang="en-GB" smtClean="0"/>
              <a:t>42</a:t>
            </a:fld>
            <a:endParaRPr lang="es-E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r>
              <a:rPr lang="es-ES" dirty="0"/>
              <a:t>Texto</a:t>
            </a:r>
          </a:p>
          <a:p>
            <a:pPr>
              <a:defRPr/>
            </a:pPr>
            <a:r>
              <a:rPr lang="es-ES" dirty="0"/>
              <a:t>El diagnóstico tardío también afecta significativamente a los costes sanitarios. Esto se debe, en gran medida, a la morbilidad asociada al VIH no diagnosticado, ya que provoca que muchas personas acudan constantemente a los servicios sanitarios con enfermedades relacionadas con el VIH, pero no reconocidas como tales.</a:t>
            </a:r>
          </a:p>
          <a:p>
            <a:pPr>
              <a:defRPr/>
            </a:pPr>
            <a:r>
              <a:rPr lang="es-ES" dirty="0"/>
              <a:t>Estos costes son casi cuatro veces más elevados que los costes sanitarios para las personas diagnosticadas y tratadas a tiempo.</a:t>
            </a:r>
          </a:p>
          <a:p>
            <a:pPr>
              <a:defRPr/>
            </a:pPr>
            <a:r>
              <a:rPr lang="es-ES" dirty="0"/>
              <a:t>Esta disparidad continúa durante un período prolongado, lo cual refleja la combinación de la respuesta deficiente al tratamiento del VIH en el estadio tardío de la enfermedad y también en algunos casos las consecuencias de la enfermedad relacionada.</a:t>
            </a:r>
          </a:p>
          <a:p>
            <a:pPr>
              <a:defRPr/>
            </a:pPr>
            <a:r>
              <a:rPr lang="es-ES" dirty="0"/>
              <a:t>Actualmente, se considera que un programa de la prueba del VIH  será rentable si la prevalencia del VIH sin diagnosticar es como mínimo del 0,1 % o 1 por 1000. </a:t>
            </a:r>
          </a:p>
          <a:p>
            <a:pPr>
              <a:defRPr/>
            </a:pPr>
            <a:r>
              <a:rPr lang="es-ES" dirty="0"/>
              <a:t> </a:t>
            </a:r>
          </a:p>
          <a:p>
            <a:pPr>
              <a:defRPr/>
            </a:pPr>
            <a:r>
              <a:rPr lang="es-ES" dirty="0"/>
              <a:t>Fuentes: </a:t>
            </a:r>
            <a:r>
              <a:rPr lang="es-ES" sz="1200" dirty="0"/>
              <a:t>Krentz, HB &amp; Gill MJ. Coste de la atención médica para pacientes infectados con VIH en una población regional desde 1997 hasta 2006. HIV Medicine (2008), 9, 721–730.</a:t>
            </a:r>
          </a:p>
          <a:p>
            <a:pPr>
              <a:defRPr/>
            </a:pPr>
            <a:r>
              <a:rPr lang="es-ES" sz="1200" dirty="0"/>
              <a:t>Fleishman JA, Yehia BR, Moore RD, Gebo KA&amp; HIV Research Network . La carga económica del inicio tardío de la atención médica en pacientes con infección del VIH. Med Care. Diciembre de 2010; 48(12): 1071–1079.</a:t>
            </a:r>
          </a:p>
          <a:p>
            <a:endParaRPr lang="es-ES" dirty="0"/>
          </a:p>
        </p:txBody>
      </p:sp>
    </p:spTree>
    <p:extLst>
      <p:ext uri="{BB962C8B-B14F-4D97-AF65-F5344CB8AC3E}">
        <p14:creationId xmlns:p14="http://schemas.microsoft.com/office/powerpoint/2010/main" val="19855908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Coste de la presentación tardía en Canadá</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Basado en los datos de 24 pacientes</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Coste del exceso estimado de la presentación tardía, tras el ajuste por las características del paciente: 9.273 dólares canadienses</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Diferencia en los costos totales en gran parte atribuibles a las diferencias de los costos de atención hospitalaria relacionadas con el VIH (15 veces más altos para la última presentación)</a:t>
            </a:r>
            <a:endParaRPr lang="da-DK"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Media coste anual, año después del diagnóstico (dólares canadienses)</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Presentaciones tardías</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Presentaciones no tardías </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Adaptado de Krentz et al. HIV Med 2004;4.93</a:t>
            </a:r>
            <a:endParaRPr lang="da-DK" sz="1200" kern="1200" dirty="0" smtClean="0">
              <a:solidFill>
                <a:schemeClr val="tx1"/>
              </a:solidFill>
              <a:effectLst/>
              <a:latin typeface="+mn-lt"/>
              <a:ea typeface="+mn-ea"/>
              <a:cs typeface="+mn-cs"/>
            </a:endParaRPr>
          </a:p>
          <a:p>
            <a:endParaRPr lang="es-ES" dirty="0" smtClean="0"/>
          </a:p>
          <a:p>
            <a:r>
              <a:rPr lang="es-ES" dirty="0" smtClean="0"/>
              <a:t>Texto</a:t>
            </a:r>
            <a:endParaRPr lang="es-ES" dirty="0"/>
          </a:p>
          <a:p>
            <a:r>
              <a:rPr lang="es-ES" dirty="0"/>
              <a:t>Esta diapositiva muestra el promedio anual de los costes sanitarios del VIH para el año después del diagnóstico en Canadá. Pone de manifiesto que los costes directos en el primer año de la atención de los pacientes diagnosticados tarde son dos veces más elevados en comparación con los de un diagnóstico a tiempo </a:t>
            </a:r>
          </a:p>
          <a:p>
            <a:endParaRPr lang="es-ES" dirty="0"/>
          </a:p>
          <a:p>
            <a:r>
              <a:rPr lang="es-ES" dirty="0"/>
              <a:t>Fuente: </a:t>
            </a:r>
            <a:r>
              <a:rPr lang="es-ES" dirty="0" err="1"/>
              <a:t>Krentz</a:t>
            </a:r>
            <a:r>
              <a:rPr lang="es-ES" dirty="0"/>
              <a:t> HB, </a:t>
            </a:r>
            <a:r>
              <a:rPr lang="es-ES" dirty="0" err="1"/>
              <a:t>Auld</a:t>
            </a:r>
            <a:r>
              <a:rPr lang="es-ES" dirty="0"/>
              <a:t> MC, Gill MJ. </a:t>
            </a:r>
            <a:r>
              <a:rPr lang="es-ES" dirty="0" err="1"/>
              <a:t>The</a:t>
            </a:r>
            <a:r>
              <a:rPr lang="es-ES" dirty="0"/>
              <a:t> </a:t>
            </a:r>
            <a:r>
              <a:rPr lang="es-ES" dirty="0" err="1"/>
              <a:t>high</a:t>
            </a:r>
            <a:r>
              <a:rPr lang="es-ES" dirty="0"/>
              <a:t> </a:t>
            </a:r>
            <a:r>
              <a:rPr lang="es-ES" dirty="0" err="1"/>
              <a:t>cost</a:t>
            </a:r>
            <a:r>
              <a:rPr lang="es-ES" dirty="0"/>
              <a:t> of medical </a:t>
            </a:r>
            <a:r>
              <a:rPr lang="es-ES" dirty="0" err="1"/>
              <a:t>care</a:t>
            </a:r>
            <a:r>
              <a:rPr lang="es-ES" dirty="0"/>
              <a:t> </a:t>
            </a:r>
            <a:r>
              <a:rPr lang="es-ES" dirty="0" err="1"/>
              <a:t>for</a:t>
            </a:r>
            <a:r>
              <a:rPr lang="es-ES" dirty="0"/>
              <a:t> </a:t>
            </a:r>
            <a:r>
              <a:rPr lang="es-ES" dirty="0" err="1"/>
              <a:t>patients</a:t>
            </a:r>
            <a:r>
              <a:rPr lang="es-ES" dirty="0"/>
              <a:t> </a:t>
            </a:r>
            <a:r>
              <a:rPr lang="es-ES" dirty="0" err="1"/>
              <a:t>who</a:t>
            </a:r>
            <a:r>
              <a:rPr lang="es-ES" dirty="0"/>
              <a:t> </a:t>
            </a:r>
            <a:r>
              <a:rPr lang="es-ES" dirty="0" err="1"/>
              <a:t>present</a:t>
            </a:r>
            <a:r>
              <a:rPr lang="es-ES" dirty="0"/>
              <a:t> late (CD4 &lt;200 </a:t>
            </a:r>
            <a:r>
              <a:rPr lang="es-ES" dirty="0" err="1"/>
              <a:t>cells</a:t>
            </a:r>
            <a:r>
              <a:rPr lang="es-ES" dirty="0"/>
              <a:t>/</a:t>
            </a:r>
            <a:r>
              <a:rPr lang="es-ES" dirty="0" err="1"/>
              <a:t>microL</a:t>
            </a:r>
            <a:r>
              <a:rPr lang="es-ES" dirty="0"/>
              <a:t>) </a:t>
            </a:r>
            <a:r>
              <a:rPr lang="es-ES" dirty="0" err="1"/>
              <a:t>with</a:t>
            </a:r>
            <a:r>
              <a:rPr lang="es-ES" dirty="0"/>
              <a:t> HIV </a:t>
            </a:r>
            <a:r>
              <a:rPr lang="es-ES" dirty="0" err="1"/>
              <a:t>infection</a:t>
            </a:r>
            <a:r>
              <a:rPr lang="es-ES" dirty="0"/>
              <a:t>. HIV </a:t>
            </a:r>
            <a:r>
              <a:rPr lang="es-ES" dirty="0" err="1"/>
              <a:t>Med</a:t>
            </a:r>
            <a:r>
              <a:rPr lang="es-ES" dirty="0"/>
              <a:t> 2004; 5:93-8</a:t>
            </a:r>
          </a:p>
          <a:p>
            <a:endParaRPr lang="es-ES" dirty="0"/>
          </a:p>
        </p:txBody>
      </p:sp>
    </p:spTree>
    <p:extLst>
      <p:ext uri="{BB962C8B-B14F-4D97-AF65-F5344CB8AC3E}">
        <p14:creationId xmlns:p14="http://schemas.microsoft.com/office/powerpoint/2010/main" val="6607429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1" indent="0" algn="l" defTabSz="912370" rtl="0" eaLnBrk="1" fontAlgn="auto" latinLnBrk="0" hangingPunct="1">
              <a:lnSpc>
                <a:spcPct val="100000"/>
              </a:lnSpc>
              <a:spcBef>
                <a:spcPts val="0"/>
              </a:spcBef>
              <a:spcAft>
                <a:spcPts val="0"/>
              </a:spcAft>
              <a:buClrTx/>
              <a:buSzTx/>
              <a:buFontTx/>
              <a:buNone/>
              <a:tabLst/>
              <a:defRPr/>
            </a:pPr>
            <a:r>
              <a:rPr lang="es-ES" dirty="0"/>
              <a:t>Texto</a:t>
            </a:r>
          </a:p>
          <a:p>
            <a:pPr marL="0" marR="0" lvl="1" indent="0" algn="l" defTabSz="912370" rtl="0" eaLnBrk="1" fontAlgn="auto" latinLnBrk="0" hangingPunct="1">
              <a:lnSpc>
                <a:spcPct val="100000"/>
              </a:lnSpc>
              <a:spcBef>
                <a:spcPts val="0"/>
              </a:spcBef>
              <a:spcAft>
                <a:spcPts val="0"/>
              </a:spcAft>
              <a:buClrTx/>
              <a:buSzTx/>
              <a:buFontTx/>
              <a:buNone/>
              <a:tabLst/>
              <a:defRPr/>
            </a:pPr>
            <a:r>
              <a:rPr lang="es-ES" dirty="0"/>
              <a:t>La primera ventaja del diagnóstico precoz es el acceso a tiempo al tratamiento y a la atención sanitaria. Esto permite </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s-ES" dirty="0"/>
              <a:t>mejorar la respuesta al tratamiento, relacionada con el recuento de CD4 al inicio del tratamiento</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s-ES" dirty="0"/>
              <a:t>reducir la morbilidad y la mortalidad, lo cual evita las infecciones relacionadas con el VIH y los tumores malignos.</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s-ES" dirty="0"/>
              <a:t>disminuir la transmisión vía el tratamiento como prevención o con este porque se consigue una concentración vírica indetectable y, por lo tanto, se reduce la posibilidad de contagio.</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s-ES" dirty="0"/>
              <a:t>reducir los costes sanitarios y se evita la morbilidad relacionada con el VIH</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es-ES" dirty="0"/>
              <a:t> y los costes sociales relacionados mediante la reducción del respaldo y la mejora del potencial de productividad</a:t>
            </a:r>
          </a:p>
          <a:p>
            <a:pPr marL="171450" marR="0" lvl="1" indent="-171450" algn="l" defTabSz="912370" rtl="0" eaLnBrk="1" fontAlgn="auto" latinLnBrk="0" hangingPunct="1">
              <a:lnSpc>
                <a:spcPct val="100000"/>
              </a:lnSpc>
              <a:spcBef>
                <a:spcPts val="0"/>
              </a:spcBef>
              <a:spcAft>
                <a:spcPts val="0"/>
              </a:spcAft>
              <a:buClrTx/>
              <a:buSzTx/>
              <a:buFontTx/>
              <a:buChar char="-"/>
              <a:tabLst/>
              <a:defRPr/>
            </a:pPr>
            <a:endParaRPr lang="es-ES" dirty="0">
              <a:cs typeface="Arial" pitchFamily="34" charset="0"/>
            </a:endParaRPr>
          </a:p>
          <a:p>
            <a:pPr marL="0" marR="0" lvl="1" algn="l" defTabSz="912370" rtl="0" eaLnBrk="1" fontAlgn="auto" latinLnBrk="0" hangingPunct="1">
              <a:lnSpc>
                <a:spcPct val="100000"/>
              </a:lnSpc>
              <a:spcBef>
                <a:spcPts val="0"/>
              </a:spcBef>
              <a:spcAft>
                <a:spcPts val="0"/>
              </a:spcAft>
              <a:buClrTx/>
              <a:buSzTx/>
              <a:tabLst/>
              <a:defRPr/>
            </a:pPr>
            <a:r>
              <a:rPr lang="es-ES" dirty="0"/>
              <a:t>Sabemos que el diagnóstico del VIH a tiempo es la clave para mejorar la esperanza de vida y que se consigue una esperanza de vida normal para las personas con la infección por el VIH cuando el diagnóstico y el acceso al tratamiento y la atención sanitaria se hace a tiempo.       </a:t>
            </a:r>
          </a:p>
          <a:p>
            <a:pPr marL="0" marR="0" lvl="1" indent="0" algn="l" defTabSz="912370" rtl="0" eaLnBrk="1" fontAlgn="auto" latinLnBrk="0" hangingPunct="1">
              <a:lnSpc>
                <a:spcPct val="100000"/>
              </a:lnSpc>
              <a:spcBef>
                <a:spcPts val="0"/>
              </a:spcBef>
              <a:spcAft>
                <a:spcPts val="0"/>
              </a:spcAft>
              <a:buClrTx/>
              <a:buSzTx/>
              <a:buFontTx/>
              <a:buNone/>
              <a:tabLst/>
              <a:defRPr/>
            </a:pPr>
            <a:endParaRPr lang="es-ES" dirty="0">
              <a:cs typeface="Arial" pitchFamily="34" charset="0"/>
            </a:endParaRPr>
          </a:p>
          <a:p>
            <a:pPr marL="0" marR="0" lvl="1" indent="0" algn="l" defTabSz="912370" rtl="0" eaLnBrk="1" fontAlgn="auto" latinLnBrk="0" hangingPunct="1">
              <a:lnSpc>
                <a:spcPct val="100000"/>
              </a:lnSpc>
              <a:spcBef>
                <a:spcPts val="0"/>
              </a:spcBef>
              <a:spcAft>
                <a:spcPts val="0"/>
              </a:spcAft>
              <a:buClrTx/>
              <a:buSzTx/>
              <a:buFontTx/>
              <a:buNone/>
              <a:tabLst/>
              <a:defRPr/>
            </a:pPr>
            <a:endParaRPr lang="es-ES" dirty="0">
              <a:cs typeface="Arial" pitchFamily="34" charset="0"/>
            </a:endParaRPr>
          </a:p>
          <a:p>
            <a:pPr marL="0" marR="0" lvl="1" indent="0" algn="l" defTabSz="912370" rtl="0" eaLnBrk="1" fontAlgn="auto" latinLnBrk="0" hangingPunct="1">
              <a:lnSpc>
                <a:spcPct val="100000"/>
              </a:lnSpc>
              <a:spcBef>
                <a:spcPts val="0"/>
              </a:spcBef>
              <a:spcAft>
                <a:spcPts val="0"/>
              </a:spcAft>
              <a:buClrTx/>
              <a:buSzTx/>
              <a:buFontTx/>
              <a:buNone/>
              <a:tabLst/>
              <a:defRPr/>
            </a:pPr>
            <a:r>
              <a:rPr lang="es-ES" dirty="0"/>
              <a:t>Fuente: </a:t>
            </a:r>
          </a:p>
          <a:p>
            <a:pPr marL="0" marR="0" lvl="1" indent="0" algn="l" defTabSz="912370" rtl="0" eaLnBrk="1" fontAlgn="auto" latinLnBrk="0" hangingPunct="1">
              <a:lnSpc>
                <a:spcPct val="100000"/>
              </a:lnSpc>
              <a:spcBef>
                <a:spcPts val="0"/>
              </a:spcBef>
              <a:spcAft>
                <a:spcPts val="0"/>
              </a:spcAft>
              <a:buClrTx/>
              <a:buSzTx/>
              <a:buFontTx/>
              <a:buNone/>
              <a:tabLst/>
              <a:defRPr/>
            </a:pPr>
            <a:r>
              <a:rPr lang="es-ES" dirty="0"/>
              <a:t>Cita: Nakagawa F, May M, Phillips A. Esperanza de vida viviendo con el VIH: estimaciones recientes e implicaciones futuras. Curr Opin Infect Dis. 2013 Feb;26(1):17-25. doi: 10.1097/QCO.0b013e32835ba6b1.</a:t>
            </a:r>
          </a:p>
        </p:txBody>
      </p:sp>
    </p:spTree>
    <p:extLst>
      <p:ext uri="{BB962C8B-B14F-4D97-AF65-F5344CB8AC3E}">
        <p14:creationId xmlns:p14="http://schemas.microsoft.com/office/powerpoint/2010/main" val="1432788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s-ES" sz="1200" kern="1200" dirty="0" smtClean="0">
                <a:solidFill>
                  <a:schemeClr val="tx1"/>
                </a:solidFill>
                <a:effectLst/>
                <a:latin typeface="+mn-lt"/>
                <a:ea typeface="+mn-ea"/>
                <a:cs typeface="+mn-cs"/>
              </a:rPr>
              <a:t>Recuento de células CD4(células/mm³)</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Semanas desde el inicio de HAART</a:t>
            </a:r>
            <a:endParaRPr lang="da-DK"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500 células/mm</a:t>
            </a:r>
            <a:r>
              <a:rPr lang="pt-BR" sz="1200" kern="1200" baseline="30000" dirty="0" smtClean="0">
                <a:solidFill>
                  <a:schemeClr val="tx1"/>
                </a:solidFill>
                <a:effectLst/>
                <a:latin typeface="+mn-lt"/>
                <a:ea typeface="+mn-ea"/>
                <a:cs typeface="+mn-cs"/>
              </a:rPr>
              <a:t>3</a:t>
            </a:r>
            <a:endParaRPr lang="da-DK"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350-500 células/mm³</a:t>
            </a:r>
            <a:endParaRPr lang="da-DK"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200-350 células/mm³</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50-200 células/mm³</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&lt;50 células/mm³</a:t>
            </a:r>
            <a:endParaRPr lang="da-DK" sz="1200" kern="1200" dirty="0" smtClean="0">
              <a:solidFill>
                <a:schemeClr val="tx1"/>
              </a:solidFill>
              <a:effectLst/>
              <a:latin typeface="+mn-lt"/>
              <a:ea typeface="+mn-ea"/>
              <a:cs typeface="+mn-cs"/>
            </a:endParaRPr>
          </a:p>
          <a:p>
            <a:endParaRPr lang="es-ES" dirty="0" smtClean="0"/>
          </a:p>
          <a:p>
            <a:endParaRPr lang="es-ES" dirty="0" smtClean="0"/>
          </a:p>
          <a:p>
            <a:r>
              <a:rPr lang="es-ES" dirty="0" smtClean="0"/>
              <a:t>Texto</a:t>
            </a:r>
            <a:endParaRPr lang="es-ES" dirty="0"/>
          </a:p>
          <a:p>
            <a:r>
              <a:rPr lang="es-ES" dirty="0"/>
              <a:t>Los pacientes que inician la terapia ARV (antirretrovírica) con un recuento de CD4 superior tienen una mayor probabilidad de mejorar su recuento de CD4 a niveles normales o casi normales. La línea superior representa a las personas que inician los ARV con un recuento de CD5 superior a 500, la línea inferior representa aquellos con un recuento de CD4 inferior a 50. Un recuento de CD4 superior a 350 a los 4 años se asocia con una supervivencia significativamente superior). Hoy en día, las directrices actuales de la OMS (y muchas nacionales) recomiendan que todas las personas deben comenzar el tratamiento indistintamente de su recuento de CD4. (Añadir aquí política &lt;PAÍS&gt;)    </a:t>
            </a:r>
          </a:p>
          <a:p>
            <a:endParaRPr lang="es-ES" dirty="0"/>
          </a:p>
          <a:p>
            <a:r>
              <a:rPr lang="es-ES" dirty="0"/>
              <a:t>Fuentes: </a:t>
            </a:r>
          </a:p>
          <a:p>
            <a:r>
              <a:rPr lang="es-ES" dirty="0"/>
              <a:t>Gras L, Kesselring AM, Griffin JT, van Sighem AI et al., CD4 cell counts of 800 cells/mm3 or greater after 7 years of highly active antiretroviral therapy are feasible in most patients starting with 350 cells/mm3 or greater. J Acquir Immune Defic Syndr 2007 Jun 1;45(2):183-92.</a:t>
            </a:r>
          </a:p>
          <a:p>
            <a:endParaRPr lang="es-ES" dirty="0"/>
          </a:p>
          <a:p>
            <a:r>
              <a:rPr lang="es-ES" dirty="0"/>
              <a:t>Palella FJ, Armon C, Buchacz K, et al. CD4 at HAART initiation predicts long term CD4 responses and mortality from AIDS and non-AIDS causes in the HIV Outpatient Study (HOPS). 17th Conference on Retroviruses and Opportunistic Infections, San Francisco, CA, February 16-19, 2010. Abstract 983. (http://www.natap.org/2010/CROI/croi_85.htm)</a:t>
            </a:r>
          </a:p>
          <a:p>
            <a:endParaRPr lang="es-ES" dirty="0"/>
          </a:p>
        </p:txBody>
      </p:sp>
    </p:spTree>
    <p:extLst>
      <p:ext uri="{BB962C8B-B14F-4D97-AF65-F5344CB8AC3E}">
        <p14:creationId xmlns:p14="http://schemas.microsoft.com/office/powerpoint/2010/main" val="3932825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Riesgo relativo de SIDA y muerte</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Fecha</a:t>
            </a:r>
            <a:endParaRPr lang="da-DK" sz="1200" kern="1200" dirty="0" smtClean="0">
              <a:solidFill>
                <a:schemeClr val="tx1"/>
              </a:solidFill>
              <a:effectLst/>
              <a:latin typeface="+mn-lt"/>
              <a:ea typeface="+mn-ea"/>
              <a:cs typeface="+mn-cs"/>
            </a:endParaRPr>
          </a:p>
          <a:p>
            <a:endParaRPr lang="es-ES" dirty="0" smtClean="0"/>
          </a:p>
          <a:p>
            <a:endParaRPr lang="es-ES" dirty="0" smtClean="0"/>
          </a:p>
          <a:p>
            <a:r>
              <a:rPr lang="es-ES" dirty="0" smtClean="0"/>
              <a:t>Texto</a:t>
            </a:r>
            <a:endParaRPr lang="es-ES" dirty="0"/>
          </a:p>
          <a:p>
            <a:r>
              <a:rPr lang="es-ES" dirty="0"/>
              <a:t>Esta diapositiva muestra el descenso del riesgo relativo de desarrollar las enfermedades que determinan el SIDA y la muerte desde la introducción del TARGA (tratamiento antirretrovírico de gran actividad) en Europa. La tasa de mortalidad en Europa disminuyó rápidamente y en un plazo de 2 años de la disponibilidad generalizada del TARGA, el número de muertes disminuyó a menos de una quinta parte de las que había antes del TARGA. </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Fuente: </a:t>
            </a:r>
            <a:r>
              <a:rPr lang="es-ES" sz="1200" dirty="0"/>
              <a:t>Mocroft A. et al. Decline in the AIDS and death rates in the EuroSIDA study: an observational study (2003) ,The Lancet 362:22-29. </a:t>
            </a:r>
          </a:p>
          <a:p>
            <a:endParaRPr lang="es-ES" dirty="0"/>
          </a:p>
        </p:txBody>
      </p:sp>
      <p:sp>
        <p:nvSpPr>
          <p:cNvPr id="4" name="Slide Number Placeholder 3"/>
          <p:cNvSpPr>
            <a:spLocks noGrp="1"/>
          </p:cNvSpPr>
          <p:nvPr>
            <p:ph type="sldNum" sz="quarter" idx="10"/>
          </p:nvPr>
        </p:nvSpPr>
        <p:spPr/>
        <p:txBody>
          <a:bodyPr/>
          <a:lstStyle/>
          <a:p>
            <a:fld id="{E19BBA69-F71B-400F-8057-BFFCF0B37730}" type="slidenum">
              <a:rPr lang="en-GB" smtClean="0"/>
              <a:t>47</a:t>
            </a:fld>
            <a:endParaRPr lang="es-ES" dirty="0"/>
          </a:p>
        </p:txBody>
      </p:sp>
    </p:spTree>
    <p:extLst>
      <p:ext uri="{BB962C8B-B14F-4D97-AF65-F5344CB8AC3E}">
        <p14:creationId xmlns:p14="http://schemas.microsoft.com/office/powerpoint/2010/main" val="4354024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17575" y="744538"/>
            <a:ext cx="4962525" cy="3722687"/>
          </a:xfrm>
          <a:ln/>
        </p:spPr>
      </p:sp>
      <p:sp>
        <p:nvSpPr>
          <p:cNvPr id="48131" name="Notes Placeholder 2"/>
          <p:cNvSpPr>
            <a:spLocks noGrp="1"/>
          </p:cNvSpPr>
          <p:nvPr>
            <p:ph type="body" idx="1"/>
          </p:nvPr>
        </p:nvSpPr>
        <p:spPr>
          <a:noFill/>
        </p:spPr>
        <p:txBody>
          <a:bodyPr/>
          <a:lstStyle/>
          <a:p>
            <a:r>
              <a:rPr lang="es-ES" dirty="0"/>
              <a:t>Texto</a:t>
            </a:r>
          </a:p>
          <a:p>
            <a:r>
              <a:rPr lang="es-ES" dirty="0"/>
              <a:t>Cada vez hay más antirretrovíricos disponibles de 5 clases diferentes. Esto proporciona a los pacientes y a los médicos una mayor elección teniendo en cuenta los efectos secundarios, la resistencia vírica y la preferencia del paciente para maximizar la posibilidad de lograr el resultado deseado de la supresión vírica prolongada. Algunos de los medicamentos más antiguos ahora raras veces se utilizan en la práctica clínica (si alguna vez se han utilizado).  </a:t>
            </a:r>
          </a:p>
          <a:p>
            <a:r>
              <a:rPr lang="es-ES" dirty="0"/>
              <a:t>   </a:t>
            </a:r>
          </a:p>
          <a:p>
            <a:r>
              <a:rPr lang="es-ES" dirty="0"/>
              <a:t>Fuente: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Texto</a:t>
            </a:r>
          </a:p>
          <a:p>
            <a:r>
              <a:rPr lang="es-ES" dirty="0"/>
              <a:t>Sabemos que muchas personas con VIH sin diagnosticar y a las que se le diagnostica tarde han tenido muchas oportunidades en las que se les podría haber diagnosticado, pero no se les ofreció una prueba del VIH. </a:t>
            </a:r>
          </a:p>
          <a:p>
            <a:endParaRPr lang="es-ES" dirty="0"/>
          </a:p>
        </p:txBody>
      </p:sp>
    </p:spTree>
    <p:extLst>
      <p:ext uri="{BB962C8B-B14F-4D97-AF65-F5344CB8AC3E}">
        <p14:creationId xmlns:p14="http://schemas.microsoft.com/office/powerpoint/2010/main" val="101433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Mapa 1 Nuevo diagnóstico del VIH por 100 000 personas, 2014 (Map 1: New HIV diagnoses per 100 000 population, 2014)</a:t>
            </a:r>
          </a:p>
          <a:p>
            <a:r>
              <a:rPr lang="es-ES" sz="1200" kern="1200" dirty="0" smtClean="0">
                <a:solidFill>
                  <a:schemeClr val="tx1"/>
                </a:solidFill>
                <a:effectLst/>
                <a:latin typeface="+mn-lt"/>
                <a:ea typeface="+mn-ea"/>
                <a:cs typeface="+mn-cs"/>
              </a:rPr>
              <a:t>Datos que faltan o están excluidos (Missing or excluded data)</a:t>
            </a:r>
            <a:endParaRPr lang="da-DK" sz="1200" kern="1200" dirty="0" smtClean="0">
              <a:solidFill>
                <a:schemeClr val="tx1"/>
              </a:solidFill>
              <a:effectLst/>
              <a:latin typeface="+mn-lt"/>
              <a:ea typeface="+mn-ea"/>
              <a:cs typeface="+mn-cs"/>
            </a:endParaRPr>
          </a:p>
          <a:p>
            <a:pPr>
              <a:defRPr/>
            </a:pPr>
            <a:endParaRPr lang="es-ES" dirty="0" smtClean="0"/>
          </a:p>
          <a:p>
            <a:pPr>
              <a:defRPr/>
            </a:pPr>
            <a:r>
              <a:rPr lang="es-ES" dirty="0" smtClean="0"/>
              <a:t>Texto</a:t>
            </a:r>
            <a:endParaRPr lang="es-ES" dirty="0"/>
          </a:p>
          <a:p>
            <a:pPr>
              <a:defRPr/>
            </a:pPr>
            <a:r>
              <a:rPr lang="es-ES" dirty="0"/>
              <a:t>En la región europea de la OMS, se estima que aproximadamente 2 millones y medio de personas viven con el VIH; alrededor de 1 millón y medio de estas personas viven en Europa del Este y Asia Central. Esta diapositiva muestra la variación en la tasa de nuevos diagnósticos del VIH en la zona. </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Fuente: ECDC/WHO (2015) HIV/AIDS Surveillance in Europe 2014</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p:txBody>
      </p:sp>
    </p:spTree>
    <p:extLst>
      <p:ext uri="{BB962C8B-B14F-4D97-AF65-F5344CB8AC3E}">
        <p14:creationId xmlns:p14="http://schemas.microsoft.com/office/powerpoint/2010/main" val="121171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aseline="0" dirty="0" err="1" smtClean="0"/>
              <a:t>Narration</a:t>
            </a:r>
            <a:endParaRPr lang="es-ES" dirty="0" smtClean="0"/>
          </a:p>
          <a:p>
            <a:r>
              <a:rPr lang="es-ES" dirty="0" smtClean="0"/>
              <a:t>En un estudio</a:t>
            </a:r>
            <a:r>
              <a:rPr lang="es-ES" baseline="0" dirty="0" smtClean="0"/>
              <a:t> realizado en Cataluña, solo el 18,6% de los pacientes que acudieron a consulta por una enfermedad indicadora se hicieron la prueba del VIH en los 4 meses posteriores a la consulta. De ellos, el 1,5% resultó tener una prueba positiva de VIH. El porcentaje de realización de la prueba varia ampliamente según la condición indicadora, siendo más frecuente en el caso de la enfermedades de transmisión sexual. </a:t>
            </a:r>
          </a:p>
          <a:p>
            <a:r>
              <a:rPr lang="es-ES" baseline="0" dirty="0" smtClean="0"/>
              <a:t>Entre los factores asociados a no realizarse la prueba estarían: ser mujer, mayor edad y presentar una enfermedad indicadora de sida. </a:t>
            </a:r>
            <a:endParaRPr lang="es-ES" dirty="0" smtClean="0"/>
          </a:p>
          <a:p>
            <a:endParaRPr lang="es-ES" dirty="0" smtClean="0"/>
          </a:p>
          <a:p>
            <a:r>
              <a:rPr lang="es-ES" dirty="0" err="1" smtClean="0"/>
              <a:t>Translation</a:t>
            </a:r>
            <a:r>
              <a:rPr lang="es-ES" dirty="0" smtClean="0"/>
              <a:t>: In </a:t>
            </a:r>
            <a:r>
              <a:rPr lang="es-ES" dirty="0" err="1" smtClean="0"/>
              <a:t>this</a:t>
            </a:r>
            <a:r>
              <a:rPr lang="es-ES" dirty="0" smtClean="0"/>
              <a:t> </a:t>
            </a:r>
            <a:r>
              <a:rPr lang="es-ES" dirty="0" err="1" smtClean="0"/>
              <a:t>study</a:t>
            </a:r>
            <a:r>
              <a:rPr lang="es-ES" baseline="0" dirty="0" smtClean="0"/>
              <a:t> </a:t>
            </a:r>
            <a:r>
              <a:rPr lang="es-ES" baseline="0" dirty="0" err="1" smtClean="0"/>
              <a:t>performed</a:t>
            </a:r>
            <a:r>
              <a:rPr lang="es-ES" baseline="0" dirty="0" smtClean="0"/>
              <a:t> in </a:t>
            </a:r>
            <a:r>
              <a:rPr lang="es-ES" baseline="0" dirty="0" err="1" smtClean="0"/>
              <a:t>the</a:t>
            </a:r>
            <a:r>
              <a:rPr lang="es-ES" baseline="0" dirty="0" smtClean="0"/>
              <a:t> </a:t>
            </a:r>
            <a:r>
              <a:rPr lang="es-ES" baseline="0" dirty="0" err="1" smtClean="0"/>
              <a:t>Autonomous</a:t>
            </a:r>
            <a:r>
              <a:rPr lang="es-ES" baseline="0" dirty="0" smtClean="0"/>
              <a:t> </a:t>
            </a:r>
            <a:r>
              <a:rPr lang="es-ES" baseline="0" dirty="0" err="1" smtClean="0"/>
              <a:t>Region</a:t>
            </a:r>
            <a:r>
              <a:rPr lang="es-ES" baseline="0" dirty="0" smtClean="0"/>
              <a:t> of </a:t>
            </a:r>
            <a:r>
              <a:rPr lang="es-ES" baseline="0" dirty="0" err="1" smtClean="0"/>
              <a:t>Catalonia</a:t>
            </a:r>
            <a:r>
              <a:rPr lang="es-ES" baseline="0" dirty="0" smtClean="0"/>
              <a:t>, </a:t>
            </a:r>
            <a:r>
              <a:rPr lang="es-ES" baseline="0" dirty="0" err="1" smtClean="0"/>
              <a:t>only</a:t>
            </a:r>
            <a:r>
              <a:rPr lang="es-ES" baseline="0" dirty="0" smtClean="0"/>
              <a:t> 18.6% of </a:t>
            </a:r>
            <a:r>
              <a:rPr lang="es-ES" baseline="0" dirty="0" err="1" smtClean="0"/>
              <a:t>the</a:t>
            </a:r>
            <a:r>
              <a:rPr lang="es-ES" baseline="0" dirty="0" smtClean="0"/>
              <a:t> </a:t>
            </a:r>
            <a:r>
              <a:rPr lang="es-ES" baseline="0" dirty="0" err="1" smtClean="0"/>
              <a:t>patients</a:t>
            </a:r>
            <a:r>
              <a:rPr lang="es-ES" baseline="0" dirty="0" smtClean="0"/>
              <a:t> </a:t>
            </a:r>
            <a:r>
              <a:rPr lang="es-ES" baseline="0" dirty="0" err="1" smtClean="0"/>
              <a:t>attended</a:t>
            </a:r>
            <a:r>
              <a:rPr lang="es-ES" baseline="0" dirty="0" smtClean="0"/>
              <a:t> in a </a:t>
            </a:r>
            <a:r>
              <a:rPr lang="es-ES" baseline="0" dirty="0" err="1" smtClean="0"/>
              <a:t>health</a:t>
            </a:r>
            <a:r>
              <a:rPr lang="es-ES" baseline="0" dirty="0" smtClean="0"/>
              <a:t> care </a:t>
            </a:r>
            <a:r>
              <a:rPr lang="es-ES" baseline="0" dirty="0" err="1" smtClean="0"/>
              <a:t>setting</a:t>
            </a:r>
            <a:r>
              <a:rPr lang="es-ES" baseline="0" dirty="0" smtClean="0"/>
              <a:t> </a:t>
            </a:r>
            <a:r>
              <a:rPr lang="es-ES" baseline="0" dirty="0" err="1" smtClean="0"/>
              <a:t>for</a:t>
            </a:r>
            <a:r>
              <a:rPr lang="es-ES" baseline="0" dirty="0" smtClean="0"/>
              <a:t> an </a:t>
            </a:r>
            <a:r>
              <a:rPr lang="es-ES" baseline="0" dirty="0" err="1" smtClean="0"/>
              <a:t>indicator</a:t>
            </a:r>
            <a:r>
              <a:rPr lang="es-ES" baseline="0" dirty="0" smtClean="0"/>
              <a:t> </a:t>
            </a:r>
            <a:r>
              <a:rPr lang="es-ES" baseline="0" dirty="0" err="1" smtClean="0"/>
              <a:t>condition</a:t>
            </a:r>
            <a:r>
              <a:rPr lang="es-ES" baseline="0" dirty="0" smtClean="0"/>
              <a:t> </a:t>
            </a:r>
            <a:r>
              <a:rPr lang="es-ES" baseline="0" dirty="0" err="1" smtClean="0"/>
              <a:t>had</a:t>
            </a:r>
            <a:r>
              <a:rPr lang="es-ES" baseline="0" dirty="0" smtClean="0"/>
              <a:t> a HIV test in </a:t>
            </a:r>
            <a:r>
              <a:rPr lang="es-ES" baseline="0" dirty="0" err="1" smtClean="0"/>
              <a:t>the</a:t>
            </a:r>
            <a:r>
              <a:rPr lang="es-ES" baseline="0" dirty="0" smtClean="0"/>
              <a:t> </a:t>
            </a:r>
            <a:r>
              <a:rPr lang="es-ES" baseline="0" dirty="0" err="1" smtClean="0"/>
              <a:t>following</a:t>
            </a:r>
            <a:r>
              <a:rPr lang="es-ES" baseline="0" dirty="0" smtClean="0"/>
              <a:t> </a:t>
            </a:r>
            <a:r>
              <a:rPr lang="es-ES" baseline="0" dirty="0" err="1" smtClean="0"/>
              <a:t>four</a:t>
            </a:r>
            <a:r>
              <a:rPr lang="es-ES" baseline="0" dirty="0" smtClean="0"/>
              <a:t> </a:t>
            </a:r>
            <a:r>
              <a:rPr lang="es-ES" baseline="0" dirty="0" err="1" smtClean="0"/>
              <a:t>months</a:t>
            </a:r>
            <a:r>
              <a:rPr lang="es-ES" baseline="0" dirty="0" smtClean="0"/>
              <a:t>. </a:t>
            </a:r>
            <a:r>
              <a:rPr lang="es-ES" baseline="0" dirty="0" err="1" smtClean="0"/>
              <a:t>Out</a:t>
            </a:r>
            <a:r>
              <a:rPr lang="es-ES" baseline="0" dirty="0" smtClean="0"/>
              <a:t> of </a:t>
            </a:r>
            <a:r>
              <a:rPr lang="es-ES" baseline="0" dirty="0" err="1" smtClean="0"/>
              <a:t>them</a:t>
            </a:r>
            <a:r>
              <a:rPr lang="es-ES" baseline="0" dirty="0" smtClean="0"/>
              <a:t>, 1.5% </a:t>
            </a:r>
            <a:r>
              <a:rPr lang="es-ES" baseline="0" dirty="0" err="1" smtClean="0"/>
              <a:t>had</a:t>
            </a:r>
            <a:r>
              <a:rPr lang="es-ES" baseline="0" dirty="0" smtClean="0"/>
              <a:t> a </a:t>
            </a:r>
            <a:r>
              <a:rPr lang="es-ES" baseline="0" dirty="0" err="1" smtClean="0"/>
              <a:t>positve</a:t>
            </a:r>
            <a:r>
              <a:rPr lang="es-ES" baseline="0" dirty="0" smtClean="0"/>
              <a:t> HIV test. </a:t>
            </a:r>
            <a:r>
              <a:rPr lang="es-ES" baseline="0" dirty="0" err="1" smtClean="0"/>
              <a:t>Percentage</a:t>
            </a:r>
            <a:r>
              <a:rPr lang="es-ES" baseline="0" dirty="0" smtClean="0"/>
              <a:t> of </a:t>
            </a:r>
            <a:r>
              <a:rPr lang="es-ES" baseline="0" dirty="0" err="1" smtClean="0"/>
              <a:t>people</a:t>
            </a:r>
            <a:r>
              <a:rPr lang="es-ES" baseline="0" dirty="0" smtClean="0"/>
              <a:t> </a:t>
            </a:r>
            <a:r>
              <a:rPr lang="es-ES" baseline="0" dirty="0" err="1" smtClean="0"/>
              <a:t>who</a:t>
            </a:r>
            <a:r>
              <a:rPr lang="es-ES" baseline="0" dirty="0" smtClean="0"/>
              <a:t> </a:t>
            </a:r>
            <a:r>
              <a:rPr lang="es-ES" baseline="0" dirty="0" err="1" smtClean="0"/>
              <a:t>had</a:t>
            </a:r>
            <a:r>
              <a:rPr lang="es-ES" baseline="0" dirty="0" smtClean="0"/>
              <a:t> a HIV test </a:t>
            </a:r>
            <a:r>
              <a:rPr lang="es-ES" baseline="0" dirty="0" err="1" smtClean="0"/>
              <a:t>varied</a:t>
            </a:r>
            <a:r>
              <a:rPr lang="es-ES" baseline="0" dirty="0" smtClean="0"/>
              <a:t> </a:t>
            </a:r>
            <a:r>
              <a:rPr lang="es-ES" baseline="0" dirty="0" err="1" smtClean="0"/>
              <a:t>widely</a:t>
            </a:r>
            <a:r>
              <a:rPr lang="es-ES" baseline="0" dirty="0" smtClean="0"/>
              <a:t> </a:t>
            </a:r>
            <a:r>
              <a:rPr lang="es-ES" baseline="0" dirty="0" err="1" smtClean="0"/>
              <a:t>according</a:t>
            </a:r>
            <a:r>
              <a:rPr lang="es-ES" baseline="0" dirty="0" smtClean="0"/>
              <a:t> to </a:t>
            </a:r>
            <a:r>
              <a:rPr lang="es-ES" baseline="0" dirty="0" err="1" smtClean="0"/>
              <a:t>indicator</a:t>
            </a:r>
            <a:r>
              <a:rPr lang="es-ES" baseline="0" dirty="0" smtClean="0"/>
              <a:t> </a:t>
            </a:r>
            <a:r>
              <a:rPr lang="es-ES" baseline="0" dirty="0" err="1" smtClean="0"/>
              <a:t>condition</a:t>
            </a:r>
            <a:r>
              <a:rPr lang="es-ES" baseline="0" dirty="0" smtClean="0"/>
              <a:t>, </a:t>
            </a:r>
            <a:r>
              <a:rPr lang="es-ES" baseline="0" dirty="0" err="1" smtClean="0"/>
              <a:t>being</a:t>
            </a:r>
            <a:r>
              <a:rPr lang="es-ES" baseline="0" dirty="0" smtClean="0"/>
              <a:t> </a:t>
            </a:r>
            <a:r>
              <a:rPr lang="es-ES" baseline="0" dirty="0" err="1" smtClean="0"/>
              <a:t>the</a:t>
            </a:r>
            <a:r>
              <a:rPr lang="es-ES" baseline="0" dirty="0" smtClean="0"/>
              <a:t> </a:t>
            </a:r>
            <a:r>
              <a:rPr lang="es-ES" baseline="0" dirty="0" err="1" smtClean="0"/>
              <a:t>most</a:t>
            </a:r>
            <a:r>
              <a:rPr lang="es-ES" baseline="0" dirty="0" smtClean="0"/>
              <a:t> </a:t>
            </a:r>
            <a:r>
              <a:rPr lang="es-ES" baseline="0" dirty="0" err="1" smtClean="0"/>
              <a:t>frequent</a:t>
            </a:r>
            <a:r>
              <a:rPr lang="es-ES" baseline="0" dirty="0" smtClean="0"/>
              <a:t> </a:t>
            </a:r>
            <a:r>
              <a:rPr lang="es-ES" baseline="0" dirty="0" err="1" smtClean="0"/>
              <a:t>when</a:t>
            </a:r>
            <a:r>
              <a:rPr lang="es-ES" baseline="0" dirty="0" smtClean="0"/>
              <a:t> </a:t>
            </a:r>
            <a:r>
              <a:rPr lang="es-ES" baseline="0" dirty="0" err="1" smtClean="0"/>
              <a:t>the</a:t>
            </a:r>
            <a:r>
              <a:rPr lang="es-ES" baseline="0" dirty="0" smtClean="0"/>
              <a:t> </a:t>
            </a:r>
            <a:r>
              <a:rPr lang="es-ES" baseline="0" dirty="0" err="1" smtClean="0"/>
              <a:t>indicator</a:t>
            </a:r>
            <a:r>
              <a:rPr lang="es-ES" baseline="0" dirty="0" smtClean="0"/>
              <a:t> </a:t>
            </a:r>
            <a:r>
              <a:rPr lang="es-ES" baseline="0" dirty="0" err="1" smtClean="0"/>
              <a:t>condition</a:t>
            </a:r>
            <a:r>
              <a:rPr lang="es-ES" baseline="0" dirty="0" smtClean="0"/>
              <a:t> </a:t>
            </a:r>
            <a:r>
              <a:rPr lang="es-ES" baseline="0" dirty="0" err="1" smtClean="0"/>
              <a:t>was</a:t>
            </a:r>
            <a:r>
              <a:rPr lang="es-ES" baseline="0" dirty="0" smtClean="0"/>
              <a:t> a </a:t>
            </a:r>
            <a:r>
              <a:rPr lang="es-ES" baseline="0" dirty="0" err="1" smtClean="0"/>
              <a:t>infectious</a:t>
            </a:r>
            <a:r>
              <a:rPr lang="es-ES" baseline="0" dirty="0" smtClean="0"/>
              <a:t> </a:t>
            </a:r>
            <a:r>
              <a:rPr lang="es-ES" baseline="0" dirty="0" err="1" smtClean="0"/>
              <a:t>transmitted</a:t>
            </a:r>
            <a:r>
              <a:rPr lang="es-ES" baseline="0" dirty="0" smtClean="0"/>
              <a:t> </a:t>
            </a:r>
            <a:r>
              <a:rPr lang="es-ES" baseline="0" dirty="0" err="1" smtClean="0"/>
              <a:t>disease</a:t>
            </a:r>
            <a:r>
              <a:rPr lang="es-ES" baseline="0" dirty="0" smtClean="0"/>
              <a:t>. </a:t>
            </a:r>
          </a:p>
          <a:p>
            <a:r>
              <a:rPr lang="es-ES" baseline="0" dirty="0" err="1" smtClean="0"/>
              <a:t>Factors</a:t>
            </a:r>
            <a:r>
              <a:rPr lang="es-ES" baseline="0" dirty="0" smtClean="0"/>
              <a:t> </a:t>
            </a:r>
            <a:r>
              <a:rPr lang="es-ES" baseline="0" dirty="0" err="1" smtClean="0"/>
              <a:t>associated</a:t>
            </a:r>
            <a:r>
              <a:rPr lang="es-ES" baseline="0" dirty="0" smtClean="0"/>
              <a:t> </a:t>
            </a:r>
            <a:r>
              <a:rPr lang="es-ES" baseline="0" dirty="0" err="1" smtClean="0"/>
              <a:t>with</a:t>
            </a:r>
            <a:r>
              <a:rPr lang="es-ES" baseline="0" dirty="0" smtClean="0"/>
              <a:t> </a:t>
            </a:r>
            <a:r>
              <a:rPr lang="es-ES" baseline="0" dirty="0" err="1" smtClean="0"/>
              <a:t>not</a:t>
            </a:r>
            <a:r>
              <a:rPr lang="es-ES" baseline="0" dirty="0" smtClean="0"/>
              <a:t> </a:t>
            </a:r>
            <a:r>
              <a:rPr lang="es-ES" baseline="0" dirty="0" err="1" smtClean="0"/>
              <a:t>having</a:t>
            </a:r>
            <a:r>
              <a:rPr lang="es-ES" baseline="0" dirty="0" smtClean="0"/>
              <a:t> a HIV test in </a:t>
            </a:r>
            <a:r>
              <a:rPr lang="es-ES" baseline="0" dirty="0" err="1" smtClean="0"/>
              <a:t>the</a:t>
            </a:r>
            <a:r>
              <a:rPr lang="es-ES" baseline="0" dirty="0" smtClean="0"/>
              <a:t> </a:t>
            </a:r>
            <a:r>
              <a:rPr lang="es-ES" baseline="0" dirty="0" err="1" smtClean="0"/>
              <a:t>multivariate</a:t>
            </a:r>
            <a:r>
              <a:rPr lang="es-ES" baseline="0" dirty="0" smtClean="0"/>
              <a:t> </a:t>
            </a:r>
            <a:r>
              <a:rPr lang="es-ES" baseline="0" dirty="0" err="1" smtClean="0"/>
              <a:t>analysis</a:t>
            </a:r>
            <a:r>
              <a:rPr lang="es-ES" baseline="0" dirty="0" smtClean="0"/>
              <a:t> </a:t>
            </a:r>
            <a:r>
              <a:rPr lang="es-ES" baseline="0" dirty="0" err="1" smtClean="0"/>
              <a:t>were</a:t>
            </a:r>
            <a:r>
              <a:rPr lang="es-ES" baseline="0" dirty="0" smtClean="0"/>
              <a:t>: </a:t>
            </a:r>
            <a:r>
              <a:rPr lang="es-ES" baseline="0" dirty="0" err="1" smtClean="0"/>
              <a:t>women</a:t>
            </a:r>
            <a:r>
              <a:rPr lang="es-ES" baseline="0" dirty="0" smtClean="0"/>
              <a:t>, </a:t>
            </a:r>
            <a:r>
              <a:rPr lang="es-ES" baseline="0" dirty="0" err="1" smtClean="0"/>
              <a:t>age</a:t>
            </a:r>
            <a:r>
              <a:rPr lang="es-ES" baseline="0" dirty="0" smtClean="0"/>
              <a:t> more </a:t>
            </a:r>
            <a:r>
              <a:rPr lang="es-ES" baseline="0" dirty="0" err="1" smtClean="0"/>
              <a:t>than</a:t>
            </a:r>
            <a:r>
              <a:rPr lang="es-ES" baseline="0" dirty="0" smtClean="0"/>
              <a:t> 30 </a:t>
            </a:r>
            <a:r>
              <a:rPr lang="es-ES" baseline="0" dirty="0" err="1" smtClean="0"/>
              <a:t>years</a:t>
            </a:r>
            <a:r>
              <a:rPr lang="es-ES" baseline="0" dirty="0" smtClean="0"/>
              <a:t> </a:t>
            </a:r>
            <a:r>
              <a:rPr lang="es-ES" baseline="0" dirty="0" err="1" smtClean="0"/>
              <a:t>old</a:t>
            </a:r>
            <a:r>
              <a:rPr lang="es-ES" baseline="0" dirty="0" smtClean="0"/>
              <a:t>, and </a:t>
            </a:r>
            <a:r>
              <a:rPr lang="es-ES" baseline="0" dirty="0" err="1" smtClean="0"/>
              <a:t>have</a:t>
            </a:r>
            <a:r>
              <a:rPr lang="es-ES" baseline="0" dirty="0" smtClean="0"/>
              <a:t> an AIDS </a:t>
            </a:r>
            <a:r>
              <a:rPr lang="es-ES" baseline="0" dirty="0" err="1" smtClean="0"/>
              <a:t>defining</a:t>
            </a:r>
            <a:r>
              <a:rPr lang="es-ES" baseline="0" dirty="0" smtClean="0"/>
              <a:t> </a:t>
            </a:r>
            <a:r>
              <a:rPr lang="es-ES" baseline="0" dirty="0" err="1" smtClean="0"/>
              <a:t>condition</a:t>
            </a:r>
            <a:r>
              <a:rPr lang="es-ES" baseline="0" dirty="0" smtClean="0"/>
              <a:t>. </a:t>
            </a:r>
          </a:p>
          <a:p>
            <a:endParaRPr lang="es-ES" dirty="0" smtClean="0"/>
          </a:p>
          <a:p>
            <a:r>
              <a:rPr lang="es-ES" dirty="0" err="1" smtClean="0"/>
              <a:t>Title</a:t>
            </a:r>
            <a:r>
              <a:rPr lang="es-ES" dirty="0"/>
              <a:t>: </a:t>
            </a:r>
            <a:r>
              <a:rPr lang="es-ES" dirty="0" err="1"/>
              <a:t>Missed</a:t>
            </a:r>
            <a:r>
              <a:rPr lang="es-ES" dirty="0"/>
              <a:t> </a:t>
            </a:r>
            <a:r>
              <a:rPr lang="es-ES" dirty="0" err="1"/>
              <a:t>opportunities</a:t>
            </a:r>
            <a:r>
              <a:rPr lang="es-ES" dirty="0"/>
              <a:t> </a:t>
            </a:r>
            <a:r>
              <a:rPr lang="es-ES" dirty="0" err="1"/>
              <a:t>for</a:t>
            </a:r>
            <a:r>
              <a:rPr lang="es-ES" dirty="0"/>
              <a:t> HIV </a:t>
            </a:r>
            <a:r>
              <a:rPr lang="es-ES" dirty="0" err="1"/>
              <a:t>testing</a:t>
            </a:r>
            <a:r>
              <a:rPr lang="es-ES" dirty="0"/>
              <a:t> in </a:t>
            </a:r>
            <a:r>
              <a:rPr lang="es-ES" dirty="0" err="1"/>
              <a:t>Primary</a:t>
            </a:r>
            <a:r>
              <a:rPr lang="es-ES" dirty="0"/>
              <a:t> Health </a:t>
            </a:r>
            <a:r>
              <a:rPr lang="es-ES" dirty="0" err="1"/>
              <a:t>care</a:t>
            </a:r>
            <a:r>
              <a:rPr lang="es-ES" dirty="0"/>
              <a:t>, </a:t>
            </a:r>
            <a:r>
              <a:rPr lang="es-ES" dirty="0" err="1"/>
              <a:t>Catalonia</a:t>
            </a:r>
            <a:r>
              <a:rPr lang="es-ES" dirty="0"/>
              <a:t>, </a:t>
            </a:r>
            <a:r>
              <a:rPr lang="es-ES" dirty="0" err="1"/>
              <a:t>Spain</a:t>
            </a:r>
            <a:r>
              <a:rPr lang="es-ES" dirty="0"/>
              <a:t>, 2010-2012.</a:t>
            </a:r>
          </a:p>
          <a:p>
            <a:endParaRPr lang="es-ES" dirty="0" smtClean="0"/>
          </a:p>
          <a:p>
            <a:r>
              <a:rPr lang="es-ES" dirty="0" err="1" smtClean="0"/>
              <a:t>Source</a:t>
            </a:r>
            <a:r>
              <a:rPr lang="es-ES" dirty="0" smtClean="0"/>
              <a:t>: </a:t>
            </a:r>
            <a:r>
              <a:rPr lang="es-ES" dirty="0" err="1" smtClean="0"/>
              <a:t>Agusti</a:t>
            </a:r>
            <a:r>
              <a:rPr lang="es-ES" dirty="0" smtClean="0"/>
              <a:t> C, </a:t>
            </a:r>
            <a:r>
              <a:rPr lang="es-ES" dirty="0" err="1" smtClean="0"/>
              <a:t>Montoliu</a:t>
            </a:r>
            <a:r>
              <a:rPr lang="es-ES" dirty="0" smtClean="0"/>
              <a:t> A, </a:t>
            </a:r>
            <a:r>
              <a:rPr lang="es-ES" dirty="0" err="1" smtClean="0"/>
              <a:t>Mascort</a:t>
            </a:r>
            <a:r>
              <a:rPr lang="es-ES" dirty="0" smtClean="0"/>
              <a:t> JJ, Carrillo</a:t>
            </a:r>
            <a:r>
              <a:rPr lang="es-ES" baseline="0" dirty="0" smtClean="0"/>
              <a:t> R, </a:t>
            </a:r>
            <a:r>
              <a:rPr lang="es-ES" baseline="0" dirty="0" err="1" smtClean="0"/>
              <a:t>Almeda</a:t>
            </a:r>
            <a:r>
              <a:rPr lang="es-ES" baseline="0" dirty="0" smtClean="0"/>
              <a:t> J, Elorza JM, Aragon M, Casabona J. “</a:t>
            </a:r>
            <a:r>
              <a:rPr lang="es-ES" baseline="0" dirty="0" err="1" smtClean="0"/>
              <a:t>Missed</a:t>
            </a:r>
            <a:r>
              <a:rPr lang="es-ES" baseline="0" dirty="0" smtClean="0"/>
              <a:t> </a:t>
            </a:r>
            <a:r>
              <a:rPr lang="es-ES" baseline="0" dirty="0" err="1" smtClean="0"/>
              <a:t>opportunities</a:t>
            </a:r>
            <a:r>
              <a:rPr lang="es-ES" baseline="0" dirty="0" smtClean="0"/>
              <a:t> </a:t>
            </a:r>
            <a:r>
              <a:rPr lang="es-ES" baseline="0" dirty="0" err="1" smtClean="0"/>
              <a:t>for</a:t>
            </a:r>
            <a:r>
              <a:rPr lang="es-ES" baseline="0" dirty="0" smtClean="0"/>
              <a:t> HIV </a:t>
            </a:r>
            <a:r>
              <a:rPr lang="es-ES" baseline="0" dirty="0" err="1" smtClean="0"/>
              <a:t>testing</a:t>
            </a:r>
            <a:r>
              <a:rPr lang="es-ES" baseline="0" dirty="0" smtClean="0"/>
              <a:t> of </a:t>
            </a:r>
            <a:r>
              <a:rPr lang="es-ES" baseline="0" dirty="0" err="1" smtClean="0"/>
              <a:t>patients</a:t>
            </a:r>
            <a:r>
              <a:rPr lang="es-ES" baseline="0" dirty="0" smtClean="0"/>
              <a:t> </a:t>
            </a:r>
            <a:r>
              <a:rPr lang="es-ES" baseline="0" dirty="0" err="1" smtClean="0"/>
              <a:t>diagnosed</a:t>
            </a:r>
            <a:r>
              <a:rPr lang="es-ES" baseline="0" dirty="0" smtClean="0"/>
              <a:t> </a:t>
            </a:r>
            <a:r>
              <a:rPr lang="es-ES" baseline="0" dirty="0" err="1" smtClean="0"/>
              <a:t>with</a:t>
            </a:r>
            <a:r>
              <a:rPr lang="es-ES" baseline="0" dirty="0" smtClean="0"/>
              <a:t> an </a:t>
            </a:r>
            <a:r>
              <a:rPr lang="es-ES" baseline="0" dirty="0" err="1" smtClean="0"/>
              <a:t>indicator</a:t>
            </a:r>
            <a:r>
              <a:rPr lang="es-ES" baseline="0" dirty="0" smtClean="0"/>
              <a:t> </a:t>
            </a:r>
            <a:r>
              <a:rPr lang="es-ES" baseline="0" dirty="0" err="1" smtClean="0"/>
              <a:t>condition</a:t>
            </a:r>
            <a:r>
              <a:rPr lang="es-ES" baseline="0" dirty="0" smtClean="0"/>
              <a:t> in </a:t>
            </a:r>
            <a:r>
              <a:rPr lang="es-ES" baseline="0" dirty="0" err="1" smtClean="0"/>
              <a:t>primary</a:t>
            </a:r>
            <a:r>
              <a:rPr lang="es-ES" baseline="0" dirty="0" smtClean="0"/>
              <a:t> </a:t>
            </a:r>
            <a:r>
              <a:rPr lang="es-ES" baseline="0" dirty="0" err="1" smtClean="0"/>
              <a:t>care</a:t>
            </a:r>
            <a:r>
              <a:rPr lang="es-ES" baseline="0" dirty="0" smtClean="0"/>
              <a:t> in </a:t>
            </a:r>
            <a:r>
              <a:rPr lang="es-ES" baseline="0" dirty="0" err="1" smtClean="0"/>
              <a:t>Catalonia</a:t>
            </a:r>
            <a:r>
              <a:rPr lang="es-ES" baseline="0" dirty="0" smtClean="0"/>
              <a:t>, </a:t>
            </a:r>
            <a:r>
              <a:rPr lang="es-ES" baseline="0" dirty="0" err="1" smtClean="0"/>
              <a:t>Spain</a:t>
            </a:r>
            <a:r>
              <a:rPr lang="es-ES" baseline="0" dirty="0" smtClean="0"/>
              <a:t>” STI 2016 </a:t>
            </a:r>
            <a:r>
              <a:rPr lang="es-ES" sz="1200" b="0" i="0" u="none" strike="noStrike" kern="1200" baseline="0" dirty="0" smtClean="0">
                <a:solidFill>
                  <a:schemeClr val="tx1"/>
                </a:solidFill>
                <a:latin typeface="+mn-lt"/>
                <a:ea typeface="+mn-ea"/>
                <a:cs typeface="+mn-cs"/>
              </a:rPr>
              <a:t>doi:10.1136/sextrans-2015-052328</a:t>
            </a:r>
            <a:endParaRPr lang="es-ES" dirty="0"/>
          </a:p>
        </p:txBody>
      </p:sp>
    </p:spTree>
    <p:extLst>
      <p:ext uri="{BB962C8B-B14F-4D97-AF65-F5344CB8AC3E}">
        <p14:creationId xmlns:p14="http://schemas.microsoft.com/office/powerpoint/2010/main" val="40205324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Texto: Este estudio se llevó a cabo con pacientes de entre 18 y 60 años que recibieron atención en un centro de salud o en el servicio de urgencias de un hospital de Madrid. El contacto de los pacientes con los profesionales sanitarios fue frecuente en los últimos dos años del estudio, sin diferencias entre los pacientes infectados por el VIH y los no infectados. </a:t>
            </a:r>
          </a:p>
          <a:p>
            <a:pPr marL="0" marR="0" indent="0" algn="l" defTabSz="912370" rtl="0" eaLnBrk="1" fontAlgn="auto" latinLnBrk="0" hangingPunct="1">
              <a:lnSpc>
                <a:spcPct val="100000"/>
              </a:lnSpc>
              <a:spcBef>
                <a:spcPts val="0"/>
              </a:spcBef>
              <a:spcAft>
                <a:spcPts val="0"/>
              </a:spcAft>
              <a:buClrTx/>
              <a:buSzTx/>
              <a:buFontTx/>
              <a:buNone/>
              <a:tabLst/>
              <a:defRPr/>
            </a:pPr>
            <a:r>
              <a:rPr lang="es-ES" sz="1200" b="0" kern="1200" dirty="0" smtClean="0">
                <a:solidFill>
                  <a:schemeClr val="tx1"/>
                </a:solidFill>
                <a:effectLst/>
                <a:latin typeface="+mn-lt"/>
              </a:rPr>
              <a:t>Al examinar solo las infecciones de VIH recién confirmadas en el estudio, este detectó que casi el 91 % de los nuevos diagnósticos de VIH había tenido al menos un contacto de atención sanitaria en los últimos dos años antes de su </a:t>
            </a:r>
            <a:r>
              <a:rPr lang="es-ES" dirty="0" smtClean="0"/>
              <a:t> </a:t>
            </a:r>
            <a:r>
              <a:rPr lang="es-ES" sz="1200" b="0" kern="1200" dirty="0" smtClean="0">
                <a:solidFill>
                  <a:schemeClr val="tx1"/>
                </a:solidFill>
                <a:effectLst/>
                <a:latin typeface="+mn-lt"/>
              </a:rPr>
              <a:t>diagnóstico de VIH. Durante este periodo, los mismos pacientes comunicaron que el 59 % de ellos había hecho la prueba del VIH anteriormente. Por consiguiente, el estudio pudo calcular que al menos el 32 % de los pacientes infectados por el VIH habían desaprovechado oportunidades para ser diagnosticados.</a:t>
            </a:r>
            <a:endParaRPr lang="es-ES" sz="1200" b="0" kern="1200" dirty="0" smtClean="0">
              <a:solidFill>
                <a:schemeClr val="tx1"/>
              </a:solidFill>
              <a:effectLst/>
              <a:latin typeface="+mn-lt"/>
              <a:ea typeface="+mn-ea"/>
              <a:cs typeface="+mn-cs"/>
            </a:endParaRPr>
          </a:p>
          <a:p>
            <a:r>
              <a:rPr lang="es-ES" dirty="0" smtClean="0"/>
              <a:t> </a:t>
            </a:r>
          </a:p>
          <a:p>
            <a:endParaRPr lang="es-ES" sz="1200" b="1" u="sng" kern="1200" dirty="0" smtClean="0">
              <a:solidFill>
                <a:schemeClr val="tx1"/>
              </a:solidFill>
              <a:effectLst/>
              <a:latin typeface="+mn-lt"/>
              <a:ea typeface="+mn-ea"/>
              <a:cs typeface="+mn-cs"/>
            </a:endParaRPr>
          </a:p>
          <a:p>
            <a:r>
              <a:rPr lang="es-ES" sz="1200" b="0" u="sng" kern="1200" dirty="0" smtClean="0">
                <a:solidFill>
                  <a:schemeClr val="tx1"/>
                </a:solidFill>
                <a:effectLst/>
                <a:latin typeface="+mn-lt"/>
              </a:rPr>
              <a:t>Más información sobre el estudio DRIVE - Oportunidades desaprovechadas</a:t>
            </a:r>
          </a:p>
          <a:p>
            <a:r>
              <a:rPr lang="es-ES" sz="1200" b="0" u="none" kern="1200" dirty="0" smtClean="0">
                <a:solidFill>
                  <a:schemeClr val="tx1"/>
                </a:solidFill>
                <a:effectLst/>
                <a:latin typeface="+mn-lt"/>
              </a:rPr>
              <a:t>E</a:t>
            </a:r>
            <a:r>
              <a:rPr lang="es-ES" sz="1200" kern="1200" dirty="0" smtClean="0">
                <a:solidFill>
                  <a:schemeClr val="tx1"/>
                </a:solidFill>
                <a:effectLst/>
                <a:latin typeface="+mn-lt"/>
              </a:rPr>
              <a:t>l estudio DRIVE realizó 5329 cuestionarios para examinar la exposición al riesgo del VIH y los cuadros clínicos. Se preguntó a los pacientes si habían tenido algún contacto con un profesional sanitario y si les habían </a:t>
            </a:r>
            <a:r>
              <a:rPr lang="es-ES" dirty="0" smtClean="0"/>
              <a:t> </a:t>
            </a:r>
            <a:r>
              <a:rPr lang="es-ES" sz="1200" kern="1200" dirty="0" smtClean="0">
                <a:solidFill>
                  <a:schemeClr val="tx1"/>
                </a:solidFill>
                <a:effectLst/>
                <a:latin typeface="+mn-lt"/>
              </a:rPr>
              <a:t>realizado la prueba del VIH</a:t>
            </a:r>
            <a:r>
              <a:rPr lang="es-ES" dirty="0" smtClean="0"/>
              <a:t> </a:t>
            </a:r>
            <a:r>
              <a:rPr lang="es-ES" sz="1200" kern="1200" dirty="0" smtClean="0">
                <a:solidFill>
                  <a:schemeClr val="tx1"/>
                </a:solidFill>
                <a:effectLst/>
                <a:latin typeface="+mn-lt"/>
              </a:rPr>
              <a:t>durante los últimos dos años.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Los resultados del estudio pusieron de manifiesto que los pacientes infectados por el VIH tenían menos contacto con </a:t>
            </a:r>
            <a:r>
              <a:rPr lang="es-ES" dirty="0" smtClean="0"/>
              <a:t> </a:t>
            </a:r>
            <a:r>
              <a:rPr lang="es-ES" sz="1200" kern="1200" dirty="0" smtClean="0">
                <a:solidFill>
                  <a:schemeClr val="tx1"/>
                </a:solidFill>
                <a:effectLst/>
                <a:latin typeface="+mn-lt"/>
              </a:rPr>
              <a:t>la asistencia primaria, pero habían hecho antes pruebas del VIH (59,1 % frente a 29,7 %); (O BIEN: 3,4; EI del 95 %: 1,5-8,02), p=0,003 </a:t>
            </a:r>
            <a:r>
              <a:rPr lang="es-ES" dirty="0" smtClean="0"/>
              <a:t> </a:t>
            </a:r>
          </a:p>
          <a:p>
            <a:endParaRPr lang="es-ES" sz="1200" b="1" kern="1200" dirty="0" smtClean="0">
              <a:solidFill>
                <a:schemeClr val="tx1"/>
              </a:solidFill>
              <a:effectLst/>
              <a:latin typeface="+mn-lt"/>
              <a:ea typeface="+mn-ea"/>
              <a:cs typeface="+mn-cs"/>
            </a:endParaRPr>
          </a:p>
          <a:p>
            <a:r>
              <a:rPr lang="es-ES" sz="1200" kern="1200" dirty="0" smtClean="0">
                <a:solidFill>
                  <a:schemeClr val="tx1"/>
                </a:solidFill>
                <a:effectLst/>
                <a:latin typeface="+mn-lt"/>
              </a:rPr>
              <a:t> </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Fuente: Pérez Elías MJ, Gómez Ayerbe C, Muriel A, Martínez M, Hernández B. Gutiérrez C, Pérez Elías P, Díaz A, Navas E  Quereda C, Hermida JM,  Moreno A,  Dronda F, Casado JL, Moreno S. DRIVE Study</a:t>
            </a:r>
            <a:r>
              <a:rPr lang="es-ES" dirty="0" smtClean="0"/>
              <a:t> </a:t>
            </a:r>
            <a:r>
              <a:rPr lang="es-ES" sz="1200" kern="1200" dirty="0" smtClean="0">
                <a:solidFill>
                  <a:schemeClr val="tx1"/>
                </a:solidFill>
                <a:effectLst/>
                <a:latin typeface="+mn-lt"/>
              </a:rPr>
              <a:t>Group. Prevalence of Hidden HIV Infection and Prior Sanitary Contact in DRIVE Study of Voluntary Routine HIV Diagnosis14th European AIDS Conference. Bruselas 15-19 de octubre. 2013. PS8/3</a:t>
            </a: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Comunicación oral </a:t>
            </a:r>
            <a:endParaRPr lang="es-E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Texto</a:t>
            </a:r>
          </a:p>
          <a:p>
            <a:r>
              <a:rPr lang="es-ES" dirty="0"/>
              <a:t>Teniendo en cuenta todas las pruebas que hemos visto hasta ahora, sobre todo en las oportunidades</a:t>
            </a:r>
            <a:r>
              <a:rPr lang="es-ES" dirty="0">
                <a:solidFill>
                  <a:srgbClr val="FF0000"/>
                </a:solidFill>
              </a:rPr>
              <a:t> </a:t>
            </a:r>
            <a:r>
              <a:rPr lang="es-ES" b="0" dirty="0" smtClean="0">
                <a:solidFill>
                  <a:srgbClr val="FF0000"/>
                </a:solidFill>
              </a:rPr>
              <a:t>perdidas</a:t>
            </a:r>
            <a:r>
              <a:rPr lang="es-ES" dirty="0" smtClean="0"/>
              <a:t>, </a:t>
            </a:r>
            <a:r>
              <a:rPr lang="es-ES" dirty="0"/>
              <a:t>es difícil explicar por qué siguen existiendo niveles tan altos </a:t>
            </a:r>
            <a:r>
              <a:rPr lang="es-ES" dirty="0" smtClean="0"/>
              <a:t>de retraso diagnóstico y </a:t>
            </a:r>
            <a:r>
              <a:rPr lang="es-ES" dirty="0"/>
              <a:t>casos sin diagnosticar; que pueden disminuir simplemente aumentando el acceso a la prueba del VIH. Sin embargo, hay una serie de posibles </a:t>
            </a:r>
            <a:r>
              <a:rPr lang="es-ES" dirty="0" smtClean="0"/>
              <a:t>barreras para </a:t>
            </a:r>
            <a:r>
              <a:rPr lang="es-ES" dirty="0"/>
              <a:t>la expansión de la prueba del VIH que con frecuencia suscitan preocupación cuando se habla de la expansión de la prueba del VIH. </a:t>
            </a:r>
          </a:p>
        </p:txBody>
      </p:sp>
    </p:spTree>
    <p:extLst>
      <p:ext uri="{BB962C8B-B14F-4D97-AF65-F5344CB8AC3E}">
        <p14:creationId xmlns:p14="http://schemas.microsoft.com/office/powerpoint/2010/main" val="16847421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Estas preocupaciones o posibles impedimentos se pueden dividir en tres grandes categorías, y se producen a nivel del paciente, a un nivel de servicio, y a un nivel institucional más alto como consecuencia de políticas determinadas (nacionales o regionales).</a:t>
            </a:r>
          </a:p>
        </p:txBody>
      </p:sp>
    </p:spTree>
    <p:extLst>
      <p:ext uri="{BB962C8B-B14F-4D97-AF65-F5344CB8AC3E}">
        <p14:creationId xmlns:p14="http://schemas.microsoft.com/office/powerpoint/2010/main" val="2551307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Texto</a:t>
            </a:r>
          </a:p>
          <a:p>
            <a:r>
              <a:rPr lang="es-ES" dirty="0"/>
              <a:t>Los impedimentos y las inquietudes que manifiesta una persona pueden variar en cierta medida según país. No obstante, hay algunos que son propensos a ser universales. Estos incluyen factores relacionados con el estigma del VIH, la percepción de riesgo individual y el acceso a los servicios de acogida (sobre todo para la población inmigrante y otros grupos de riesgo). El miedo a la divulgación puede relacionarse con la propia prueba real, así como para aquellos que dan positivo. A menudo, hay un miedo al rechazo anticipado por los demás, junto con futuros problemas de empleo; incluso en presencia de una legislación protectora.  </a:t>
            </a:r>
          </a:p>
          <a:p>
            <a:endParaRPr lang="es-ES" dirty="0">
              <a:cs typeface="Arial" pitchFamily="34" charset="0"/>
            </a:endParaRPr>
          </a:p>
          <a:p>
            <a:r>
              <a:rPr lang="es-ES" dirty="0"/>
              <a:t>Fuente: Deblonde J et al. Barreras para las pruebas del VIH en Europa: una revisión sistemática. Revista Europea de Salud Pública, 2010, Vol. 20, No. 4, 422–432.</a:t>
            </a:r>
          </a:p>
          <a:p>
            <a:endParaRPr lang="es-ES" dirty="0">
              <a:cs typeface="Arial" pitchFamily="34" charset="0"/>
            </a:endParaRPr>
          </a:p>
          <a:p>
            <a:endParaRPr lang="es-ES" dirty="0">
              <a:solidFill>
                <a:schemeClr val="tx1">
                  <a:lumMod val="50000"/>
                  <a:lumOff val="50000"/>
                </a:schemeClr>
              </a:solidFill>
              <a:latin typeface="Arial" pitchFamily="34" charset="0"/>
              <a:cs typeface="Arial" pitchFamily="34" charset="0"/>
            </a:endParaRPr>
          </a:p>
          <a:p>
            <a:endParaRPr lang="es-ES" dirty="0">
              <a:solidFill>
                <a:schemeClr val="tx1">
                  <a:lumMod val="50000"/>
                  <a:lumOff val="50000"/>
                </a:schemeClr>
              </a:solidFill>
              <a:latin typeface="Arial" pitchFamily="34" charset="0"/>
              <a:cs typeface="Arial" pitchFamily="34" charset="0"/>
            </a:endParaRPr>
          </a:p>
          <a:p>
            <a:endParaRPr lang="es-ES" dirty="0"/>
          </a:p>
        </p:txBody>
      </p:sp>
    </p:spTree>
    <p:extLst>
      <p:ext uri="{BB962C8B-B14F-4D97-AF65-F5344CB8AC3E}">
        <p14:creationId xmlns:p14="http://schemas.microsoft.com/office/powerpoint/2010/main" val="25855886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b="0" baseline="0" dirty="0" err="1" smtClean="0">
                <a:latin typeface="+mn-lt"/>
              </a:rPr>
              <a:t>Narration</a:t>
            </a:r>
            <a:endParaRPr lang="es-ES" b="0" baseline="0" dirty="0" smtClean="0">
              <a:latin typeface="+mn-lt"/>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b="0" baseline="0" dirty="0" smtClean="0">
                <a:latin typeface="+mn-lt"/>
              </a:rPr>
              <a:t>En esta diapositiva se presentan los resultados de un estudio de base poblacional realizado por SEISIDA sobre las actitudes de la población española ante la prueba del VIH. En el estudio se identifican las principales barreras para la realización de la prueba. </a:t>
            </a:r>
            <a:endParaRPr lang="es-ES" b="0" dirty="0" smtClean="0">
              <a:latin typeface="+mn-lt"/>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es-ES" b="0" dirty="0" smtClean="0">
              <a:latin typeface="+mn-lt"/>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dirty="0" err="1" smtClean="0"/>
              <a:t>Translation</a:t>
            </a:r>
            <a:r>
              <a:rPr lang="es-ES" dirty="0" smtClean="0"/>
              <a:t>: T</a:t>
            </a:r>
            <a:r>
              <a:rPr lang="en-US" baseline="0" dirty="0" smtClean="0"/>
              <a:t>his slide shows the results of a population-based study on attitudes of the Spanish population to HIV test conducted by SEISIDA. In the study results, the main barriers to the HIV testing were identified. </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smtClean="0"/>
          </a:p>
          <a:p>
            <a:pPr>
              <a:defRPr/>
            </a:pPr>
            <a:r>
              <a:rPr lang="es-ES" b="0" dirty="0" err="1" smtClean="0">
                <a:latin typeface="+mn-lt"/>
              </a:rPr>
              <a:t>Title</a:t>
            </a:r>
            <a:r>
              <a:rPr lang="es-ES" b="0" dirty="0" smtClean="0">
                <a:latin typeface="+mn-lt"/>
              </a:rPr>
              <a:t>: </a:t>
            </a:r>
            <a:r>
              <a:rPr lang="es-ES" dirty="0" err="1"/>
              <a:t>Barriers</a:t>
            </a:r>
            <a:r>
              <a:rPr lang="es-ES" dirty="0"/>
              <a:t> to HIV </a:t>
            </a:r>
            <a:r>
              <a:rPr lang="es-ES" dirty="0" err="1" smtClean="0"/>
              <a:t>testing</a:t>
            </a: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endParaRPr lang="es-ES" b="0" dirty="0" smtClean="0">
              <a:latin typeface="+mn-lt"/>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b="0" dirty="0" err="1" smtClean="0">
                <a:latin typeface="+mn-lt"/>
              </a:rPr>
              <a:t>Source</a:t>
            </a:r>
            <a:r>
              <a:rPr lang="es-ES" b="0" dirty="0" smtClean="0">
                <a:latin typeface="+mn-lt"/>
              </a:rPr>
              <a:t>:  M</a:t>
            </a:r>
            <a:r>
              <a:rPr lang="en-GB" sz="1200" b="0" dirty="0" smtClean="0">
                <a:latin typeface="+mn-lt"/>
              </a:rPr>
              <a:t>J.</a:t>
            </a:r>
            <a:r>
              <a:rPr lang="en-GB" sz="1200" b="0" baseline="0" dirty="0" smtClean="0">
                <a:latin typeface="+mn-lt"/>
              </a:rPr>
              <a:t> </a:t>
            </a:r>
            <a:r>
              <a:rPr lang="en-GB" sz="1200" b="0" dirty="0" smtClean="0">
                <a:latin typeface="+mn-lt"/>
              </a:rPr>
              <a:t>Fuster, A. </a:t>
            </a:r>
            <a:r>
              <a:rPr lang="en-GB" sz="1200" b="0" dirty="0" err="1" smtClean="0">
                <a:latin typeface="+mn-lt"/>
              </a:rPr>
              <a:t>Arrillaga</a:t>
            </a:r>
            <a:r>
              <a:rPr lang="en-GB" sz="1200" b="0" dirty="0" smtClean="0">
                <a:latin typeface="+mn-lt"/>
              </a:rPr>
              <a:t>, F. </a:t>
            </a:r>
            <a:r>
              <a:rPr lang="en-GB" sz="1200" b="0" dirty="0" err="1" smtClean="0">
                <a:latin typeface="+mn-lt"/>
              </a:rPr>
              <a:t>Molero</a:t>
            </a:r>
            <a:r>
              <a:rPr lang="en-GB" sz="1200" b="0" dirty="0" smtClean="0">
                <a:latin typeface="+mn-lt"/>
              </a:rPr>
              <a:t>, </a:t>
            </a:r>
            <a:r>
              <a:rPr lang="en-GB" sz="1200" b="0" dirty="0" err="1" smtClean="0">
                <a:latin typeface="+mn-lt"/>
              </a:rPr>
              <a:t>E.Nouvilas</a:t>
            </a:r>
            <a:r>
              <a:rPr lang="en-GB" sz="1200" b="0" dirty="0" smtClean="0">
                <a:latin typeface="+mn-lt"/>
              </a:rPr>
              <a:t> y J. Toledo. </a:t>
            </a:r>
            <a:r>
              <a:rPr lang="es-ES" sz="1200" b="0" dirty="0" smtClean="0">
                <a:latin typeface="+mn-lt"/>
              </a:rPr>
              <a:t>Actitudes de la población española ante el test</a:t>
            </a:r>
            <a:r>
              <a:rPr lang="es-ES" sz="1200" b="0" baseline="0" dirty="0" smtClean="0">
                <a:latin typeface="+mn-lt"/>
              </a:rPr>
              <a:t> de VIH. </a:t>
            </a:r>
            <a:r>
              <a:rPr lang="es-ES_tradnl" sz="1200" b="0" dirty="0" smtClean="0">
                <a:latin typeface="+mn-lt"/>
                <a:cs typeface="Times New Roman" pitchFamily="18" charset="0"/>
              </a:rPr>
              <a:t>XVI Congreso Nacional sobre el Sida - XI Conferencia Internacional AIDS </a:t>
            </a:r>
            <a:r>
              <a:rPr lang="es-ES_tradnl" sz="1200" b="0" dirty="0" err="1" smtClean="0">
                <a:latin typeface="+mn-lt"/>
                <a:cs typeface="Times New Roman" pitchFamily="18" charset="0"/>
              </a:rPr>
              <a:t>Impact</a:t>
            </a:r>
            <a:r>
              <a:rPr lang="es-ES_tradnl" sz="1200" b="0" dirty="0" smtClean="0">
                <a:latin typeface="+mn-lt"/>
                <a:cs typeface="Times New Roman" pitchFamily="18" charset="0"/>
              </a:rPr>
              <a:t>. 29 Septiembre- 2 Octubre, 2013. http://www.aidsbarcelona2013.net/</a:t>
            </a:r>
          </a:p>
          <a:p>
            <a:pPr marL="0" marR="0" indent="0" algn="l" defTabSz="912370" rtl="0" eaLnBrk="1" fontAlgn="auto" latinLnBrk="0" hangingPunct="1">
              <a:lnSpc>
                <a:spcPct val="100000"/>
              </a:lnSpc>
              <a:spcBef>
                <a:spcPts val="0"/>
              </a:spcBef>
              <a:spcAft>
                <a:spcPts val="0"/>
              </a:spcAft>
              <a:buClrTx/>
              <a:buSzTx/>
              <a:buFontTx/>
              <a:buNone/>
              <a:tabLst/>
              <a:defRPr/>
            </a:pPr>
            <a:r>
              <a:rPr lang="es-ES_tradnl" sz="1200" b="0" dirty="0" smtClean="0">
                <a:solidFill>
                  <a:srgbClr val="FF0000"/>
                </a:solidFill>
                <a:latin typeface="+mn-lt"/>
                <a:cs typeface="Times New Roman" pitchFamily="18" charset="0"/>
              </a:rPr>
              <a:t>       _</a:t>
            </a:r>
            <a:endParaRPr lang="es-ES" sz="1200" b="0" dirty="0" smtClean="0">
              <a:solidFill>
                <a:srgbClr val="FF0000"/>
              </a:solidFill>
              <a:latin typeface="+mn-lt"/>
              <a:cs typeface="Times New Roman" pitchFamily="18" charset="0"/>
            </a:endParaRPr>
          </a:p>
        </p:txBody>
      </p:sp>
    </p:spTree>
    <p:extLst>
      <p:ext uri="{BB962C8B-B14F-4D97-AF65-F5344CB8AC3E}">
        <p14:creationId xmlns:p14="http://schemas.microsoft.com/office/powerpoint/2010/main" val="38580155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defRPr/>
            </a:pPr>
            <a:r>
              <a:rPr lang="es-ES" dirty="0"/>
              <a:t>Texto</a:t>
            </a:r>
          </a:p>
          <a:p>
            <a:pPr algn="l">
              <a:defRPr/>
            </a:pPr>
            <a:r>
              <a:rPr lang="es-ES" dirty="0"/>
              <a:t>Los posibles impedimentos también existen a nivel del profesional sanitario. Estos se dividen en varias categorías; las preocupaciones sobre la capacidad y el tiempo percibidos como necesarios para hacer la prueba; las preocupaciones del personal por su nivel de conocimiento y competencia; las actitudes del personal y los posibles conceptos erróneos relativos a los pacientes en relación con los riesgos y la aceptabilidad; y las consideraciones financieras.</a:t>
            </a:r>
          </a:p>
          <a:p>
            <a:pPr algn="l">
              <a:defRPr/>
            </a:pPr>
            <a:r>
              <a:rPr lang="es-ES" dirty="0"/>
              <a:t>Muchos de estos pueden abordarse mediante simple práctica y formación, sin embargo, muchos son más sistémicos y más difíciles de superar; por ejemplo el costo de proporcionar un programa de pruebas del VIH pueden sufragarlo diferentes interesados distintos al que ve el beneficio financiero del diagnóstico oportuno.    </a:t>
            </a:r>
          </a:p>
          <a:p>
            <a:pPr algn="l">
              <a:defRPr/>
            </a:pPr>
            <a:endParaRPr lang="es-ES" dirty="0"/>
          </a:p>
          <a:p>
            <a:pPr algn="l">
              <a:defRPr/>
            </a:pPr>
            <a:r>
              <a:rPr lang="es-ES" dirty="0" err="1"/>
              <a:t>Ref</a:t>
            </a:r>
            <a:r>
              <a:rPr lang="es-ES" dirty="0"/>
              <a:t>: </a:t>
            </a:r>
            <a:r>
              <a:rPr lang="es-ES" sz="1200" dirty="0"/>
              <a:t>Mounier-Jack Set al. Estrategia de prueba del VIH en los países europeos. HIV Medicine (2008), 9, 13-19. Sullivan AK, Raben D, Reekie J, Rayment M, Mocroft A, et al. (2013) Factibilidad y eficacia de la prueba guiada por enfermedades indicadoras de VIH: Resultados del HIDES (Estudio europeo de enfermedades indicadoras del VIH). PLoS One 8: e52845. doi:10.1371/journal.pone.0052845.</a:t>
            </a:r>
            <a:endParaRPr lang="es-ES" sz="1200" dirty="0">
              <a:cs typeface="Arial" pitchFamily="34" charset="0"/>
            </a:endParaRPr>
          </a:p>
          <a:p>
            <a:pPr algn="l">
              <a:defRPr/>
            </a:pPr>
            <a:r>
              <a:rPr lang="es-ES" sz="1200" dirty="0"/>
              <a:t>Partridge DG et al. Prueba del VIH: los límites. Una encuesta sobre las prácticas y las barreras para la prueba del VIH para generalizar más la prueba en un hospital universitario británico, Revista Internacional de ETS y SIDA 2009;20: 427-428.</a:t>
            </a:r>
          </a:p>
          <a:p>
            <a:pPr>
              <a:spcBef>
                <a:spcPct val="0"/>
              </a:spcBef>
            </a:pPr>
            <a:endParaRPr lang="es-ES" dirty="0"/>
          </a:p>
          <a:p>
            <a:pPr>
              <a:spcBef>
                <a:spcPct val="0"/>
              </a:spcBef>
            </a:pPr>
            <a:r>
              <a:rPr lang="es-ES" dirty="0"/>
              <a:t>Podemos mejorar la animación para que la casilla subrayada se desplace por los temas</a:t>
            </a:r>
          </a:p>
          <a:p>
            <a:pPr algn="l" eaLnBrk="1" hangingPunct="1">
              <a:spcBef>
                <a:spcPct val="0"/>
              </a:spcBef>
            </a:pPr>
            <a:endParaRPr lang="es-ES" dirty="0"/>
          </a:p>
        </p:txBody>
      </p:sp>
      <p:sp>
        <p:nvSpPr>
          <p:cNvPr id="5" name="Footer Placeholder 4"/>
          <p:cNvSpPr>
            <a:spLocks noGrp="1"/>
          </p:cNvSpPr>
          <p:nvPr>
            <p:ph type="ftr" sz="quarter" idx="11"/>
          </p:nvPr>
        </p:nvSpPr>
        <p:spPr/>
        <p:txBody>
          <a:bodyPr/>
          <a:lstStyle/>
          <a:p>
            <a:r>
              <a:rPr lang="es-ES" dirty="0">
                <a:solidFill>
                  <a:prstClr val="black"/>
                </a:solidFill>
              </a:rPr>
              <a:t>HERRAMIENTA UNO OptTEST - DOCUMENTO PROVISIONAL VERSIÓN FINAL 18 ENE 2016 (AS email 18 Ene 2016)</a:t>
            </a:r>
          </a:p>
        </p:txBody>
      </p:sp>
    </p:spTree>
    <p:extLst>
      <p:ext uri="{BB962C8B-B14F-4D97-AF65-F5344CB8AC3E}">
        <p14:creationId xmlns:p14="http://schemas.microsoft.com/office/powerpoint/2010/main" val="8352038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b="0" baseline="0" dirty="0" err="1" smtClean="0">
                <a:latin typeface="+mn-lt"/>
              </a:rPr>
              <a:t>Narration</a:t>
            </a:r>
            <a:endParaRPr lang="es-ES" b="0" baseline="0" dirty="0" smtClean="0">
              <a:latin typeface="+mn-lt"/>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b="0" dirty="0" smtClean="0">
                <a:latin typeface="+mn-lt"/>
              </a:rPr>
              <a:t>En otro estudio,</a:t>
            </a:r>
            <a:r>
              <a:rPr lang="es-ES" b="0" baseline="0" dirty="0" smtClean="0">
                <a:latin typeface="+mn-lt"/>
              </a:rPr>
              <a:t> realizado a médicos de atención primaria, el 21% </a:t>
            </a:r>
            <a:r>
              <a:rPr lang="es-ES" sz="1200" b="0" i="0" u="none" strike="noStrike" kern="1200" baseline="0" dirty="0" smtClean="0">
                <a:latin typeface="+mn-lt"/>
                <a:ea typeface="+mn-ea"/>
                <a:cs typeface="+mn-cs"/>
              </a:rPr>
              <a:t>estaba de acuerdo con la afirmación «Me siento incómodo cuando trato temas relacionados con la sexualidad del paciente».</a:t>
            </a:r>
          </a:p>
          <a:p>
            <a:pPr marL="0" marR="0" indent="0" algn="l" defTabSz="912370" rtl="0" eaLnBrk="1" fontAlgn="auto" latinLnBrk="0" hangingPunct="1">
              <a:lnSpc>
                <a:spcPct val="100000"/>
              </a:lnSpc>
              <a:spcBef>
                <a:spcPts val="0"/>
              </a:spcBef>
              <a:spcAft>
                <a:spcPts val="0"/>
              </a:spcAft>
              <a:buClrTx/>
              <a:buSzTx/>
              <a:buFontTx/>
              <a:buNone/>
              <a:tabLst/>
              <a:defRPr/>
            </a:pPr>
            <a:endParaRPr lang="es-ES" b="0" dirty="0" smtClean="0">
              <a:latin typeface="+mn-lt"/>
            </a:endParaRPr>
          </a:p>
          <a:p>
            <a:pPr>
              <a:defRPr/>
            </a:pPr>
            <a:r>
              <a:rPr lang="es-ES" dirty="0" err="1" smtClean="0"/>
              <a:t>Translation</a:t>
            </a:r>
            <a:r>
              <a:rPr lang="es-ES" dirty="0" smtClean="0"/>
              <a:t>: In </a:t>
            </a:r>
            <a:r>
              <a:rPr lang="es-ES" dirty="0" err="1" smtClean="0"/>
              <a:t>other</a:t>
            </a:r>
            <a:r>
              <a:rPr lang="es-ES" dirty="0" smtClean="0"/>
              <a:t> </a:t>
            </a:r>
            <a:r>
              <a:rPr lang="es-ES" dirty="0" err="1" smtClean="0"/>
              <a:t>study</a:t>
            </a:r>
            <a:r>
              <a:rPr lang="es-ES" dirty="0" smtClean="0"/>
              <a:t>, </a:t>
            </a:r>
            <a:r>
              <a:rPr lang="es-ES" dirty="0" err="1" smtClean="0"/>
              <a:t>performed</a:t>
            </a:r>
            <a:r>
              <a:rPr lang="es-ES" baseline="0" dirty="0" smtClean="0"/>
              <a:t> </a:t>
            </a:r>
            <a:r>
              <a:rPr lang="es-ES" baseline="0" dirty="0" err="1" smtClean="0"/>
              <a:t>among</a:t>
            </a:r>
            <a:r>
              <a:rPr lang="es-ES" baseline="0" dirty="0" smtClean="0"/>
              <a:t> </a:t>
            </a:r>
            <a:r>
              <a:rPr lang="es-ES" baseline="0" dirty="0" err="1" smtClean="0"/>
              <a:t>primary</a:t>
            </a:r>
            <a:r>
              <a:rPr lang="es-ES" baseline="0" dirty="0" smtClean="0"/>
              <a:t> care </a:t>
            </a:r>
            <a:r>
              <a:rPr lang="es-ES" baseline="0" dirty="0" err="1" smtClean="0"/>
              <a:t>clinicians</a:t>
            </a:r>
            <a:r>
              <a:rPr lang="es-ES" baseline="0" dirty="0" smtClean="0"/>
              <a:t>, 21% </a:t>
            </a:r>
            <a:r>
              <a:rPr lang="es-ES" baseline="0" dirty="0" err="1" smtClean="0"/>
              <a:t>agreed</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statement</a:t>
            </a:r>
            <a:r>
              <a:rPr lang="es-ES" baseline="0" dirty="0" smtClean="0"/>
              <a:t>: </a:t>
            </a:r>
            <a:r>
              <a:rPr lang="en-US" dirty="0" smtClean="0"/>
              <a:t>"I feel uncomfortable when dealing with sexuality issues the patient.“</a:t>
            </a:r>
          </a:p>
          <a:p>
            <a:pPr>
              <a:defRPr/>
            </a:pPr>
            <a:endParaRPr lang="es-ES" dirty="0" smtClean="0"/>
          </a:p>
          <a:p>
            <a:pPr>
              <a:defRPr/>
            </a:pPr>
            <a:r>
              <a:rPr lang="es-ES" dirty="0" err="1" smtClean="0"/>
              <a:t>Title</a:t>
            </a:r>
            <a:r>
              <a:rPr lang="es-ES" dirty="0"/>
              <a:t>: </a:t>
            </a:r>
            <a:r>
              <a:rPr lang="es-ES" dirty="0" err="1"/>
              <a:t>Barriers</a:t>
            </a:r>
            <a:r>
              <a:rPr lang="es-ES" dirty="0"/>
              <a:t> to HIV </a:t>
            </a:r>
            <a:r>
              <a:rPr lang="es-ES" dirty="0" err="1" smtClean="0"/>
              <a:t>testing</a:t>
            </a: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endParaRPr lang="es-ES" b="0" dirty="0" smtClean="0">
              <a:latin typeface="+mn-lt"/>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b="0" dirty="0" err="1" smtClean="0">
                <a:latin typeface="+mn-lt"/>
              </a:rPr>
              <a:t>Source</a:t>
            </a:r>
            <a:r>
              <a:rPr lang="es-ES" b="0" dirty="0" smtClean="0">
                <a:latin typeface="+mn-lt"/>
              </a:rPr>
              <a:t>:  </a:t>
            </a:r>
            <a:r>
              <a:rPr lang="es-ES_tradnl" sz="1200" b="0" dirty="0" smtClean="0">
                <a:latin typeface="+mn-lt"/>
                <a:cs typeface="Times New Roman" pitchFamily="18" charset="0"/>
              </a:rPr>
              <a:t>C </a:t>
            </a:r>
            <a:r>
              <a:rPr lang="es-ES" sz="1200" b="0" i="0" u="none" strike="noStrike" kern="1200" baseline="0" dirty="0" smtClean="0">
                <a:latin typeface="+mn-lt"/>
                <a:ea typeface="+mn-ea"/>
                <a:cs typeface="+mn-cs"/>
              </a:rPr>
              <a:t>Agustí, L Fernández, J </a:t>
            </a:r>
            <a:r>
              <a:rPr lang="es-ES" sz="1200" b="0" i="0" u="none" strike="noStrike" kern="1200" baseline="0" dirty="0" err="1" smtClean="0">
                <a:latin typeface="+mn-lt"/>
                <a:ea typeface="+mn-ea"/>
                <a:cs typeface="+mn-cs"/>
              </a:rPr>
              <a:t>Mascort</a:t>
            </a:r>
            <a:r>
              <a:rPr lang="es-ES" sz="1200" b="0" i="0" u="none" strike="noStrike" kern="1200" baseline="0" dirty="0" smtClean="0">
                <a:latin typeface="+mn-lt"/>
                <a:ea typeface="+mn-ea"/>
                <a:cs typeface="+mn-cs"/>
              </a:rPr>
              <a:t>, R Carrillo,  J </a:t>
            </a:r>
            <a:r>
              <a:rPr lang="es-ES" sz="1200" b="0" i="0" u="none" strike="noStrike" kern="1200" baseline="0" dirty="0" err="1" smtClean="0">
                <a:latin typeface="+mn-lt"/>
                <a:ea typeface="+mn-ea"/>
                <a:cs typeface="+mn-cs"/>
              </a:rPr>
              <a:t>Casabona,en</a:t>
            </a:r>
            <a:r>
              <a:rPr lang="es-ES" sz="1200" b="0" i="0" u="none" strike="noStrike" kern="1200" baseline="0" dirty="0" smtClean="0">
                <a:latin typeface="+mn-lt"/>
                <a:ea typeface="+mn-ea"/>
                <a:cs typeface="+mn-cs"/>
              </a:rPr>
              <a:t> nombre del Grupo de Trabajo del Diagnóstico Precoz del VIH en Atención Primaria en España Centre </a:t>
            </a:r>
            <a:r>
              <a:rPr lang="es-ES" sz="1200" b="0" i="0" u="none" strike="noStrike" kern="1200" baseline="0" dirty="0" err="1" smtClean="0">
                <a:latin typeface="+mn-lt"/>
                <a:ea typeface="+mn-ea"/>
                <a:cs typeface="+mn-cs"/>
              </a:rPr>
              <a:t>d’Estudis</a:t>
            </a:r>
            <a:r>
              <a:rPr lang="es-ES" sz="1200" b="0" i="0" u="none" strike="noStrike" kern="1200" baseline="0" dirty="0" smtClean="0">
                <a:latin typeface="+mn-lt"/>
                <a:ea typeface="+mn-ea"/>
                <a:cs typeface="+mn-cs"/>
              </a:rPr>
              <a:t> </a:t>
            </a:r>
            <a:r>
              <a:rPr lang="es-ES" sz="1200" b="0" i="0" u="none" strike="noStrike" kern="1200" baseline="0" dirty="0" err="1" smtClean="0">
                <a:latin typeface="+mn-lt"/>
                <a:ea typeface="+mn-ea"/>
                <a:cs typeface="+mn-cs"/>
              </a:rPr>
              <a:t>Epidemiològics</a:t>
            </a:r>
            <a:r>
              <a:rPr lang="es-ES" sz="1200" b="0" i="0" u="none" strike="noStrike" kern="1200" baseline="0" dirty="0" smtClean="0">
                <a:latin typeface="+mn-lt"/>
                <a:ea typeface="+mn-ea"/>
                <a:cs typeface="+mn-cs"/>
              </a:rPr>
              <a:t> sobre les </a:t>
            </a:r>
            <a:r>
              <a:rPr lang="es-ES" sz="1200" b="0" i="0" u="none" strike="noStrike" kern="1200" baseline="0" dirty="0" err="1" smtClean="0">
                <a:latin typeface="+mn-lt"/>
                <a:ea typeface="+mn-ea"/>
                <a:cs typeface="+mn-cs"/>
              </a:rPr>
              <a:t>Infeccions</a:t>
            </a:r>
            <a:r>
              <a:rPr lang="es-ES" sz="1200" b="0" i="0" u="none" strike="noStrike" kern="1200" baseline="0" dirty="0" smtClean="0">
                <a:latin typeface="+mn-lt"/>
                <a:ea typeface="+mn-ea"/>
                <a:cs typeface="+mn-cs"/>
              </a:rPr>
              <a:t> de </a:t>
            </a:r>
            <a:r>
              <a:rPr lang="es-ES" sz="1200" b="0" i="0" u="none" strike="noStrike" kern="1200" baseline="0" dirty="0" err="1" smtClean="0">
                <a:latin typeface="+mn-lt"/>
                <a:ea typeface="+mn-ea"/>
                <a:cs typeface="+mn-cs"/>
              </a:rPr>
              <a:t>Transmissió</a:t>
            </a:r>
            <a:r>
              <a:rPr lang="es-ES" sz="1200" b="0" i="0" u="none" strike="noStrike" kern="1200" baseline="0" dirty="0" smtClean="0">
                <a:latin typeface="+mn-lt"/>
                <a:ea typeface="+mn-ea"/>
                <a:cs typeface="+mn-cs"/>
              </a:rPr>
              <a:t> Sexual i Sida de Catalunya (CEEISCAT), </a:t>
            </a:r>
            <a:r>
              <a:rPr lang="es-ES" sz="1200" b="0" i="0" u="none" strike="noStrike" kern="1200" baseline="0" dirty="0" err="1" smtClean="0">
                <a:latin typeface="+mn-lt"/>
                <a:ea typeface="+mn-ea"/>
                <a:cs typeface="+mn-cs"/>
              </a:rPr>
              <a:t>Institut</a:t>
            </a:r>
            <a:r>
              <a:rPr lang="es-ES" sz="1200" b="0" i="0" u="none" strike="noStrike" kern="1200" baseline="0" dirty="0" smtClean="0">
                <a:latin typeface="+mn-lt"/>
                <a:ea typeface="+mn-ea"/>
                <a:cs typeface="+mn-cs"/>
              </a:rPr>
              <a:t> </a:t>
            </a:r>
            <a:r>
              <a:rPr lang="es-ES" sz="1200" b="0" i="0" u="none" strike="noStrike" kern="1200" baseline="0" dirty="0" err="1" smtClean="0">
                <a:latin typeface="+mn-lt"/>
                <a:ea typeface="+mn-ea"/>
                <a:cs typeface="+mn-cs"/>
              </a:rPr>
              <a:t>Català</a:t>
            </a:r>
            <a:r>
              <a:rPr lang="es-ES" sz="1200" b="0" i="0" u="none" strike="noStrike" kern="1200" baseline="0" dirty="0" smtClean="0">
                <a:latin typeface="+mn-lt"/>
                <a:ea typeface="+mn-ea"/>
                <a:cs typeface="+mn-cs"/>
              </a:rPr>
              <a:t> </a:t>
            </a:r>
            <a:r>
              <a:rPr lang="es-ES" sz="1200" b="0" i="0" u="none" strike="noStrike" kern="1200" baseline="0" dirty="0" err="1" smtClean="0">
                <a:latin typeface="+mn-lt"/>
                <a:ea typeface="+mn-ea"/>
                <a:cs typeface="+mn-cs"/>
              </a:rPr>
              <a:t>d’Oncologia</a:t>
            </a:r>
            <a:r>
              <a:rPr lang="es-ES" sz="1200" b="0" i="0" u="none" strike="noStrike" kern="1200" baseline="0" dirty="0" smtClean="0">
                <a:latin typeface="+mn-lt"/>
                <a:ea typeface="+mn-ea"/>
                <a:cs typeface="+mn-cs"/>
              </a:rPr>
              <a:t> (ICO), </a:t>
            </a:r>
            <a:r>
              <a:rPr lang="es-ES" sz="1200" b="0" i="0" u="none" strike="noStrike" kern="1200" baseline="0" dirty="0" err="1" smtClean="0">
                <a:latin typeface="+mn-lt"/>
                <a:ea typeface="+mn-ea"/>
                <a:cs typeface="+mn-cs"/>
              </a:rPr>
              <a:t>Agència</a:t>
            </a:r>
            <a:r>
              <a:rPr lang="es-ES" sz="1200" b="0" i="0" u="none" strike="noStrike" kern="1200" baseline="0" dirty="0" smtClean="0">
                <a:latin typeface="+mn-lt"/>
                <a:ea typeface="+mn-ea"/>
                <a:cs typeface="+mn-cs"/>
              </a:rPr>
              <a:t> </a:t>
            </a:r>
            <a:r>
              <a:rPr lang="es-ES" sz="1200" b="0" i="0" u="none" strike="noStrike" kern="1200" baseline="0" dirty="0" err="1" smtClean="0">
                <a:latin typeface="+mn-lt"/>
                <a:ea typeface="+mn-ea"/>
                <a:cs typeface="+mn-cs"/>
              </a:rPr>
              <a:t>Salut</a:t>
            </a:r>
            <a:r>
              <a:rPr lang="es-ES" sz="1200" b="0" i="0" u="none" strike="noStrike" kern="1200" baseline="0" dirty="0" smtClean="0">
                <a:latin typeface="+mn-lt"/>
                <a:ea typeface="+mn-ea"/>
                <a:cs typeface="+mn-cs"/>
              </a:rPr>
              <a:t> Pública de Catalunya. Barreras para el diagnóstico de las infecciones de transmisión sexual y virus de la inmunodeficiencia humana en Atención Primaria en España. </a:t>
            </a:r>
            <a:r>
              <a:rPr lang="es-ES" sz="1200" b="0" i="0" u="none" strike="noStrike" kern="1200" baseline="0" dirty="0" err="1" smtClean="0">
                <a:latin typeface="+mn-lt"/>
                <a:ea typeface="+mn-ea"/>
                <a:cs typeface="+mn-cs"/>
              </a:rPr>
              <a:t>Enferm</a:t>
            </a:r>
            <a:r>
              <a:rPr lang="es-ES" sz="1200" b="0" i="0" u="none" strike="noStrike" kern="1200" baseline="0" dirty="0" smtClean="0">
                <a:latin typeface="+mn-lt"/>
                <a:ea typeface="+mn-ea"/>
                <a:cs typeface="+mn-cs"/>
              </a:rPr>
              <a:t> </a:t>
            </a:r>
            <a:r>
              <a:rPr lang="es-ES" sz="1200" b="0" i="0" u="none" strike="noStrike" kern="1200" baseline="0" dirty="0" err="1" smtClean="0">
                <a:latin typeface="+mn-lt"/>
                <a:ea typeface="+mn-ea"/>
                <a:cs typeface="+mn-cs"/>
              </a:rPr>
              <a:t>Infecc</a:t>
            </a:r>
            <a:r>
              <a:rPr lang="es-ES" sz="1200" b="0" i="0" u="none" strike="noStrike" kern="1200" baseline="0" dirty="0" smtClean="0">
                <a:latin typeface="+mn-lt"/>
                <a:ea typeface="+mn-ea"/>
                <a:cs typeface="+mn-cs"/>
              </a:rPr>
              <a:t> </a:t>
            </a:r>
            <a:r>
              <a:rPr lang="es-ES" sz="1200" b="0" i="0" u="none" strike="noStrike" kern="1200" baseline="0" dirty="0" err="1" smtClean="0">
                <a:latin typeface="+mn-lt"/>
                <a:ea typeface="+mn-ea"/>
                <a:cs typeface="+mn-cs"/>
              </a:rPr>
              <a:t>Microbiol</a:t>
            </a:r>
            <a:r>
              <a:rPr lang="es-ES" sz="1200" b="0" i="0" u="none" strike="noStrike" kern="1200" baseline="0" dirty="0" smtClean="0">
                <a:latin typeface="+mn-lt"/>
                <a:ea typeface="+mn-ea"/>
                <a:cs typeface="+mn-cs"/>
              </a:rPr>
              <a:t> </a:t>
            </a:r>
            <a:r>
              <a:rPr lang="es-ES" sz="1200" b="0" i="0" u="none" strike="noStrike" kern="1200" baseline="0" dirty="0" err="1" smtClean="0">
                <a:latin typeface="+mn-lt"/>
                <a:ea typeface="+mn-ea"/>
                <a:cs typeface="+mn-cs"/>
              </a:rPr>
              <a:t>Clin</a:t>
            </a:r>
            <a:r>
              <a:rPr lang="es-ES" sz="1200" b="0" i="0" u="none" strike="noStrike" kern="1200" baseline="0" dirty="0" smtClean="0">
                <a:latin typeface="+mn-lt"/>
              </a:rPr>
              <a:t> 2013;31(7):451-454.</a:t>
            </a:r>
            <a:endParaRPr lang="es-ES" sz="1200" b="0" dirty="0" smtClean="0">
              <a:latin typeface="+mn-lt"/>
              <a:cs typeface="Times New Roman" pitchFamily="18" charset="0"/>
            </a:endParaRPr>
          </a:p>
        </p:txBody>
      </p:sp>
    </p:spTree>
    <p:extLst>
      <p:ext uri="{BB962C8B-B14F-4D97-AF65-F5344CB8AC3E}">
        <p14:creationId xmlns:p14="http://schemas.microsoft.com/office/powerpoint/2010/main" val="38580155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Texto</a:t>
            </a:r>
          </a:p>
          <a:p>
            <a:r>
              <a:rPr lang="es-ES" dirty="0"/>
              <a:t>El aumento de los costes a menudo se menciona como un importante impedimento para la expansión de la prueba del VIH, especialmente porque en muchos casos el coste del suministro de la prueba es para un servicio o institución diferente del que recibe el beneficio de más diagnóstico y temprano.</a:t>
            </a:r>
          </a:p>
          <a:p>
            <a:r>
              <a:rPr lang="es-ES" dirty="0"/>
              <a:t>Los datos de rentabilidad, principalmente de los EE. UU. y Francia, sugieren que si un programa de pruebas del VIH proporciona una positividad de la prueba de 1 por 1000, es decir 0,1 % de prevalencia del VIH, será rentable. Puede ser informativo en un servicio que proporciona pruebas y atención para revisar los costes asumidos por la institución debido a oportunidades que ellos (u otros) han desaprovechado en su cohorte del VIH actual. </a:t>
            </a:r>
          </a:p>
          <a:p>
            <a:r>
              <a:rPr lang="es-ES" dirty="0"/>
              <a:t>Como las cohortes del VIH en instituciones pequeñas tienden a ser relativamente pequeñas en comparación con otras especialidades, a menudo hay una baja expectativa de la previsión de diagnósticos nuevos. Los datos del estudio HIDES, las auditorías y las revisiones de historias clínicas anteriores de pacientes con VIH pueden transmitir estas preocupaciones.</a:t>
            </a:r>
          </a:p>
          <a:p>
            <a:r>
              <a:rPr lang="es-ES" dirty="0"/>
              <a:t>Los posibles costes coyunturales pueden ser atenuados en gran medida por la integración en la atención sistemática, lo cual simplifica el procedimiento de consentimiento y revisa la manera en que los pacientes reciben información.</a:t>
            </a:r>
          </a:p>
          <a:p>
            <a:endParaRPr lang="es-ES" dirty="0"/>
          </a:p>
          <a:p>
            <a:endParaRPr lang="es-ES" dirty="0"/>
          </a:p>
        </p:txBody>
      </p:sp>
    </p:spTree>
    <p:extLst>
      <p:ext uri="{BB962C8B-B14F-4D97-AF65-F5344CB8AC3E}">
        <p14:creationId xmlns:p14="http://schemas.microsoft.com/office/powerpoint/2010/main" val="38757555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486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662533" y="3523952"/>
            <a:ext cx="5438140" cy="4467701"/>
          </a:xfrm>
          <a:noFill/>
          <a:ln/>
        </p:spPr>
        <p:txBody>
          <a:bodyPr/>
          <a:lstStyle/>
          <a:p>
            <a:pPr>
              <a:defRPr/>
            </a:pPr>
            <a:r>
              <a:rPr lang="es-ES" dirty="0"/>
              <a:t>Texto</a:t>
            </a:r>
          </a:p>
          <a:p>
            <a:pPr marL="0" marR="0" indent="0" algn="l" defTabSz="912370" rtl="0" eaLnBrk="1" fontAlgn="auto" latinLnBrk="0" hangingPunct="1">
              <a:lnSpc>
                <a:spcPct val="100000"/>
              </a:lnSpc>
              <a:spcBef>
                <a:spcPts val="0"/>
              </a:spcBef>
              <a:spcAft>
                <a:spcPts val="0"/>
              </a:spcAft>
              <a:buClrTx/>
              <a:buSzTx/>
              <a:buFontTx/>
              <a:buNone/>
              <a:tabLst/>
              <a:defRPr/>
            </a:pPr>
            <a:r>
              <a:rPr lang="es-ES" dirty="0"/>
              <a:t>En la UE hubo aproximadamente 6 diagnósticos nuevos por 100.000 habitantes en 2014, lo cual representa casi 30.000 personas.</a:t>
            </a:r>
          </a:p>
          <a:p>
            <a:pPr marL="0" marR="0" indent="0" algn="l" defTabSz="912370" rtl="0" eaLnBrk="1" fontAlgn="auto" latinLnBrk="0" hangingPunct="1">
              <a:lnSpc>
                <a:spcPct val="100000"/>
              </a:lnSpc>
              <a:spcBef>
                <a:spcPts val="0"/>
              </a:spcBef>
              <a:spcAft>
                <a:spcPts val="0"/>
              </a:spcAft>
              <a:buClrTx/>
              <a:buSzTx/>
              <a:buFontTx/>
              <a:buNone/>
              <a:tabLst/>
              <a:defRPr/>
            </a:pPr>
            <a:endParaRPr lang="es-ES" u="sng" dirty="0"/>
          </a:p>
          <a:p>
            <a:pPr marL="0" marR="0" indent="0" algn="l" defTabSz="912370" rtl="0" eaLnBrk="1" fontAlgn="auto" latinLnBrk="0" hangingPunct="1">
              <a:lnSpc>
                <a:spcPct val="100000"/>
              </a:lnSpc>
              <a:spcBef>
                <a:spcPts val="0"/>
              </a:spcBef>
              <a:spcAft>
                <a:spcPts val="0"/>
              </a:spcAft>
              <a:buClrTx/>
              <a:buSzTx/>
              <a:buFontTx/>
              <a:buNone/>
              <a:tabLst/>
              <a:defRPr/>
            </a:pPr>
            <a:r>
              <a:rPr lang="es-ES" u="sng" dirty="0"/>
              <a:t>Información adicional </a:t>
            </a:r>
          </a:p>
          <a:p>
            <a:pPr fontAlgn="ctr"/>
            <a:r>
              <a:rPr lang="es-ES" dirty="0"/>
              <a:t>Países con información/Número de países</a:t>
            </a:r>
            <a:r>
              <a:rPr lang="en-US" dirty="0"/>
              <a:t>		</a:t>
            </a:r>
            <a:r>
              <a:rPr lang="es-ES" dirty="0"/>
              <a:t>31/31</a:t>
            </a:r>
          </a:p>
          <a:p>
            <a:pPr fontAlgn="ctr"/>
            <a:r>
              <a:rPr lang="es-ES" dirty="0"/>
              <a:t>Número total de diagnósticos de VIH          		29.992</a:t>
            </a:r>
          </a:p>
          <a:p>
            <a:pPr fontAlgn="ctr"/>
            <a:r>
              <a:rPr lang="es-ES" dirty="0"/>
              <a:t>Tasa por 100 000 habitantes (tasa ajustada)</a:t>
            </a:r>
            <a:r>
              <a:rPr lang="en-US" dirty="0"/>
              <a:t>		</a:t>
            </a:r>
            <a:r>
              <a:rPr lang="es-ES" dirty="0"/>
              <a:t>5,9 (6,4)</a:t>
            </a:r>
          </a:p>
          <a:p>
            <a:pPr fontAlgn="ctr"/>
            <a:r>
              <a:rPr lang="es-ES" dirty="0"/>
              <a:t>Proporción hombre-mujer</a:t>
            </a:r>
            <a:r>
              <a:rPr lang="en-US" dirty="0"/>
              <a:t>			</a:t>
            </a:r>
            <a:r>
              <a:rPr lang="es-ES" dirty="0"/>
              <a:t>3,3</a:t>
            </a:r>
          </a:p>
          <a:p>
            <a:pPr fontAlgn="ctr"/>
            <a:endParaRPr lang="es-ES" dirty="0">
              <a:solidFill>
                <a:schemeClr val="bg1">
                  <a:lumMod val="50000"/>
                </a:schemeClr>
              </a:solidFill>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dirty="0"/>
              <a:t>Fuente: ECDC/WHO (2015) HIV/AIDS </a:t>
            </a:r>
            <a:r>
              <a:rPr lang="es-ES" dirty="0" err="1"/>
              <a:t>Surveillance</a:t>
            </a:r>
            <a:r>
              <a:rPr lang="es-ES" dirty="0"/>
              <a:t> in Europe 2014</a:t>
            </a:r>
          </a:p>
          <a:p>
            <a:pPr fontAlgn="ctr"/>
            <a:endParaRPr lang="es-ES" dirty="0"/>
          </a:p>
          <a:p>
            <a:pPr fontAlgn="ctr"/>
            <a:endParaRPr lang="es-ES" dirty="0"/>
          </a:p>
          <a:p>
            <a:pPr fontAlgn="ct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eaLnBrk="1" hangingPunct="1"/>
            <a:endParaRPr lang="es-ES" dirty="0"/>
          </a:p>
        </p:txBody>
      </p:sp>
    </p:spTree>
    <p:extLst>
      <p:ext uri="{BB962C8B-B14F-4D97-AF65-F5344CB8AC3E}">
        <p14:creationId xmlns:p14="http://schemas.microsoft.com/office/powerpoint/2010/main" val="32773913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Existen distintas estrategias que pueden utilizarse para aumentar la realización de la prueba del VIH. Es importante ser consciente de las características de la epidemia local para informar del mejor ajuste o una combinación de varios enfoques diferentes.</a:t>
            </a:r>
          </a:p>
          <a:p>
            <a:endParaRPr lang="es-ES" dirty="0"/>
          </a:p>
        </p:txBody>
      </p:sp>
    </p:spTree>
    <p:extLst>
      <p:ext uri="{BB962C8B-B14F-4D97-AF65-F5344CB8AC3E}">
        <p14:creationId xmlns:p14="http://schemas.microsoft.com/office/powerpoint/2010/main" val="3045302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Existen distintas estrategias que pueden utilizarse para aumentar la realización de la prueba del VIH. Es importante ser consciente de las características de la epidemia local para informar del mejor ajuste o una combinación de varios enfoques diferentes.</a:t>
            </a:r>
          </a:p>
          <a:p>
            <a:endParaRPr lang="es-ES" dirty="0"/>
          </a:p>
        </p:txBody>
      </p:sp>
    </p:spTree>
    <p:extLst>
      <p:ext uri="{BB962C8B-B14F-4D97-AF65-F5344CB8AC3E}">
        <p14:creationId xmlns:p14="http://schemas.microsoft.com/office/powerpoint/2010/main" val="3045302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dirty="0"/>
              <a:t>Texto</a:t>
            </a:r>
          </a:p>
          <a:p>
            <a:pPr marL="0" marR="0" indent="0" algn="l" defTabSz="912370" rtl="0" eaLnBrk="1" fontAlgn="auto" latinLnBrk="0" hangingPunct="1">
              <a:lnSpc>
                <a:spcPct val="100000"/>
              </a:lnSpc>
              <a:spcBef>
                <a:spcPts val="0"/>
              </a:spcBef>
              <a:spcAft>
                <a:spcPts val="0"/>
              </a:spcAft>
              <a:buClrTx/>
              <a:buSzTx/>
              <a:buFontTx/>
              <a:buNone/>
              <a:tabLst/>
              <a:defRPr/>
            </a:pPr>
            <a:r>
              <a:rPr lang="es-ES" dirty="0"/>
              <a:t>Estas estrategias pueden dividirse en 4 categorías principales</a:t>
            </a:r>
          </a:p>
          <a:p>
            <a:pPr marL="0" marR="0" indent="0" algn="l" defTabSz="912370" rtl="0" eaLnBrk="1" fontAlgn="auto" latinLnBrk="0" hangingPunct="1">
              <a:lnSpc>
                <a:spcPct val="100000"/>
              </a:lnSpc>
              <a:spcBef>
                <a:spcPts val="0"/>
              </a:spcBef>
              <a:spcAft>
                <a:spcPts val="0"/>
              </a:spcAft>
              <a:buClrTx/>
              <a:buSzTx/>
              <a:buFontTx/>
              <a:buNone/>
              <a:tabLst/>
              <a:defRPr/>
            </a:pPr>
            <a:r>
              <a:rPr lang="es-ES" dirty="0"/>
              <a:t>Los programas pueden fomentar pruebas específicas para personas que pertenezcan a un grupo de alto riesgo MSM, BME, PWID, inmigrantes.</a:t>
            </a:r>
          </a:p>
          <a:p>
            <a:pPr marL="0" marR="0" indent="0" algn="l" defTabSz="912370" rtl="0" eaLnBrk="1" fontAlgn="auto" latinLnBrk="0" hangingPunct="1">
              <a:lnSpc>
                <a:spcPct val="100000"/>
              </a:lnSpc>
              <a:spcBef>
                <a:spcPts val="0"/>
              </a:spcBef>
              <a:spcAft>
                <a:spcPts val="0"/>
              </a:spcAft>
              <a:buClrTx/>
              <a:buSzTx/>
              <a:buFontTx/>
              <a:buNone/>
              <a:tabLst/>
              <a:defRPr/>
            </a:pPr>
            <a:r>
              <a:rPr lang="es-ES" dirty="0"/>
              <a:t>Pueden centrarse en ofrecer pruebas en lugares donde pueden haber personas con alto riesgo; como dispensarios de salud sexual, centros de interrupción del embarazo, dispensarios prenatales, centros de abuso de drogas. Los centros no médicos de la comunidad, que proporcionan servicios para aquellos grupos con riesgo, a menudo por compañeros o trabajadores de la comunidad, recientemente han sido avalados y apoyados por la OMS y hay muchos ejemplos satisfactorios como puntos de control en Barcelona.</a:t>
            </a:r>
          </a:p>
          <a:p>
            <a:pPr marL="0" marR="0" indent="0" algn="l" defTabSz="912370" rtl="0" eaLnBrk="1" fontAlgn="auto" latinLnBrk="0" hangingPunct="1">
              <a:lnSpc>
                <a:spcPct val="100000"/>
              </a:lnSpc>
              <a:spcBef>
                <a:spcPts val="0"/>
              </a:spcBef>
              <a:spcAft>
                <a:spcPts val="0"/>
              </a:spcAft>
              <a:buClrTx/>
              <a:buSzTx/>
              <a:buFontTx/>
              <a:buNone/>
              <a:tabLst/>
              <a:defRPr/>
            </a:pPr>
            <a:r>
              <a:rPr lang="es-ES" dirty="0"/>
              <a:t>Asimismo, podemos centrarnos en la ubicación ofreciendo la prueba universal en centros sanitarios de zonas con alto nivel de VIH sin diagnosticar. Con la prevalencia del diagnóstico local y la proporción estimada de no diagnosticados, puede calcularse la tasa de positividad prevista de la prueba. Esta estrategia se recomienda si se supera 1/1000 (que equivale a una prevalencia del 0,1 %, el umbral eficiente. </a:t>
            </a:r>
          </a:p>
          <a:p>
            <a:pPr marL="0" marR="0" indent="0" algn="l" defTabSz="912370" rtl="0" eaLnBrk="1" fontAlgn="auto" latinLnBrk="0" hangingPunct="1">
              <a:lnSpc>
                <a:spcPct val="100000"/>
              </a:lnSpc>
              <a:spcBef>
                <a:spcPts val="0"/>
              </a:spcBef>
              <a:spcAft>
                <a:spcPts val="0"/>
              </a:spcAft>
              <a:buClrTx/>
              <a:buSzTx/>
              <a:buFontTx/>
              <a:buNone/>
              <a:tabLst/>
              <a:defRPr/>
            </a:pPr>
            <a:r>
              <a:rPr lang="es-ES" dirty="0"/>
              <a:t>Finalmente, a los pacientes que se presentan para el tratamiento de ciertas enfermedades podemos ofrecerles la prueba del VIH de enfermedad indicadora si la seroprevalencia supera el 0,1 %</a:t>
            </a:r>
          </a:p>
          <a:p>
            <a:pPr marL="0" marR="0" indent="0" algn="l" defTabSz="912370" rtl="0" eaLnBrk="1" fontAlgn="auto" latinLnBrk="0" hangingPunct="1">
              <a:lnSpc>
                <a:spcPct val="100000"/>
              </a:lnSpc>
              <a:spcBef>
                <a:spcPts val="0"/>
              </a:spcBef>
              <a:spcAft>
                <a:spcPts val="0"/>
              </a:spcAft>
              <a:buClrTx/>
              <a:buSzTx/>
              <a:buFontTx/>
              <a:buNone/>
              <a:tabLst/>
              <a:defRPr/>
            </a:pPr>
            <a:r>
              <a:rPr lang="es-ES" dirty="0"/>
              <a:t> </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p:txBody>
      </p:sp>
    </p:spTree>
    <p:extLst>
      <p:ext uri="{BB962C8B-B14F-4D97-AF65-F5344CB8AC3E}">
        <p14:creationId xmlns:p14="http://schemas.microsoft.com/office/powerpoint/2010/main" val="38609429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Varias organizaciones internacionales, regionales, nacionales y de algunas especialidades proporcionan directrices de la prueba del VIH.</a:t>
            </a:r>
          </a:p>
          <a:p>
            <a:r>
              <a:rPr lang="es-ES"/>
              <a:t>La OMS acaba de publicar unas directrices de refuerzo para los centros de la prueba del VIH que abarcan todas las facetas del programa de la realización de la prueba del VIH</a:t>
            </a:r>
          </a:p>
          <a:p>
            <a:endParaRPr lang="es-ES" dirty="0"/>
          </a:p>
        </p:txBody>
      </p:sp>
    </p:spTree>
    <p:extLst>
      <p:ext uri="{BB962C8B-B14F-4D97-AF65-F5344CB8AC3E}">
        <p14:creationId xmlns:p14="http://schemas.microsoft.com/office/powerpoint/2010/main" val="13339784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a:t>Texto</a:t>
            </a:r>
          </a:p>
          <a:p>
            <a:pPr marL="0" marR="0" indent="0" algn="l" defTabSz="912370" rtl="0" eaLnBrk="1" fontAlgn="auto" latinLnBrk="0" hangingPunct="1">
              <a:lnSpc>
                <a:spcPct val="100000"/>
              </a:lnSpc>
              <a:spcBef>
                <a:spcPts val="0"/>
              </a:spcBef>
              <a:spcAft>
                <a:spcPts val="0"/>
              </a:spcAft>
              <a:buClrTx/>
              <a:buSzTx/>
              <a:buFontTx/>
              <a:buNone/>
              <a:tabLst/>
              <a:defRPr/>
            </a:pPr>
            <a:r>
              <a:rPr lang="es-ES"/>
              <a:t>La guía de ECDC sobre cómo aumentar la realización de pruebas del VIH se publicó en 2010 y actualmente se está evaluando y actualizando</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endParaRPr lang="es-ES" dirty="0"/>
          </a:p>
        </p:txBody>
      </p:sp>
    </p:spTree>
    <p:extLst>
      <p:ext uri="{BB962C8B-B14F-4D97-AF65-F5344CB8AC3E}">
        <p14:creationId xmlns:p14="http://schemas.microsoft.com/office/powerpoint/2010/main" val="18895635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baseline="0" dirty="0" err="1" smtClean="0"/>
              <a:t>Narration</a:t>
            </a:r>
            <a:endParaRPr lang="es-ES" baseline="0"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s-ES" baseline="0" dirty="0" smtClean="0"/>
              <a:t>Esta diapositiva muestra la guía española para el diagnóstico temprano del VIH en el ámbito sanitario publicada por el Ministerio de Sanidad, Servicios Sociales e Igualdad en el año 2014 y el algoritmo para la realización de la prueba del VIH. </a:t>
            </a:r>
          </a:p>
          <a:p>
            <a:pPr marL="0" marR="0" indent="0" algn="l" defTabSz="91237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s-ES" dirty="0" err="1" smtClean="0"/>
              <a:t>Translation</a:t>
            </a:r>
            <a:r>
              <a:rPr lang="en-US" noProof="0" dirty="0" smtClean="0"/>
              <a:t>: This slide shows</a:t>
            </a:r>
            <a:r>
              <a:rPr lang="en-US" baseline="0" noProof="0" dirty="0" smtClean="0"/>
              <a:t> the Spanish guideline for early diagnosis of HIV in health care settings published by Ministry of Health in 2014 and the algorithm to the HIV testing </a:t>
            </a:r>
            <a:endParaRPr lang="en-US" noProof="0"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smtClean="0"/>
          </a:p>
          <a:p>
            <a:pPr>
              <a:defRPr/>
            </a:pPr>
            <a:r>
              <a:rPr lang="en-US" dirty="0"/>
              <a:t>Title: Spanish guideline for early diagnosis of HIV in health care settings, April 2014.</a:t>
            </a:r>
          </a:p>
          <a:p>
            <a:pPr marL="0" marR="0" indent="0" algn="l" defTabSz="912370" rtl="0" eaLnBrk="1" fontAlgn="auto" latinLnBrk="0" hangingPunct="1">
              <a:lnSpc>
                <a:spcPct val="100000"/>
              </a:lnSpc>
              <a:spcBef>
                <a:spcPts val="0"/>
              </a:spcBef>
              <a:spcAft>
                <a:spcPts val="0"/>
              </a:spcAft>
              <a:buClrTx/>
              <a:buSzTx/>
              <a:buFontTx/>
              <a:buNone/>
              <a:tabLst/>
              <a:defRPr/>
            </a:pPr>
            <a:endParaRPr lang="es-ES" baseline="0" dirty="0" smtClean="0"/>
          </a:p>
          <a:p>
            <a:r>
              <a:rPr lang="es-ES" baseline="0" dirty="0" smtClean="0"/>
              <a:t>Source: </a:t>
            </a:r>
            <a:r>
              <a:rPr lang="es-ES" sz="1200" kern="1200" dirty="0" smtClean="0">
                <a:solidFill>
                  <a:schemeClr val="tx1"/>
                </a:solidFill>
                <a:effectLst/>
                <a:latin typeface="+mn-lt"/>
                <a:ea typeface="+mn-ea"/>
                <a:cs typeface="+mn-cs"/>
              </a:rPr>
              <a:t>Ministerio de Sanidad, Servicios Sociales e Igualdad, Plan Nacional sobre Sida, Guía de recomendaciones para el diagnóstico precoz de VIH en el ámbito  sanitario, 2014. </a:t>
            </a:r>
            <a:r>
              <a:rPr lang="es-ES" dirty="0" smtClean="0"/>
              <a:t>http://www.msssi.gob.es/ciudadanos/enfLesiones/enfTransmisibles/sida/docs/GuiaRecomendacionesDiagnosticoPrecozVIH.pdf</a:t>
            </a:r>
            <a:endParaRPr lang="es-ES" dirty="0"/>
          </a:p>
        </p:txBody>
      </p:sp>
    </p:spTree>
    <p:extLst>
      <p:ext uri="{BB962C8B-B14F-4D97-AF65-F5344CB8AC3E}">
        <p14:creationId xmlns:p14="http://schemas.microsoft.com/office/powerpoint/2010/main" val="24698918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Muchas partes interesadas han trabajado con el VIH en Europa para desarrollar directrices para la prueba del VIH en enfermedades indicadoras. Esto también proporciona herramientas de útil implementación y evaluación.</a:t>
            </a:r>
          </a:p>
          <a:p>
            <a:endParaRPr lang="es-ES" dirty="0"/>
          </a:p>
          <a:p>
            <a:endParaRPr lang="es-ES" dirty="0"/>
          </a:p>
        </p:txBody>
      </p:sp>
    </p:spTree>
    <p:extLst>
      <p:ext uri="{BB962C8B-B14F-4D97-AF65-F5344CB8AC3E}">
        <p14:creationId xmlns:p14="http://schemas.microsoft.com/office/powerpoint/2010/main" val="968657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Texto</a:t>
            </a:r>
          </a:p>
          <a:p>
            <a:r>
              <a:rPr lang="es-ES" dirty="0"/>
              <a:t>¿Qué es exactamente la prueba del VIH guiada por enfermedades indicadoras?</a:t>
            </a:r>
          </a:p>
          <a:p>
            <a:r>
              <a:rPr lang="es-ES" dirty="0"/>
              <a:t>Las enfermedades indicadoras están asociadas con un mayor riesgo de infección por el VIH; muchas de estas enfermedades también se producen a tasas más altas en individuos infectados por el VIH, ya sea porque comparten una vía de transmisión (p. ej., hepatitis) o debido a la naturaleza de la inmunodeficiencia subyacente.</a:t>
            </a:r>
          </a:p>
          <a:p>
            <a:r>
              <a:rPr lang="es-ES" dirty="0"/>
              <a:t>Hasta hace poco había pocas pruebas de la prevalencia del VIH no diagnosticado en personas que presentan enfermedades indicadoras específicas; sin embargo, ahora cada vez hay más elementos en favor de esta estrategia.</a:t>
            </a:r>
          </a:p>
          <a:p>
            <a:r>
              <a:rPr lang="es-ES" dirty="0"/>
              <a:t>Como se ha mencionado antes, la prueba del VIH se considera rentable en una prevalencia del VIH no diagnosticado del 0,1 %, y prueba de la enfermedad indicadora cada vez se está incorporando más en una serie de directrices, sin embargo la aplicación es variable.</a:t>
            </a:r>
          </a:p>
          <a:p>
            <a:r>
              <a:rPr lang="es-ES" dirty="0"/>
              <a:t>Para ampliar las pruebas que justifican esta estrategia se ha llevado a cabo el estudio HIDES.</a:t>
            </a:r>
          </a:p>
          <a:p>
            <a:endParaRPr lang="es-ES" dirty="0"/>
          </a:p>
          <a:p>
            <a:r>
              <a:rPr lang="es-ES" dirty="0"/>
              <a:t>    </a:t>
            </a:r>
          </a:p>
        </p:txBody>
      </p:sp>
    </p:spTree>
    <p:extLst>
      <p:ext uri="{BB962C8B-B14F-4D97-AF65-F5344CB8AC3E}">
        <p14:creationId xmlns:p14="http://schemas.microsoft.com/office/powerpoint/2010/main" val="22745707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es-ES" sz="1200" dirty="0"/>
              <a:t>Texto </a:t>
            </a:r>
          </a:p>
          <a:p>
            <a:pPr marL="0" indent="0">
              <a:buNone/>
            </a:pPr>
            <a:r>
              <a:rPr lang="es-ES" sz="1200" dirty="0"/>
              <a:t>La prueba de enfermedad indicadora tiene lugar cuando los pacientes se presentan para recibir cuidados de una enfermedad específica y se les ofrece sistemáticamente una prueba del VIH.</a:t>
            </a:r>
          </a:p>
          <a:p>
            <a:pPr marL="0" indent="0">
              <a:buNone/>
            </a:pPr>
            <a:r>
              <a:rPr lang="es-ES"/>
              <a:t>Definimos una enfermedad indicadora como una seroprevalencia del VIH sin diagnosticar de 0,2 %; que es el umbral eficiente</a:t>
            </a:r>
          </a:p>
          <a:p>
            <a:pPr marL="0" indent="0">
              <a:buNone/>
            </a:pPr>
            <a:r>
              <a:rPr lang="es-ES" sz="1200" dirty="0"/>
              <a:t>Evaluar la enfermedad o el problema no implica ningún riesgo para ofrecer la prueba, que encuentra muchas trabas. </a:t>
            </a:r>
          </a:p>
          <a:p>
            <a:endParaRPr lang="es-ES" sz="1200" dirty="0"/>
          </a:p>
          <a:p>
            <a:endParaRPr lang="es-ES" dirty="0"/>
          </a:p>
          <a:p>
            <a:endParaRPr lang="es-ES" sz="1200" dirty="0"/>
          </a:p>
          <a:p>
            <a:endParaRPr lang="es-ES" sz="1200" dirty="0"/>
          </a:p>
        </p:txBody>
      </p:sp>
    </p:spTree>
    <p:extLst>
      <p:ext uri="{BB962C8B-B14F-4D97-AF65-F5344CB8AC3E}">
        <p14:creationId xmlns:p14="http://schemas.microsoft.com/office/powerpoint/2010/main" val="4284727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es-ES" dirty="0"/>
              <a:t>Texto</a:t>
            </a:r>
          </a:p>
          <a:p>
            <a:pPr marL="0" indent="0">
              <a:buFont typeface="Arial" panose="020B0604020202020204" pitchFamily="34" charset="0"/>
              <a:buNone/>
            </a:pPr>
            <a:r>
              <a:rPr lang="es-ES" dirty="0"/>
              <a:t>Hay tres grandes categorías de enfermedades indicadoras. La primera incluye las enfermedades que definen el SIDA, por ejemplo, PCP, NHL, toxoplasmosis cerebral; en total hay X enfermedades. La segunda categoría incluye aquellas que han demostrado o presupuesto una prevalencia del VIH no diagnosticado de 0,1 %; es sobre todo el caso de las enfermedades de la segunda subcategoría de 2b cuyos datos todavía no están disponibles. La última categoría incluye aquellas enfermedades donde la infección no diagnosticada plantea un riesgo significativo para el tratamiento satisfactorio de la enfermedad indicadora; por ejemplo los tratamientos inmunodepresores.  </a:t>
            </a:r>
          </a:p>
          <a:p>
            <a:pPr marL="0" indent="0">
              <a:buFont typeface="Arial" panose="020B0604020202020204" pitchFamily="34" charset="0"/>
              <a:buNone/>
            </a:pPr>
            <a:r>
              <a:rPr lang="es-ES" dirty="0"/>
              <a:t>Para definir con más detalle las enfermedades que cumplen los requisitos del estado de enfermedad indicadora, se realizó el estudio paneuropeo de tres fases, HIDES.</a:t>
            </a:r>
          </a:p>
          <a:p>
            <a:pPr marL="0" indent="0">
              <a:buFont typeface="Arial" panose="020B0604020202020204" pitchFamily="34" charset="0"/>
              <a:buNone/>
            </a:pPr>
            <a:endParaRPr lang="es-ES" baseline="0" dirty="0"/>
          </a:p>
          <a:p>
            <a:pPr marL="0" indent="0">
              <a:buFont typeface="Arial" panose="020B0604020202020204" pitchFamily="34" charset="0"/>
              <a:buNone/>
            </a:pPr>
            <a:endParaRPr lang="es-ES" sz="1200" baseline="0" dirty="0"/>
          </a:p>
        </p:txBody>
      </p:sp>
    </p:spTree>
    <p:extLst>
      <p:ext uri="{BB962C8B-B14F-4D97-AF65-F5344CB8AC3E}">
        <p14:creationId xmlns:p14="http://schemas.microsoft.com/office/powerpoint/2010/main" val="67925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ES" sz="1200" kern="1200" dirty="0" smtClean="0">
                <a:solidFill>
                  <a:schemeClr val="tx1"/>
                </a:solidFill>
                <a:effectLst/>
                <a:latin typeface="+mn-lt"/>
                <a:ea typeface="+mn-ea"/>
                <a:cs typeface="+mn-cs"/>
              </a:rPr>
              <a:t>Figura 2.2 a: Índices de nuevos diagnósticos del VIH, por año de diagnóstico, región europea de la OMS*, 2005-2014 (incluido Rusia) </a:t>
            </a:r>
          </a:p>
          <a:p>
            <a:pPr>
              <a:defRPr/>
            </a:pPr>
            <a:r>
              <a:rPr lang="es-ES" sz="1200" kern="1200" dirty="0" smtClean="0">
                <a:solidFill>
                  <a:schemeClr val="tx1"/>
                </a:solidFill>
                <a:effectLst/>
                <a:latin typeface="+mn-lt"/>
                <a:ea typeface="+mn-ea"/>
                <a:cs typeface="+mn-cs"/>
              </a:rPr>
              <a:t>Año de diagnóstico </a:t>
            </a:r>
          </a:p>
          <a:p>
            <a:pPr>
              <a:defRPr/>
            </a:pPr>
            <a:r>
              <a:rPr lang="es-ES" sz="1200" kern="1200" dirty="0" smtClean="0">
                <a:solidFill>
                  <a:schemeClr val="tx1"/>
                </a:solidFill>
                <a:effectLst/>
                <a:latin typeface="+mn-lt"/>
                <a:ea typeface="+mn-ea"/>
                <a:cs typeface="+mn-cs"/>
              </a:rPr>
              <a:t>Oeste </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Centro </a:t>
            </a:r>
            <a:endParaRPr lang="da-DK"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Este </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Región europea de la OMS* </a:t>
            </a: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50 países (los datos de Bosnia y Herzegovina, Turkmenistán y Uzbekistán se han excluido debido a los informes inconsistentes durante el periodo). </a:t>
            </a:r>
            <a:endParaRPr lang="es-ES" dirty="0" smtClean="0"/>
          </a:p>
          <a:p>
            <a:pPr>
              <a:defRPr/>
            </a:pPr>
            <a:endParaRPr lang="es-ES" dirty="0" smtClean="0"/>
          </a:p>
          <a:p>
            <a:pPr>
              <a:defRPr/>
            </a:pPr>
            <a:r>
              <a:rPr lang="es-ES" dirty="0" smtClean="0"/>
              <a:t>Texto</a:t>
            </a:r>
            <a:endParaRPr lang="es-ES" dirty="0"/>
          </a:p>
          <a:p>
            <a:pPr>
              <a:defRPr/>
            </a:pPr>
            <a:r>
              <a:rPr lang="es-ES" dirty="0"/>
              <a:t>En general, los datos muestran que la epidemia del VIH es estable en Europa Occidental y Central como se puede ver por las líneas verdes horizontales de este gráfico, mientras que al mismo tiempo aumenta en Europa del Este y Asia Central: como lo indica la línea azul oscuro, puede ver que ha aumentado año tras año desde 2005.</a:t>
            </a:r>
          </a:p>
          <a:p>
            <a:pPr>
              <a:defRPr/>
            </a:pPr>
            <a:r>
              <a:rPr lang="es-ES" dirty="0"/>
              <a:t>En Europa occidental, a pesar de haber una disminución general en el número de nuevas infecciones, muchas áreas han visto un aumento de la incidencia del VIH en hombres que practican sexo con hombres (HCH). </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r>
              <a:rPr lang="es-ES" dirty="0"/>
              <a:t>Fuente: Vigilancia del VIH/SIDA en Europa 2014 ECDC/OMS </a:t>
            </a:r>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a:p>
            <a:pPr marL="0" marR="0" indent="0" algn="l" defTabSz="912370" rtl="0" eaLnBrk="1" fontAlgn="auto" latinLnBrk="0" hangingPunct="1">
              <a:lnSpc>
                <a:spcPct val="100000"/>
              </a:lnSpc>
              <a:spcBef>
                <a:spcPts val="0"/>
              </a:spcBef>
              <a:spcAft>
                <a:spcPts val="0"/>
              </a:spcAft>
              <a:buClrTx/>
              <a:buSzTx/>
              <a:buFontTx/>
              <a:buNone/>
              <a:tabLst/>
              <a:defRPr/>
            </a:pPr>
            <a:endParaRPr lang="es-ES" dirty="0"/>
          </a:p>
        </p:txBody>
      </p:sp>
    </p:spTree>
    <p:extLst>
      <p:ext uri="{BB962C8B-B14F-4D97-AF65-F5344CB8AC3E}">
        <p14:creationId xmlns:p14="http://schemas.microsoft.com/office/powerpoint/2010/main" val="7049313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Texto</a:t>
            </a:r>
          </a:p>
          <a:p>
            <a:r>
              <a:rPr lang="es-ES" dirty="0"/>
              <a:t>En las tres fases del estudio HIDES se ofreció una prueba del VIH a todos los pacientes que se presentaban para recibir atención para enfermedades específicas.</a:t>
            </a:r>
          </a:p>
          <a:p>
            <a:r>
              <a:rPr lang="es-ES" dirty="0"/>
              <a:t>La fase 1 de HIDES era un estudio de viabilidad que confirmaba el estado de la EI de un numero de EI clave, dos de las 8 EI iniciales no tuvieron continuidad en la fase 2 debido a los datos obtenidos en HIDES 1. Estas fueron STI y Zóster en los pacientes menores de 65 </a:t>
            </a:r>
          </a:p>
          <a:p>
            <a:r>
              <a:rPr lang="es-ES" dirty="0"/>
              <a:t>Las enfermedades de la fase 2 se muestran en esta diapositiva</a:t>
            </a:r>
          </a:p>
          <a:p>
            <a:r>
              <a:rPr lang="es-ES" dirty="0"/>
              <a:t>El criterio de valoración principal fue la prevalencia del VIH</a:t>
            </a:r>
          </a:p>
          <a:p>
            <a:endParaRPr lang="es-ES" dirty="0"/>
          </a:p>
          <a:p>
            <a:r>
              <a:rPr lang="es-ES" dirty="0"/>
              <a:t>Información adicional</a:t>
            </a:r>
          </a:p>
          <a:p>
            <a:r>
              <a:rPr lang="es-ES" dirty="0"/>
              <a:t>STI</a:t>
            </a:r>
            <a:r>
              <a:rPr lang="en-US" dirty="0"/>
              <a:t>		</a:t>
            </a:r>
            <a:r>
              <a:rPr lang="es-ES" dirty="0"/>
              <a:t>4,06 (2,78-5,71)</a:t>
            </a:r>
          </a:p>
          <a:p>
            <a:r>
              <a:rPr lang="es-ES" dirty="0"/>
              <a:t>Zóster &lt;65años </a:t>
            </a:r>
            <a:r>
              <a:rPr lang="en-US" dirty="0"/>
              <a:t>	</a:t>
            </a:r>
            <a:r>
              <a:rPr lang="es-ES" dirty="0"/>
              <a:t>2,89 (1,07-6,21) [prevalencia(EI 95 %)]</a:t>
            </a:r>
          </a:p>
          <a:p>
            <a:endParaRPr lang="es-ES" dirty="0"/>
          </a:p>
          <a:p>
            <a:r>
              <a:rPr lang="es-ES" dirty="0"/>
              <a:t>Fuente: Sullivan AK, Raben D, Reekie J, Rayment M, et al., Feasibility and effectiveness of indicator condition-guided testing for HIV: results from HIDES I (HIV indicator diseases across Europe study). PLoS One 2013;8(1):e52845. doi: 10.1371/journal.pone.0052845. Epub 2013 Jan 15.</a:t>
            </a:r>
          </a:p>
          <a:p>
            <a:endParaRPr lang="es-ES" dirty="0"/>
          </a:p>
        </p:txBody>
      </p:sp>
    </p:spTree>
    <p:extLst>
      <p:ext uri="{BB962C8B-B14F-4D97-AF65-F5344CB8AC3E}">
        <p14:creationId xmlns:p14="http://schemas.microsoft.com/office/powerpoint/2010/main" val="22992597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latin typeface="Calibri" panose="020F0502020204030204" pitchFamily="34" charset="0"/>
              </a:rPr>
              <a:t>Texto</a:t>
            </a:r>
          </a:p>
          <a:p>
            <a:r>
              <a:rPr lang="es-ES" dirty="0">
                <a:latin typeface="Calibri" panose="020F0502020204030204" pitchFamily="34" charset="0"/>
              </a:rPr>
              <a:t>Se realizaron 150 encuestas en 42 centros clínicos de 20 países de 4 regiones de Europa Se incluyeron 9.471 pacientes, la mayoría de Europa del Este, seguido de Europa del Norte. </a:t>
            </a:r>
          </a:p>
          <a:p>
            <a:endParaRPr lang="es-ES" dirty="0"/>
          </a:p>
          <a:p>
            <a:r>
              <a:rPr lang="es-ES" dirty="0"/>
              <a:t>Información adicional – las regiones europeas corresponden a las utilizadas en EUROSIDA – un gran estudio europeo de cohortes del VIH</a:t>
            </a:r>
          </a:p>
          <a:p>
            <a:endParaRPr lang="es-ES" dirty="0"/>
          </a:p>
          <a:p>
            <a:r>
              <a:rPr lang="es-ES" dirty="0"/>
              <a:t>SE HAN DE ENUMERAR LOS PAÍSES POR REGIÓN DEL EUROSIDA </a:t>
            </a:r>
          </a:p>
          <a:p>
            <a:endParaRPr lang="es-ES" dirty="0"/>
          </a:p>
        </p:txBody>
      </p:sp>
    </p:spTree>
    <p:extLst>
      <p:ext uri="{BB962C8B-B14F-4D97-AF65-F5344CB8AC3E}">
        <p14:creationId xmlns:p14="http://schemas.microsoft.com/office/powerpoint/2010/main" val="491728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Hubo casi nueve mil quinientos participantes, la mayoría eran  hombres, blancos y el promedio de edad fue 37.</a:t>
            </a:r>
          </a:p>
          <a:p>
            <a:r>
              <a:rPr lang="es-ES"/>
              <a:t>Muy pocos habían hecho la prueba del VIH.</a:t>
            </a:r>
          </a:p>
          <a:p>
            <a:r>
              <a:rPr lang="es-ES"/>
              <a:t>Casi la mitad fueron escogidos por departamentos ambulatorios del hospital</a:t>
            </a:r>
          </a:p>
          <a:p>
            <a:r>
              <a:rPr lang="es-ES"/>
              <a:t>Solo un pequeño porcentaje era de la atención primaria, ya que solo habían pocos centros de este tipo. HIDES fase 3 es una extensión del grupo de enfermedad de tipo mononucleosis infecciosa; con un número cada vez mayor de centros de atención primaria implicados en la inscripción. </a:t>
            </a:r>
          </a:p>
          <a:p>
            <a:endParaRPr lang="es-ES" dirty="0"/>
          </a:p>
        </p:txBody>
      </p:sp>
    </p:spTree>
    <p:extLst>
      <p:ext uri="{BB962C8B-B14F-4D97-AF65-F5344CB8AC3E}">
        <p14:creationId xmlns:p14="http://schemas.microsoft.com/office/powerpoint/2010/main" val="3774768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235 personas dieron positivo a la prueba del VIH con una prevalencia del 2,5 %. Este resultado es 25 veces mayor que el resultado que se necesita para cumplir con la definición de EI. </a:t>
            </a:r>
          </a:p>
          <a:p>
            <a:endParaRPr lang="es-ES" dirty="0"/>
          </a:p>
        </p:txBody>
      </p:sp>
    </p:spTree>
    <p:extLst>
      <p:ext uri="{BB962C8B-B14F-4D97-AF65-F5344CB8AC3E}">
        <p14:creationId xmlns:p14="http://schemas.microsoft.com/office/powerpoint/2010/main" val="13663615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s-ES"/>
              <a:t>Texto</a:t>
            </a:r>
          </a:p>
          <a:p>
            <a:r>
              <a:rPr lang="es-ES"/>
              <a:t>Al separar la enfermedad indicadora independiente puede ver las enfermedades en la izquierda de la línea que cumplen la definición de EI. Había un pequeño número de pacientes y acontecimientos en las tres enfermedades de la derecha, y se necesitan más datos</a:t>
            </a:r>
          </a:p>
          <a:p>
            <a:endParaRPr lang="es-ES" dirty="0"/>
          </a:p>
        </p:txBody>
      </p:sp>
    </p:spTree>
    <p:extLst>
      <p:ext uri="{BB962C8B-B14F-4D97-AF65-F5344CB8AC3E}">
        <p14:creationId xmlns:p14="http://schemas.microsoft.com/office/powerpoint/2010/main" val="7977840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s-ES" dirty="0"/>
              <a:t>Texto</a:t>
            </a:r>
          </a:p>
          <a:p>
            <a:r>
              <a:rPr lang="es-ES" dirty="0"/>
              <a:t>Factores que hacen más probable que el resultado de la prueba sea positivo son ser macho, no blanco y de Europa del Este en comparación con Europa Central. La enfermedad indicadora también fue un factor predisponente con síndrome de mononucleosis infecciosa y discrasia sanguínea asociado a una mayor probabilidad de una prueba positiva del VIH. Esto puede demostrar que los datos útiles con los que se planifican los programas en un plan de implantación, o donde los recursos limitados pueden requerir centrarse en áreas de mayor necesidad: </a:t>
            </a:r>
          </a:p>
          <a:p>
            <a:endParaRPr lang="es-ES" dirty="0"/>
          </a:p>
          <a:p>
            <a:endParaRPr lang="es-ES" dirty="0"/>
          </a:p>
        </p:txBody>
      </p:sp>
    </p:spTree>
    <p:extLst>
      <p:ext uri="{BB962C8B-B14F-4D97-AF65-F5344CB8AC3E}">
        <p14:creationId xmlns:p14="http://schemas.microsoft.com/office/powerpoint/2010/main" val="35483610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Texto</a:t>
            </a:r>
          </a:p>
          <a:p>
            <a:r>
              <a:rPr lang="es-ES"/>
              <a:t>Para los que acababan de ser diagnosticados en la fase 2 del HIDES, la mayoría fueron diagnosticados tarde con un recuento de CD4 medio de solo 200. Casi el 30 % comunicó manifestar síntomas relacionados con el VIH antes del diagnóstico; lo cual representa oportunidades desaprovechadas para el diagnóstico precoz</a:t>
            </a:r>
          </a:p>
        </p:txBody>
      </p:sp>
    </p:spTree>
    <p:extLst>
      <p:ext uri="{BB962C8B-B14F-4D97-AF65-F5344CB8AC3E}">
        <p14:creationId xmlns:p14="http://schemas.microsoft.com/office/powerpoint/2010/main" val="23682777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2785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Ajustada por retraso en los informes </a:t>
            </a:r>
          </a:p>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Informado</a:t>
            </a:r>
            <a:endParaRPr lang="es-ES" dirty="0" smtClean="0"/>
          </a:p>
          <a:p>
            <a:endParaRPr lang="es-ES" dirty="0" smtClean="0"/>
          </a:p>
          <a:p>
            <a:r>
              <a:rPr lang="es-ES" dirty="0" smtClean="0"/>
              <a:t>Texto</a:t>
            </a:r>
            <a:endParaRPr lang="es-ES" dirty="0"/>
          </a:p>
          <a:p>
            <a:r>
              <a:rPr lang="es-ES" dirty="0"/>
              <a:t>Esta estabilización de la epidemia del VIH más reciente en Europa Occidental se está produciendo en una trayectoria de años de aumentos significativos.</a:t>
            </a:r>
          </a:p>
          <a:p>
            <a:endParaRPr lang="es-ES" dirty="0"/>
          </a:p>
          <a:p>
            <a:pPr>
              <a:defRPr/>
            </a:pPr>
            <a:r>
              <a:rPr lang="es-ES" dirty="0"/>
              <a:t>Fuente: Vigilancia del VIH/SIDA en Europa 2014 ECDC/OMS </a:t>
            </a:r>
          </a:p>
          <a:p>
            <a:endParaRPr lang="es-ES" dirty="0"/>
          </a:p>
          <a:p>
            <a:endParaRPr lang="es-ES" dirty="0"/>
          </a:p>
          <a:p>
            <a:endParaRPr lang="es-ES" dirty="0"/>
          </a:p>
          <a:p>
            <a:endParaRPr lang="es-ES" dirty="0"/>
          </a:p>
          <a:p>
            <a:endParaRPr lang="es-ES" dirty="0"/>
          </a:p>
          <a:p>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Índice de VIH por cada 100 000 personas (HIV rate per 100 000 population)</a:t>
            </a:r>
            <a:endParaRPr lang="en-GB" dirty="0" smtClean="0"/>
          </a:p>
          <a:p>
            <a:endParaRPr lang="en-GB" dirty="0" smtClean="0"/>
          </a:p>
          <a:p>
            <a:r>
              <a:rPr lang="en-GB" dirty="0" smtClean="0"/>
              <a:t>Narration</a:t>
            </a:r>
            <a:endParaRPr lang="en-GB" dirty="0" smtClean="0"/>
          </a:p>
          <a:p>
            <a:r>
              <a:rPr lang="es-ES" noProof="0" dirty="0" smtClean="0"/>
              <a:t>Esta diapositiva muestra el número de nuevos diagnósticos</a:t>
            </a:r>
            <a:r>
              <a:rPr lang="es-ES" baseline="0" noProof="0" dirty="0" smtClean="0"/>
              <a:t> de VIH según la Comunidad Autónoma y el año de diagnóstico en España. La cobertura del sistema de Vigilancia de VIH se ha ido incrementando desde un 34% del total de la población en el año 2003 (9 Comunidades Autónomas) al 100% en el año 2013.</a:t>
            </a:r>
          </a:p>
          <a:p>
            <a:endParaRPr lang="en-GB" dirty="0" smtClean="0"/>
          </a:p>
          <a:p>
            <a:r>
              <a:rPr lang="en-GB" dirty="0" smtClean="0"/>
              <a:t>Translation:</a:t>
            </a:r>
          </a:p>
          <a:p>
            <a:r>
              <a:rPr lang="en-GB" dirty="0" smtClean="0"/>
              <a:t>Title: </a:t>
            </a:r>
            <a:r>
              <a:rPr lang="en-GB" dirty="0" smtClean="0">
                <a:latin typeface="Calibri" panose="020F0502020204030204" pitchFamily="34" charset="0"/>
                <a:cs typeface="Calibri" panose="020F0502020204030204" pitchFamily="34" charset="0"/>
              </a:rPr>
              <a:t>New </a:t>
            </a:r>
            <a:r>
              <a:rPr lang="en-GB" dirty="0">
                <a:latin typeface="Calibri" panose="020F0502020204030204" pitchFamily="34" charset="0"/>
                <a:cs typeface="Calibri" panose="020F0502020204030204" pitchFamily="34" charset="0"/>
              </a:rPr>
              <a:t>HIV diagnoses by Autonomous Region and year of diagnosis, Spain, 2003-2013</a:t>
            </a:r>
          </a:p>
          <a:p>
            <a:endParaRPr lang="en-GB" dirty="0" smtClean="0"/>
          </a:p>
          <a:p>
            <a:r>
              <a:rPr lang="en-GB" b="0" dirty="0" smtClean="0"/>
              <a:t>S</a:t>
            </a:r>
            <a:r>
              <a:rPr lang="en-GB" dirty="0" smtClean="0"/>
              <a:t>ource: </a:t>
            </a:r>
            <a:r>
              <a:rPr lang="es-ES" dirty="0">
                <a:solidFill>
                  <a:srgbClr val="000000"/>
                </a:solidFill>
              </a:rPr>
              <a:t>Área de Vigilancia de VIH y Conductas de Riesgo. Vigilancia Epidemiológica del VIH/sida en España: Sistema de Información sobre Nuevos Diagnósticos de VIH y Registro Nacional de Casos de Sida. Plan Nacional sobre el Sida - S.G. de Promoción de la Salud y Epidemiología / Centro Nacional de Epidemiología - ISCIII. Madrid; Madrid Nov 2014</a:t>
            </a:r>
            <a:r>
              <a:rPr lang="es-ES" dirty="0" smtClean="0">
                <a:solidFill>
                  <a:srgbClr val="000000"/>
                </a:solidFill>
              </a:rPr>
              <a:t>.</a:t>
            </a:r>
          </a:p>
          <a:p>
            <a:endParaRPr lang="es-ES" dirty="0" smtClean="0">
              <a:solidFill>
                <a:srgbClr val="000000"/>
              </a:solidFill>
            </a:endParaRPr>
          </a:p>
          <a:p>
            <a:endParaRPr lang="en-GB" dirty="0"/>
          </a:p>
        </p:txBody>
      </p:sp>
    </p:spTree>
    <p:extLst>
      <p:ext uri="{BB962C8B-B14F-4D97-AF65-F5344CB8AC3E}">
        <p14:creationId xmlns:p14="http://schemas.microsoft.com/office/powerpoint/2010/main" val="78342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334DE7-8332-4ADE-8394-2954FB918A18}"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4620812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0725735-FBD4-433E-B783-7D8D514C87C9}" type="datetime1">
              <a:rPr lang="en-GB" smtClean="0">
                <a:solidFill>
                  <a:prstClr val="black">
                    <a:tint val="75000"/>
                  </a:prstClr>
                </a:solidFill>
              </a:rPr>
              <a:t>13/07/2017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166640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BBEE44F-FE59-4455-8FE5-98A5A7177C06}" type="datetime1">
              <a:rPr lang="en-GB" smtClean="0">
                <a:solidFill>
                  <a:prstClr val="black">
                    <a:tint val="75000"/>
                  </a:prstClr>
                </a:solidFill>
              </a:rPr>
              <a:t>13/07/2017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9448657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0D9D00-6186-4EA5-A203-4DD7162D84AC}" type="datetime1">
              <a:rPr lang="en-GB" smtClean="0">
                <a:solidFill>
                  <a:prstClr val="black">
                    <a:tint val="75000"/>
                  </a:prstClr>
                </a:solidFill>
              </a:rPr>
              <a:t>13/07/2017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2002557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6169D-E5DE-4420-8D74-991DF13A8283}" type="datetime1">
              <a:rPr lang="en-GB" smtClean="0">
                <a:solidFill>
                  <a:prstClr val="black">
                    <a:tint val="75000"/>
                  </a:prstClr>
                </a:solidFill>
              </a:rPr>
              <a:t>13/07/2017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402444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DBE9C8-21AC-44B6-9FCF-3A90BB05B8B9}" type="datetime1">
              <a:rPr lang="en-GB" smtClean="0">
                <a:solidFill>
                  <a:prstClr val="black">
                    <a:tint val="75000"/>
                  </a:prstClr>
                </a:solidFill>
              </a:rPr>
              <a:t>13/07/2017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696190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50705-30EB-4543-A056-C49A55782870}" type="datetime1">
              <a:rPr lang="en-GB" smtClean="0">
                <a:solidFill>
                  <a:prstClr val="black">
                    <a:tint val="75000"/>
                  </a:prstClr>
                </a:solidFill>
              </a:rPr>
              <a:t>13/07/2017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954470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EB2361-A632-4902-B1A3-2AB29E8EE594}"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4120182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0F58AC-7239-442B-9590-7B2D54F925A8}"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2919381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F4CA1C21-7E79-4545-81FA-C372CF05AAAA}" type="datetime1">
              <a:rPr lang="en-GB" altLang="en-US" smtClean="0">
                <a:solidFill>
                  <a:prstClr val="black">
                    <a:tint val="75000"/>
                  </a:prstClr>
                </a:solidFill>
              </a:rPr>
              <a:t>13/07/2017</a:t>
            </a:fld>
            <a:endParaRPr lang="en-US" altLang="en-US" dirty="0">
              <a:solidFill>
                <a:prstClr val="black">
                  <a:tint val="75000"/>
                </a:prstClr>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prstClr val="black">
                    <a:tint val="75000"/>
                  </a:prstClr>
                </a:solidFill>
              </a:rPr>
              <a:pPr>
                <a:defRPr/>
              </a:pPr>
              <a:t>‹nr.›</a:t>
            </a:fld>
            <a:endParaRPr lang="en-US" altLang="en-US" dirty="0">
              <a:solidFill>
                <a:prstClr val="black">
                  <a:tint val="75000"/>
                </a:prstClr>
              </a:solidFill>
            </a:endParaRPr>
          </a:p>
        </p:txBody>
      </p:sp>
    </p:spTree>
    <p:extLst>
      <p:ext uri="{BB962C8B-B14F-4D97-AF65-F5344CB8AC3E}">
        <p14:creationId xmlns:p14="http://schemas.microsoft.com/office/powerpoint/2010/main" val="363891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‹nr.›</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FA7507C0-32C9-45EF-99D1-75FAF175621A}" type="datetime1">
              <a:rPr lang="en-GB" smtClean="0"/>
              <a:t>13/07/2017</a:t>
            </a:fld>
            <a:endParaRPr lang="en-GB" dirty="0"/>
          </a:p>
        </p:txBody>
      </p:sp>
    </p:spTree>
    <p:extLst>
      <p:ext uri="{BB962C8B-B14F-4D97-AF65-F5344CB8AC3E}">
        <p14:creationId xmlns:p14="http://schemas.microsoft.com/office/powerpoint/2010/main" val="6549195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6998" y="273041"/>
            <a:ext cx="8228659" cy="1144008"/>
          </a:xfrm>
        </p:spPr>
        <p:txBody>
          <a:bodyPr/>
          <a:lstStyle/>
          <a:p>
            <a:r>
              <a:rPr lang="en-US"/>
              <a:t>Click to edit Master title style</a:t>
            </a:r>
            <a:endParaRPr lang="pl-PL"/>
          </a:p>
        </p:txBody>
      </p:sp>
      <p:sp>
        <p:nvSpPr>
          <p:cNvPr id="3" name="Symbol zastępczy daty 2"/>
          <p:cNvSpPr>
            <a:spLocks noGrp="1"/>
          </p:cNvSpPr>
          <p:nvPr>
            <p:ph type="dt" idx="10"/>
          </p:nvPr>
        </p:nvSpPr>
        <p:spPr>
          <a:xfrm>
            <a:off x="456998" y="6247978"/>
            <a:ext cx="2129747" cy="471774"/>
          </a:xfrm>
        </p:spPr>
        <p:txBody>
          <a:bodyPr/>
          <a:lstStyle>
            <a:lvl1pPr>
              <a:defRPr/>
            </a:lvl1pPr>
          </a:lstStyle>
          <a:p>
            <a:endParaRPr lang="es-ES" altLang="pl-PL" dirty="0"/>
          </a:p>
        </p:txBody>
      </p:sp>
      <p:sp>
        <p:nvSpPr>
          <p:cNvPr id="4" name="Symbol zastępczy stopki 3"/>
          <p:cNvSpPr>
            <a:spLocks noGrp="1"/>
          </p:cNvSpPr>
          <p:nvPr>
            <p:ph type="ftr" idx="11"/>
          </p:nvPr>
        </p:nvSpPr>
        <p:spPr>
          <a:xfrm>
            <a:off x="3127079" y="6247978"/>
            <a:ext cx="2897907" cy="471774"/>
          </a:xfrm>
        </p:spPr>
        <p:txBody>
          <a:bodyPr/>
          <a:lstStyle>
            <a:lvl1pPr>
              <a:defRPr/>
            </a:lvl1pPr>
          </a:lstStyle>
          <a:p>
            <a:endParaRPr lang="es-ES" altLang="pl-PL" dirty="0"/>
          </a:p>
        </p:txBody>
      </p:sp>
      <p:sp>
        <p:nvSpPr>
          <p:cNvPr id="5" name="Symbol zastępczy numeru slajdu 4"/>
          <p:cNvSpPr>
            <a:spLocks noGrp="1"/>
          </p:cNvSpPr>
          <p:nvPr>
            <p:ph type="sldNum" idx="12"/>
          </p:nvPr>
        </p:nvSpPr>
        <p:spPr>
          <a:xfrm>
            <a:off x="6555911" y="6247978"/>
            <a:ext cx="2129747" cy="471774"/>
          </a:xfrm>
        </p:spPr>
        <p:txBody>
          <a:bodyPr/>
          <a:lstStyle>
            <a:lvl1pPr>
              <a:defRPr/>
            </a:lvl1pPr>
          </a:lstStyle>
          <a:p>
            <a:fld id="{6732ACFD-EB96-4BC2-84C7-678D503CFE6E}" type="slidenum">
              <a:rPr lang="es-ES" altLang="pl-PL"/>
              <a:pPr/>
              <a:t>‹nr.›</a:t>
            </a:fld>
            <a:endParaRPr lang="es-ES" altLang="pl-PL" dirty="0"/>
          </a:p>
        </p:txBody>
      </p:sp>
    </p:spTree>
    <p:extLst>
      <p:ext uri="{BB962C8B-B14F-4D97-AF65-F5344CB8AC3E}">
        <p14:creationId xmlns:p14="http://schemas.microsoft.com/office/powerpoint/2010/main" val="23413425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733" y="2840744"/>
            <a:ext cx="9211868" cy="1959681"/>
          </a:xfrm>
        </p:spPr>
        <p:txBody>
          <a:bodyPr/>
          <a:lstStyle/>
          <a:p>
            <a:r>
              <a:rPr lang="en-US"/>
              <a:t>Click to edit Master title style</a:t>
            </a:r>
          </a:p>
        </p:txBody>
      </p:sp>
      <p:sp>
        <p:nvSpPr>
          <p:cNvPr id="3" name="Subtitle 2"/>
          <p:cNvSpPr>
            <a:spLocks noGrp="1"/>
          </p:cNvSpPr>
          <p:nvPr>
            <p:ph type="subTitle" idx="1"/>
          </p:nvPr>
        </p:nvSpPr>
        <p:spPr>
          <a:xfrm>
            <a:off x="1625466" y="5181443"/>
            <a:ext cx="7586402" cy="2337153"/>
          </a:xfrm>
        </p:spPr>
        <p:txBody>
          <a:bodyPr/>
          <a:lstStyle>
            <a:lvl1pPr marL="0" indent="0" algn="ctr">
              <a:buNone/>
              <a:defRPr/>
            </a:lvl1pPr>
            <a:lvl2pPr marL="109503" indent="0" algn="ctr">
              <a:buNone/>
              <a:defRPr/>
            </a:lvl2pPr>
            <a:lvl3pPr marL="219006" indent="0" algn="ctr">
              <a:buNone/>
              <a:defRPr/>
            </a:lvl3pPr>
            <a:lvl4pPr marL="328517" indent="0" algn="ctr">
              <a:buNone/>
              <a:defRPr/>
            </a:lvl4pPr>
            <a:lvl5pPr marL="438023" indent="0" algn="ctr">
              <a:buNone/>
              <a:defRPr/>
            </a:lvl5pPr>
            <a:lvl6pPr marL="547527" indent="0" algn="ctr">
              <a:buNone/>
              <a:defRPr/>
            </a:lvl6pPr>
            <a:lvl7pPr marL="657034" indent="0" algn="ctr">
              <a:buNone/>
              <a:defRPr/>
            </a:lvl7pPr>
            <a:lvl8pPr marL="766540" indent="0" algn="ctr">
              <a:buNone/>
              <a:defRPr/>
            </a:lvl8pPr>
            <a:lvl9pPr marL="87604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CDF043B3-7DC0-439A-8322-6FFA37F9B703}" type="datetime1">
              <a:rPr lang="en-GB" altLang="en-US" smtClean="0">
                <a:solidFill>
                  <a:srgbClr val="000000"/>
                </a:solidFill>
              </a:rPr>
              <a:t>13/07/2017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48DDFCB-0F69-47DE-9671-4326B36B3BAE}"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42035130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5F39A8B-E890-4D9E-ABAD-2D55EE0966B0}" type="datetime1">
              <a:rPr lang="en-GB" altLang="en-US" smtClean="0">
                <a:solidFill>
                  <a:srgbClr val="000000"/>
                </a:solidFill>
              </a:rPr>
              <a:t>13/07/2017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A926C0-8991-4734-860C-FE61A98C6800}"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7984084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74" y="5875957"/>
            <a:ext cx="9211868" cy="1815924"/>
          </a:xfrm>
        </p:spPr>
        <p:txBody>
          <a:bodyPr anchor="t"/>
          <a:lstStyle>
            <a:lvl1pPr algn="l">
              <a:defRPr sz="1000" b="1" cap="all"/>
            </a:lvl1pPr>
          </a:lstStyle>
          <a:p>
            <a:r>
              <a:rPr lang="en-US"/>
              <a:t>Click to edit Master title style</a:t>
            </a:r>
          </a:p>
        </p:txBody>
      </p:sp>
      <p:sp>
        <p:nvSpPr>
          <p:cNvPr id="3" name="Text Placeholder 2"/>
          <p:cNvSpPr>
            <a:spLocks noGrp="1"/>
          </p:cNvSpPr>
          <p:nvPr>
            <p:ph type="body" idx="1"/>
          </p:nvPr>
        </p:nvSpPr>
        <p:spPr>
          <a:xfrm>
            <a:off x="856074" y="3875706"/>
            <a:ext cx="9211868" cy="2000250"/>
          </a:xfrm>
        </p:spPr>
        <p:txBody>
          <a:bodyPr anchor="b"/>
          <a:lstStyle>
            <a:lvl1pPr marL="0" indent="0">
              <a:buNone/>
              <a:defRPr sz="500"/>
            </a:lvl1pPr>
            <a:lvl2pPr marL="109503" indent="0">
              <a:buNone/>
              <a:defRPr sz="400"/>
            </a:lvl2pPr>
            <a:lvl3pPr marL="219006" indent="0">
              <a:buNone/>
              <a:defRPr sz="400"/>
            </a:lvl3pPr>
            <a:lvl4pPr marL="328517" indent="0">
              <a:buNone/>
              <a:defRPr sz="300"/>
            </a:lvl4pPr>
            <a:lvl5pPr marL="438023" indent="0">
              <a:buNone/>
              <a:defRPr sz="300"/>
            </a:lvl5pPr>
            <a:lvl6pPr marL="547527" indent="0">
              <a:buNone/>
              <a:defRPr sz="300"/>
            </a:lvl6pPr>
            <a:lvl7pPr marL="657034" indent="0">
              <a:buNone/>
              <a:defRPr sz="300"/>
            </a:lvl7pPr>
            <a:lvl8pPr marL="766540" indent="0">
              <a:buNone/>
              <a:defRPr sz="300"/>
            </a:lvl8pPr>
            <a:lvl9pPr marL="876044" indent="0">
              <a:buNone/>
              <a:defRPr sz="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C467482-5322-4E88-8C20-41FBDADDA5EC}" type="datetime1">
              <a:rPr lang="en-GB" altLang="en-US" smtClean="0">
                <a:solidFill>
                  <a:srgbClr val="000000"/>
                </a:solidFill>
              </a:rPr>
              <a:t>13/07/2017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46F0B0-8B43-4602-A7D3-0365E00C88FC}"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3876752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736"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4797"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868C8B07-ECA6-465A-B187-3FC57C41FA04}" type="datetime1">
              <a:rPr lang="en-GB" altLang="en-US" smtClean="0">
                <a:solidFill>
                  <a:srgbClr val="000000"/>
                </a:solidFill>
              </a:rPr>
              <a:t>13/07/2017</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AC7CF30-B416-4101-9732-A28F202EE249}"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1617141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6008"/>
            <a:ext cx="9753466"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1934" y="2046994"/>
            <a:ext cx="478837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a:t>Click to edit Master text styles</a:t>
            </a:r>
          </a:p>
        </p:txBody>
      </p:sp>
      <p:sp>
        <p:nvSpPr>
          <p:cNvPr id="4" name="Content Placeholder 3"/>
          <p:cNvSpPr>
            <a:spLocks noGrp="1"/>
          </p:cNvSpPr>
          <p:nvPr>
            <p:ph sz="half" idx="2"/>
          </p:nvPr>
        </p:nvSpPr>
        <p:spPr>
          <a:xfrm>
            <a:off x="541934" y="2899835"/>
            <a:ext cx="478837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05350" y="2046994"/>
            <a:ext cx="479005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a:t>Click to edit Master text styles</a:t>
            </a:r>
          </a:p>
        </p:txBody>
      </p:sp>
      <p:sp>
        <p:nvSpPr>
          <p:cNvPr id="6" name="Content Placeholder 5"/>
          <p:cNvSpPr>
            <a:spLocks noGrp="1"/>
          </p:cNvSpPr>
          <p:nvPr>
            <p:ph sz="quarter" idx="4"/>
          </p:nvPr>
        </p:nvSpPr>
        <p:spPr>
          <a:xfrm>
            <a:off x="5505350" y="2899835"/>
            <a:ext cx="479005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926538F4-1ADB-4FC4-9759-4303978BC1C1}" type="datetime1">
              <a:rPr lang="en-GB" altLang="en-US" smtClean="0">
                <a:solidFill>
                  <a:srgbClr val="000000"/>
                </a:solidFill>
              </a:rPr>
              <a:t>13/07/2017</a:t>
            </a:fld>
            <a:endParaRPr lang="es-E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EC45B54-F645-41D5-B715-A7B6C7290124}"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35911553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D87D8F1-B1CA-4FF1-A5FB-4578B64888D9}" type="datetime1">
              <a:rPr lang="en-GB" altLang="en-US" smtClean="0">
                <a:solidFill>
                  <a:srgbClr val="000000"/>
                </a:solidFill>
              </a:rPr>
              <a:t>13/07/2017</a:t>
            </a:fld>
            <a:endParaRPr lang="es-E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F2DEB58-566A-4AB2-8D88-783B81F1C6AE}"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4055232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78750E5-A1BE-4833-A96B-05267696619B}" type="datetime1">
              <a:rPr lang="en-GB" altLang="en-US" smtClean="0">
                <a:solidFill>
                  <a:srgbClr val="000000"/>
                </a:solidFill>
              </a:rPr>
              <a:t>13/07/2017</a:t>
            </a:fld>
            <a:endParaRPr lang="es-ES" alt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s-E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10C63600-0F16-477E-A5D2-110840DA71C9}"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15404563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4248"/>
            <a:ext cx="3565408" cy="1549135"/>
          </a:xfrm>
        </p:spPr>
        <p:txBody>
          <a:bodyPr anchor="b"/>
          <a:lstStyle>
            <a:lvl1pPr algn="l">
              <a:defRPr sz="500" b="1"/>
            </a:lvl1pPr>
          </a:lstStyle>
          <a:p>
            <a:r>
              <a:rPr lang="en-US"/>
              <a:t>Click to edit Master title style</a:t>
            </a:r>
          </a:p>
        </p:txBody>
      </p:sp>
      <p:sp>
        <p:nvSpPr>
          <p:cNvPr id="3" name="Content Placeholder 2"/>
          <p:cNvSpPr>
            <a:spLocks noGrp="1"/>
          </p:cNvSpPr>
          <p:nvPr>
            <p:ph idx="1"/>
          </p:nvPr>
        </p:nvSpPr>
        <p:spPr>
          <a:xfrm>
            <a:off x="4237030" y="364263"/>
            <a:ext cx="6058370" cy="7803885"/>
          </a:xfrm>
        </p:spPr>
        <p:txBody>
          <a:bodyPr/>
          <a:lstStyle>
            <a:lvl1pPr>
              <a:defRPr sz="800"/>
            </a:lvl1pPr>
            <a:lvl2pPr>
              <a:defRPr sz="700"/>
            </a:lvl2pPr>
            <a:lvl3pPr>
              <a:defRPr sz="600"/>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934" y="1913379"/>
            <a:ext cx="3565408" cy="6254750"/>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9C4B956-0AD1-4244-9F08-E20626CD53B8}" type="datetime1">
              <a:rPr lang="en-GB" altLang="en-US" smtClean="0">
                <a:solidFill>
                  <a:srgbClr val="000000"/>
                </a:solidFill>
              </a:rPr>
              <a:t>13/07/2017</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748DA5-F5BD-4070-A92D-523A8A29C5DF}"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1182826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059" y="6400713"/>
            <a:ext cx="6502534" cy="755826"/>
          </a:xfrm>
        </p:spPr>
        <p:txBody>
          <a:bodyPr anchor="b"/>
          <a:lstStyle>
            <a:lvl1pPr algn="l">
              <a:defRPr sz="500" b="1"/>
            </a:lvl1pPr>
          </a:lstStyle>
          <a:p>
            <a:r>
              <a:rPr lang="en-US"/>
              <a:t>Click to edit Master title style</a:t>
            </a:r>
          </a:p>
        </p:txBody>
      </p:sp>
      <p:sp>
        <p:nvSpPr>
          <p:cNvPr id="3" name="Picture Placeholder 2"/>
          <p:cNvSpPr>
            <a:spLocks noGrp="1"/>
          </p:cNvSpPr>
          <p:nvPr>
            <p:ph type="pic" idx="1"/>
          </p:nvPr>
        </p:nvSpPr>
        <p:spPr>
          <a:xfrm>
            <a:off x="2124059" y="817122"/>
            <a:ext cx="6502534" cy="5486135"/>
          </a:xfrm>
        </p:spPr>
        <p:txBody>
          <a:bodyPr lIns="97616" tIns="48809" rIns="97616" bIns="48809"/>
          <a:lstStyle>
            <a:lvl1pPr marL="0" indent="0">
              <a:buNone/>
              <a:defRPr sz="800"/>
            </a:lvl1pPr>
            <a:lvl2pPr marL="109503" indent="0">
              <a:buNone/>
              <a:defRPr sz="700"/>
            </a:lvl2pPr>
            <a:lvl3pPr marL="219006" indent="0">
              <a:buNone/>
              <a:defRPr sz="600"/>
            </a:lvl3pPr>
            <a:lvl4pPr marL="328517" indent="0">
              <a:buNone/>
              <a:defRPr sz="500"/>
            </a:lvl4pPr>
            <a:lvl5pPr marL="438023" indent="0">
              <a:buNone/>
              <a:defRPr sz="500"/>
            </a:lvl5pPr>
            <a:lvl6pPr marL="547527" indent="0">
              <a:buNone/>
              <a:defRPr sz="500"/>
            </a:lvl6pPr>
            <a:lvl7pPr marL="657034" indent="0">
              <a:buNone/>
              <a:defRPr sz="500"/>
            </a:lvl7pPr>
            <a:lvl8pPr marL="766540" indent="0">
              <a:buNone/>
              <a:defRPr sz="500"/>
            </a:lvl8pPr>
            <a:lvl9pPr marL="876044" indent="0">
              <a:buNone/>
              <a:defRPr sz="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24059" y="7156540"/>
            <a:ext cx="6502534" cy="1072885"/>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E16C778-2A5A-4AC5-A45E-CB731219C404}" type="datetime1">
              <a:rPr lang="en-GB" altLang="en-US" smtClean="0">
                <a:solidFill>
                  <a:srgbClr val="000000"/>
                </a:solidFill>
              </a:rPr>
              <a:t>13/07/2017</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8812A7-4C74-4AF9-BDBB-AD67658908CB}"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8849179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75606E96-0E81-4D14-ADDB-A32F0DE39A7D}" type="datetime1">
              <a:rPr lang="en-GB" altLang="en-US" smtClean="0">
                <a:solidFill>
                  <a:srgbClr val="000000"/>
                </a:solidFill>
              </a:rPr>
              <a:t>13/07/2017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5A4A31-45A1-4B92-8B90-DBAAF99A056C}"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36358750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1821" y="812713"/>
            <a:ext cx="2302799" cy="7315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752" y="812713"/>
            <a:ext cx="6876815" cy="7315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44CB9A8-F1CD-4998-9CEB-00B12A99187B}" type="datetime1">
              <a:rPr lang="en-GB" altLang="en-US" smtClean="0">
                <a:solidFill>
                  <a:srgbClr val="000000"/>
                </a:solidFill>
              </a:rPr>
              <a:t>13/07/2017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A3996E-D51A-4E2A-B2E5-B79518FFAFF4}"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30194066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B42ADF56-1CE2-46D5-8EE3-6EEAD822F953}" type="datetime1">
              <a:rPr lang="en-GB" altLang="en-US" smtClean="0">
                <a:solidFill>
                  <a:srgbClr val="000000"/>
                </a:solidFill>
              </a:rPr>
              <a:t>13/07/2017</a:t>
            </a:fld>
            <a:endParaRPr lang="en-US" altLang="en-US" dirty="0">
              <a:solidFill>
                <a:srgbClr val="000000"/>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srgbClr val="000000"/>
                </a:solidFill>
              </a:rPr>
              <a:pPr>
                <a:defRPr/>
              </a:pPr>
              <a:t>‹nr.›</a:t>
            </a:fld>
            <a:endParaRPr lang="en-US" altLang="en-US" dirty="0">
              <a:solidFill>
                <a:srgbClr val="000000"/>
              </a:solidFill>
            </a:endParaRPr>
          </a:p>
        </p:txBody>
      </p:sp>
    </p:spTree>
    <p:extLst>
      <p:ext uri="{BB962C8B-B14F-4D97-AF65-F5344CB8AC3E}">
        <p14:creationId xmlns:p14="http://schemas.microsoft.com/office/powerpoint/2010/main" val="16157392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US"/>
              <a:t>Click to edit Master title style</a:t>
            </a:r>
            <a:endParaRPr lang="en-GB"/>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US"/>
              <a:t>Click to edit Master subtitle style</a:t>
            </a:r>
            <a:endParaRPr lang="en-GB"/>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GB"/>
              <a:t>Click to edit Master title style</a:t>
            </a:r>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GB"/>
              <a:t>Click to edit Master subtitle style</a:t>
            </a:r>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68122C-94AA-4A6F-BCEC-C99851202EB9}" type="datetime1">
              <a:rPr lang="en-GB" smtClean="0"/>
              <a:t>13/07/2017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872038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67544" y="16288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395536" y="6381328"/>
            <a:ext cx="2133600" cy="365125"/>
          </a:xfrm>
        </p:spPr>
        <p:txBody>
          <a:bodyPr/>
          <a:lstStyle/>
          <a:p>
            <a:fld id="{2F1B5D14-C2F7-4984-B084-0E64E1AC36C6}" type="datetime1">
              <a:rPr lang="en-GB" smtClean="0"/>
              <a:t>13/07/2017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1689151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548E1-A167-48E6-BC5E-D6DCC1CB9396}" type="datetime1">
              <a:rPr lang="en-GB" smtClean="0"/>
              <a:t>13/07/2017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419834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FFCAC6-6FAB-4788-A6E5-E2E089CACA19}" type="datetime1">
              <a:rPr lang="en-GB" smtClean="0"/>
              <a:t>13/07/2017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2795833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3B375E-D7B2-4C43-89DA-03C98DF610E9}" type="datetime1">
              <a:rPr lang="en-GB" smtClean="0"/>
              <a:t>13/07/2017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1392280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4B121D-7277-4FE4-8FAB-83E95F128BA3}" type="datetime1">
              <a:rPr lang="en-GB" smtClean="0"/>
              <a:t>13/07/2017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2257359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876E0-1A77-4B22-9C59-CA5BE156FB71}" type="datetime1">
              <a:rPr lang="en-GB" smtClean="0"/>
              <a:t>13/07/2017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3095361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55F7DC-F962-47BD-AAEB-33330809AE85}" type="datetime1">
              <a:rPr lang="en-GB" smtClean="0"/>
              <a:t>13/07/2017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3060458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00FBBA-A58A-4A64-B2D4-74B58880D1F1}" type="datetime1">
              <a:rPr lang="en-GB" smtClean="0"/>
              <a:t>13/07/2017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1185457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CE2A72-54F8-47C1-8B40-A2B222068F98}" type="datetime1">
              <a:rPr lang="en-GB" smtClean="0"/>
              <a:t>13/07/2017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4254978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74E6E6-5612-4AE4-85C2-FD1CA5C12B4E}" type="datetime1">
              <a:rPr lang="en-GB" smtClean="0"/>
              <a:t>13/07/2017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1724600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r>
              <a:rPr lang="en-US" noProof="0"/>
              <a:t>Click icon to add chart</a:t>
            </a:r>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r>
              <a:rPr lang="en-US" noProof="0"/>
              <a:t>Click icon to add table</a:t>
            </a:r>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73AD23-18C8-4F34-99F8-D3125C266D12}"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011804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5EB4A2-0C26-4954-9C73-1CAEA076AB5A}"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180991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5B2A0-D3C6-402D-BF2F-E97D7E094B81}"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5893148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6A5D1B-DE43-43D4-A250-2D142442F463}" type="datetime1">
              <a:rPr lang="en-GB" smtClean="0">
                <a:solidFill>
                  <a:prstClr val="black">
                    <a:tint val="75000"/>
                  </a:prstClr>
                </a:solidFill>
              </a:rPr>
              <a:t>13/07/2017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6729043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46E9AA-1F2B-4F9C-B577-502025B88DC3}" type="datetime1">
              <a:rPr lang="en-GB" smtClean="0">
                <a:solidFill>
                  <a:prstClr val="black">
                    <a:tint val="75000"/>
                  </a:prstClr>
                </a:solidFill>
              </a:rPr>
              <a:t>13/07/2017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8466162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05C8A9-DA0A-45F4-862B-9B36A84D48DD}" type="datetime1">
              <a:rPr lang="en-GB" smtClean="0">
                <a:solidFill>
                  <a:prstClr val="black">
                    <a:tint val="75000"/>
                  </a:prstClr>
                </a:solidFill>
              </a:rPr>
              <a:t>13/07/2017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34925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6F1E-6256-4EE5-9696-69B40BDFFE8A}" type="datetime1">
              <a:rPr lang="en-GB" smtClean="0">
                <a:solidFill>
                  <a:prstClr val="black">
                    <a:tint val="75000"/>
                  </a:prstClr>
                </a:solidFill>
              </a:rPr>
              <a:t>13/07/2017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4104260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8AF6FD-F44D-4C60-B8C4-6E636155B68D}" type="datetime1">
              <a:rPr lang="en-GB" smtClean="0">
                <a:solidFill>
                  <a:prstClr val="black">
                    <a:tint val="75000"/>
                  </a:prstClr>
                </a:solidFill>
              </a:rPr>
              <a:t>13/07/2017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895402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572FC1-8B0E-464A-B0C1-673C1A33EDBE}" type="datetime1">
              <a:rPr lang="en-GB" smtClean="0">
                <a:solidFill>
                  <a:prstClr val="black">
                    <a:tint val="75000"/>
                  </a:prstClr>
                </a:solidFill>
              </a:rPr>
              <a:t>13/07/2017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1246504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F2326-7331-4997-8ABB-2FB0C49C8808}"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7231354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061F69-8D71-41EE-AA12-8BDDFCD8CF5E}"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282811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‹nr.›</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4D42DF76-3791-4D85-93B8-9BE0CCCAA09C}" type="datetime1">
              <a:rPr lang="en-GB" smtClean="0"/>
              <a:t>13/07/2017</a:t>
            </a:fld>
            <a:endParaRPr lang="en-GB" dirty="0"/>
          </a:p>
        </p:txBody>
      </p:sp>
    </p:spTree>
    <p:extLst>
      <p:ext uri="{BB962C8B-B14F-4D97-AF65-F5344CB8AC3E}">
        <p14:creationId xmlns:p14="http://schemas.microsoft.com/office/powerpoint/2010/main" val="1651315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1530B3-EBD1-487F-9532-79F2725AB270}"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0643272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8DCE7F-8C77-4A70-AE66-8377945E615E}"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0604046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A08BDC-4349-4122-A9AF-B16016E46996}"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149094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40A9EE-CE46-4D74-9163-86727657DC2D}" type="datetime1">
              <a:rPr lang="en-GB" smtClean="0">
                <a:solidFill>
                  <a:prstClr val="black">
                    <a:tint val="75000"/>
                  </a:prstClr>
                </a:solidFill>
              </a:rPr>
              <a:t>13/07/2017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71557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923D1D-3C83-4CD1-94BF-5214570D2D56}" type="datetime1">
              <a:rPr lang="en-GB" smtClean="0">
                <a:solidFill>
                  <a:prstClr val="black">
                    <a:tint val="75000"/>
                  </a:prstClr>
                </a:solidFill>
              </a:rPr>
              <a:t>13/07/2017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1667242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F0A35C-3AEF-45F5-88E5-8D792FD33016}" type="datetime1">
              <a:rPr lang="en-GB" smtClean="0">
                <a:solidFill>
                  <a:prstClr val="black">
                    <a:tint val="75000"/>
                  </a:prstClr>
                </a:solidFill>
              </a:rPr>
              <a:t>13/07/2017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1068497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A2250-745E-4310-B0BA-9E8601E5245D}" type="datetime1">
              <a:rPr lang="en-GB" smtClean="0">
                <a:solidFill>
                  <a:prstClr val="black">
                    <a:tint val="75000"/>
                  </a:prstClr>
                </a:solidFill>
              </a:rPr>
              <a:t>13/07/2017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7534233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0D627-7BCF-49E4-B2F6-4CBFA3634A28}" type="datetime1">
              <a:rPr lang="en-GB" smtClean="0">
                <a:solidFill>
                  <a:prstClr val="black">
                    <a:tint val="75000"/>
                  </a:prstClr>
                </a:solidFill>
              </a:rPr>
              <a:t>13/07/2017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0102775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3E512-BEF7-472A-89B1-A3B25A3006D8}" type="datetime1">
              <a:rPr lang="en-GB" smtClean="0">
                <a:solidFill>
                  <a:prstClr val="black">
                    <a:tint val="75000"/>
                  </a:prstClr>
                </a:solidFill>
              </a:rPr>
              <a:t>13/07/2017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147535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152F16-5E5D-492F-9649-2AE7FA5D2058}"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04050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89ECAB-4FBE-4EEB-BC59-A6762C89A159}"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578159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DD3C6E1-C238-41B8-9935-72BBBFFC9F10}"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0738577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2318985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40992-C391-4C20-B1F6-9A57F05AB390}"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72218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E6BC1C-2717-4D94-B3A5-A81F60D614C0}" type="datetime1">
              <a:rPr lang="en-GB" smtClean="0">
                <a:solidFill>
                  <a:prstClr val="black">
                    <a:tint val="75000"/>
                  </a:prstClr>
                </a:solidFill>
              </a:rPr>
              <a:t>13/07/2017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7573729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7D989E6-37FE-4442-A530-0A60C20B4E2D}" type="datetime1">
              <a:rPr lang="en-GB" smtClean="0">
                <a:solidFill>
                  <a:prstClr val="black">
                    <a:tint val="75000"/>
                  </a:prstClr>
                </a:solidFill>
              </a:rPr>
              <a:t>13/07/2017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2392273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7296255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65110-1EA5-4820-AFE8-EC5F029B88F0}" type="datetime1">
              <a:rPr lang="en-GB" smtClean="0">
                <a:solidFill>
                  <a:prstClr val="black">
                    <a:tint val="75000"/>
                  </a:prstClr>
                </a:solidFill>
              </a:rPr>
              <a:t>13/07/2017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8310260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6B4817-1D5F-489B-B0B5-0325277B5D8A}" type="datetime1">
              <a:rPr lang="en-GB" smtClean="0">
                <a:solidFill>
                  <a:prstClr val="black">
                    <a:tint val="75000"/>
                  </a:prstClr>
                </a:solidFill>
              </a:rPr>
              <a:t>13/07/2017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665689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A6E8FB-BC7E-47FE-AB48-D667F166A927}" type="datetime1">
              <a:rPr lang="en-GB" smtClean="0">
                <a:solidFill>
                  <a:prstClr val="black">
                    <a:tint val="75000"/>
                  </a:prstClr>
                </a:solidFill>
              </a:rPr>
              <a:t>13/07/2017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7718808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80DAE4-44A5-4A35-B6EC-C52107D8F340}"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872659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64EA6E-044B-40A5-9E62-CBD8D511D8A0}"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861812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DC624B8-B3E5-4EE4-BCF2-A6F777E734EF}"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969260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794B43-6EDB-44B8-98ED-0CD13012A353}"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68542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6" Type="http://schemas.openxmlformats.org/officeDocument/2006/relationships/image" Target="../media/image5.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4.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8.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7.jpeg"/><Relationship Id="rId5" Type="http://schemas.openxmlformats.org/officeDocument/2006/relationships/slideLayout" Target="../slideLayouts/slideLayout140.xml"/><Relationship Id="rId10" Type="http://schemas.openxmlformats.org/officeDocument/2006/relationships/image" Target="../media/image6.jpeg"/><Relationship Id="rId4" Type="http://schemas.openxmlformats.org/officeDocument/2006/relationships/slideLayout" Target="../slideLayouts/slideLayout139.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8.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7.jpeg"/><Relationship Id="rId5" Type="http://schemas.openxmlformats.org/officeDocument/2006/relationships/slideLayout" Target="../slideLayouts/slideLayout33.xml"/><Relationship Id="rId10" Type="http://schemas.openxmlformats.org/officeDocument/2006/relationships/image" Target="../media/image6.jpeg"/><Relationship Id="rId4" Type="http://schemas.openxmlformats.org/officeDocument/2006/relationships/slideLayout" Target="../slideLayouts/slideLayout3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0.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em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2.jpe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theme" Target="../theme/theme9.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9" name="Picture 7"/>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‹nr.›</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0" fontAlgn="base" hangingPunct="0">
        <a:spcBef>
          <a:spcPct val="20000"/>
        </a:spcBef>
        <a:spcAft>
          <a:spcPct val="0"/>
        </a:spcAft>
        <a:buChar char="•"/>
        <a:defRPr sz="3200">
          <a:solidFill>
            <a:schemeClr val="tx1"/>
          </a:solidFill>
          <a:latin typeface="+mn-lt"/>
          <a:ea typeface="+mn-ea"/>
          <a:cs typeface="+mn-cs"/>
        </a:defRPr>
      </a:lvl1pPr>
      <a:lvl2pPr marL="741299" indent="-285114" algn="l" rtl="0" eaLnBrk="0" fontAlgn="base" hangingPunct="0">
        <a:spcBef>
          <a:spcPct val="20000"/>
        </a:spcBef>
        <a:spcAft>
          <a:spcPct val="0"/>
        </a:spcAft>
        <a:buChar char="–"/>
        <a:defRPr sz="2800">
          <a:solidFill>
            <a:schemeClr val="tx1"/>
          </a:solidFill>
          <a:latin typeface="+mn-lt"/>
          <a:ea typeface="+mn-ea"/>
        </a:defRPr>
      </a:lvl2pPr>
      <a:lvl3pPr marL="1140463" indent="-228098" algn="l" rtl="0" eaLnBrk="0" fontAlgn="base" hangingPunct="0">
        <a:spcBef>
          <a:spcPct val="20000"/>
        </a:spcBef>
        <a:spcAft>
          <a:spcPct val="0"/>
        </a:spcAft>
        <a:buChar char="•"/>
        <a:defRPr sz="2400">
          <a:solidFill>
            <a:schemeClr val="tx1"/>
          </a:solidFill>
          <a:latin typeface="+mn-lt"/>
          <a:ea typeface="+mn-ea"/>
        </a:defRPr>
      </a:lvl3pPr>
      <a:lvl4pPr marL="1596650" indent="-228098" algn="l" rtl="0" eaLnBrk="0" fontAlgn="base" hangingPunct="0">
        <a:spcBef>
          <a:spcPct val="20000"/>
        </a:spcBef>
        <a:spcAft>
          <a:spcPct val="0"/>
        </a:spcAft>
        <a:buChar char="–"/>
        <a:defRPr sz="2000">
          <a:solidFill>
            <a:schemeClr val="tx1"/>
          </a:solidFill>
          <a:latin typeface="+mn-lt"/>
          <a:ea typeface="+mn-ea"/>
        </a:defRPr>
      </a:lvl4pPr>
      <a:lvl5pPr marL="2052833" indent="-228098" algn="l" rtl="0" eaLnBrk="0" fontAlgn="base" hangingPunct="0">
        <a:spcBef>
          <a:spcPct val="20000"/>
        </a:spcBef>
        <a:spcAft>
          <a:spcPct val="0"/>
        </a:spcAft>
        <a:buChar char="»"/>
        <a:defRPr sz="2000">
          <a:solidFill>
            <a:schemeClr val="tx1"/>
          </a:solidFill>
          <a:latin typeface="+mn-lt"/>
          <a:ea typeface="+mn-ea"/>
        </a:defRPr>
      </a:lvl5pPr>
      <a:lvl6pPr marL="2509020" indent="-228098" algn="l" rtl="0" fontAlgn="base">
        <a:spcBef>
          <a:spcPct val="20000"/>
        </a:spcBef>
        <a:spcAft>
          <a:spcPct val="0"/>
        </a:spcAft>
        <a:buChar char="»"/>
        <a:defRPr sz="2000">
          <a:solidFill>
            <a:schemeClr val="tx1"/>
          </a:solidFill>
          <a:latin typeface="+mn-lt"/>
          <a:ea typeface="+mn-ea"/>
        </a:defRPr>
      </a:lvl6pPr>
      <a:lvl7pPr marL="2965206" indent="-228098" algn="l" rtl="0" fontAlgn="base">
        <a:spcBef>
          <a:spcPct val="20000"/>
        </a:spcBef>
        <a:spcAft>
          <a:spcPct val="0"/>
        </a:spcAft>
        <a:buChar char="»"/>
        <a:defRPr sz="2000">
          <a:solidFill>
            <a:schemeClr val="tx1"/>
          </a:solidFill>
          <a:latin typeface="+mn-lt"/>
          <a:ea typeface="+mn-ea"/>
        </a:defRPr>
      </a:lvl7pPr>
      <a:lvl8pPr marL="3421391" indent="-228098" algn="l" rtl="0" fontAlgn="base">
        <a:spcBef>
          <a:spcPct val="20000"/>
        </a:spcBef>
        <a:spcAft>
          <a:spcPct val="0"/>
        </a:spcAft>
        <a:buChar char="»"/>
        <a:defRPr sz="2000">
          <a:solidFill>
            <a:schemeClr val="tx1"/>
          </a:solidFill>
          <a:latin typeface="+mn-lt"/>
          <a:ea typeface="+mn-ea"/>
        </a:defRPr>
      </a:lvl8pPr>
      <a:lvl9pPr marL="3877573" indent="-22809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es-ES" sz="1600" u="none" dirty="0"/>
              <a:t>VIH y Departamento STI</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a:t>Click to edit Master title style</a:t>
            </a:r>
            <a:endParaRPr lang="en-GB" altLang="en-US"/>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es-ES"/>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Lst>
  <p:transition/>
  <p:hf hdr="0" ftr="0" dt="0"/>
  <p:txStyles>
    <p:titleStyle>
      <a:lvl1pPr algn="ctr" defTabSz="760309" rtl="0" eaLnBrk="1" fontAlgn="base" hangingPunct="1">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1" fontAlgn="base" hangingPunct="1">
        <a:spcBef>
          <a:spcPct val="0"/>
        </a:spcBef>
        <a:spcAft>
          <a:spcPct val="0"/>
        </a:spcAft>
        <a:defRPr sz="3600" b="1">
          <a:solidFill>
            <a:schemeClr val="accent2"/>
          </a:solidFill>
          <a:latin typeface="Arial" charset="0"/>
        </a:defRPr>
      </a:lvl6pPr>
      <a:lvl7pPr marL="912370" algn="ctr" defTabSz="760309" rtl="0" eaLnBrk="1" fontAlgn="base" hangingPunct="1">
        <a:spcBef>
          <a:spcPct val="0"/>
        </a:spcBef>
        <a:spcAft>
          <a:spcPct val="0"/>
        </a:spcAft>
        <a:defRPr sz="3600" b="1">
          <a:solidFill>
            <a:schemeClr val="accent2"/>
          </a:solidFill>
          <a:latin typeface="Arial" charset="0"/>
        </a:defRPr>
      </a:lvl7pPr>
      <a:lvl8pPr marL="1368557" algn="ctr" defTabSz="760309" rtl="0" eaLnBrk="1" fontAlgn="base" hangingPunct="1">
        <a:spcBef>
          <a:spcPct val="0"/>
        </a:spcBef>
        <a:spcAft>
          <a:spcPct val="0"/>
        </a:spcAft>
        <a:defRPr sz="3600" b="1">
          <a:solidFill>
            <a:schemeClr val="accent2"/>
          </a:solidFill>
          <a:latin typeface="Arial" charset="0"/>
        </a:defRPr>
      </a:lvl8pPr>
      <a:lvl9pPr marL="1824741" algn="ctr" defTabSz="760309" rtl="0" eaLnBrk="1" fontAlgn="base" hangingPunct="1">
        <a:spcBef>
          <a:spcPct val="0"/>
        </a:spcBef>
        <a:spcAft>
          <a:spcPct val="0"/>
        </a:spcAft>
        <a:defRPr sz="3600" b="1">
          <a:solidFill>
            <a:schemeClr val="accent2"/>
          </a:solidFill>
          <a:latin typeface="Arial" charset="0"/>
        </a:defRPr>
      </a:lvl9pPr>
    </p:titleStyle>
    <p:bodyStyle>
      <a:lvl1pPr marL="342139" indent="-342139" algn="l" defTabSz="760309" rtl="0" eaLnBrk="1" fontAlgn="base" hangingPunct="1">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1" fontAlgn="base" hangingPunct="1">
        <a:spcBef>
          <a:spcPct val="20000"/>
        </a:spcBef>
        <a:spcAft>
          <a:spcPct val="0"/>
        </a:spcAft>
        <a:buChar char="•"/>
        <a:defRPr sz="2400">
          <a:solidFill>
            <a:schemeClr val="tx1"/>
          </a:solidFill>
          <a:latin typeface="+mn-lt"/>
          <a:ea typeface="ＭＳ Ｐゴシック" charset="0"/>
        </a:defRPr>
      </a:lvl2pPr>
      <a:lvl3pPr marL="1140463" indent="-228098" algn="l" defTabSz="760309" rtl="0" eaLnBrk="1" fontAlgn="base" hangingPunct="1">
        <a:spcBef>
          <a:spcPct val="20000"/>
        </a:spcBef>
        <a:spcAft>
          <a:spcPct val="0"/>
        </a:spcAft>
        <a:buChar char="–"/>
        <a:defRPr sz="2400">
          <a:solidFill>
            <a:schemeClr val="tx1"/>
          </a:solidFill>
          <a:latin typeface="+mn-lt"/>
          <a:ea typeface="ＭＳ Ｐゴシック" charset="0"/>
        </a:defRPr>
      </a:lvl3pPr>
      <a:lvl4pPr marL="1596650"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1" fontAlgn="base" hangingPunct="1">
        <a:spcBef>
          <a:spcPct val="20000"/>
        </a:spcBef>
        <a:spcAft>
          <a:spcPct val="0"/>
        </a:spcAft>
        <a:buBlip>
          <a:blip r:embed="rId16"/>
        </a:buBlip>
        <a:defRPr sz="2400">
          <a:solidFill>
            <a:schemeClr val="tx1"/>
          </a:solidFill>
          <a:latin typeface="+mn-lt"/>
        </a:defRPr>
      </a:lvl6pPr>
      <a:lvl7pPr marL="2965206" indent="-228098" algn="l" defTabSz="760309" rtl="0" eaLnBrk="1" fontAlgn="base" hangingPunct="1">
        <a:spcBef>
          <a:spcPct val="20000"/>
        </a:spcBef>
        <a:spcAft>
          <a:spcPct val="0"/>
        </a:spcAft>
        <a:buBlip>
          <a:blip r:embed="rId16"/>
        </a:buBlip>
        <a:defRPr sz="2400">
          <a:solidFill>
            <a:schemeClr val="tx1"/>
          </a:solidFill>
          <a:latin typeface="+mn-lt"/>
        </a:defRPr>
      </a:lvl7pPr>
      <a:lvl8pPr marL="3421391" indent="-228098" algn="l" defTabSz="760309" rtl="0" eaLnBrk="1" fontAlgn="base" hangingPunct="1">
        <a:spcBef>
          <a:spcPct val="20000"/>
        </a:spcBef>
        <a:spcAft>
          <a:spcPct val="0"/>
        </a:spcAft>
        <a:buBlip>
          <a:blip r:embed="rId16"/>
        </a:buBlip>
        <a:defRPr sz="2400">
          <a:solidFill>
            <a:schemeClr val="tx1"/>
          </a:solidFill>
          <a:latin typeface="+mn-lt"/>
        </a:defRPr>
      </a:lvl8pPr>
      <a:lvl9pPr marL="3877573" indent="-228098" algn="l" defTabSz="760309" rtl="0" eaLnBrk="1" fontAlgn="base" hangingPunct="1">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738" y="609466"/>
            <a:ext cx="77725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738" y="1981622"/>
            <a:ext cx="7772534" cy="411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733"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defRPr sz="1200">
                <a:latin typeface="Times New Roman" pitchFamily="18" charset="0"/>
              </a:defRPr>
            </a:lvl1pPr>
          </a:lstStyle>
          <a:p>
            <a:pPr fontAlgn="base">
              <a:spcBef>
                <a:spcPct val="0"/>
              </a:spcBef>
              <a:spcAft>
                <a:spcPct val="0"/>
              </a:spcAft>
            </a:pPr>
            <a:fld id="{E4BD5824-EF3C-4BA2-86D7-89FD85A2D390}" type="datetime1">
              <a:rPr lang="en-GB" altLang="en-US" smtClean="0">
                <a:solidFill>
                  <a:srgbClr val="000000"/>
                </a:solidFill>
                <a:ea typeface="ＭＳ Ｐゴシック" charset="-128"/>
              </a:rPr>
              <a:t>13/07/2017</a:t>
            </a:fld>
            <a:endParaRPr lang="es-ES" altLang="en-US" dirty="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72" y="6248554"/>
            <a:ext cx="2895466"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ctr">
              <a:defRPr sz="1200">
                <a:latin typeface="Times New Roman" pitchFamily="18" charset="0"/>
              </a:defRPr>
            </a:lvl1pPr>
          </a:lstStyle>
          <a:p>
            <a:pPr fontAlgn="base">
              <a:spcBef>
                <a:spcPct val="0"/>
              </a:spcBef>
              <a:spcAft>
                <a:spcPct val="0"/>
              </a:spcAft>
            </a:pPr>
            <a:endParaRPr lang="es-ES" altLang="en-US" dirty="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67"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r">
              <a:defRPr sz="1200">
                <a:latin typeface="Times New Roman" pitchFamily="18" charset="0"/>
              </a:defRPr>
            </a:lvl1pPr>
          </a:lstStyle>
          <a:p>
            <a:pPr fontAlgn="base">
              <a:spcBef>
                <a:spcPct val="0"/>
              </a:spcBef>
              <a:spcAft>
                <a:spcPct val="0"/>
              </a:spcAft>
            </a:pPr>
            <a:fld id="{EEE17D19-4C17-4445-A030-A431A300392A}" type="slidenum">
              <a:rPr lang="en-US" altLang="en-US" smtClean="0">
                <a:solidFill>
                  <a:srgbClr val="000000"/>
                </a:solidFill>
                <a:ea typeface="ＭＳ Ｐゴシック" charset="-128"/>
              </a:rPr>
              <a:pPr fontAlgn="base">
                <a:spcBef>
                  <a:spcPct val="0"/>
                </a:spcBef>
                <a:spcAft>
                  <a:spcPct val="0"/>
                </a:spcAft>
              </a:pPr>
              <a:t>‹nr.›</a:t>
            </a:fld>
            <a:endParaRPr lang="en-US" altLang="en-US" dirty="0">
              <a:solidFill>
                <a:srgbClr val="000000"/>
              </a:solidFill>
              <a:ea typeface="ＭＳ Ｐゴシック" charset="-128"/>
            </a:endParaRPr>
          </a:p>
        </p:txBody>
      </p:sp>
    </p:spTree>
    <p:extLst>
      <p:ext uri="{BB962C8B-B14F-4D97-AF65-F5344CB8AC3E}">
        <p14:creationId xmlns:p14="http://schemas.microsoft.com/office/powerpoint/2010/main" val="704007346"/>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Lst>
  <p:hf hdr="0" ftr="0" dt="0"/>
  <p:txStyles>
    <p:titleStyle>
      <a:lvl1pPr algn="ctr" defTabSz="781616" rtl="0" eaLnBrk="1" fontAlgn="base" hangingPunct="1">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eaLnBrk="1" fontAlgn="base" hangingPunct="1">
        <a:spcBef>
          <a:spcPct val="0"/>
        </a:spcBef>
        <a:spcAft>
          <a:spcPct val="0"/>
        </a:spcAft>
        <a:defRPr sz="4700">
          <a:solidFill>
            <a:schemeClr val="tx2"/>
          </a:solidFill>
          <a:latin typeface="Times New Roman" pitchFamily="-65" charset="0"/>
        </a:defRPr>
      </a:lvl6pPr>
      <a:lvl7pPr marL="219006" algn="ctr" defTabSz="976049" rtl="0" eaLnBrk="1" fontAlgn="base" hangingPunct="1">
        <a:spcBef>
          <a:spcPct val="0"/>
        </a:spcBef>
        <a:spcAft>
          <a:spcPct val="0"/>
        </a:spcAft>
        <a:defRPr sz="4700">
          <a:solidFill>
            <a:schemeClr val="tx2"/>
          </a:solidFill>
          <a:latin typeface="Times New Roman" pitchFamily="-65" charset="0"/>
        </a:defRPr>
      </a:lvl7pPr>
      <a:lvl8pPr marL="328517" algn="ctr" defTabSz="976049" rtl="0" eaLnBrk="1" fontAlgn="base" hangingPunct="1">
        <a:spcBef>
          <a:spcPct val="0"/>
        </a:spcBef>
        <a:spcAft>
          <a:spcPct val="0"/>
        </a:spcAft>
        <a:defRPr sz="4700">
          <a:solidFill>
            <a:schemeClr val="tx2"/>
          </a:solidFill>
          <a:latin typeface="Times New Roman" pitchFamily="-65" charset="0"/>
        </a:defRPr>
      </a:lvl8pPr>
      <a:lvl9pPr marL="438023" algn="ctr" defTabSz="976049" rtl="0" eaLnBrk="1" fontAlgn="base" hangingPunct="1">
        <a:spcBef>
          <a:spcPct val="0"/>
        </a:spcBef>
        <a:spcAft>
          <a:spcPct val="0"/>
        </a:spcAft>
        <a:defRPr sz="4700">
          <a:solidFill>
            <a:schemeClr val="tx2"/>
          </a:solidFill>
          <a:latin typeface="Times New Roman" pitchFamily="-65" charset="0"/>
        </a:defRPr>
      </a:lvl9pPr>
    </p:titleStyle>
    <p:bodyStyle>
      <a:lvl1pPr marL="292928" indent="-292928" algn="l" defTabSz="781616" rtl="0" eaLnBrk="1" fontAlgn="base" hangingPunct="1">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1" fontAlgn="base" hangingPunct="1">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1" fontAlgn="base" hangingPunct="1">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1" fontAlgn="base" hangingPunct="1">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1" fontAlgn="base" hangingPunct="1">
        <a:spcBef>
          <a:spcPct val="20000"/>
        </a:spcBef>
        <a:spcAft>
          <a:spcPct val="0"/>
        </a:spcAft>
        <a:buChar char="»"/>
        <a:defRPr sz="1700">
          <a:solidFill>
            <a:schemeClr val="tx1"/>
          </a:solidFill>
          <a:latin typeface="+mn-lt"/>
          <a:ea typeface="ＭＳ Ｐゴシック" charset="-128"/>
        </a:defRPr>
      </a:lvl5pPr>
      <a:lvl6pPr marL="2305704"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9pPr>
    </p:bodyStyle>
    <p:otherStyle>
      <a:defPPr>
        <a:defRPr lang="en-US"/>
      </a:defPPr>
      <a:lvl1pPr marL="0" algn="l" defTabSz="109503" rtl="0" eaLnBrk="1" latinLnBrk="0" hangingPunct="1">
        <a:defRPr sz="400" kern="1200">
          <a:solidFill>
            <a:schemeClr val="tx1"/>
          </a:solidFill>
          <a:latin typeface="+mn-lt"/>
          <a:ea typeface="+mn-ea"/>
          <a:cs typeface="+mn-cs"/>
        </a:defRPr>
      </a:lvl1pPr>
      <a:lvl2pPr marL="109503" algn="l" defTabSz="109503" rtl="0" eaLnBrk="1" latinLnBrk="0" hangingPunct="1">
        <a:defRPr sz="400" kern="1200">
          <a:solidFill>
            <a:schemeClr val="tx1"/>
          </a:solidFill>
          <a:latin typeface="+mn-lt"/>
          <a:ea typeface="+mn-ea"/>
          <a:cs typeface="+mn-cs"/>
        </a:defRPr>
      </a:lvl2pPr>
      <a:lvl3pPr marL="219006" algn="l" defTabSz="109503" rtl="0" eaLnBrk="1" latinLnBrk="0" hangingPunct="1">
        <a:defRPr sz="400" kern="1200">
          <a:solidFill>
            <a:schemeClr val="tx1"/>
          </a:solidFill>
          <a:latin typeface="+mn-lt"/>
          <a:ea typeface="+mn-ea"/>
          <a:cs typeface="+mn-cs"/>
        </a:defRPr>
      </a:lvl3pPr>
      <a:lvl4pPr marL="328517" algn="l" defTabSz="109503" rtl="0" eaLnBrk="1" latinLnBrk="0" hangingPunct="1">
        <a:defRPr sz="400" kern="1200">
          <a:solidFill>
            <a:schemeClr val="tx1"/>
          </a:solidFill>
          <a:latin typeface="+mn-lt"/>
          <a:ea typeface="+mn-ea"/>
          <a:cs typeface="+mn-cs"/>
        </a:defRPr>
      </a:lvl4pPr>
      <a:lvl5pPr marL="438023" algn="l" defTabSz="109503" rtl="0" eaLnBrk="1" latinLnBrk="0" hangingPunct="1">
        <a:defRPr sz="400" kern="1200">
          <a:solidFill>
            <a:schemeClr val="tx1"/>
          </a:solidFill>
          <a:latin typeface="+mn-lt"/>
          <a:ea typeface="+mn-ea"/>
          <a:cs typeface="+mn-cs"/>
        </a:defRPr>
      </a:lvl5pPr>
      <a:lvl6pPr marL="547527" algn="l" defTabSz="109503" rtl="0" eaLnBrk="1" latinLnBrk="0" hangingPunct="1">
        <a:defRPr sz="400" kern="1200">
          <a:solidFill>
            <a:schemeClr val="tx1"/>
          </a:solidFill>
          <a:latin typeface="+mn-lt"/>
          <a:ea typeface="+mn-ea"/>
          <a:cs typeface="+mn-cs"/>
        </a:defRPr>
      </a:lvl6pPr>
      <a:lvl7pPr marL="657034" algn="l" defTabSz="109503" rtl="0" eaLnBrk="1" latinLnBrk="0" hangingPunct="1">
        <a:defRPr sz="400" kern="1200">
          <a:solidFill>
            <a:schemeClr val="tx1"/>
          </a:solidFill>
          <a:latin typeface="+mn-lt"/>
          <a:ea typeface="+mn-ea"/>
          <a:cs typeface="+mn-cs"/>
        </a:defRPr>
      </a:lvl7pPr>
      <a:lvl8pPr marL="766540" algn="l" defTabSz="109503" rtl="0" eaLnBrk="1" latinLnBrk="0" hangingPunct="1">
        <a:defRPr sz="400" kern="1200">
          <a:solidFill>
            <a:schemeClr val="tx1"/>
          </a:solidFill>
          <a:latin typeface="+mn-lt"/>
          <a:ea typeface="+mn-ea"/>
          <a:cs typeface="+mn-cs"/>
        </a:defRPr>
      </a:lvl8pPr>
      <a:lvl9pPr marL="876044" algn="l" defTabSz="109503" rtl="0" eaLnBrk="1" latinLnBrk="0" hangingPunct="1">
        <a:defRPr sz="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‹nr.›</a:t>
            </a:fld>
            <a:endParaRPr lang="en-GB" dirty="0">
              <a:solidFill>
                <a:srgbClr val="FFFFFF"/>
              </a:solidFill>
            </a:endParaRPr>
          </a:p>
        </p:txBody>
      </p:sp>
      <p:grpSp>
        <p:nvGrpSpPr>
          <p:cNvPr id="10" name="Group 9"/>
          <p:cNvGrpSpPr/>
          <p:nvPr/>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Lst>
  <p:hf hdr="0" ftr="0" dt="0"/>
  <p:txStyles>
    <p:titleStyle>
      <a:lvl1pPr algn="l" rtl="0" eaLnBrk="1" fontAlgn="base" hangingPunct="1">
        <a:lnSpc>
          <a:spcPct val="90000"/>
        </a:lnSpc>
        <a:spcBef>
          <a:spcPct val="0"/>
        </a:spcBef>
        <a:spcAft>
          <a:spcPct val="0"/>
        </a:spcAft>
        <a:defRPr sz="2800" b="1">
          <a:solidFill>
            <a:srgbClr val="333333"/>
          </a:solidFill>
          <a:latin typeface="+mj-lt"/>
          <a:ea typeface="+mj-ea"/>
          <a:cs typeface="+mj-cs"/>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1" fontAlgn="base" hangingPunct="1">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es-ES" sz="1600" u="none" dirty="0"/>
              <a:t>VIH y Departamento STI</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a:t>Click to edit Master title style</a:t>
            </a:r>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a:p>
            <a:pPr lvl="0"/>
            <a:endParaRPr lang="en-GB" altLang="en-US"/>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es-ES"/>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ransition/>
  <p:hf hdr="0" ftr="0" dt="0"/>
  <p:txStyles>
    <p:titleStyle>
      <a:lvl1pPr algn="ctr" defTabSz="760309" rtl="0" eaLnBrk="0" fontAlgn="base" hangingPunct="0">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0" fontAlgn="base" hangingPunct="0">
        <a:spcBef>
          <a:spcPct val="0"/>
        </a:spcBef>
        <a:spcAft>
          <a:spcPct val="0"/>
        </a:spcAft>
        <a:defRPr sz="3600" b="1">
          <a:solidFill>
            <a:schemeClr val="accent2"/>
          </a:solidFill>
          <a:latin typeface="Arial" charset="0"/>
        </a:defRPr>
      </a:lvl6pPr>
      <a:lvl7pPr marL="912370" algn="ctr" defTabSz="760309" rtl="0" eaLnBrk="0" fontAlgn="base" hangingPunct="0">
        <a:spcBef>
          <a:spcPct val="0"/>
        </a:spcBef>
        <a:spcAft>
          <a:spcPct val="0"/>
        </a:spcAft>
        <a:defRPr sz="3600" b="1">
          <a:solidFill>
            <a:schemeClr val="accent2"/>
          </a:solidFill>
          <a:latin typeface="Arial" charset="0"/>
        </a:defRPr>
      </a:lvl7pPr>
      <a:lvl8pPr marL="1368557" algn="ctr" defTabSz="760309" rtl="0" eaLnBrk="0" fontAlgn="base" hangingPunct="0">
        <a:spcBef>
          <a:spcPct val="0"/>
        </a:spcBef>
        <a:spcAft>
          <a:spcPct val="0"/>
        </a:spcAft>
        <a:defRPr sz="3600" b="1">
          <a:solidFill>
            <a:schemeClr val="accent2"/>
          </a:solidFill>
          <a:latin typeface="Arial" charset="0"/>
        </a:defRPr>
      </a:lvl8pPr>
      <a:lvl9pPr marL="1824741" algn="ctr" defTabSz="760309" rtl="0" eaLnBrk="0" fontAlgn="base" hangingPunct="0">
        <a:spcBef>
          <a:spcPct val="0"/>
        </a:spcBef>
        <a:spcAft>
          <a:spcPct val="0"/>
        </a:spcAft>
        <a:defRPr sz="3600" b="1">
          <a:solidFill>
            <a:schemeClr val="accent2"/>
          </a:solidFill>
          <a:latin typeface="Arial" charset="0"/>
        </a:defRPr>
      </a:lvl9pPr>
    </p:titleStyle>
    <p:bodyStyle>
      <a:lvl1pPr marL="342139" indent="-342139" algn="l" defTabSz="760309" rtl="0" eaLnBrk="0" fontAlgn="base" hangingPunct="0">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0" fontAlgn="base" hangingPunct="0">
        <a:spcBef>
          <a:spcPct val="20000"/>
        </a:spcBef>
        <a:spcAft>
          <a:spcPct val="0"/>
        </a:spcAft>
        <a:buChar char="•"/>
        <a:defRPr sz="2400">
          <a:solidFill>
            <a:schemeClr val="tx1"/>
          </a:solidFill>
          <a:latin typeface="+mn-lt"/>
          <a:ea typeface="ＭＳ Ｐゴシック" charset="0"/>
        </a:defRPr>
      </a:lvl2pPr>
      <a:lvl3pPr marL="1140463" indent="-228098" algn="l" defTabSz="760309" rtl="0" eaLnBrk="0" fontAlgn="base" hangingPunct="0">
        <a:spcBef>
          <a:spcPct val="20000"/>
        </a:spcBef>
        <a:spcAft>
          <a:spcPct val="0"/>
        </a:spcAft>
        <a:buChar char="–"/>
        <a:defRPr sz="2400">
          <a:solidFill>
            <a:schemeClr val="tx1"/>
          </a:solidFill>
          <a:latin typeface="+mn-lt"/>
          <a:ea typeface="ＭＳ Ｐゴシック" charset="0"/>
        </a:defRPr>
      </a:lvl3pPr>
      <a:lvl4pPr marL="1596650"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0" fontAlgn="base" hangingPunct="0">
        <a:spcBef>
          <a:spcPct val="20000"/>
        </a:spcBef>
        <a:spcAft>
          <a:spcPct val="0"/>
        </a:spcAft>
        <a:buBlip>
          <a:blip r:embed="rId16"/>
        </a:buBlip>
        <a:defRPr sz="2400">
          <a:solidFill>
            <a:schemeClr val="tx1"/>
          </a:solidFill>
          <a:latin typeface="+mn-lt"/>
        </a:defRPr>
      </a:lvl6pPr>
      <a:lvl7pPr marL="2965206" indent="-228098" algn="l" defTabSz="760309" rtl="0" eaLnBrk="0" fontAlgn="base" hangingPunct="0">
        <a:spcBef>
          <a:spcPct val="20000"/>
        </a:spcBef>
        <a:spcAft>
          <a:spcPct val="0"/>
        </a:spcAft>
        <a:buBlip>
          <a:blip r:embed="rId16"/>
        </a:buBlip>
        <a:defRPr sz="2400">
          <a:solidFill>
            <a:schemeClr val="tx1"/>
          </a:solidFill>
          <a:latin typeface="+mn-lt"/>
        </a:defRPr>
      </a:lvl7pPr>
      <a:lvl8pPr marL="3421391" indent="-228098" algn="l" defTabSz="760309" rtl="0" eaLnBrk="0" fontAlgn="base" hangingPunct="0">
        <a:spcBef>
          <a:spcPct val="20000"/>
        </a:spcBef>
        <a:spcAft>
          <a:spcPct val="0"/>
        </a:spcAft>
        <a:buBlip>
          <a:blip r:embed="rId16"/>
        </a:buBlip>
        <a:defRPr sz="2400">
          <a:solidFill>
            <a:schemeClr val="tx1"/>
          </a:solidFill>
          <a:latin typeface="+mn-lt"/>
        </a:defRPr>
      </a:lvl8pPr>
      <a:lvl9pPr marL="3877573" indent="-228098" algn="l" defTabSz="760309" rtl="0" eaLnBrk="0" fontAlgn="base" hangingPunct="0">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‹nr.›</a:t>
            </a:fld>
            <a:endParaRPr lang="en-GB" dirty="0">
              <a:solidFill>
                <a:srgbClr val="FFFFFF"/>
              </a:solidFill>
            </a:endParaRPr>
          </a:p>
        </p:txBody>
      </p:sp>
      <p:grpSp>
        <p:nvGrpSpPr>
          <p:cNvPr id="10" name="Group 9"/>
          <p:cNvGrpSpPr/>
          <p:nvPr userDrawn="1"/>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Lst>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lnSpc>
          <a:spcPct val="90000"/>
        </a:lnSpc>
        <a:spcBef>
          <a:spcPct val="0"/>
        </a:spcBef>
        <a:spcAft>
          <a:spcPct val="25000"/>
        </a:spcAft>
        <a:buChar char="–"/>
        <a:defRPr sz="2400">
          <a:solidFill>
            <a:schemeClr val="tx1"/>
          </a:solidFill>
          <a:latin typeface="+mn-lt"/>
        </a:defRPr>
      </a:lvl2pPr>
      <a:lvl3pPr marL="1150938" indent="-228600" algn="l" rtl="0" fontAlgn="base">
        <a:spcBef>
          <a:spcPct val="20000"/>
        </a:spcBef>
        <a:spcAft>
          <a:spcPct val="0"/>
        </a:spcAft>
        <a:defRPr>
          <a:solidFill>
            <a:schemeClr val="tx1"/>
          </a:solidFill>
          <a:latin typeface="+mn-lt"/>
        </a:defRPr>
      </a:lvl3pPr>
      <a:lvl4pPr marL="1600200" indent="-228600" algn="l" rtl="0" fontAlgn="base">
        <a:spcBef>
          <a:spcPct val="20000"/>
        </a:spcBef>
        <a:spcAft>
          <a:spcPct val="0"/>
        </a:spcAft>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25"/>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65"/>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p>
        </p:txBody>
      </p:sp>
      <p:pic>
        <p:nvPicPr>
          <p:cNvPr id="7" name="Picture 3" descr="E:\Work\1___CPH_HIV\HiE\1. OptTEST start\text for optest\Logo\Optest full_cropped.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504" y="6237312"/>
            <a:ext cx="1261876" cy="50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7058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‹nr.›</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Helvetica" charset="0"/>
          <a:ea typeface="ＭＳ Ｐゴシック" charset="-128"/>
        </a:defRPr>
      </a:lvl2pPr>
      <a:lvl3pPr algn="l" rtl="0" eaLnBrk="1" fontAlgn="base" hangingPunct="1">
        <a:spcBef>
          <a:spcPct val="0"/>
        </a:spcBef>
        <a:spcAft>
          <a:spcPct val="0"/>
        </a:spcAft>
        <a:defRPr sz="4400" b="1">
          <a:solidFill>
            <a:schemeClr val="bg1"/>
          </a:solidFill>
          <a:latin typeface="Helvetica" charset="0"/>
          <a:ea typeface="ＭＳ Ｐゴシック" charset="-128"/>
        </a:defRPr>
      </a:lvl3pPr>
      <a:lvl4pPr algn="l" rtl="0" eaLnBrk="1" fontAlgn="base" hangingPunct="1">
        <a:spcBef>
          <a:spcPct val="0"/>
        </a:spcBef>
        <a:spcAft>
          <a:spcPct val="0"/>
        </a:spcAft>
        <a:defRPr sz="4400" b="1">
          <a:solidFill>
            <a:schemeClr val="bg1"/>
          </a:solidFill>
          <a:latin typeface="Helvetica" charset="0"/>
          <a:ea typeface="ＭＳ Ｐゴシック" charset="-128"/>
        </a:defRPr>
      </a:lvl4pPr>
      <a:lvl5pPr algn="l" rtl="0" eaLnBrk="1" fontAlgn="base" hangingPunct="1">
        <a:spcBef>
          <a:spcPct val="0"/>
        </a:spcBef>
        <a:spcAft>
          <a:spcPct val="0"/>
        </a:spcAft>
        <a:defRPr sz="4400" b="1">
          <a:solidFill>
            <a:schemeClr val="bg1"/>
          </a:solidFill>
          <a:latin typeface="Helvetica" charset="0"/>
          <a:ea typeface="ＭＳ Ｐゴシック" charset="-128"/>
        </a:defRPr>
      </a:lvl5pPr>
      <a:lvl6pPr marL="456188" algn="l" rtl="0" eaLnBrk="1" fontAlgn="base" hangingPunct="1">
        <a:spcBef>
          <a:spcPct val="0"/>
        </a:spcBef>
        <a:spcAft>
          <a:spcPct val="0"/>
        </a:spcAft>
        <a:defRPr sz="4400">
          <a:solidFill>
            <a:schemeClr val="tx2"/>
          </a:solidFill>
          <a:latin typeface="Helvetica" charset="0"/>
          <a:ea typeface="ＭＳ Ｐゴシック" charset="-128"/>
        </a:defRPr>
      </a:lvl6pPr>
      <a:lvl7pPr marL="912370" algn="l" rtl="0" eaLnBrk="1" fontAlgn="base" hangingPunct="1">
        <a:spcBef>
          <a:spcPct val="0"/>
        </a:spcBef>
        <a:spcAft>
          <a:spcPct val="0"/>
        </a:spcAft>
        <a:defRPr sz="4400">
          <a:solidFill>
            <a:schemeClr val="tx2"/>
          </a:solidFill>
          <a:latin typeface="Helvetica" charset="0"/>
          <a:ea typeface="ＭＳ Ｐゴシック" charset="-128"/>
        </a:defRPr>
      </a:lvl7pPr>
      <a:lvl8pPr marL="1368557" algn="l" rtl="0" eaLnBrk="1" fontAlgn="base" hangingPunct="1">
        <a:spcBef>
          <a:spcPct val="0"/>
        </a:spcBef>
        <a:spcAft>
          <a:spcPct val="0"/>
        </a:spcAft>
        <a:defRPr sz="4400">
          <a:solidFill>
            <a:schemeClr val="tx2"/>
          </a:solidFill>
          <a:latin typeface="Helvetica" charset="0"/>
          <a:ea typeface="ＭＳ Ｐゴシック" charset="-128"/>
        </a:defRPr>
      </a:lvl8pPr>
      <a:lvl9pPr marL="1824741" algn="l" rtl="0" eaLnBrk="1" fontAlgn="base" hangingPunct="1">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1" fontAlgn="base" hangingPunct="1">
        <a:spcBef>
          <a:spcPct val="20000"/>
        </a:spcBef>
        <a:spcAft>
          <a:spcPct val="0"/>
        </a:spcAft>
        <a:buChar char="•"/>
        <a:defRPr sz="3200">
          <a:solidFill>
            <a:schemeClr val="tx1"/>
          </a:solidFill>
          <a:latin typeface="+mn-lt"/>
          <a:ea typeface="+mn-ea"/>
          <a:cs typeface="+mn-cs"/>
        </a:defRPr>
      </a:lvl1pPr>
      <a:lvl2pPr marL="741299" indent="-285114" algn="l" rtl="0" eaLnBrk="1" fontAlgn="base" hangingPunct="1">
        <a:spcBef>
          <a:spcPct val="20000"/>
        </a:spcBef>
        <a:spcAft>
          <a:spcPct val="0"/>
        </a:spcAft>
        <a:buChar char="–"/>
        <a:defRPr sz="2800">
          <a:solidFill>
            <a:schemeClr val="tx1"/>
          </a:solidFill>
          <a:latin typeface="+mn-lt"/>
          <a:ea typeface="+mn-ea"/>
        </a:defRPr>
      </a:lvl2pPr>
      <a:lvl3pPr marL="1140463" indent="-228098" algn="l" rtl="0" eaLnBrk="1" fontAlgn="base" hangingPunct="1">
        <a:spcBef>
          <a:spcPct val="20000"/>
        </a:spcBef>
        <a:spcAft>
          <a:spcPct val="0"/>
        </a:spcAft>
        <a:buChar char="•"/>
        <a:defRPr sz="2400">
          <a:solidFill>
            <a:schemeClr val="tx1"/>
          </a:solidFill>
          <a:latin typeface="+mn-lt"/>
          <a:ea typeface="+mn-ea"/>
        </a:defRPr>
      </a:lvl3pPr>
      <a:lvl4pPr marL="1596650" indent="-228098" algn="l" rtl="0" eaLnBrk="1" fontAlgn="base" hangingPunct="1">
        <a:spcBef>
          <a:spcPct val="20000"/>
        </a:spcBef>
        <a:spcAft>
          <a:spcPct val="0"/>
        </a:spcAft>
        <a:buChar char="–"/>
        <a:defRPr sz="2000">
          <a:solidFill>
            <a:schemeClr val="tx1"/>
          </a:solidFill>
          <a:latin typeface="+mn-lt"/>
          <a:ea typeface="+mn-ea"/>
        </a:defRPr>
      </a:lvl4pPr>
      <a:lvl5pPr marL="2052833" indent="-228098" algn="l" rtl="0" eaLnBrk="1" fontAlgn="base" hangingPunct="1">
        <a:spcBef>
          <a:spcPct val="20000"/>
        </a:spcBef>
        <a:spcAft>
          <a:spcPct val="0"/>
        </a:spcAft>
        <a:buChar char="»"/>
        <a:defRPr sz="2000">
          <a:solidFill>
            <a:schemeClr val="tx1"/>
          </a:solidFill>
          <a:latin typeface="+mn-lt"/>
          <a:ea typeface="+mn-ea"/>
        </a:defRPr>
      </a:lvl5pPr>
      <a:lvl6pPr marL="2509020" indent="-228098" algn="l" rtl="0" eaLnBrk="1" fontAlgn="base" hangingPunct="1">
        <a:spcBef>
          <a:spcPct val="20000"/>
        </a:spcBef>
        <a:spcAft>
          <a:spcPct val="0"/>
        </a:spcAft>
        <a:buChar char="»"/>
        <a:defRPr sz="2000">
          <a:solidFill>
            <a:schemeClr val="tx1"/>
          </a:solidFill>
          <a:latin typeface="+mn-lt"/>
          <a:ea typeface="+mn-ea"/>
        </a:defRPr>
      </a:lvl6pPr>
      <a:lvl7pPr marL="2965206" indent="-228098" algn="l" rtl="0" eaLnBrk="1" fontAlgn="base" hangingPunct="1">
        <a:spcBef>
          <a:spcPct val="20000"/>
        </a:spcBef>
        <a:spcAft>
          <a:spcPct val="0"/>
        </a:spcAft>
        <a:buChar char="»"/>
        <a:defRPr sz="2000">
          <a:solidFill>
            <a:schemeClr val="tx1"/>
          </a:solidFill>
          <a:latin typeface="+mn-lt"/>
          <a:ea typeface="+mn-ea"/>
        </a:defRPr>
      </a:lvl7pPr>
      <a:lvl8pPr marL="3421391" indent="-228098" algn="l" rtl="0" eaLnBrk="1" fontAlgn="base" hangingPunct="1">
        <a:spcBef>
          <a:spcPct val="20000"/>
        </a:spcBef>
        <a:spcAft>
          <a:spcPct val="0"/>
        </a:spcAft>
        <a:buChar char="»"/>
        <a:defRPr sz="2000">
          <a:solidFill>
            <a:schemeClr val="tx1"/>
          </a:solidFill>
          <a:latin typeface="+mn-lt"/>
          <a:ea typeface="+mn-ea"/>
        </a:defRPr>
      </a:lvl8pPr>
      <a:lvl9pPr marL="3877573" indent="-22809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A10DE76A-08D5-4B62-93C9-8FE86DEDB30A}"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90622461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180AFD50-15C9-46B9-AC6C-FEF5FE0A2E49}"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463229181"/>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F9346367-4657-4931-B2C1-83598E87840B}"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085272322"/>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3AE9D183-7B13-4E01-8725-441712131FB3}" type="datetime1">
              <a:rPr lang="en-GB" smtClean="0">
                <a:solidFill>
                  <a:prstClr val="black">
                    <a:tint val="75000"/>
                  </a:prstClr>
                </a:solidFill>
              </a:rPr>
              <a:t>13/07/2017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843032259"/>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image" Target="../media/image23.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3.xml"/><Relationship Id="rId6" Type="http://schemas.openxmlformats.org/officeDocument/2006/relationships/image" Target="../media/image23.jpeg"/><Relationship Id="rId5" Type="http://schemas.openxmlformats.org/officeDocument/2006/relationships/image" Target="../media/image29.gif"/><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image" Target="../media/image36.jpeg"/><Relationship Id="rId5" Type="http://schemas.openxmlformats.org/officeDocument/2006/relationships/image" Target="../media/image20.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3.xml"/><Relationship Id="rId6" Type="http://schemas.openxmlformats.org/officeDocument/2006/relationships/image" Target="../media/image36.jpeg"/><Relationship Id="rId5" Type="http://schemas.openxmlformats.org/officeDocument/2006/relationships/image" Target="../media/image38.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2.xml"/><Relationship Id="rId6" Type="http://schemas.openxmlformats.org/officeDocument/2006/relationships/image" Target="../media/image36.jpeg"/><Relationship Id="rId5" Type="http://schemas.openxmlformats.org/officeDocument/2006/relationships/image" Target="../media/image39.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3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38.xml"/><Relationship Id="rId6" Type="http://schemas.openxmlformats.org/officeDocument/2006/relationships/image" Target="../media/image13.jpe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38.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43.xml"/><Relationship Id="rId6" Type="http://schemas.openxmlformats.org/officeDocument/2006/relationships/image" Target="../media/image45.png"/><Relationship Id="rId5" Type="http://schemas.openxmlformats.org/officeDocument/2006/relationships/image" Target="../media/image25.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43.xml"/><Relationship Id="rId6" Type="http://schemas.openxmlformats.org/officeDocument/2006/relationships/image" Target="../media/image13.jpeg"/><Relationship Id="rId5" Type="http://schemas.openxmlformats.org/officeDocument/2006/relationships/image" Target="../media/image50.pn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3.xml"/><Relationship Id="rId6" Type="http://schemas.openxmlformats.org/officeDocument/2006/relationships/image" Target="../media/image36.jpeg"/><Relationship Id="rId5" Type="http://schemas.openxmlformats.org/officeDocument/2006/relationships/image" Target="../media/image52.pn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3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3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43.xml"/><Relationship Id="rId6" Type="http://schemas.openxmlformats.org/officeDocument/2006/relationships/image" Target="../media/image20.png"/><Relationship Id="rId5" Type="http://schemas.openxmlformats.org/officeDocument/2006/relationships/image" Target="../media/image57.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2.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3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17.pn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43.xml"/><Relationship Id="rId5" Type="http://schemas.openxmlformats.org/officeDocument/2006/relationships/image" Target="../media/image36.jpeg"/><Relationship Id="rId4" Type="http://schemas.openxmlformats.org/officeDocument/2006/relationships/image" Target="../media/image29.gif"/></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43.xml"/><Relationship Id="rId5" Type="http://schemas.openxmlformats.org/officeDocument/2006/relationships/image" Target="../media/image36.jpeg"/><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2.xml"/><Relationship Id="rId1" Type="http://schemas.openxmlformats.org/officeDocument/2006/relationships/slideLayout" Target="../slideLayouts/slideLayout3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5.xml"/><Relationship Id="rId1" Type="http://schemas.openxmlformats.org/officeDocument/2006/relationships/slideLayout" Target="../slideLayouts/slideLayout43.xml"/><Relationship Id="rId4" Type="http://schemas.openxmlformats.org/officeDocument/2006/relationships/image" Target="../media/image36.jpeg"/></Relationships>
</file>

<file path=ppt/slides/_rels/slide5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6.xml"/><Relationship Id="rId1" Type="http://schemas.openxmlformats.org/officeDocument/2006/relationships/slideLayout" Target="../slideLayouts/slideLayout3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7.xml"/><Relationship Id="rId1" Type="http://schemas.openxmlformats.org/officeDocument/2006/relationships/slideLayout" Target="../slideLayouts/slideLayout43.xml"/><Relationship Id="rId4" Type="http://schemas.openxmlformats.org/officeDocument/2006/relationships/image" Target="../media/image36.jpeg"/></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0.xml"/><Relationship Id="rId1" Type="http://schemas.openxmlformats.org/officeDocument/2006/relationships/slideLayout" Target="../slideLayouts/slideLayout3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1.xml"/><Relationship Id="rId1" Type="http://schemas.openxmlformats.org/officeDocument/2006/relationships/slideLayout" Target="../slideLayouts/slideLayout3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2.xml"/><Relationship Id="rId1" Type="http://schemas.openxmlformats.org/officeDocument/2006/relationships/slideLayout" Target="../slideLayouts/slideLayout3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3.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64.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43.xml"/><Relationship Id="rId6" Type="http://schemas.openxmlformats.org/officeDocument/2006/relationships/image" Target="../media/image36.jpeg"/><Relationship Id="rId5" Type="http://schemas.openxmlformats.org/officeDocument/2006/relationships/image" Target="../media/image68.png"/><Relationship Id="rId4" Type="http://schemas.openxmlformats.org/officeDocument/2006/relationships/image" Target="../media/image21.jpeg"/></Relationships>
</file>

<file path=ppt/slides/_rels/slide6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6.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8.xml"/><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1.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2.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3.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4.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70.png"/></Relationships>
</file>

<file path=ppt/slides/_rels/slide7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5.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70.png"/></Relationships>
</file>

<file path=ppt/slides/_rels/slide7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6.xml"/><Relationship Id="rId1" Type="http://schemas.openxmlformats.org/officeDocument/2006/relationships/slideLayout" Target="../slideLayouts/slideLayout3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3.jpeg"/></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48880"/>
            <a:ext cx="7772400" cy="1470025"/>
          </a:xfrm>
        </p:spPr>
        <p:txBody>
          <a:bodyPr/>
          <a:lstStyle/>
          <a:p>
            <a:r>
              <a:rPr lang="es-ES"/>
              <a:t>Prueba del VIH</a:t>
            </a:r>
          </a:p>
        </p:txBody>
      </p:sp>
      <p:sp>
        <p:nvSpPr>
          <p:cNvPr id="3" name="Subtitle 2"/>
          <p:cNvSpPr>
            <a:spLocks noGrp="1"/>
          </p:cNvSpPr>
          <p:nvPr>
            <p:ph type="subTitle" idx="1"/>
          </p:nvPr>
        </p:nvSpPr>
        <p:spPr>
          <a:xfrm>
            <a:off x="2195736" y="5517232"/>
            <a:ext cx="6440760" cy="766936"/>
          </a:xfrm>
        </p:spPr>
        <p:txBody>
          <a:bodyPr/>
          <a:lstStyle/>
          <a:p>
            <a:pPr algn="r"/>
            <a:r>
              <a:rPr lang="es-ES"/>
              <a:t>&lt;Ponente, fecha&gt;</a:t>
            </a:r>
          </a:p>
        </p:txBody>
      </p:sp>
      <p:sp>
        <p:nvSpPr>
          <p:cNvPr id="7" name="Pladsholder til sidefod 3"/>
          <p:cNvSpPr>
            <a:spLocks noGrp="1"/>
          </p:cNvSpPr>
          <p:nvPr>
            <p:ph type="ftr" sz="quarter" idx="11"/>
          </p:nvPr>
        </p:nvSpPr>
        <p:spPr>
          <a:xfrm>
            <a:off x="6876256" y="285676"/>
            <a:ext cx="2088232" cy="911075"/>
          </a:xfrm>
        </p:spPr>
        <p:txBody>
          <a:bodyPr/>
          <a:lstStyle/>
          <a:p>
            <a:pPr algn="l"/>
            <a:r>
              <a:rPr lang="es-ES" b="1" dirty="0">
                <a:solidFill>
                  <a:schemeClr val="tx1"/>
                </a:solidFill>
                <a:latin typeface="Arial" panose="020B0604020202020204" pitchFamily="34" charset="0"/>
              </a:rPr>
              <a:t>Cofinanciado por el 2º Programa de salud de la Unión Europea</a:t>
            </a:r>
          </a:p>
        </p:txBody>
      </p:sp>
      <p:pic>
        <p:nvPicPr>
          <p:cNvPr id="6"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0954" y="332656"/>
            <a:ext cx="1305302" cy="864096"/>
          </a:xfrm>
          <a:prstGeom prst="rect">
            <a:avLst/>
          </a:prstGeom>
        </p:spPr>
      </p:pic>
      <p:pic>
        <p:nvPicPr>
          <p:cNvPr id="10" name="Picture 3" descr="E:\Work\1___CPH_HIV\HiE\1. OptTEST start\text for optest\Logo\Optest full_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89" y="209549"/>
            <a:ext cx="2830936" cy="112619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9419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0"/>
            <a:ext cx="7488832" cy="980728"/>
          </a:xfrm>
        </p:spPr>
        <p:txBody>
          <a:bodyPr>
            <a:noAutofit/>
          </a:bodyPr>
          <a:lstStyle/>
          <a:p>
            <a:r>
              <a:rPr lang="es-ES" sz="3600" dirty="0"/>
              <a:t>Prevalencia del VIH, 2014, UE/EEE</a:t>
            </a:r>
          </a:p>
        </p:txBody>
      </p:sp>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798638" y="790575"/>
            <a:ext cx="7345362" cy="604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886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1"/>
          <p:cNvSpPr txBox="1"/>
          <p:nvPr/>
        </p:nvSpPr>
        <p:spPr>
          <a:xfrm>
            <a:off x="467544" y="368063"/>
            <a:ext cx="7832010" cy="830997"/>
          </a:xfrm>
          <a:prstGeom prst="rect">
            <a:avLst/>
          </a:prstGeom>
          <a:noFill/>
        </p:spPr>
        <p:txBody>
          <a:bodyPr wrap="square" rtlCol="0">
            <a:spAutoFit/>
          </a:bodyPr>
          <a:lstStyle/>
          <a:p>
            <a:r>
              <a:rPr lang="es-ES" sz="2400" dirty="0" smtClean="0"/>
              <a:t>Seroprevalencia de infección por VIH, Comunidad Autónoma de Madrid, España, 2008-2009</a:t>
            </a:r>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3762" y="5445224"/>
            <a:ext cx="9810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0484" y="1412776"/>
            <a:ext cx="6738328" cy="431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3474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CuadroTexto"/>
          <p:cNvSpPr txBox="1"/>
          <p:nvPr/>
        </p:nvSpPr>
        <p:spPr>
          <a:xfrm>
            <a:off x="5066693" y="1556792"/>
            <a:ext cx="3816424" cy="1200329"/>
          </a:xfrm>
          <a:prstGeom prst="rect">
            <a:avLst/>
          </a:prstGeom>
          <a:noFill/>
        </p:spPr>
        <p:txBody>
          <a:bodyPr wrap="square" rtlCol="0">
            <a:spAutoFit/>
          </a:bodyPr>
          <a:lstStyle/>
          <a:p>
            <a:pPr marL="285750" indent="-285750">
              <a:buFont typeface="Arial" panose="020B0604020202020204" pitchFamily="34" charset="0"/>
              <a:buChar char="•"/>
            </a:pPr>
            <a:r>
              <a:rPr lang="es-ES" dirty="0" smtClean="0"/>
              <a:t>258.483 Pruebas de VIH en laboratorios</a:t>
            </a:r>
          </a:p>
          <a:p>
            <a:pPr marL="285750" indent="-285750">
              <a:buFont typeface="Arial" panose="020B0604020202020204" pitchFamily="34" charset="0"/>
              <a:buChar char="•"/>
            </a:pPr>
            <a:r>
              <a:rPr lang="es-ES" dirty="0" smtClean="0"/>
              <a:t>34,8 pruebas por 1.000 habitantes </a:t>
            </a:r>
          </a:p>
          <a:p>
            <a:pPr marL="285750" indent="-285750">
              <a:buFont typeface="Arial" panose="020B0604020202020204" pitchFamily="34" charset="0"/>
              <a:buChar char="•"/>
            </a:pPr>
            <a:r>
              <a:rPr lang="es-ES" dirty="0" smtClean="0"/>
              <a:t>1,0% pruebas positivas</a:t>
            </a:r>
            <a:endParaRPr lang="es-ES" dirty="0"/>
          </a:p>
        </p:txBody>
      </p:sp>
      <p:sp>
        <p:nvSpPr>
          <p:cNvPr id="12" name="11 CuadroTexto"/>
          <p:cNvSpPr txBox="1"/>
          <p:nvPr/>
        </p:nvSpPr>
        <p:spPr>
          <a:xfrm>
            <a:off x="272572" y="4892967"/>
            <a:ext cx="4176464" cy="1200329"/>
          </a:xfrm>
          <a:prstGeom prst="rect">
            <a:avLst/>
          </a:prstGeom>
          <a:noFill/>
        </p:spPr>
        <p:txBody>
          <a:bodyPr wrap="square" rtlCol="0">
            <a:spAutoFit/>
          </a:bodyPr>
          <a:lstStyle/>
          <a:p>
            <a:pPr marL="285750" indent="-285750">
              <a:buFont typeface="Arial" panose="020B0604020202020204" pitchFamily="34" charset="0"/>
              <a:buChar char="•"/>
            </a:pPr>
            <a:r>
              <a:rPr lang="es-ES" dirty="0" smtClean="0"/>
              <a:t>73.972 pruebas de VIH en centros que ofrecen la prueba del VIH diferente de laboratorios</a:t>
            </a:r>
          </a:p>
          <a:p>
            <a:pPr marL="285750" indent="-285750">
              <a:buFont typeface="Arial" panose="020B0604020202020204" pitchFamily="34" charset="0"/>
              <a:buChar char="•"/>
            </a:pPr>
            <a:r>
              <a:rPr lang="es-ES" dirty="0" smtClean="0"/>
              <a:t>2,4% </a:t>
            </a:r>
            <a:r>
              <a:rPr lang="es-ES" dirty="0"/>
              <a:t>pruebas </a:t>
            </a:r>
            <a:r>
              <a:rPr lang="es-ES" dirty="0" smtClean="0"/>
              <a:t>positivas</a:t>
            </a:r>
            <a:endParaRPr lang="es-ES" dirty="0"/>
          </a:p>
        </p:txBody>
      </p:sp>
      <p:sp>
        <p:nvSpPr>
          <p:cNvPr id="5" name="4 CuadroTexto"/>
          <p:cNvSpPr txBox="1"/>
          <p:nvPr/>
        </p:nvSpPr>
        <p:spPr>
          <a:xfrm>
            <a:off x="272573" y="4149080"/>
            <a:ext cx="3651356" cy="646331"/>
          </a:xfrm>
          <a:prstGeom prst="rect">
            <a:avLst/>
          </a:prstGeom>
          <a:noFill/>
        </p:spPr>
        <p:txBody>
          <a:bodyPr wrap="square" rtlCol="0">
            <a:spAutoFit/>
          </a:bodyPr>
          <a:lstStyle/>
          <a:p>
            <a:r>
              <a:rPr lang="es-ES" b="1" dirty="0" smtClean="0"/>
              <a:t>Pruebas del VIH en Centros de cribado voluntario, 2014</a:t>
            </a:r>
            <a:endParaRPr lang="es-ES" b="1" dirty="0"/>
          </a:p>
        </p:txBody>
      </p:sp>
      <p:sp>
        <p:nvSpPr>
          <p:cNvPr id="10" name="9 CuadroTexto"/>
          <p:cNvSpPr txBox="1"/>
          <p:nvPr/>
        </p:nvSpPr>
        <p:spPr>
          <a:xfrm>
            <a:off x="4915670" y="1237402"/>
            <a:ext cx="3746731" cy="369332"/>
          </a:xfrm>
          <a:prstGeom prst="rect">
            <a:avLst/>
          </a:prstGeom>
          <a:noFill/>
        </p:spPr>
        <p:txBody>
          <a:bodyPr wrap="none" rtlCol="0">
            <a:spAutoFit/>
          </a:bodyPr>
          <a:lstStyle/>
          <a:p>
            <a:r>
              <a:rPr lang="es-ES" b="1" dirty="0" smtClean="0"/>
              <a:t>Pruebas de laboratorio del VIH, 2014 </a:t>
            </a:r>
            <a:endParaRPr lang="es-ES" b="1" dirty="0"/>
          </a:p>
        </p:txBody>
      </p:sp>
      <p:sp>
        <p:nvSpPr>
          <p:cNvPr id="11" name="TextBox 1"/>
          <p:cNvSpPr txBox="1"/>
          <p:nvPr/>
        </p:nvSpPr>
        <p:spPr>
          <a:xfrm>
            <a:off x="35496" y="216222"/>
            <a:ext cx="8600948" cy="461665"/>
          </a:xfrm>
          <a:prstGeom prst="rect">
            <a:avLst/>
          </a:prstGeom>
          <a:noFill/>
        </p:spPr>
        <p:txBody>
          <a:bodyPr wrap="square" rtlCol="0">
            <a:spAutoFit/>
          </a:bodyPr>
          <a:lstStyle/>
          <a:p>
            <a:pPr algn="ctr"/>
            <a:r>
              <a:rPr lang="es-ES" sz="2400" dirty="0" smtClean="0"/>
              <a:t>Diagnostico serológico del VIH, Cataluña, España, 1993-2014</a:t>
            </a:r>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71" y="1052736"/>
            <a:ext cx="4456421" cy="30963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971" y="3178068"/>
            <a:ext cx="4422128" cy="31781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7" descr="http://www.ceeiscat.cat/imatges/ASPCA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5346" y="6076113"/>
            <a:ext cx="2530624" cy="532763"/>
          </a:xfrm>
          <a:prstGeom prst="rect">
            <a:avLst/>
          </a:prstGeom>
          <a:solidFill>
            <a:schemeClr val="bg1"/>
          </a:solidFill>
        </p:spPr>
      </p:pic>
      <p:grpSp>
        <p:nvGrpSpPr>
          <p:cNvPr id="15" name="Group 14"/>
          <p:cNvGrpSpPr/>
          <p:nvPr/>
        </p:nvGrpSpPr>
        <p:grpSpPr>
          <a:xfrm>
            <a:off x="179512" y="6381328"/>
            <a:ext cx="8888434" cy="372932"/>
            <a:chOff x="179512" y="6381328"/>
            <a:chExt cx="8888434" cy="372932"/>
          </a:xfrm>
        </p:grpSpPr>
        <p:pic>
          <p:nvPicPr>
            <p:cNvPr id="16"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8585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s-ES" sz="2400" dirty="0" smtClean="0"/>
              <a:t>Nuevos diagnósticos </a:t>
            </a:r>
            <a:r>
              <a:rPr lang="es-ES" sz="2400" dirty="0"/>
              <a:t>del VIH, </a:t>
            </a:r>
            <a:r>
              <a:rPr lang="es-ES" sz="2400" dirty="0" smtClean="0"/>
              <a:t>según modo </a:t>
            </a:r>
            <a:r>
              <a:rPr lang="es-ES" sz="2400" dirty="0"/>
              <a:t>de transmisión, 2005-2014, Región europea OMS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87512"/>
            <a:ext cx="7664868" cy="390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721" y="5682718"/>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92491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a:xfrm>
            <a:off x="292868" y="260648"/>
            <a:ext cx="7785865" cy="822325"/>
          </a:xfrm>
        </p:spPr>
        <p:txBody>
          <a:bodyPr anchor="t">
            <a:noAutofit/>
          </a:bodyPr>
          <a:lstStyle/>
          <a:p>
            <a:pPr algn="l"/>
            <a:r>
              <a:rPr lang="es-ES" sz="2400" dirty="0" smtClean="0"/>
              <a:t>Nuevos diagnósticos </a:t>
            </a:r>
            <a:r>
              <a:rPr lang="es-ES" sz="2400" dirty="0"/>
              <a:t>del VIH, por modo de transmisión, 2005-2014, UE/EEE</a:t>
            </a:r>
            <a:r>
              <a:rPr dirty="0"/>
              <a:t/>
            </a:r>
            <a:br>
              <a:rPr dirty="0"/>
            </a:br>
            <a:endParaRPr lang="es-ES" sz="2400" dirty="0"/>
          </a:p>
        </p:txBody>
      </p:sp>
      <p:sp>
        <p:nvSpPr>
          <p:cNvPr id="4" name="TextBox 3"/>
          <p:cNvSpPr txBox="1"/>
          <p:nvPr/>
        </p:nvSpPr>
        <p:spPr>
          <a:xfrm>
            <a:off x="1741607" y="5809988"/>
            <a:ext cx="4868697" cy="577081"/>
          </a:xfrm>
          <a:prstGeom prst="rect">
            <a:avLst/>
          </a:prstGeom>
          <a:noFill/>
        </p:spPr>
        <p:txBody>
          <a:bodyPr wrap="square" rtlCol="0">
            <a:spAutoFit/>
          </a:bodyPr>
          <a:lstStyle/>
          <a:p>
            <a:r>
              <a:rPr lang="es-ES" sz="1050" dirty="0">
                <a:latin typeface="Calibri" panose="020F0502020204030204" pitchFamily="34" charset="0"/>
              </a:rPr>
              <a:t>Datos ajustados  debido a la demora de la información. Los casos de Estonia y Polonia se han excluido debido a los informes incompletos del modo de transmisión durante este periodo; los casos de Italia y España se han excluido debido al aumento de la cobertura nacional durante el periodo.</a:t>
            </a:r>
          </a:p>
        </p:txBody>
      </p:sp>
      <p:sp>
        <p:nvSpPr>
          <p:cNvPr id="1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s-ES" sz="1050" dirty="0">
                <a:solidFill>
                  <a:schemeClr val="bg1"/>
                </a:solidFill>
                <a:latin typeface="Calibri" panose="020F0502020204030204" pitchFamily="34" charset="0"/>
              </a:rPr>
              <a:t>Fuente: ECDC/OMS (2015). HIV/AIDS Surveillance in Europe, 2014</a:t>
            </a:r>
          </a:p>
        </p:txBody>
      </p:sp>
      <p:pic>
        <p:nvPicPr>
          <p:cNvPr id="5" name="Picture 4"/>
          <p:cNvPicPr>
            <a:picLocks noChangeAspect="1"/>
          </p:cNvPicPr>
          <p:nvPr/>
        </p:nvPicPr>
        <p:blipFill>
          <a:blip r:embed="rId3"/>
          <a:stretch>
            <a:fillRect/>
          </a:stretch>
        </p:blipFill>
        <p:spPr>
          <a:xfrm>
            <a:off x="498039" y="1988840"/>
            <a:ext cx="7314322" cy="3729690"/>
          </a:xfrm>
          <a:prstGeom prst="rect">
            <a:avLst/>
          </a:prstGeom>
        </p:spPr>
      </p:pic>
      <p:grpSp>
        <p:nvGrpSpPr>
          <p:cNvPr id="7" name="Group 6"/>
          <p:cNvGrpSpPr/>
          <p:nvPr/>
        </p:nvGrpSpPr>
        <p:grpSpPr>
          <a:xfrm>
            <a:off x="7618211" y="1772816"/>
            <a:ext cx="1460419" cy="2880320"/>
            <a:chOff x="43258" y="4238574"/>
            <a:chExt cx="2170130" cy="963396"/>
          </a:xfrm>
        </p:grpSpPr>
        <p:sp>
          <p:nvSpPr>
            <p:cNvPr id="8" name="Rectangle 7"/>
            <p:cNvSpPr/>
            <p:nvPr/>
          </p:nvSpPr>
          <p:spPr bwMode="auto">
            <a:xfrm>
              <a:off x="73089" y="5057461"/>
              <a:ext cx="2140299" cy="144509"/>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s-ES" sz="1200" dirty="0">
                  <a:solidFill>
                    <a:srgbClr val="FF0000"/>
                  </a:solidFill>
                  <a:latin typeface="Calibri" panose="020F0502020204030204" pitchFamily="34" charset="0"/>
                </a:rPr>
                <a:t>Usuarios de drogas intravenosas</a:t>
              </a:r>
              <a:endParaRPr kumimoji="0" lang="es-ES" sz="1200" i="0" strike="noStrike" cap="none" normalizeH="0" baseline="0" dirty="0">
                <a:ln>
                  <a:noFill/>
                </a:ln>
                <a:solidFill>
                  <a:srgbClr val="FF0000"/>
                </a:solidFill>
                <a:effectLst/>
                <a:latin typeface="Calibri" panose="020F0502020204030204" pitchFamily="34" charset="0"/>
              </a:endParaRPr>
            </a:p>
          </p:txBody>
        </p:sp>
        <p:sp>
          <p:nvSpPr>
            <p:cNvPr id="9" name="Rectangle 8"/>
            <p:cNvSpPr/>
            <p:nvPr/>
          </p:nvSpPr>
          <p:spPr bwMode="auto">
            <a:xfrm>
              <a:off x="58173" y="4436384"/>
              <a:ext cx="2140299" cy="18312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s-ES" sz="1400" i="0" u="none" strike="noStrike" cap="none" normalizeH="0" baseline="0" dirty="0">
                  <a:ln>
                    <a:noFill/>
                  </a:ln>
                  <a:solidFill>
                    <a:schemeClr val="bg1"/>
                  </a:solidFill>
                  <a:effectLst/>
                  <a:latin typeface="Calibri" panose="020F0502020204030204" pitchFamily="34" charset="0"/>
                </a:rPr>
                <a:t>Heterosexual (mujeres)</a:t>
              </a:r>
              <a:endParaRPr kumimoji="0" lang="es-ES" sz="1100" i="0" u="none" strike="noStrike" cap="none" normalizeH="0" baseline="0" dirty="0">
                <a:ln>
                  <a:noFill/>
                </a:ln>
                <a:solidFill>
                  <a:schemeClr val="bg1"/>
                </a:solidFill>
                <a:effectLst/>
                <a:latin typeface="Calibri" panose="020F0502020204030204" pitchFamily="34" charset="0"/>
              </a:endParaRPr>
            </a:p>
          </p:txBody>
        </p:sp>
        <p:sp>
          <p:nvSpPr>
            <p:cNvPr id="10" name="Rectangle 9"/>
            <p:cNvSpPr/>
            <p:nvPr/>
          </p:nvSpPr>
          <p:spPr bwMode="auto">
            <a:xfrm>
              <a:off x="58438" y="4651896"/>
              <a:ext cx="2140301" cy="192993"/>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s-ES" sz="1400" i="0" u="none" strike="noStrike" cap="none" normalizeH="0" baseline="0" dirty="0">
                  <a:ln>
                    <a:noFill/>
                  </a:ln>
                  <a:solidFill>
                    <a:schemeClr val="bg1"/>
                  </a:solidFill>
                  <a:effectLst/>
                  <a:latin typeface="Calibri" panose="020F0502020204030204" pitchFamily="34" charset="0"/>
                </a:rPr>
                <a:t>Heterosexual (hombres)</a:t>
              </a:r>
            </a:p>
          </p:txBody>
        </p:sp>
        <p:sp>
          <p:nvSpPr>
            <p:cNvPr id="11" name="Rectangle 10"/>
            <p:cNvSpPr/>
            <p:nvPr/>
          </p:nvSpPr>
          <p:spPr bwMode="auto">
            <a:xfrm>
              <a:off x="43258" y="4238574"/>
              <a:ext cx="2140300"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s-ES" sz="1400" dirty="0">
                  <a:solidFill>
                    <a:schemeClr val="bg1"/>
                  </a:solidFill>
                  <a:latin typeface="Calibri" panose="020F0502020204030204" pitchFamily="34" charset="0"/>
                  <a:sym typeface="Symbol"/>
                </a:rPr>
                <a:t>Sexo entre hombres</a:t>
              </a:r>
              <a:endParaRPr kumimoji="0" lang="es-ES" sz="1400" i="0" u="none" strike="noStrike" cap="none" normalizeH="0" baseline="0" dirty="0">
                <a:ln>
                  <a:noFill/>
                </a:ln>
                <a:solidFill>
                  <a:schemeClr val="bg1"/>
                </a:solidFill>
                <a:effectLst/>
                <a:latin typeface="Calibri" panose="020F0502020204030204" pitchFamily="34" charset="0"/>
              </a:endParaRPr>
            </a:p>
          </p:txBody>
        </p:sp>
      </p:grpSp>
      <p:sp>
        <p:nvSpPr>
          <p:cNvPr id="14" name="Rectangle 13"/>
          <p:cNvSpPr/>
          <p:nvPr/>
        </p:nvSpPr>
        <p:spPr bwMode="auto">
          <a:xfrm>
            <a:off x="7638286" y="4725144"/>
            <a:ext cx="1430306" cy="450050"/>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s-ES" sz="1400" i="0" u="none" strike="noStrike" cap="none" normalizeH="0" baseline="0" dirty="0">
                <a:ln>
                  <a:noFill/>
                </a:ln>
                <a:solidFill>
                  <a:schemeClr val="bg1"/>
                </a:solidFill>
                <a:effectLst/>
                <a:latin typeface="Calibri" panose="020F0502020204030204" pitchFamily="34" charset="0"/>
              </a:rPr>
              <a:t>Transmisión </a:t>
            </a:r>
            <a:r>
              <a:rPr lang="es-ES" sz="1400" dirty="0">
                <a:solidFill>
                  <a:schemeClr val="bg1"/>
                </a:solidFill>
                <a:latin typeface="Calibri" panose="020F0502020204030204" pitchFamily="34" charset="0"/>
              </a:rPr>
              <a:t>de madre a hijo</a:t>
            </a:r>
            <a:endParaRPr kumimoji="0" lang="es-ES" sz="1100" i="0" u="none" strike="noStrike" cap="none" normalizeH="0" baseline="0" dirty="0">
              <a:ln>
                <a:noFill/>
              </a:ln>
              <a:solidFill>
                <a:schemeClr val="bg1"/>
              </a:solidFill>
              <a:effectLst/>
              <a:latin typeface="Calibri" panose="020F0502020204030204" pitchFamily="34" charset="0"/>
            </a:endParaRPr>
          </a:p>
        </p:txBody>
      </p:sp>
      <p:sp>
        <p:nvSpPr>
          <p:cNvPr id="17" name="Rectangle 16"/>
          <p:cNvSpPr/>
          <p:nvPr/>
        </p:nvSpPr>
        <p:spPr bwMode="auto">
          <a:xfrm>
            <a:off x="7638286" y="3656588"/>
            <a:ext cx="1406827" cy="494674"/>
          </a:xfrm>
          <a:prstGeom prst="rect">
            <a:avLst/>
          </a:prstGeom>
          <a:solidFill>
            <a:srgbClr val="969696"/>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s-ES" sz="1400" dirty="0">
                <a:solidFill>
                  <a:schemeClr val="bg1"/>
                </a:solidFill>
                <a:latin typeface="Calibri" panose="020F0502020204030204" pitchFamily="34" charset="0"/>
              </a:rPr>
              <a:t>Otros/</a:t>
            </a:r>
          </a:p>
          <a:p>
            <a:pPr algn="ctr"/>
            <a:r>
              <a:rPr lang="es-ES" sz="1400" dirty="0">
                <a:solidFill>
                  <a:schemeClr val="bg1"/>
                </a:solidFill>
                <a:latin typeface="Calibri" panose="020F0502020204030204" pitchFamily="34" charset="0"/>
              </a:rPr>
              <a:t>sin determinar</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204" y="5716324"/>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179512" y="6381328"/>
            <a:ext cx="8888434" cy="372932"/>
            <a:chOff x="179512" y="6381328"/>
            <a:chExt cx="8888434" cy="372932"/>
          </a:xfrm>
        </p:grpSpPr>
        <p:pic>
          <p:nvPicPr>
            <p:cNvPr id="18"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8836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4"/>
          <p:cNvSpPr>
            <a:spLocks noGrp="1"/>
          </p:cNvSpPr>
          <p:nvPr/>
        </p:nvSpPr>
        <p:spPr bwMode="auto">
          <a:xfrm>
            <a:off x="317174" y="332656"/>
            <a:ext cx="7782423" cy="7380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2400" dirty="0"/>
              <a:t>Porcentaje de </a:t>
            </a:r>
            <a:r>
              <a:rPr lang="es-ES" sz="2400" dirty="0" smtClean="0"/>
              <a:t>nuevos diagnósticos </a:t>
            </a:r>
            <a:r>
              <a:rPr lang="es-ES" sz="2400" dirty="0"/>
              <a:t>del VIH, </a:t>
            </a:r>
            <a:r>
              <a:rPr lang="es-ES" sz="2400" dirty="0" smtClean="0"/>
              <a:t>según vía </a:t>
            </a:r>
            <a:r>
              <a:rPr lang="es-ES" sz="2400" dirty="0"/>
              <a:t>de transmisión, </a:t>
            </a:r>
          </a:p>
          <a:p>
            <a:r>
              <a:rPr lang="es-ES" sz="2400" dirty="0"/>
              <a:t>2014, UE/EEE </a:t>
            </a:r>
            <a:r>
              <a:rPr dirty="0"/>
              <a:t/>
            </a:r>
            <a:br>
              <a:rPr dirty="0"/>
            </a:br>
            <a:endParaRPr lang="es-ES" sz="2400" dirty="0"/>
          </a:p>
        </p:txBody>
      </p:sp>
      <p:sp>
        <p:nvSpPr>
          <p:cNvPr id="8"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s-ES" sz="1050" dirty="0">
                <a:solidFill>
                  <a:schemeClr val="bg1"/>
                </a:solidFill>
                <a:latin typeface="Calibri" panose="020F0502020204030204" pitchFamily="34" charset="0"/>
              </a:rPr>
              <a:t>Fuente: ECDC/OMS (2015). HIV/AIDS Surveillance in Europe, 2014</a:t>
            </a:r>
          </a:p>
        </p:txBody>
      </p:sp>
      <p:pic>
        <p:nvPicPr>
          <p:cNvPr id="3" name="Picture 2"/>
          <p:cNvPicPr>
            <a:picLocks noChangeAspect="1"/>
          </p:cNvPicPr>
          <p:nvPr/>
        </p:nvPicPr>
        <p:blipFill>
          <a:blip r:embed="rId3"/>
          <a:stretch>
            <a:fillRect/>
          </a:stretch>
        </p:blipFill>
        <p:spPr>
          <a:xfrm>
            <a:off x="971600" y="1484784"/>
            <a:ext cx="7554095" cy="4094827"/>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819" y="5760913"/>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3726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s-ES" sz="2400" dirty="0"/>
              <a:t>Porcentaje de nuevos diagnósticos de VIH con modo de transmisión conocido, por vía de transmisión y país, UE/EEE, 2014 (n = 24,083)</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13" y="1377083"/>
            <a:ext cx="6508358" cy="395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8267" y="5301208"/>
            <a:ext cx="6019850" cy="60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5890607"/>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65775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6" descr="LOGO_MSSSI_COLOR"/>
          <p:cNvPicPr>
            <a:picLocks noChangeAspect="1" noChangeArrowheads="1"/>
          </p:cNvPicPr>
          <p:nvPr/>
        </p:nvPicPr>
        <p:blipFill>
          <a:blip r:embed="rId3" cstate="print"/>
          <a:srcRect/>
          <a:stretch>
            <a:fillRect/>
          </a:stretch>
        </p:blipFill>
        <p:spPr bwMode="auto">
          <a:xfrm>
            <a:off x="4788024" y="6055198"/>
            <a:ext cx="1835150" cy="630238"/>
          </a:xfrm>
          <a:prstGeom prst="rect">
            <a:avLst/>
          </a:prstGeom>
          <a:noFill/>
          <a:ln w="9525">
            <a:noFill/>
            <a:miter lim="800000"/>
            <a:headEnd/>
            <a:tailEnd/>
          </a:ln>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058" y="1556792"/>
            <a:ext cx="5963689" cy="44516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1 Rectángulo"/>
          <p:cNvSpPr/>
          <p:nvPr/>
        </p:nvSpPr>
        <p:spPr>
          <a:xfrm>
            <a:off x="252100" y="188640"/>
            <a:ext cx="8047454" cy="1200329"/>
          </a:xfrm>
          <a:prstGeom prst="rect">
            <a:avLst/>
          </a:prstGeom>
        </p:spPr>
        <p:txBody>
          <a:bodyPr wrap="square">
            <a:spAutoFit/>
          </a:bodyPr>
          <a:lstStyle/>
          <a:p>
            <a:r>
              <a:rPr lang="es-ES" sz="2400" dirty="0" smtClean="0"/>
              <a:t>Prevalencia de VIH según el año del diagnóstico y la categoría de transmisión, en poblaciones vulnerables, Estudio EPI-VIH, España, 2000-2009 (n=145,337)</a:t>
            </a:r>
            <a:endParaRPr lang="es-ES" sz="2400" dirty="0"/>
          </a:p>
        </p:txBody>
      </p:sp>
      <p:pic>
        <p:nvPicPr>
          <p:cNvPr id="11" name="Imagen 3"/>
          <p:cNvPicPr>
            <a:picLocks noChangeAspect="1" noChangeArrowheads="1"/>
          </p:cNvPicPr>
          <p:nvPr/>
        </p:nvPicPr>
        <p:blipFill>
          <a:blip r:embed="rId5" cstate="print"/>
          <a:srcRect/>
          <a:stretch>
            <a:fillRect/>
          </a:stretch>
        </p:blipFill>
        <p:spPr bwMode="auto">
          <a:xfrm>
            <a:off x="6639719" y="6055198"/>
            <a:ext cx="2016125" cy="630238"/>
          </a:xfrm>
          <a:prstGeom prst="rect">
            <a:avLst/>
          </a:prstGeom>
          <a:noFill/>
          <a:ln w="9525">
            <a:noFill/>
            <a:miter lim="800000"/>
            <a:headEnd/>
            <a:tailEnd/>
          </a:ln>
        </p:spPr>
      </p:pic>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6234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oneTexte 2"/>
          <p:cNvSpPr txBox="1"/>
          <p:nvPr/>
        </p:nvSpPr>
        <p:spPr>
          <a:xfrm>
            <a:off x="323529" y="116632"/>
            <a:ext cx="7848872" cy="1200125"/>
          </a:xfrm>
          <a:prstGeom prst="rect">
            <a:avLst/>
          </a:prstGeom>
          <a:noFill/>
        </p:spPr>
        <p:txBody>
          <a:bodyPr wrap="square" lIns="91238" tIns="45619" rIns="91238" bIns="45619" rtlCol="0">
            <a:spAutoFit/>
          </a:bodyPr>
          <a:lstStyle/>
          <a:p>
            <a:r>
              <a:rPr lang="es-ES" sz="2400" dirty="0" smtClean="0">
                <a:solidFill>
                  <a:schemeClr val="bg1">
                    <a:lumMod val="50000"/>
                  </a:schemeClr>
                </a:solidFill>
              </a:rPr>
              <a:t>Tasa de nuevos </a:t>
            </a:r>
            <a:r>
              <a:rPr lang="es-ES" sz="2400" dirty="0">
                <a:solidFill>
                  <a:schemeClr val="bg1">
                    <a:lumMod val="50000"/>
                  </a:schemeClr>
                </a:solidFill>
              </a:rPr>
              <a:t>diagnósticos de VIH según la categoría de transmisión, España, </a:t>
            </a:r>
            <a:r>
              <a:rPr lang="es-ES" sz="2400" dirty="0" smtClean="0">
                <a:solidFill>
                  <a:schemeClr val="bg1">
                    <a:lumMod val="50000"/>
                  </a:schemeClr>
                </a:solidFill>
              </a:rPr>
              <a:t>2008-2013</a:t>
            </a:r>
            <a:endParaRPr lang="en-US" sz="2400" dirty="0">
              <a:solidFill>
                <a:schemeClr val="bg1">
                  <a:lumMod val="50000"/>
                </a:schemeClr>
              </a:solidFill>
            </a:endParaRPr>
          </a:p>
          <a:p>
            <a:endParaRPr lang="fr-FR" sz="2400"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06112"/>
            <a:ext cx="7272809" cy="525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0425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2"/>
          <p:cNvSpPr txBox="1"/>
          <p:nvPr/>
        </p:nvSpPr>
        <p:spPr>
          <a:xfrm>
            <a:off x="323529" y="116632"/>
            <a:ext cx="7848872" cy="830793"/>
          </a:xfrm>
          <a:prstGeom prst="rect">
            <a:avLst/>
          </a:prstGeom>
          <a:noFill/>
        </p:spPr>
        <p:txBody>
          <a:bodyPr wrap="square" lIns="91238" tIns="45619" rIns="91238" bIns="45619" rtlCol="0">
            <a:spAutoFit/>
          </a:bodyPr>
          <a:lstStyle/>
          <a:p>
            <a:r>
              <a:rPr lang="en-GB" sz="2400" dirty="0" smtClean="0">
                <a:solidFill>
                  <a:schemeClr val="bg1">
                    <a:lumMod val="50000"/>
                  </a:schemeClr>
                </a:solidFill>
              </a:rPr>
              <a:t>Nuevos </a:t>
            </a:r>
            <a:r>
              <a:rPr lang="en-GB" sz="2400" dirty="0">
                <a:solidFill>
                  <a:schemeClr val="bg1">
                    <a:lumMod val="50000"/>
                  </a:schemeClr>
                </a:solidFill>
              </a:rPr>
              <a:t>diagnósticos de VIH según categoría de transmisión y sexo, España, </a:t>
            </a:r>
            <a:r>
              <a:rPr lang="en-GB" sz="2400" dirty="0" smtClean="0">
                <a:solidFill>
                  <a:schemeClr val="bg1">
                    <a:lumMod val="50000"/>
                  </a:schemeClr>
                </a:solidFill>
              </a:rPr>
              <a:t>2013</a:t>
            </a:r>
            <a:endParaRPr lang="fr-FR" sz="2400" dirty="0">
              <a:solidFill>
                <a:schemeClr val="bg1">
                  <a:lumMod val="50000"/>
                </a:schemeClr>
              </a:solidFill>
              <a:latin typeface="Calibri" panose="020F0502020204030204" pitchFamily="34" charset="0"/>
              <a:cs typeface="Calibri" panose="020F0502020204030204" pitchFamily="34" charset="0"/>
            </a:endParaRPr>
          </a:p>
        </p:txBody>
      </p:sp>
      <p:pic>
        <p:nvPicPr>
          <p:cNvPr id="3" name="Imagen 3"/>
          <p:cNvPicPr>
            <a:picLocks noChangeAspect="1" noChangeArrowheads="1"/>
          </p:cNvPicPr>
          <p:nvPr/>
        </p:nvPicPr>
        <p:blipFill>
          <a:blip r:embed="rId3" cstate="print"/>
          <a:srcRect/>
          <a:stretch>
            <a:fillRect/>
          </a:stretch>
        </p:blipFill>
        <p:spPr bwMode="auto">
          <a:xfrm>
            <a:off x="6767603" y="5723838"/>
            <a:ext cx="2016125" cy="646113"/>
          </a:xfrm>
          <a:prstGeom prst="rect">
            <a:avLst/>
          </a:prstGeom>
          <a:noFill/>
          <a:ln w="9525">
            <a:noFill/>
            <a:miter lim="800000"/>
            <a:headEnd/>
            <a:tailEnd/>
          </a:ln>
        </p:spPr>
      </p:pic>
      <p:pic>
        <p:nvPicPr>
          <p:cNvPr id="4" name="Picture 16" descr="LOGO_MSSSI_COLOR"/>
          <p:cNvPicPr>
            <a:picLocks noChangeAspect="1" noChangeArrowheads="1"/>
          </p:cNvPicPr>
          <p:nvPr/>
        </p:nvPicPr>
        <p:blipFill>
          <a:blip r:embed="rId4" cstate="print"/>
          <a:srcRect/>
          <a:stretch>
            <a:fillRect/>
          </a:stretch>
        </p:blipFill>
        <p:spPr bwMode="auto">
          <a:xfrm>
            <a:off x="4860032" y="5731775"/>
            <a:ext cx="1835150" cy="630238"/>
          </a:xfrm>
          <a:prstGeom prst="rect">
            <a:avLst/>
          </a:prstGeom>
          <a:noFill/>
          <a:ln w="9525">
            <a:no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389" y="1652686"/>
            <a:ext cx="8645525" cy="379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063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6381910"/>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6113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oneTexte 2"/>
          <p:cNvSpPr txBox="1"/>
          <p:nvPr/>
        </p:nvSpPr>
        <p:spPr>
          <a:xfrm>
            <a:off x="323529" y="116631"/>
            <a:ext cx="7848872" cy="461461"/>
          </a:xfrm>
          <a:prstGeom prst="rect">
            <a:avLst/>
          </a:prstGeom>
          <a:noFill/>
        </p:spPr>
        <p:txBody>
          <a:bodyPr wrap="square" lIns="91238" tIns="45619" rIns="91238" bIns="45619" rtlCol="0">
            <a:spAutoFit/>
          </a:bodyPr>
          <a:lstStyle/>
          <a:p>
            <a:r>
              <a:rPr lang="es-ES" sz="2400" dirty="0" smtClean="0">
                <a:solidFill>
                  <a:schemeClr val="bg1">
                    <a:lumMod val="50000"/>
                  </a:schemeClr>
                </a:solidFill>
              </a:rPr>
              <a:t>Nuevos diagnósticos de VIH por sexo y edad, España, 2013</a:t>
            </a:r>
            <a:endParaRPr lang="es-ES" sz="2400" dirty="0">
              <a:solidFill>
                <a:schemeClr val="bg1">
                  <a:lumMod val="50000"/>
                </a:schemeClr>
              </a:solidFill>
            </a:endParaRPr>
          </a:p>
        </p:txBody>
      </p:sp>
      <p:pic>
        <p:nvPicPr>
          <p:cNvPr id="6" name="Imagen 3"/>
          <p:cNvPicPr>
            <a:picLocks noChangeAspect="1" noChangeArrowheads="1"/>
          </p:cNvPicPr>
          <p:nvPr/>
        </p:nvPicPr>
        <p:blipFill>
          <a:blip r:embed="rId3" cstate="print"/>
          <a:srcRect/>
          <a:stretch>
            <a:fillRect/>
          </a:stretch>
        </p:blipFill>
        <p:spPr bwMode="auto">
          <a:xfrm>
            <a:off x="6992650" y="5623812"/>
            <a:ext cx="2016125" cy="646113"/>
          </a:xfrm>
          <a:prstGeom prst="rect">
            <a:avLst/>
          </a:prstGeom>
          <a:noFill/>
          <a:ln w="9525">
            <a:noFill/>
            <a:miter lim="800000"/>
            <a:headEnd/>
            <a:tailEnd/>
          </a:ln>
        </p:spPr>
      </p:pic>
      <p:pic>
        <p:nvPicPr>
          <p:cNvPr id="7" name="Picture 16" descr="LOGO_MSSSI_COLOR"/>
          <p:cNvPicPr>
            <a:picLocks noChangeAspect="1" noChangeArrowheads="1"/>
          </p:cNvPicPr>
          <p:nvPr/>
        </p:nvPicPr>
        <p:blipFill>
          <a:blip r:embed="rId4" cstate="print"/>
          <a:srcRect/>
          <a:stretch>
            <a:fillRect/>
          </a:stretch>
        </p:blipFill>
        <p:spPr bwMode="auto">
          <a:xfrm>
            <a:off x="5076056" y="5639687"/>
            <a:ext cx="1835150" cy="630238"/>
          </a:xfrm>
          <a:prstGeom prst="rect">
            <a:avLst/>
          </a:prstGeom>
          <a:noFill/>
          <a:ln w="9525">
            <a:noFill/>
            <a:miter lim="800000"/>
            <a:headEnd/>
            <a:tailEnd/>
          </a:ln>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1323974"/>
            <a:ext cx="8328025"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6443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961824"/>
              </p:ext>
            </p:extLst>
          </p:nvPr>
        </p:nvGraphicFramePr>
        <p:xfrm>
          <a:off x="683568"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8540226"/>
              </p:ext>
            </p:extLst>
          </p:nvPr>
        </p:nvGraphicFramePr>
        <p:xfrm>
          <a:off x="817849"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46690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125" y="332656"/>
            <a:ext cx="7327243" cy="648072"/>
          </a:xfrm>
        </p:spPr>
        <p:txBody>
          <a:bodyPr anchor="t"/>
          <a:lstStyle/>
          <a:p>
            <a:pPr algn="l"/>
            <a:r>
              <a:rPr lang="es-ES" sz="2400" b="1" dirty="0">
                <a:solidFill>
                  <a:schemeClr val="tx1"/>
                </a:solidFill>
                <a:latin typeface="Calibri" panose="020F0502020204030204" pitchFamily="34" charset="0"/>
              </a:rPr>
              <a:t>¿Por qué hacer la prueba del VIH?</a:t>
            </a:r>
          </a:p>
        </p:txBody>
      </p:sp>
      <p:sp>
        <p:nvSpPr>
          <p:cNvPr id="5" name="Content Placeholder 2"/>
          <p:cNvSpPr txBox="1">
            <a:spLocks/>
          </p:cNvSpPr>
          <p:nvPr/>
        </p:nvSpPr>
        <p:spPr bwMode="auto">
          <a:xfrm>
            <a:off x="3042952" y="4814114"/>
            <a:ext cx="6101048" cy="15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es-ES" sz="2000" b="1" kern="0" dirty="0">
                <a:latin typeface="Calibri" panose="020F0502020204030204" pitchFamily="34" charset="0"/>
              </a:rPr>
              <a:t>Reducción de los costes sanitarios</a:t>
            </a:r>
          </a:p>
          <a:p>
            <a:pPr marL="438150" indent="-342900">
              <a:buFont typeface="Wingdings" panose="05000000000000000000" pitchFamily="2" charset="2"/>
              <a:buChar char="Ø"/>
            </a:pPr>
            <a:r>
              <a:rPr lang="es-ES" sz="2000" kern="0" dirty="0">
                <a:latin typeface="Calibri" panose="020F0502020204030204" pitchFamily="34" charset="0"/>
              </a:rPr>
              <a:t>Evitar las complicaciones relacionadas con el VIH sin tratar, y por lo tanto evitar los costes sanitarios derivados </a:t>
            </a:r>
          </a:p>
        </p:txBody>
      </p:sp>
      <p:sp>
        <p:nvSpPr>
          <p:cNvPr id="6" name="Content Placeholder 2"/>
          <p:cNvSpPr txBox="1">
            <a:spLocks/>
          </p:cNvSpPr>
          <p:nvPr/>
        </p:nvSpPr>
        <p:spPr bwMode="auto">
          <a:xfrm>
            <a:off x="2843808" y="2702450"/>
            <a:ext cx="6300192" cy="18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es-ES" sz="2000" b="1" kern="0" dirty="0">
                <a:latin typeface="Calibri" panose="020F0502020204030204" pitchFamily="34" charset="0"/>
              </a:rPr>
              <a:t>Reducción de la transmisión posterior a su pareja</a:t>
            </a:r>
          </a:p>
          <a:p>
            <a:pPr marL="438150" indent="-342900">
              <a:buFont typeface="Wingdings" panose="05000000000000000000" pitchFamily="2" charset="2"/>
              <a:buChar char="Ø"/>
            </a:pPr>
            <a:r>
              <a:rPr lang="es-ES" sz="2000" kern="0" dirty="0">
                <a:latin typeface="Calibri" panose="020F0502020204030204" pitchFamily="34" charset="0"/>
              </a:rPr>
              <a:t>Modificación de la conducta de riesgo</a:t>
            </a:r>
          </a:p>
          <a:p>
            <a:pPr marL="438150" indent="-342900">
              <a:buFont typeface="Wingdings" panose="05000000000000000000" pitchFamily="2" charset="2"/>
              <a:buChar char="Ø"/>
            </a:pPr>
            <a:r>
              <a:rPr lang="es-ES" sz="2000" kern="0" dirty="0">
                <a:latin typeface="Calibri" panose="020F0502020204030204" pitchFamily="34" charset="0"/>
              </a:rPr>
              <a:t>El tratamiento efectivo se traduce en una concentración vírica imperceptible, lo cual significa que no se consideran infecciosos para su pareja sexual </a:t>
            </a:r>
          </a:p>
          <a:p>
            <a:pPr marL="355600" indent="-260350"/>
            <a:endParaRPr lang="es-ES" sz="2000" kern="0" dirty="0">
              <a:latin typeface="Calibri" panose="020F0502020204030204" pitchFamily="34" charset="0"/>
              <a:cs typeface="Calibri" panose="020F0502020204030204" pitchFamily="34" charset="0"/>
            </a:endParaRPr>
          </a:p>
        </p:txBody>
      </p:sp>
      <p:sp>
        <p:nvSpPr>
          <p:cNvPr id="11" name="Content Placeholder 2"/>
          <p:cNvSpPr txBox="1">
            <a:spLocks/>
          </p:cNvSpPr>
          <p:nvPr/>
        </p:nvSpPr>
        <p:spPr bwMode="auto">
          <a:xfrm>
            <a:off x="2627784" y="836712"/>
            <a:ext cx="6516216"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es-ES" sz="2000" b="1" kern="0" dirty="0">
                <a:latin typeface="Calibri" panose="020F0502020204030204" pitchFamily="34" charset="0"/>
              </a:rPr>
              <a:t>Ventajas directas en la salud de las personas cuando se puede acceder a un tratamiento antirretrovírico eficaz</a:t>
            </a:r>
          </a:p>
          <a:p>
            <a:pPr marL="438150" indent="-342900">
              <a:buFont typeface="Wingdings" panose="05000000000000000000" pitchFamily="2" charset="2"/>
              <a:buChar char="Ø"/>
            </a:pPr>
            <a:r>
              <a:rPr lang="es-ES" sz="2000" kern="0" dirty="0">
                <a:latin typeface="Calibri" panose="020F0502020204030204" pitchFamily="34" charset="0"/>
              </a:rPr>
              <a:t>Disminución de la morbilidad</a:t>
            </a:r>
          </a:p>
          <a:p>
            <a:pPr marL="438150" indent="-342900">
              <a:buFont typeface="Wingdings" panose="05000000000000000000" pitchFamily="2" charset="2"/>
              <a:buChar char="Ø"/>
            </a:pPr>
            <a:r>
              <a:rPr lang="es-ES" sz="2000" kern="0" dirty="0">
                <a:latin typeface="Calibri" panose="020F0502020204030204" pitchFamily="34" charset="0"/>
              </a:rPr>
              <a:t>Disminución de la mortalidad </a:t>
            </a:r>
          </a:p>
          <a:p>
            <a:pPr marL="0" indent="0">
              <a:buFontTx/>
              <a:buNone/>
            </a:pPr>
            <a:endParaRPr lang="es-ES" sz="2000" kern="0" dirty="0">
              <a:latin typeface="Calibri" panose="020F0502020204030204" pitchFamily="34" charset="0"/>
              <a:cs typeface="Calibri" panose="020F0502020204030204" pitchFamily="34" charset="0"/>
            </a:endParaRPr>
          </a:p>
        </p:txBody>
      </p:sp>
      <p:sp>
        <p:nvSpPr>
          <p:cNvPr id="8" name="Hjerte 7"/>
          <p:cNvSpPr/>
          <p:nvPr/>
        </p:nvSpPr>
        <p:spPr>
          <a:xfrm>
            <a:off x="756159" y="2842405"/>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26" name="Picture 2" descr="C:\Users\annsn\Local Settings\Temporary Internet Files\Content.IE5\S5CLCKIE\un-eur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88" y="4814114"/>
            <a:ext cx="1179493" cy="11919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clker.com/cliparts/X/L/0/q/j/T/men-women-holding-hands-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62" y="3030251"/>
            <a:ext cx="2060943" cy="1550877"/>
          </a:xfrm>
          <a:prstGeom prst="rect">
            <a:avLst/>
          </a:prstGeom>
          <a:noFill/>
          <a:extLst>
            <a:ext uri="{909E8E84-426E-40DD-AFC4-6F175D3DCCD1}">
              <a14:hiddenFill xmlns:a14="http://schemas.microsoft.com/office/drawing/2010/main">
                <a:solidFill>
                  <a:srgbClr val="FFFFFF"/>
                </a:solidFill>
              </a14:hiddenFill>
            </a:ext>
          </a:extLst>
        </p:spPr>
      </p:pic>
      <p:sp>
        <p:nvSpPr>
          <p:cNvPr id="13" name="Hjerte 7"/>
          <p:cNvSpPr/>
          <p:nvPr/>
        </p:nvSpPr>
        <p:spPr>
          <a:xfrm>
            <a:off x="2002545" y="2814227"/>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Hjerte 7"/>
          <p:cNvSpPr/>
          <p:nvPr/>
        </p:nvSpPr>
        <p:spPr>
          <a:xfrm>
            <a:off x="1360409" y="3425765"/>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545" y="783467"/>
            <a:ext cx="11430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79512" y="6381328"/>
            <a:ext cx="8888434" cy="372932"/>
            <a:chOff x="179512" y="6381328"/>
            <a:chExt cx="8888434" cy="372932"/>
          </a:xfrm>
        </p:grpSpPr>
        <p:pic>
          <p:nvPicPr>
            <p:cNvPr id="17"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120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8"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342646" cy="803310"/>
          </a:xfrm>
        </p:spPr>
        <p:txBody>
          <a:bodyPr anchor="t"/>
          <a:lstStyle/>
          <a:p>
            <a:pPr algn="l"/>
            <a:r>
              <a:rPr lang="es-ES" sz="2400" dirty="0">
                <a:solidFill>
                  <a:schemeClr val="tx1"/>
                </a:solidFill>
                <a:latin typeface="Calibri" panose="020F0502020204030204" pitchFamily="34" charset="0"/>
              </a:rPr>
              <a:t>¿Por qué hacer la prueba del VIH?</a:t>
            </a:r>
          </a:p>
        </p:txBody>
      </p:sp>
      <p:sp>
        <p:nvSpPr>
          <p:cNvPr id="3" name="Content Placeholder 2"/>
          <p:cNvSpPr>
            <a:spLocks noGrp="1"/>
          </p:cNvSpPr>
          <p:nvPr>
            <p:ph idx="1"/>
          </p:nvPr>
        </p:nvSpPr>
        <p:spPr>
          <a:xfrm>
            <a:off x="755576" y="1340769"/>
            <a:ext cx="7416824" cy="1224136"/>
          </a:xfrm>
        </p:spPr>
        <p:txBody>
          <a:bodyPr>
            <a:normAutofit fontScale="47500" lnSpcReduction="20000"/>
          </a:bodyPr>
          <a:lstStyle/>
          <a:p>
            <a:pPr marL="0" indent="0">
              <a:buNone/>
            </a:pPr>
            <a:endParaRPr lang="es-ES" sz="4000" dirty="0">
              <a:latin typeface="Calibri" panose="020F0502020204030204" pitchFamily="34" charset="0"/>
              <a:cs typeface="Calibri" panose="020F0502020204030204" pitchFamily="34" charset="0"/>
            </a:endParaRPr>
          </a:p>
          <a:p>
            <a:pPr marL="0" indent="0">
              <a:buNone/>
            </a:pPr>
            <a:r>
              <a:rPr lang="es-ES" sz="4000" dirty="0">
                <a:latin typeface="Calibri" panose="020F0502020204030204" pitchFamily="34" charset="0"/>
              </a:rPr>
              <a:t>Al aumentar la realización de la prueba del VIH, aumentarán los casos de diagnóstico del VIH</a:t>
            </a:r>
            <a:r>
              <a:rPr lang="es-ES" sz="4000" dirty="0" smtClean="0">
                <a:latin typeface="Calibri" panose="020F0502020204030204" pitchFamily="34" charset="0"/>
              </a:rPr>
              <a:t>.</a:t>
            </a:r>
            <a:endParaRPr lang="es-ES" sz="2000" dirty="0">
              <a:latin typeface="Calibri" panose="020F0502020204030204" pitchFamily="34" charset="0"/>
              <a:cs typeface="Calibri" panose="020F0502020204030204" pitchFamily="34" charset="0"/>
            </a:endParaRPr>
          </a:p>
          <a:p>
            <a:pPr marL="0" indent="0">
              <a:buNone/>
            </a:pPr>
            <a:r>
              <a:rPr lang="en-US" dirty="0">
                <a:solidFill>
                  <a:srgbClr val="FF0000"/>
                </a:solidFill>
              </a:rPr>
              <a:t>	</a:t>
            </a:r>
          </a:p>
        </p:txBody>
      </p:sp>
      <p:sp>
        <p:nvSpPr>
          <p:cNvPr id="8" name="Content Placeholder 2"/>
          <p:cNvSpPr txBox="1">
            <a:spLocks/>
          </p:cNvSpPr>
          <p:nvPr/>
        </p:nvSpPr>
        <p:spPr bwMode="auto">
          <a:xfrm>
            <a:off x="827583" y="2276872"/>
            <a:ext cx="7821183"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0" indent="0">
              <a:buFontTx/>
              <a:buNone/>
            </a:pPr>
            <a:endParaRPr lang="es-ES" sz="2000" kern="0" dirty="0">
              <a:latin typeface="Calibri" panose="020F0502020204030204" pitchFamily="34" charset="0"/>
              <a:cs typeface="Calibri" panose="020F0502020204030204" pitchFamily="34" charset="0"/>
            </a:endParaRPr>
          </a:p>
          <a:p>
            <a:pPr marL="0" indent="0">
              <a:buNone/>
            </a:pPr>
            <a:r>
              <a:rPr lang="es-ES" sz="2000" dirty="0">
                <a:latin typeface="Calibri" panose="020F0502020204030204" pitchFamily="34" charset="0"/>
              </a:rPr>
              <a:t>A su vez, deberían disminuir:</a:t>
            </a:r>
          </a:p>
          <a:p>
            <a:pPr marL="0" indent="0">
              <a:buNone/>
            </a:pPr>
            <a:endParaRPr lang="es-E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rPr>
              <a:t>	</a:t>
            </a:r>
            <a:r>
              <a:rPr lang="es-ES" sz="2000" dirty="0">
                <a:latin typeface="Calibri" panose="020F0502020204030204" pitchFamily="34" charset="0"/>
              </a:rPr>
              <a:t>las personas que viven con el VIH sin diagnosticar</a:t>
            </a:r>
          </a:p>
          <a:p>
            <a:pPr marL="0" indent="0">
              <a:buNone/>
            </a:pPr>
            <a:endParaRPr lang="es-E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rPr>
              <a:t>	</a:t>
            </a:r>
            <a:r>
              <a:rPr lang="es-ES" sz="2000" dirty="0">
                <a:latin typeface="Calibri" panose="020F0502020204030204" pitchFamily="34" charset="0"/>
              </a:rPr>
              <a:t>las personas que presentan la enfermedad en estadio tardío</a:t>
            </a:r>
            <a:r>
              <a:rPr lang="en-US" dirty="0"/>
              <a:t>	</a:t>
            </a:r>
          </a:p>
        </p:txBody>
      </p:sp>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4180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534" cy="1143000"/>
          </a:xfrm>
        </p:spPr>
        <p:txBody>
          <a:bodyPr>
            <a:normAutofit fontScale="90000"/>
          </a:bodyPr>
          <a:lstStyle/>
          <a:p>
            <a:pPr algn="l"/>
            <a:r>
              <a:rPr lang="es-ES" sz="2400" b="1" dirty="0">
                <a:solidFill>
                  <a:schemeClr val="tx1"/>
                </a:solidFill>
                <a:latin typeface="Calibri" panose="020F0502020204030204" pitchFamily="34" charset="0"/>
              </a:rPr>
              <a:t>Reducir el número de personas que viven con el VIH sin diagnosticar</a:t>
            </a:r>
            <a:r>
              <a:t/>
            </a:r>
            <a:br/>
            <a:endParaRPr lang="es-ES" sz="2400" b="1" dirty="0">
              <a:solidFill>
                <a:schemeClr val="tx1"/>
              </a:solidFill>
              <a:latin typeface="Calibri" panose="020F0502020204030204" pitchFamily="34" charset="0"/>
              <a:cs typeface="Calibri" panose="020F0502020204030204" pitchFamily="34" charset="0"/>
            </a:endParaRPr>
          </a:p>
        </p:txBody>
      </p:sp>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59286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a:t> </a:t>
            </a:r>
          </a:p>
        </p:txBody>
      </p:sp>
      <p:sp>
        <p:nvSpPr>
          <p:cNvPr id="3" name="Content Placeholder 2"/>
          <p:cNvSpPr>
            <a:spLocks noGrp="1"/>
          </p:cNvSpPr>
          <p:nvPr>
            <p:ph idx="1"/>
          </p:nvPr>
        </p:nvSpPr>
        <p:spPr/>
        <p:txBody>
          <a:bodyPr>
            <a:normAutofit/>
          </a:bodyPr>
          <a:lstStyle/>
          <a:p>
            <a:pPr marL="0" indent="0" algn="ctr">
              <a:buNone/>
            </a:pPr>
            <a:endParaRPr lang="en-GB" sz="2000" dirty="0">
              <a:latin typeface="Calibri" panose="020F0502020204030204" pitchFamily="34" charset="0"/>
            </a:endParaRPr>
          </a:p>
          <a:p>
            <a:pPr marL="0" indent="0" algn="ctr">
              <a:buNone/>
            </a:pPr>
            <a:endParaRPr lang="en-GB" sz="2000" dirty="0">
              <a:latin typeface="Calibri" panose="020F0502020204030204" pitchFamily="34" charset="0"/>
            </a:endParaRPr>
          </a:p>
          <a:p>
            <a:pPr marL="0" indent="0" algn="ctr">
              <a:buNone/>
            </a:pPr>
            <a:endParaRPr lang="en-GB" sz="2000" dirty="0">
              <a:latin typeface="Calibri" panose="020F0502020204030204" pitchFamily="34" charset="0"/>
            </a:endParaRPr>
          </a:p>
          <a:p>
            <a:pPr marL="0" indent="0">
              <a:buNone/>
            </a:pPr>
            <a:endParaRPr lang="en-GB" sz="2000" dirty="0">
              <a:latin typeface="Calibri" panose="020F0502020204030204" pitchFamily="34" charset="0"/>
            </a:endParaRPr>
          </a:p>
          <a:p>
            <a:pPr marL="0" indent="0">
              <a:buNone/>
            </a:pPr>
            <a:endParaRPr lang="en-GB" sz="2000" dirty="0">
              <a:latin typeface="Calibri" panose="020F0502020204030204" pitchFamily="34" charset="0"/>
            </a:endParaRP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620688"/>
            <a:ext cx="7354331" cy="5661248"/>
          </a:xfrm>
          <a:prstGeom prst="rect">
            <a:avLst/>
          </a:prstGeom>
        </p:spPr>
      </p:pic>
    </p:spTree>
    <p:extLst>
      <p:ext uri="{BB962C8B-B14F-4D97-AF65-F5344CB8AC3E}">
        <p14:creationId xmlns:p14="http://schemas.microsoft.com/office/powerpoint/2010/main" val="3691407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6"/>
          <p:cNvSpPr/>
          <p:nvPr/>
        </p:nvSpPr>
        <p:spPr>
          <a:xfrm>
            <a:off x="473202" y="2348880"/>
            <a:ext cx="3810766" cy="1569660"/>
          </a:xfrm>
          <a:prstGeom prst="rect">
            <a:avLst/>
          </a:prstGeom>
        </p:spPr>
        <p:txBody>
          <a:bodyPr wrap="square">
            <a:spAutoFit/>
          </a:bodyPr>
          <a:lstStyle/>
          <a:p>
            <a:r>
              <a:rPr lang="es-ES" sz="2400" dirty="0" smtClean="0">
                <a:latin typeface="Calibri" pitchFamily="34" charset="0"/>
                <a:cs typeface="Calibri" pitchFamily="34" charset="0"/>
              </a:rPr>
              <a:t>Prevalencia de infección por VIH no diagnosticada,  Comunidad Autónoma de Madrid, España, 2008-2009</a:t>
            </a:r>
            <a:endParaRPr lang="es-ES" sz="2400" dirty="0">
              <a:latin typeface="Calibri" pitchFamily="34" charset="0"/>
              <a:cs typeface="Calibri"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980727"/>
            <a:ext cx="4408165" cy="476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3"/>
          <p:cNvPicPr>
            <a:picLocks noChangeAspect="1" noChangeArrowheads="1"/>
          </p:cNvPicPr>
          <p:nvPr/>
        </p:nvPicPr>
        <p:blipFill>
          <a:blip r:embed="rId4" cstate="print"/>
          <a:srcRect/>
          <a:stretch>
            <a:fillRect/>
          </a:stretch>
        </p:blipFill>
        <p:spPr bwMode="auto">
          <a:xfrm>
            <a:off x="6452431" y="5735215"/>
            <a:ext cx="2016125" cy="646113"/>
          </a:xfrm>
          <a:prstGeom prst="rect">
            <a:avLst/>
          </a:prstGeom>
          <a:noFill/>
          <a:ln w="9525">
            <a:noFill/>
            <a:miter lim="800000"/>
            <a:headEnd/>
            <a:tailEnd/>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1356" y="5811198"/>
            <a:ext cx="981075"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556" y="5767543"/>
            <a:ext cx="25908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45124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50660" y="1655198"/>
            <a:ext cx="1957070" cy="2334159"/>
            <a:chOff x="602200" y="4333092"/>
            <a:chExt cx="2140301" cy="1936331"/>
          </a:xfrm>
        </p:grpSpPr>
        <p:sp>
          <p:nvSpPr>
            <p:cNvPr id="28" name="Rectangle 27"/>
            <p:cNvSpPr/>
            <p:nvPr/>
          </p:nvSpPr>
          <p:spPr bwMode="auto">
            <a:xfrm>
              <a:off x="602200" y="5460953"/>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s-ES" sz="2200" i="0" strike="noStrike" cap="none" normalizeH="0" baseline="0" dirty="0">
                  <a:ln>
                    <a:noFill/>
                  </a:ln>
                  <a:solidFill>
                    <a:schemeClr val="bg1"/>
                  </a:solidFill>
                  <a:effectLst/>
                  <a:latin typeface="Calibri" panose="020F0502020204030204" pitchFamily="34" charset="0"/>
                </a:rPr>
                <a:t>&lt;</a:t>
              </a:r>
              <a:r>
                <a:rPr kumimoji="0" lang="es-ES" sz="2200" i="0" u="none" strike="noStrike" cap="none" normalizeH="0" baseline="0" dirty="0">
                  <a:ln>
                    <a:noFill/>
                  </a:ln>
                  <a:solidFill>
                    <a:schemeClr val="bg1"/>
                  </a:solidFill>
                  <a:effectLst/>
                  <a:latin typeface="Calibri" panose="020F0502020204030204" pitchFamily="34" charset="0"/>
                </a:rPr>
                <a:t> 50 %   </a:t>
              </a:r>
            </a:p>
          </p:txBody>
        </p:sp>
        <p:sp>
          <p:nvSpPr>
            <p:cNvPr id="29" name="Rectangle 28"/>
            <p:cNvSpPr/>
            <p:nvPr/>
          </p:nvSpPr>
          <p:spPr bwMode="auto">
            <a:xfrm>
              <a:off x="602200" y="5094758"/>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s-ES" sz="2200" i="0" u="none" strike="noStrike" cap="none" normalizeH="0" baseline="0" dirty="0">
                  <a:ln>
                    <a:noFill/>
                  </a:ln>
                  <a:effectLst/>
                  <a:latin typeface="Calibri" panose="020F0502020204030204" pitchFamily="34" charset="0"/>
                </a:rPr>
                <a:t>de 40  a &lt;50 %</a:t>
              </a:r>
            </a:p>
          </p:txBody>
        </p:sp>
        <p:sp>
          <p:nvSpPr>
            <p:cNvPr id="30" name="Rectangle 29"/>
            <p:cNvSpPr/>
            <p:nvPr/>
          </p:nvSpPr>
          <p:spPr bwMode="auto">
            <a:xfrm>
              <a:off x="602200" y="4728561"/>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s-ES" sz="2200" i="0" u="none" strike="noStrike" cap="none" normalizeH="0" baseline="0" dirty="0">
                  <a:ln>
                    <a:noFill/>
                  </a:ln>
                  <a:effectLst/>
                  <a:latin typeface="Calibri" panose="020F0502020204030204" pitchFamily="34" charset="0"/>
                </a:rPr>
                <a:t>de 30  </a:t>
              </a:r>
              <a:r>
                <a:rPr lang="es-ES" sz="2200" dirty="0">
                  <a:latin typeface="Calibri" panose="020F0502020204030204" pitchFamily="34" charset="0"/>
                </a:rPr>
                <a:t>a </a:t>
              </a:r>
              <a:r>
                <a:rPr kumimoji="0" lang="es-ES" sz="2200" i="0" u="none" strike="noStrike" cap="none" normalizeH="0" baseline="0" dirty="0">
                  <a:ln>
                    <a:noFill/>
                  </a:ln>
                  <a:effectLst/>
                  <a:latin typeface="Calibri" panose="020F0502020204030204" pitchFamily="34" charset="0"/>
                </a:rPr>
                <a:t>&lt;40 % </a:t>
              </a:r>
            </a:p>
          </p:txBody>
        </p:sp>
        <p:sp>
          <p:nvSpPr>
            <p:cNvPr id="31" name="Rectangle 30"/>
            <p:cNvSpPr/>
            <p:nvPr/>
          </p:nvSpPr>
          <p:spPr bwMode="auto">
            <a:xfrm>
              <a:off x="602200" y="4333092"/>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s-ES" sz="2200" dirty="0">
                  <a:latin typeface="Calibri" panose="020F0502020204030204" pitchFamily="34" charset="0"/>
                  <a:sym typeface="Symbol"/>
                </a:rPr>
                <a:t>&lt;</a:t>
              </a:r>
              <a:r>
                <a:rPr kumimoji="0" lang="es-ES" sz="2200" i="0" u="none" strike="noStrike" cap="none" normalizeH="0" baseline="0" dirty="0">
                  <a:ln>
                    <a:noFill/>
                  </a:ln>
                  <a:effectLst/>
                  <a:latin typeface="Calibri" panose="020F0502020204030204" pitchFamily="34" charset="0"/>
                </a:rPr>
                <a:t> 30 %</a:t>
              </a:r>
            </a:p>
          </p:txBody>
        </p:sp>
        <p:sp>
          <p:nvSpPr>
            <p:cNvPr id="32" name="Rectangle 31"/>
            <p:cNvSpPr/>
            <p:nvPr/>
          </p:nvSpPr>
          <p:spPr bwMode="auto">
            <a:xfrm>
              <a:off x="602206" y="5804572"/>
              <a:ext cx="2140295"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s-ES" sz="1600" b="0" i="0" u="none" strike="noStrike" cap="none" normalizeH="0" baseline="0" dirty="0">
                  <a:ln>
                    <a:noFill/>
                  </a:ln>
                  <a:effectLst/>
                  <a:latin typeface="Calibri" panose="020F0502020204030204" pitchFamily="34" charset="0"/>
                </a:rPr>
                <a:t>No se ha incluido o </a:t>
              </a:r>
            </a:p>
            <a:p>
              <a:pPr marL="0" marR="0" indent="0" algn="ctr" defTabSz="914400" rtl="0" eaLnBrk="1" fontAlgn="base" latinLnBrk="0" hangingPunct="1">
                <a:lnSpc>
                  <a:spcPct val="90000"/>
                </a:lnSpc>
                <a:spcBef>
                  <a:spcPct val="0"/>
                </a:spcBef>
                <a:spcAft>
                  <a:spcPct val="0"/>
                </a:spcAft>
                <a:buClrTx/>
                <a:buSzTx/>
                <a:buFontTx/>
                <a:buNone/>
                <a:tabLst/>
              </a:pPr>
              <a:r>
                <a:rPr kumimoji="0" lang="es-ES" sz="1600" b="0" i="0" u="none" strike="noStrike" cap="none" normalizeH="0" baseline="0" dirty="0">
                  <a:ln>
                    <a:noFill/>
                  </a:ln>
                  <a:effectLst/>
                  <a:latin typeface="Calibri" panose="020F0502020204030204" pitchFamily="34" charset="0"/>
                </a:rPr>
                <a:t>no se ha comunicado</a:t>
              </a:r>
            </a:p>
          </p:txBody>
        </p:sp>
      </p:grpSp>
      <p:sp>
        <p:nvSpPr>
          <p:cNvPr id="25" name="Title 4"/>
          <p:cNvSpPr>
            <a:spLocks noGrp="1"/>
          </p:cNvSpPr>
          <p:nvPr>
            <p:ph type="title"/>
          </p:nvPr>
        </p:nvSpPr>
        <p:spPr>
          <a:xfrm>
            <a:off x="252121" y="174969"/>
            <a:ext cx="8639758" cy="822325"/>
          </a:xfrm>
        </p:spPr>
        <p:txBody>
          <a:bodyPr>
            <a:noAutofit/>
          </a:bodyPr>
          <a:lstStyle/>
          <a:p>
            <a:pPr algn="l"/>
            <a:r>
              <a:rPr lang="es-ES" sz="2000" dirty="0">
                <a:latin typeface="+mn-lt"/>
              </a:rPr>
              <a:t>Proporción de casos del VIH con diagnóstico tardío (CD4&lt;350 células/mm</a:t>
            </a:r>
            <a:r>
              <a:rPr lang="es-ES" sz="2000" baseline="30000" dirty="0">
                <a:latin typeface="+mn-lt"/>
              </a:rPr>
              <a:t>3</a:t>
            </a:r>
            <a:r>
              <a:rPr lang="es-ES" sz="2000" dirty="0">
                <a:latin typeface="+mn-lt"/>
              </a:rPr>
              <a:t>) </a:t>
            </a:r>
            <a:r>
              <a:rPr sz="2000" dirty="0">
                <a:latin typeface="+mn-lt"/>
              </a:rPr>
              <a:t/>
            </a:r>
            <a:br>
              <a:rPr sz="2000" dirty="0">
                <a:latin typeface="+mn-lt"/>
              </a:rPr>
            </a:br>
            <a:r>
              <a:rPr lang="es-ES" sz="2000" dirty="0">
                <a:latin typeface="+mn-lt"/>
              </a:rPr>
              <a:t>2014, UE/EEE</a:t>
            </a:r>
          </a:p>
        </p:txBody>
      </p:sp>
      <p:sp>
        <p:nvSpPr>
          <p:cNvPr id="5" name="TextBox 4"/>
          <p:cNvSpPr txBox="1"/>
          <p:nvPr/>
        </p:nvSpPr>
        <p:spPr>
          <a:xfrm>
            <a:off x="4438933" y="6479961"/>
            <a:ext cx="4707015" cy="307777"/>
          </a:xfrm>
          <a:prstGeom prst="rect">
            <a:avLst/>
          </a:prstGeom>
          <a:noFill/>
        </p:spPr>
        <p:txBody>
          <a:bodyPr wrap="square" rtlCol="0">
            <a:spAutoFit/>
          </a:bodyPr>
          <a:lstStyle/>
          <a:p>
            <a:r>
              <a:rPr lang="es-ES" sz="1400" dirty="0">
                <a:solidFill>
                  <a:schemeClr val="bg1"/>
                </a:solidFill>
                <a:latin typeface="Calibri" panose="020F0502020204030204" pitchFamily="34" charset="0"/>
              </a:rPr>
              <a:t>*Entre los casos con recuento de CD4 notificado en el diagnóstico</a:t>
            </a:r>
          </a:p>
        </p:txBody>
      </p:sp>
      <p:pic>
        <p:nvPicPr>
          <p:cNvPr id="3" name="Picture 2"/>
          <p:cNvPicPr>
            <a:picLocks noChangeAspect="1"/>
          </p:cNvPicPr>
          <p:nvPr/>
        </p:nvPicPr>
        <p:blipFill>
          <a:blip r:embed="rId3"/>
          <a:stretch>
            <a:fillRect/>
          </a:stretch>
        </p:blipFill>
        <p:spPr>
          <a:xfrm>
            <a:off x="4211960" y="967844"/>
            <a:ext cx="4570108" cy="5482667"/>
          </a:xfrm>
          <a:prstGeom prst="rect">
            <a:avLst/>
          </a:prstGeom>
        </p:spPr>
      </p:pic>
      <p:sp>
        <p:nvSpPr>
          <p:cNvPr id="7" name="TextBox 6"/>
          <p:cNvSpPr txBox="1"/>
          <p:nvPr/>
        </p:nvSpPr>
        <p:spPr>
          <a:xfrm>
            <a:off x="4438933" y="5769260"/>
            <a:ext cx="1258192" cy="539812"/>
          </a:xfrm>
          <a:prstGeom prst="rect">
            <a:avLst/>
          </a:prstGeom>
          <a:solidFill>
            <a:schemeClr val="bg1"/>
          </a:solidFill>
        </p:spPr>
        <p:txBody>
          <a:bodyPr wrap="square" rtlCol="0">
            <a:spAutoFit/>
          </a:bodyPr>
          <a:lstStyle/>
          <a:p>
            <a:endParaRPr lang="en-GB" dirty="0"/>
          </a:p>
        </p:txBody>
      </p:sp>
      <p:pic>
        <p:nvPicPr>
          <p:cNvPr id="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65" y="5817649"/>
            <a:ext cx="1699936" cy="55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742552" y="4912432"/>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solidFill>
                <a:schemeClr val="tx1"/>
              </a:solidFill>
              <a:latin typeface="Calibri" panose="020F0502020204030204" pitchFamily="34" charset="0"/>
            </a:endParaRPr>
          </a:p>
        </p:txBody>
      </p:sp>
      <p:sp>
        <p:nvSpPr>
          <p:cNvPr id="34" name="TextBox 33"/>
          <p:cNvSpPr txBox="1"/>
          <p:nvPr/>
        </p:nvSpPr>
        <p:spPr>
          <a:xfrm>
            <a:off x="1091509" y="4830830"/>
            <a:ext cx="1980220" cy="338554"/>
          </a:xfrm>
          <a:prstGeom prst="rect">
            <a:avLst/>
          </a:prstGeom>
          <a:noFill/>
        </p:spPr>
        <p:txBody>
          <a:bodyPr wrap="square" rtlCol="0">
            <a:spAutoFit/>
          </a:bodyPr>
          <a:lstStyle/>
          <a:p>
            <a:r>
              <a:rPr lang="es-ES" sz="1600" dirty="0">
                <a:latin typeface="Calibri" panose="020F0502020204030204" pitchFamily="34" charset="0"/>
              </a:rPr>
              <a:t>Liechtenstein </a:t>
            </a:r>
          </a:p>
        </p:txBody>
      </p:sp>
      <p:sp>
        <p:nvSpPr>
          <p:cNvPr id="35" name="Rectangle 34"/>
          <p:cNvSpPr/>
          <p:nvPr/>
        </p:nvSpPr>
        <p:spPr>
          <a:xfrm>
            <a:off x="744835" y="5223325"/>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36" name="TextBox 35"/>
          <p:cNvSpPr txBox="1"/>
          <p:nvPr/>
        </p:nvSpPr>
        <p:spPr>
          <a:xfrm>
            <a:off x="1091509" y="5169384"/>
            <a:ext cx="1980220" cy="338554"/>
          </a:xfrm>
          <a:prstGeom prst="rect">
            <a:avLst/>
          </a:prstGeom>
          <a:noFill/>
        </p:spPr>
        <p:txBody>
          <a:bodyPr wrap="square" rtlCol="0">
            <a:spAutoFit/>
          </a:bodyPr>
          <a:lstStyle/>
          <a:p>
            <a:r>
              <a:rPr lang="es-ES" sz="1600" dirty="0">
                <a:latin typeface="Calibri" panose="020F0502020204030204" pitchFamily="34" charset="0"/>
              </a:rPr>
              <a:t>Luxemburgo </a:t>
            </a:r>
          </a:p>
        </p:txBody>
      </p:sp>
      <p:sp>
        <p:nvSpPr>
          <p:cNvPr id="37" name="TextBox 36"/>
          <p:cNvSpPr txBox="1"/>
          <p:nvPr/>
        </p:nvSpPr>
        <p:spPr>
          <a:xfrm>
            <a:off x="1108549" y="5483928"/>
            <a:ext cx="1980220" cy="338554"/>
          </a:xfrm>
          <a:prstGeom prst="rect">
            <a:avLst/>
          </a:prstGeom>
          <a:noFill/>
        </p:spPr>
        <p:txBody>
          <a:bodyPr wrap="square" rtlCol="0">
            <a:spAutoFit/>
          </a:bodyPr>
          <a:lstStyle/>
          <a:p>
            <a:r>
              <a:rPr lang="es-ES" sz="1600" dirty="0">
                <a:latin typeface="Calibri" panose="020F0502020204030204" pitchFamily="34" charset="0"/>
              </a:rPr>
              <a:t>Malta</a:t>
            </a:r>
          </a:p>
        </p:txBody>
      </p:sp>
      <p:sp>
        <p:nvSpPr>
          <p:cNvPr id="38" name="Rectangle 37"/>
          <p:cNvSpPr/>
          <p:nvPr/>
        </p:nvSpPr>
        <p:spPr>
          <a:xfrm>
            <a:off x="745901" y="5544514"/>
            <a:ext cx="363714" cy="217383"/>
          </a:xfrm>
          <a:prstGeom prst="rect">
            <a:avLst/>
          </a:prstGeom>
          <a:solidFill>
            <a:schemeClr val="bg1">
              <a:lumMod val="85000"/>
            </a:schemeClr>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39" name="TextBox 38"/>
          <p:cNvSpPr txBox="1"/>
          <p:nvPr/>
        </p:nvSpPr>
        <p:spPr>
          <a:xfrm>
            <a:off x="581054" y="4548046"/>
            <a:ext cx="1795557" cy="307777"/>
          </a:xfrm>
          <a:prstGeom prst="rect">
            <a:avLst/>
          </a:prstGeom>
          <a:noFill/>
        </p:spPr>
        <p:txBody>
          <a:bodyPr wrap="square" rtlCol="0">
            <a:spAutoFit/>
          </a:bodyPr>
          <a:lstStyle/>
          <a:p>
            <a:r>
              <a:rPr lang="es-ES" sz="1400" b="1" dirty="0">
                <a:latin typeface="Calibri" panose="020F0502020204030204" pitchFamily="34" charset="0"/>
              </a:rPr>
              <a:t>Países no visibles</a:t>
            </a:r>
          </a:p>
        </p:txBody>
      </p:sp>
      <p:grpSp>
        <p:nvGrpSpPr>
          <p:cNvPr id="21" name="Group 20"/>
          <p:cNvGrpSpPr/>
          <p:nvPr/>
        </p:nvGrpSpPr>
        <p:grpSpPr>
          <a:xfrm>
            <a:off x="179512" y="6381328"/>
            <a:ext cx="8888434" cy="372932"/>
            <a:chOff x="179512" y="6381328"/>
            <a:chExt cx="8888434" cy="372932"/>
          </a:xfrm>
        </p:grpSpPr>
        <p:pic>
          <p:nvPicPr>
            <p:cNvPr id="22"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0167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p:cNvSpPr>
            <a:spLocks noGrp="1"/>
          </p:cNvSpPr>
          <p:nvPr>
            <p:ph type="title"/>
          </p:nvPr>
        </p:nvSpPr>
        <p:spPr>
          <a:xfrm>
            <a:off x="321398" y="220631"/>
            <a:ext cx="7562969" cy="1080000"/>
          </a:xfrm>
        </p:spPr>
        <p:txBody>
          <a:bodyPr anchor="t">
            <a:normAutofit fontScale="90000"/>
          </a:bodyPr>
          <a:lstStyle/>
          <a:p>
            <a:pPr algn="l"/>
            <a:r>
              <a:rPr lang="es-ES" sz="2400" dirty="0" smtClean="0">
                <a:latin typeface="+mn-lt"/>
              </a:rPr>
              <a:t>Retraso Diagnóstico en </a:t>
            </a:r>
            <a:r>
              <a:rPr lang="es-ES" sz="2400" dirty="0">
                <a:latin typeface="+mn-lt"/>
              </a:rPr>
              <a:t>Europa: Presentación tardía y recuento de CD4 en el diagnóstico del VIH 2000 – 2011 (COHERE) </a:t>
            </a:r>
          </a:p>
        </p:txBody>
      </p:sp>
      <p:sp>
        <p:nvSpPr>
          <p:cNvPr id="13" name="Content Placeholder 4"/>
          <p:cNvSpPr>
            <a:spLocks noGrp="1"/>
          </p:cNvSpPr>
          <p:nvPr>
            <p:ph idx="1"/>
          </p:nvPr>
        </p:nvSpPr>
        <p:spPr>
          <a:xfrm>
            <a:off x="611560" y="1052736"/>
            <a:ext cx="7776864" cy="4824000"/>
          </a:xfrm>
        </p:spPr>
        <p:txBody>
          <a:bodyPr>
            <a:normAutofit/>
          </a:bodyPr>
          <a:lstStyle/>
          <a:p>
            <a:pPr marL="0" indent="0">
              <a:buNone/>
            </a:pPr>
            <a:r>
              <a:rPr lang="es-ES"/>
              <a:t> </a:t>
            </a:r>
          </a:p>
        </p:txBody>
      </p:sp>
      <p:pic>
        <p:nvPicPr>
          <p:cNvPr id="16" name="Picture 2" descr="Figure 1 Changes over time in late presentation and CD4 count at HIV diagnosis: COHERE 2000–2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110740"/>
            <a:ext cx="4565560" cy="552285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18158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6757690"/>
              </p:ext>
            </p:extLst>
          </p:nvPr>
        </p:nvGraphicFramePr>
        <p:xfrm>
          <a:off x="683568"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47268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338" name="Group 1"/>
          <p:cNvGrpSpPr>
            <a:grpSpLocks/>
          </p:cNvGrpSpPr>
          <p:nvPr/>
        </p:nvGrpSpPr>
        <p:grpSpPr bwMode="auto">
          <a:xfrm>
            <a:off x="0" y="996956"/>
            <a:ext cx="9304338" cy="5961063"/>
            <a:chOff x="0" y="628"/>
            <a:chExt cx="5861" cy="3755"/>
          </a:xfrm>
        </p:grpSpPr>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8"/>
              <a:ext cx="5775" cy="2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 y="628"/>
              <a:ext cx="3825" cy="33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5" name="Line 4"/>
            <p:cNvSpPr>
              <a:spLocks noChangeShapeType="1"/>
            </p:cNvSpPr>
            <p:nvPr/>
          </p:nvSpPr>
          <p:spPr bwMode="auto">
            <a:xfrm flipH="1">
              <a:off x="1888" y="3857"/>
              <a:ext cx="2665"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6" name="Line 5"/>
            <p:cNvSpPr>
              <a:spLocks noChangeShapeType="1"/>
            </p:cNvSpPr>
            <p:nvPr/>
          </p:nvSpPr>
          <p:spPr bwMode="auto">
            <a:xfrm flipV="1">
              <a:off x="1889" y="1906"/>
              <a:ext cx="0" cy="1951"/>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7" name="Line 6"/>
            <p:cNvSpPr>
              <a:spLocks noChangeShapeType="1"/>
            </p:cNvSpPr>
            <p:nvPr/>
          </p:nvSpPr>
          <p:spPr bwMode="auto">
            <a:xfrm flipH="1">
              <a:off x="1888" y="1907"/>
              <a:ext cx="1862"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8" name="Line 7"/>
            <p:cNvSpPr>
              <a:spLocks noChangeShapeType="1"/>
            </p:cNvSpPr>
            <p:nvPr/>
          </p:nvSpPr>
          <p:spPr bwMode="auto">
            <a:xfrm flipV="1">
              <a:off x="3750" y="1293"/>
              <a:ext cx="0" cy="614"/>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9" name="Line 8"/>
            <p:cNvSpPr>
              <a:spLocks noChangeShapeType="1"/>
            </p:cNvSpPr>
            <p:nvPr/>
          </p:nvSpPr>
          <p:spPr bwMode="auto">
            <a:xfrm flipH="1">
              <a:off x="3749" y="1295"/>
              <a:ext cx="804"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50" name="Line 9"/>
            <p:cNvSpPr>
              <a:spLocks noChangeShapeType="1"/>
            </p:cNvSpPr>
            <p:nvPr/>
          </p:nvSpPr>
          <p:spPr bwMode="auto">
            <a:xfrm flipV="1">
              <a:off x="4554" y="1294"/>
              <a:ext cx="0" cy="2563"/>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52" name="Text Box 11"/>
            <p:cNvSpPr txBox="1">
              <a:spLocks noChangeArrowheads="1"/>
            </p:cNvSpPr>
            <p:nvPr/>
          </p:nvSpPr>
          <p:spPr bwMode="auto">
            <a:xfrm>
              <a:off x="138" y="2073"/>
              <a:ext cx="1746" cy="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7813" eaLnBrk="0" hangingPunct="0">
                <a:spcBef>
                  <a:spcPts val="8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3200">
                  <a:solidFill>
                    <a:srgbClr val="000000"/>
                  </a:solidFill>
                  <a:latin typeface="Osaka" charset="0"/>
                  <a:ea typeface="New MingLiu" charset="0"/>
                  <a:cs typeface="New MingLiu" charset="0"/>
                </a:defRPr>
              </a:lvl1pPr>
              <a:lvl2pPr eaLnBrk="0" hangingPunct="0">
                <a:spcBef>
                  <a:spcPts val="7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800">
                  <a:solidFill>
                    <a:srgbClr val="000000"/>
                  </a:solidFill>
                  <a:latin typeface="Osaka" charset="0"/>
                  <a:ea typeface="New MingLiu" charset="0"/>
                  <a:cs typeface="New MingLiu" charset="0"/>
                </a:defRPr>
              </a:lvl2pPr>
              <a:lvl3pPr eaLnBrk="0" hangingPunct="0">
                <a:spcBef>
                  <a:spcPts val="6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400">
                  <a:solidFill>
                    <a:srgbClr val="000000"/>
                  </a:solidFill>
                  <a:latin typeface="Osaka" charset="0"/>
                  <a:ea typeface="New MingLiu" charset="0"/>
                  <a:cs typeface="New MingLiu" charset="0"/>
                </a:defRPr>
              </a:lvl3pPr>
              <a:lvl4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4pPr>
              <a:lvl5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9pPr>
            </a:lstStyle>
            <a:p>
              <a:pPr eaLnBrk="1" hangingPunct="1">
                <a:lnSpc>
                  <a:spcPts val="1736"/>
                </a:lnSpc>
                <a:spcBef>
                  <a:spcPct val="0"/>
                </a:spcBef>
                <a:spcAft>
                  <a:spcPts val="1900"/>
                </a:spcAft>
              </a:pPr>
              <a:endParaRPr lang="en-GB" altLang="en-US" sz="1500" dirty="0">
                <a:latin typeface="Tahoma" pitchFamily="34" charset="0"/>
                <a:cs typeface="Tahoma" pitchFamily="34" charset="0"/>
              </a:endParaRPr>
            </a:p>
          </p:txBody>
        </p:sp>
        <p:sp>
          <p:nvSpPr>
            <p:cNvPr id="14353" name="Text Box 12"/>
            <p:cNvSpPr txBox="1">
              <a:spLocks noChangeArrowheads="1"/>
            </p:cNvSpPr>
            <p:nvPr/>
          </p:nvSpPr>
          <p:spPr bwMode="auto">
            <a:xfrm>
              <a:off x="5607" y="4150"/>
              <a:ext cx="254"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eaLnBrk="1" hangingPunct="1">
                <a:spcBef>
                  <a:spcPct val="0"/>
                </a:spcBef>
              </a:pPr>
              <a:r>
                <a:rPr lang="es-ES" altLang="en-US" sz="1200" dirty="0">
                  <a:solidFill>
                    <a:srgbClr val="FFFFFF"/>
                  </a:solidFill>
                  <a:latin typeface="Tahoma" pitchFamily="34" charset="0"/>
                </a:rPr>
                <a:t>13   </a:t>
              </a:r>
            </a:p>
            <a:p>
              <a:pPr eaLnBrk="1" hangingPunct="1">
                <a:spcBef>
                  <a:spcPct val="0"/>
                </a:spcBef>
              </a:pPr>
              <a:endParaRPr lang="es-ES" altLang="en-US" sz="1200" dirty="0">
                <a:solidFill>
                  <a:srgbClr val="FFFFFF"/>
                </a:solidFill>
                <a:latin typeface="Tahoma" pitchFamily="34" charset="0"/>
                <a:cs typeface="Tahoma" pitchFamily="34" charset="0"/>
              </a:endParaRPr>
            </a:p>
          </p:txBody>
        </p:sp>
      </p:grpSp>
      <p:sp>
        <p:nvSpPr>
          <p:cNvPr id="14340" name="Text Box 14"/>
          <p:cNvSpPr txBox="1">
            <a:spLocks noChangeArrowheads="1"/>
          </p:cNvSpPr>
          <p:nvPr/>
        </p:nvSpPr>
        <p:spPr bwMode="auto">
          <a:xfrm>
            <a:off x="323850" y="221902"/>
            <a:ext cx="7105650" cy="76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eaLnBrk="1" hangingPunct="1">
              <a:spcBef>
                <a:spcPct val="0"/>
              </a:spcBef>
              <a:spcAft>
                <a:spcPts val="200"/>
              </a:spcAft>
            </a:pPr>
            <a:r>
              <a:rPr lang="es-ES" altLang="en-US" sz="2400" dirty="0" smtClean="0">
                <a:solidFill>
                  <a:schemeClr val="tx1"/>
                </a:solidFill>
                <a:latin typeface="Calibri" panose="020F0502020204030204" pitchFamily="34" charset="0"/>
              </a:rPr>
              <a:t>Retraso Diagnóstico en </a:t>
            </a:r>
            <a:r>
              <a:rPr lang="es-ES" altLang="en-US" sz="2400" dirty="0">
                <a:solidFill>
                  <a:schemeClr val="tx1"/>
                </a:solidFill>
                <a:latin typeface="Calibri" panose="020F0502020204030204" pitchFamily="34" charset="0"/>
              </a:rPr>
              <a:t>Europa, 2013</a:t>
            </a:r>
          </a:p>
          <a:p>
            <a:pPr eaLnBrk="1" hangingPunct="1">
              <a:spcBef>
                <a:spcPct val="0"/>
              </a:spcBef>
            </a:pPr>
            <a:endParaRPr lang="es-ES" altLang="en-US" sz="2400" dirty="0">
              <a:solidFill>
                <a:srgbClr val="333333"/>
              </a:solidFill>
              <a:latin typeface="Corbel" panose="020B0503020204020204" pitchFamily="34" charset="0"/>
              <a:cs typeface="Tahoma" pitchFamily="34" charset="0"/>
            </a:endParaRPr>
          </a:p>
        </p:txBody>
      </p:sp>
      <p:sp>
        <p:nvSpPr>
          <p:cNvPr id="5" name="Rectangle 4"/>
          <p:cNvSpPr/>
          <p:nvPr/>
        </p:nvSpPr>
        <p:spPr>
          <a:xfrm>
            <a:off x="0" y="6284919"/>
            <a:ext cx="9167813" cy="639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76" y="6037711"/>
            <a:ext cx="534892" cy="4810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7"/>
          <p:cNvGrpSpPr/>
          <p:nvPr/>
        </p:nvGrpSpPr>
        <p:grpSpPr>
          <a:xfrm>
            <a:off x="179512" y="6381328"/>
            <a:ext cx="8888434" cy="372932"/>
            <a:chOff x="179512" y="6381328"/>
            <a:chExt cx="8888434" cy="372932"/>
          </a:xfrm>
        </p:grpSpPr>
        <p:pic>
          <p:nvPicPr>
            <p:cNvPr id="19"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2717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8611" y="260648"/>
            <a:ext cx="7798783" cy="1224136"/>
          </a:xfrm>
        </p:spPr>
        <p:txBody>
          <a:bodyPr>
            <a:noAutofit/>
          </a:bodyPr>
          <a:lstStyle/>
          <a:p>
            <a:pPr algn="l"/>
            <a:r>
              <a:rPr lang="es-ES" sz="2400" dirty="0" smtClean="0">
                <a:latin typeface="Calibri" pitchFamily="34" charset="0"/>
              </a:rPr>
              <a:t>Nuevos diagnósticos de VIH, según recuento de CD4 al diagnóstico y modo de transmisión, EU/EEA, 2014</a:t>
            </a:r>
            <a:br>
              <a:rPr lang="es-ES" sz="2400" dirty="0" smtClean="0">
                <a:latin typeface="Calibri" pitchFamily="34" charset="0"/>
              </a:rPr>
            </a:br>
            <a:endParaRPr lang="es-ES" sz="2400" strike="sngStrike" dirty="0">
              <a:latin typeface="Calibri" pitchFamily="34" charset="0"/>
            </a:endParaRPr>
          </a:p>
        </p:txBody>
      </p:sp>
      <p:sp>
        <p:nvSpPr>
          <p:cNvPr id="10"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es-ES" sz="1050" dirty="0">
                <a:solidFill>
                  <a:schemeClr val="bg1"/>
                </a:solidFill>
                <a:latin typeface="Calibri" panose="020F0502020204030204" pitchFamily="34" charset="0"/>
              </a:rPr>
              <a:t>Fuente: ECDC/OMS (2015). HIV/AIDS Surveillance in Europe, 2014</a:t>
            </a:r>
          </a:p>
        </p:txBody>
      </p:sp>
      <p:pic>
        <p:nvPicPr>
          <p:cNvPr id="5" name="Picture 4"/>
          <p:cNvPicPr>
            <a:picLocks noChangeAspect="1"/>
          </p:cNvPicPr>
          <p:nvPr/>
        </p:nvPicPr>
        <p:blipFill>
          <a:blip r:embed="rId3"/>
          <a:stretch>
            <a:fillRect/>
          </a:stretch>
        </p:blipFill>
        <p:spPr>
          <a:xfrm>
            <a:off x="286584" y="1628799"/>
            <a:ext cx="8857416" cy="3195355"/>
          </a:xfrm>
          <a:prstGeom prst="rect">
            <a:avLst/>
          </a:prstGeom>
        </p:spPr>
      </p:pic>
      <p:sp>
        <p:nvSpPr>
          <p:cNvPr id="14" name="Rectangle 13"/>
          <p:cNvSpPr/>
          <p:nvPr/>
        </p:nvSpPr>
        <p:spPr bwMode="auto">
          <a:xfrm>
            <a:off x="6777245" y="4993559"/>
            <a:ext cx="1188413" cy="69908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es-ES" sz="1400" dirty="0">
              <a:solidFill>
                <a:schemeClr val="bg1"/>
              </a:solidFill>
              <a:latin typeface="Calibri" panose="020F0502020204030204" pitchFamily="34" charset="0"/>
              <a:sym typeface="Symbol"/>
            </a:endParaRPr>
          </a:p>
          <a:p>
            <a:pPr algn="ctr"/>
            <a:r>
              <a:rPr lang="es-ES" sz="1200" u="sng" dirty="0">
                <a:solidFill>
                  <a:schemeClr val="bg1"/>
                </a:solidFill>
                <a:latin typeface="Calibri" panose="020F0502020204030204" pitchFamily="34" charset="0"/>
                <a:sym typeface="Symbol"/>
              </a:rPr>
              <a:t>&gt;</a:t>
            </a:r>
            <a:r>
              <a:rPr lang="es-ES" sz="1200" dirty="0">
                <a:solidFill>
                  <a:schemeClr val="bg1"/>
                </a:solidFill>
                <a:latin typeface="Calibri" panose="020F0502020204030204" pitchFamily="34" charset="0"/>
                <a:sym typeface="Symbol"/>
              </a:rPr>
              <a:t>500 células/mm</a:t>
            </a:r>
            <a:r>
              <a:rPr lang="es-ES" sz="1200" baseline="30000" dirty="0">
                <a:solidFill>
                  <a:schemeClr val="bg1"/>
                </a:solidFill>
                <a:latin typeface="Calibri" panose="020F0502020204030204" pitchFamily="34" charset="0"/>
                <a:sym typeface="Symbol"/>
              </a:rPr>
              <a:t>3</a:t>
            </a:r>
            <a:endParaRPr lang="es-ES" sz="12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s-ES" sz="1400" i="0" u="none" strike="noStrike" cap="none" normalizeH="0" baseline="0" dirty="0">
              <a:ln>
                <a:noFill/>
              </a:ln>
              <a:solidFill>
                <a:schemeClr val="bg1"/>
              </a:solidFill>
              <a:effectLst/>
              <a:latin typeface="Calibri" panose="020F0502020204030204" pitchFamily="34" charset="0"/>
            </a:endParaRPr>
          </a:p>
        </p:txBody>
      </p:sp>
      <p:sp>
        <p:nvSpPr>
          <p:cNvPr id="15" name="Rectangle 14"/>
          <p:cNvSpPr/>
          <p:nvPr/>
        </p:nvSpPr>
        <p:spPr bwMode="auto">
          <a:xfrm>
            <a:off x="3725814" y="4988963"/>
            <a:ext cx="1153423" cy="735273"/>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s-ES" sz="1200" dirty="0">
                <a:solidFill>
                  <a:schemeClr val="bg1"/>
                </a:solidFill>
                <a:latin typeface="Calibri" panose="020F0502020204030204" pitchFamily="34" charset="0"/>
              </a:rPr>
              <a:t>de 200 a &lt; 350 </a:t>
            </a:r>
            <a:r>
              <a:rPr lang="es-ES" sz="1200" dirty="0">
                <a:solidFill>
                  <a:schemeClr val="bg1"/>
                </a:solidFill>
                <a:latin typeface="Calibri" panose="020F0502020204030204" pitchFamily="34" charset="0"/>
                <a:sym typeface="Symbol"/>
              </a:rPr>
              <a:t>células/mm</a:t>
            </a:r>
            <a:r>
              <a:rPr lang="es-ES" sz="1200" baseline="30000" dirty="0">
                <a:solidFill>
                  <a:schemeClr val="bg1"/>
                </a:solidFill>
                <a:latin typeface="Calibri" panose="020F0502020204030204" pitchFamily="34" charset="0"/>
                <a:sym typeface="Symbol"/>
              </a:rPr>
              <a:t>3</a:t>
            </a:r>
            <a:endParaRPr lang="es-ES" sz="1200" baseline="30000" dirty="0">
              <a:solidFill>
                <a:schemeClr val="bg1"/>
              </a:solidFill>
              <a:latin typeface="Calibri" panose="020F0502020204030204" pitchFamily="34" charset="0"/>
            </a:endParaRPr>
          </a:p>
        </p:txBody>
      </p:sp>
      <p:sp>
        <p:nvSpPr>
          <p:cNvPr id="16" name="Rectangle 15"/>
          <p:cNvSpPr/>
          <p:nvPr/>
        </p:nvSpPr>
        <p:spPr bwMode="auto">
          <a:xfrm>
            <a:off x="2151730" y="4988963"/>
            <a:ext cx="1188413" cy="699087"/>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s-ES" sz="1200" dirty="0">
                <a:solidFill>
                  <a:schemeClr val="bg1"/>
                </a:solidFill>
                <a:latin typeface="Calibri" panose="020F0502020204030204" pitchFamily="34" charset="0"/>
                <a:sym typeface="Symbol"/>
              </a:rPr>
              <a:t>&lt; 200 células/mm³</a:t>
            </a:r>
            <a:endParaRPr kumimoji="0" lang="es-ES" sz="1200" i="0" u="none" strike="noStrike" cap="none" normalizeH="0" baseline="30000" dirty="0">
              <a:ln>
                <a:noFill/>
              </a:ln>
              <a:solidFill>
                <a:schemeClr val="bg1"/>
              </a:solidFill>
              <a:effectLst/>
              <a:latin typeface="Calibri" panose="020F0502020204030204" pitchFamily="34" charset="0"/>
            </a:endParaRPr>
          </a:p>
        </p:txBody>
      </p:sp>
      <p:sp>
        <p:nvSpPr>
          <p:cNvPr id="17" name="Rectangle 16"/>
          <p:cNvSpPr/>
          <p:nvPr/>
        </p:nvSpPr>
        <p:spPr bwMode="auto">
          <a:xfrm>
            <a:off x="5264909" y="4993559"/>
            <a:ext cx="1188413" cy="699087"/>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es-ES" sz="1400" dirty="0">
              <a:solidFill>
                <a:schemeClr val="bg1"/>
              </a:solidFill>
              <a:latin typeface="Calibri" panose="020F0502020204030204" pitchFamily="34" charset="0"/>
              <a:sym typeface="Symbol"/>
            </a:endParaRPr>
          </a:p>
          <a:p>
            <a:pPr algn="ctr"/>
            <a:r>
              <a:rPr lang="es-ES" sz="1200" dirty="0">
                <a:solidFill>
                  <a:schemeClr val="bg1"/>
                </a:solidFill>
                <a:latin typeface="Calibri" panose="020F0502020204030204" pitchFamily="34" charset="0"/>
                <a:sym typeface="Symbol"/>
              </a:rPr>
              <a:t>de 350 a &lt; 500 células/mm</a:t>
            </a:r>
            <a:r>
              <a:rPr lang="es-ES" sz="1200" baseline="30000" dirty="0">
                <a:solidFill>
                  <a:schemeClr val="bg1"/>
                </a:solidFill>
                <a:latin typeface="Calibri" panose="020F0502020204030204" pitchFamily="34" charset="0"/>
                <a:sym typeface="Symbol"/>
              </a:rPr>
              <a:t>3</a:t>
            </a:r>
            <a:endParaRPr lang="es-ES" sz="12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es-ES" sz="1400" i="0" u="none" strike="noStrike" cap="none" normalizeH="0" baseline="0" dirty="0">
              <a:ln>
                <a:noFill/>
              </a:ln>
              <a:solidFill>
                <a:schemeClr val="bg1"/>
              </a:solidFill>
              <a:effectLst/>
              <a:latin typeface="Calibri" panose="020F0502020204030204" pitchFamily="34" charset="0"/>
            </a:endParaRP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0436" y="5845845"/>
            <a:ext cx="1699936" cy="55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6394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059832" y="1052736"/>
            <a:ext cx="2880320" cy="461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magen 3"/>
          <p:cNvPicPr>
            <a:picLocks noChangeAspect="1" noChangeArrowheads="1"/>
          </p:cNvPicPr>
          <p:nvPr/>
        </p:nvPicPr>
        <p:blipFill>
          <a:blip r:embed="rId3" cstate="print"/>
          <a:srcRect/>
          <a:stretch>
            <a:fillRect/>
          </a:stretch>
        </p:blipFill>
        <p:spPr bwMode="auto">
          <a:xfrm>
            <a:off x="6211844" y="5977496"/>
            <a:ext cx="1893016" cy="606660"/>
          </a:xfrm>
          <a:prstGeom prst="rect">
            <a:avLst/>
          </a:prstGeom>
          <a:noFill/>
          <a:ln w="9525">
            <a:noFill/>
            <a:miter lim="800000"/>
            <a:headEnd/>
            <a:tailEnd/>
          </a:ln>
        </p:spPr>
      </p:pic>
      <p:pic>
        <p:nvPicPr>
          <p:cNvPr id="9" name="Picture 16" descr="LOGO_MSSSI_COLOR"/>
          <p:cNvPicPr>
            <a:picLocks noChangeAspect="1" noChangeArrowheads="1"/>
          </p:cNvPicPr>
          <p:nvPr/>
        </p:nvPicPr>
        <p:blipFill>
          <a:blip r:embed="rId4" cstate="print"/>
          <a:srcRect/>
          <a:stretch>
            <a:fillRect/>
          </a:stretch>
        </p:blipFill>
        <p:spPr bwMode="auto">
          <a:xfrm>
            <a:off x="4232376" y="5965707"/>
            <a:ext cx="1800822" cy="618449"/>
          </a:xfrm>
          <a:prstGeom prst="rect">
            <a:avLst/>
          </a:prstGeom>
          <a:noFill/>
          <a:ln w="9525">
            <a:noFill/>
            <a:miter lim="800000"/>
            <a:headEnd/>
            <a:tailEnd/>
          </a:ln>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295574"/>
            <a:ext cx="8175625"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5993" y="23647"/>
            <a:ext cx="8221798" cy="1200329"/>
          </a:xfrm>
          <a:prstGeom prst="rect">
            <a:avLst/>
          </a:prstGeom>
          <a:noFill/>
        </p:spPr>
        <p:txBody>
          <a:bodyPr wrap="square" rtlCol="0">
            <a:spAutoFit/>
          </a:bodyPr>
          <a:lstStyle/>
          <a:p>
            <a:r>
              <a:rPr lang="es-ES" sz="2400" dirty="0" smtClean="0"/>
              <a:t>Nuevos </a:t>
            </a:r>
            <a:r>
              <a:rPr lang="es-ES" sz="2400" dirty="0"/>
              <a:t>diagnósticos de VIH con un recuento de CD4&lt;350 cel/ml según el año de diagnóstico y categoría de exposición, España, </a:t>
            </a:r>
            <a:r>
              <a:rPr lang="es-ES" sz="2400" dirty="0" smtClean="0"/>
              <a:t>2008-2013</a:t>
            </a:r>
            <a:endParaRPr lang="en-GB" sz="2400" dirty="0">
              <a:latin typeface="Calibri" pitchFamily="34" charset="0"/>
              <a:cs typeface="Calibri" pitchFamily="34" charset="0"/>
            </a:endParaRPr>
          </a:p>
        </p:txBody>
      </p:sp>
      <p:grpSp>
        <p:nvGrpSpPr>
          <p:cNvPr id="8" name="Group 7"/>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3026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14"/>
          <p:cNvSpPr txBox="1">
            <a:spLocks noGrp="1" noChangeArrowheads="1"/>
          </p:cNvSpPr>
          <p:nvPr>
            <p:ph type="title"/>
          </p:nvPr>
        </p:nvSpPr>
        <p:spPr bwMode="auto">
          <a:xfrm>
            <a:off x="323528" y="303164"/>
            <a:ext cx="8229600" cy="76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algn="l" eaLnBrk="1" hangingPunct="1">
              <a:spcBef>
                <a:spcPct val="0"/>
              </a:spcBef>
              <a:spcAft>
                <a:spcPts val="200"/>
              </a:spcAft>
            </a:pPr>
            <a:r>
              <a:rPr lang="es-ES" altLang="en-US" sz="2400" b="1" dirty="0" smtClean="0">
                <a:solidFill>
                  <a:schemeClr val="tx1"/>
                </a:solidFill>
                <a:latin typeface="Calibri" panose="020F0502020204030204" pitchFamily="34" charset="0"/>
              </a:rPr>
              <a:t>Retraso Diagnóstico en </a:t>
            </a:r>
            <a:r>
              <a:rPr lang="es-ES" altLang="en-US" sz="2400" b="1" dirty="0">
                <a:solidFill>
                  <a:schemeClr val="tx1"/>
                </a:solidFill>
                <a:latin typeface="Calibri" panose="020F0502020204030204" pitchFamily="34" charset="0"/>
              </a:rPr>
              <a:t>&lt;PAÍS&gt;, &lt;AÑO&gt;</a:t>
            </a:r>
          </a:p>
          <a:p>
            <a:pPr eaLnBrk="1" hangingPunct="1">
              <a:spcBef>
                <a:spcPct val="0"/>
              </a:spcBef>
            </a:pPr>
            <a:endParaRPr lang="es-ES" altLang="en-US" sz="2400" dirty="0">
              <a:solidFill>
                <a:srgbClr val="333333"/>
              </a:solidFill>
              <a:latin typeface="Corbel" panose="020B0503020204020204" pitchFamily="34" charset="0"/>
              <a:cs typeface="Tahoma" pitchFamily="34" charset="0"/>
            </a:endParaRPr>
          </a:p>
        </p:txBody>
      </p:sp>
      <p:sp>
        <p:nvSpPr>
          <p:cNvPr id="228" name="TextBox 227"/>
          <p:cNvSpPr txBox="1"/>
          <p:nvPr/>
        </p:nvSpPr>
        <p:spPr>
          <a:xfrm>
            <a:off x="6067850" y="0"/>
            <a:ext cx="2899938" cy="1200329"/>
          </a:xfrm>
          <a:prstGeom prst="rect">
            <a:avLst/>
          </a:prstGeom>
          <a:solidFill>
            <a:srgbClr val="E9EDF4"/>
          </a:solidFill>
        </p:spPr>
        <p:txBody>
          <a:bodyPr wrap="square" rtlCol="0">
            <a:spAutoFit/>
          </a:bodyPr>
          <a:lstStyle/>
          <a:p>
            <a:r>
              <a:rPr lang="es-ES" i="1" dirty="0"/>
              <a:t>Utilice esta plantilla si no tiene acceso a la diapositiva de datos de nivel por países.</a:t>
            </a:r>
          </a:p>
          <a:p>
            <a:r>
              <a:rPr lang="es-ES" i="1" dirty="0"/>
              <a:t>Véanse las notas.</a:t>
            </a:r>
          </a:p>
        </p:txBody>
      </p:sp>
      <p:pic>
        <p:nvPicPr>
          <p:cNvPr id="6" name="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1292359"/>
            <a:ext cx="457198" cy="457198"/>
          </a:xfrm>
          <a:prstGeom prst="rect">
            <a:avLst/>
          </a:prstGeom>
          <a:solidFill>
            <a:sysClr val="window" lastClr="FFFFFF">
              <a:lumMod val="85000"/>
            </a:sysClr>
          </a:solidFill>
          <a:ln>
            <a:solidFill>
              <a:srgbClr val="4F81BD"/>
            </a:solidFill>
          </a:ln>
        </p:spPr>
      </p:pic>
      <p:pic>
        <p:nvPicPr>
          <p:cNvPr id="7" name="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1292359"/>
            <a:ext cx="457198" cy="457198"/>
          </a:xfrm>
          <a:prstGeom prst="rect">
            <a:avLst/>
          </a:prstGeom>
          <a:solidFill>
            <a:sysClr val="window" lastClr="FFFFFF">
              <a:lumMod val="85000"/>
            </a:sysClr>
          </a:solidFill>
          <a:ln>
            <a:solidFill>
              <a:srgbClr val="4F81BD"/>
            </a:solidFill>
          </a:ln>
        </p:spPr>
      </p:pic>
      <p:pic>
        <p:nvPicPr>
          <p:cNvPr id="8" name="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1295080"/>
            <a:ext cx="457198" cy="457198"/>
          </a:xfrm>
          <a:prstGeom prst="rect">
            <a:avLst/>
          </a:prstGeom>
          <a:solidFill>
            <a:sysClr val="window" lastClr="FFFFFF">
              <a:lumMod val="85000"/>
            </a:sysClr>
          </a:solidFill>
          <a:ln>
            <a:solidFill>
              <a:srgbClr val="4F81BD"/>
            </a:solidFill>
          </a:ln>
          <a:extLst/>
        </p:spPr>
      </p:pic>
      <p:pic>
        <p:nvPicPr>
          <p:cNvPr id="9" name="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1293706"/>
            <a:ext cx="457198" cy="457198"/>
          </a:xfrm>
          <a:prstGeom prst="rect">
            <a:avLst/>
          </a:prstGeom>
          <a:solidFill>
            <a:sysClr val="window" lastClr="FFFFFF">
              <a:lumMod val="85000"/>
            </a:sysClr>
          </a:solidFill>
          <a:ln>
            <a:solidFill>
              <a:srgbClr val="4F81BD"/>
            </a:solidFill>
          </a:ln>
          <a:extLst/>
        </p:spPr>
      </p:pic>
      <p:pic>
        <p:nvPicPr>
          <p:cNvPr id="10" name="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1293694"/>
            <a:ext cx="457198" cy="457198"/>
          </a:xfrm>
          <a:prstGeom prst="rect">
            <a:avLst/>
          </a:prstGeom>
          <a:solidFill>
            <a:sysClr val="window" lastClr="FFFFFF">
              <a:lumMod val="85000"/>
            </a:sysClr>
          </a:solidFill>
          <a:ln>
            <a:solidFill>
              <a:srgbClr val="4F81BD"/>
            </a:solidFill>
          </a:ln>
          <a:extLst/>
        </p:spPr>
      </p:pic>
      <p:pic>
        <p:nvPicPr>
          <p:cNvPr id="11" name="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1293706"/>
            <a:ext cx="457198" cy="457198"/>
          </a:xfrm>
          <a:prstGeom prst="rect">
            <a:avLst/>
          </a:prstGeom>
          <a:solidFill>
            <a:sysClr val="window" lastClr="FFFFFF">
              <a:lumMod val="85000"/>
            </a:sysClr>
          </a:solidFill>
          <a:ln>
            <a:solidFill>
              <a:srgbClr val="4F81BD"/>
            </a:solidFill>
          </a:ln>
          <a:extLst/>
        </p:spPr>
      </p:pic>
      <p:pic>
        <p:nvPicPr>
          <p:cNvPr id="12" name="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1293718"/>
            <a:ext cx="457198" cy="457198"/>
          </a:xfrm>
          <a:prstGeom prst="rect">
            <a:avLst/>
          </a:prstGeom>
          <a:solidFill>
            <a:sysClr val="window" lastClr="FFFFFF">
              <a:lumMod val="85000"/>
            </a:sysClr>
          </a:solidFill>
          <a:ln>
            <a:solidFill>
              <a:srgbClr val="4F81BD"/>
            </a:solidFill>
          </a:ln>
          <a:extLst/>
        </p:spPr>
      </p:pic>
      <p:pic>
        <p:nvPicPr>
          <p:cNvPr id="13" name="1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1293694"/>
            <a:ext cx="457198" cy="457198"/>
          </a:xfrm>
          <a:prstGeom prst="rect">
            <a:avLst/>
          </a:prstGeom>
          <a:solidFill>
            <a:sysClr val="window" lastClr="FFFFFF">
              <a:lumMod val="85000"/>
            </a:sysClr>
          </a:solidFill>
          <a:ln>
            <a:solidFill>
              <a:srgbClr val="4F81BD"/>
            </a:solidFill>
          </a:ln>
          <a:extLst/>
        </p:spPr>
      </p:pic>
      <p:pic>
        <p:nvPicPr>
          <p:cNvPr id="14" name="1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1293718"/>
            <a:ext cx="457198" cy="457198"/>
          </a:xfrm>
          <a:prstGeom prst="rect">
            <a:avLst/>
          </a:prstGeom>
          <a:solidFill>
            <a:sysClr val="window" lastClr="FFFFFF">
              <a:lumMod val="85000"/>
            </a:sysClr>
          </a:solidFill>
          <a:ln>
            <a:solidFill>
              <a:srgbClr val="4F81BD"/>
            </a:solidFill>
          </a:ln>
          <a:extLst/>
        </p:spPr>
      </p:pic>
      <p:pic>
        <p:nvPicPr>
          <p:cNvPr id="15" name="1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1293682"/>
            <a:ext cx="457198" cy="457198"/>
          </a:xfrm>
          <a:prstGeom prst="rect">
            <a:avLst/>
          </a:prstGeom>
          <a:solidFill>
            <a:sysClr val="window" lastClr="FFFFFF">
              <a:lumMod val="85000"/>
            </a:sysClr>
          </a:solidFill>
          <a:ln>
            <a:solidFill>
              <a:srgbClr val="4F81BD"/>
            </a:solidFill>
          </a:ln>
          <a:extLst/>
        </p:spPr>
      </p:pic>
      <p:pic>
        <p:nvPicPr>
          <p:cNvPr id="16" name="2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1761799"/>
            <a:ext cx="457198" cy="457198"/>
          </a:xfrm>
          <a:prstGeom prst="rect">
            <a:avLst/>
          </a:prstGeom>
          <a:solidFill>
            <a:schemeClr val="accent3">
              <a:lumMod val="60000"/>
              <a:lumOff val="40000"/>
            </a:schemeClr>
          </a:solidFill>
          <a:ln>
            <a:solidFill>
              <a:srgbClr val="4F81BD"/>
            </a:solidFill>
          </a:ln>
        </p:spPr>
      </p:pic>
      <p:pic>
        <p:nvPicPr>
          <p:cNvPr id="17" name="2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1761799"/>
            <a:ext cx="457198" cy="457198"/>
          </a:xfrm>
          <a:prstGeom prst="rect">
            <a:avLst/>
          </a:prstGeom>
          <a:solidFill>
            <a:schemeClr val="accent3">
              <a:lumMod val="60000"/>
              <a:lumOff val="40000"/>
            </a:schemeClr>
          </a:solidFill>
          <a:ln>
            <a:solidFill>
              <a:srgbClr val="4F81BD"/>
            </a:solidFill>
          </a:ln>
          <a:extLst/>
        </p:spPr>
      </p:pic>
      <p:pic>
        <p:nvPicPr>
          <p:cNvPr id="18" name="2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1764520"/>
            <a:ext cx="457198" cy="457198"/>
          </a:xfrm>
          <a:prstGeom prst="rect">
            <a:avLst/>
          </a:prstGeom>
          <a:solidFill>
            <a:schemeClr val="accent3">
              <a:lumMod val="60000"/>
              <a:lumOff val="40000"/>
            </a:schemeClr>
          </a:solidFill>
          <a:ln>
            <a:solidFill>
              <a:srgbClr val="4F81BD"/>
            </a:solidFill>
          </a:ln>
          <a:extLst/>
        </p:spPr>
      </p:pic>
      <p:pic>
        <p:nvPicPr>
          <p:cNvPr id="19" name="2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1763146"/>
            <a:ext cx="457198" cy="457198"/>
          </a:xfrm>
          <a:prstGeom prst="rect">
            <a:avLst/>
          </a:prstGeom>
          <a:solidFill>
            <a:schemeClr val="accent3">
              <a:lumMod val="60000"/>
              <a:lumOff val="40000"/>
            </a:schemeClr>
          </a:solidFill>
          <a:ln>
            <a:solidFill>
              <a:srgbClr val="4F81BD"/>
            </a:solidFill>
          </a:ln>
          <a:extLst/>
        </p:spPr>
      </p:pic>
      <p:pic>
        <p:nvPicPr>
          <p:cNvPr id="20" name="2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1763134"/>
            <a:ext cx="457198" cy="457198"/>
          </a:xfrm>
          <a:prstGeom prst="rect">
            <a:avLst/>
          </a:prstGeom>
          <a:solidFill>
            <a:schemeClr val="accent3">
              <a:lumMod val="60000"/>
              <a:lumOff val="40000"/>
            </a:schemeClr>
          </a:solidFill>
          <a:ln>
            <a:solidFill>
              <a:srgbClr val="4F81BD"/>
            </a:solidFill>
          </a:ln>
          <a:extLst/>
        </p:spPr>
      </p:pic>
      <p:pic>
        <p:nvPicPr>
          <p:cNvPr id="21" name="2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1763146"/>
            <a:ext cx="457198" cy="457198"/>
          </a:xfrm>
          <a:prstGeom prst="rect">
            <a:avLst/>
          </a:prstGeom>
          <a:solidFill>
            <a:srgbClr val="9BBB59">
              <a:lumMod val="60000"/>
              <a:lumOff val="40000"/>
            </a:srgbClr>
          </a:solidFill>
          <a:ln>
            <a:solidFill>
              <a:srgbClr val="4F81BD"/>
            </a:solidFill>
          </a:ln>
          <a:extLst/>
        </p:spPr>
      </p:pic>
      <p:pic>
        <p:nvPicPr>
          <p:cNvPr id="22" name="2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1763158"/>
            <a:ext cx="457198" cy="457198"/>
          </a:xfrm>
          <a:prstGeom prst="rect">
            <a:avLst/>
          </a:prstGeom>
          <a:solidFill>
            <a:srgbClr val="9BBB59">
              <a:lumMod val="60000"/>
              <a:lumOff val="40000"/>
            </a:srgbClr>
          </a:solidFill>
          <a:ln>
            <a:solidFill>
              <a:srgbClr val="4F81BD"/>
            </a:solidFill>
          </a:ln>
        </p:spPr>
      </p:pic>
      <p:pic>
        <p:nvPicPr>
          <p:cNvPr id="23" name="3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1763134"/>
            <a:ext cx="457198" cy="457198"/>
          </a:xfrm>
          <a:prstGeom prst="rect">
            <a:avLst/>
          </a:prstGeom>
          <a:solidFill>
            <a:srgbClr val="9BBB59">
              <a:lumMod val="60000"/>
              <a:lumOff val="40000"/>
            </a:srgbClr>
          </a:solidFill>
          <a:ln>
            <a:solidFill>
              <a:srgbClr val="4F81BD"/>
            </a:solidFill>
          </a:ln>
          <a:extLst/>
        </p:spPr>
      </p:pic>
      <p:pic>
        <p:nvPicPr>
          <p:cNvPr id="24" name="3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1763158"/>
            <a:ext cx="457198" cy="457198"/>
          </a:xfrm>
          <a:prstGeom prst="rect">
            <a:avLst/>
          </a:prstGeom>
          <a:solidFill>
            <a:srgbClr val="9BBB59">
              <a:lumMod val="60000"/>
              <a:lumOff val="40000"/>
            </a:srgbClr>
          </a:solidFill>
          <a:ln>
            <a:solidFill>
              <a:srgbClr val="4F81BD"/>
            </a:solidFill>
          </a:ln>
          <a:extLst/>
        </p:spPr>
      </p:pic>
      <p:pic>
        <p:nvPicPr>
          <p:cNvPr id="25" name="3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1763122"/>
            <a:ext cx="457198" cy="457198"/>
          </a:xfrm>
          <a:prstGeom prst="rect">
            <a:avLst/>
          </a:prstGeom>
          <a:solidFill>
            <a:srgbClr val="9BBB59">
              <a:lumMod val="60000"/>
              <a:lumOff val="40000"/>
            </a:srgbClr>
          </a:solidFill>
          <a:ln>
            <a:solidFill>
              <a:srgbClr val="4F81BD"/>
            </a:solidFill>
          </a:ln>
          <a:extLst/>
        </p:spPr>
      </p:pic>
      <p:pic>
        <p:nvPicPr>
          <p:cNvPr id="26" name="3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2231239"/>
            <a:ext cx="457198" cy="457198"/>
          </a:xfrm>
          <a:prstGeom prst="rect">
            <a:avLst/>
          </a:prstGeom>
          <a:solidFill>
            <a:srgbClr val="9BBB59">
              <a:lumMod val="60000"/>
              <a:lumOff val="40000"/>
            </a:srgbClr>
          </a:solidFill>
          <a:ln>
            <a:solidFill>
              <a:srgbClr val="4F81BD"/>
            </a:solidFill>
          </a:ln>
        </p:spPr>
      </p:pic>
      <p:pic>
        <p:nvPicPr>
          <p:cNvPr id="27" name="3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2231239"/>
            <a:ext cx="457198" cy="457198"/>
          </a:xfrm>
          <a:prstGeom prst="rect">
            <a:avLst/>
          </a:prstGeom>
          <a:solidFill>
            <a:srgbClr val="9BBB59">
              <a:lumMod val="60000"/>
              <a:lumOff val="40000"/>
            </a:srgbClr>
          </a:solidFill>
          <a:ln>
            <a:solidFill>
              <a:srgbClr val="4F81BD"/>
            </a:solidFill>
          </a:ln>
          <a:extLst/>
        </p:spPr>
      </p:pic>
      <p:pic>
        <p:nvPicPr>
          <p:cNvPr id="28" name="3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2233960"/>
            <a:ext cx="457198" cy="457198"/>
          </a:xfrm>
          <a:prstGeom prst="rect">
            <a:avLst/>
          </a:prstGeom>
          <a:solidFill>
            <a:srgbClr val="9BBB59">
              <a:lumMod val="60000"/>
              <a:lumOff val="40000"/>
            </a:srgbClr>
          </a:solidFill>
          <a:ln>
            <a:solidFill>
              <a:srgbClr val="4F81BD"/>
            </a:solidFill>
          </a:ln>
          <a:extLst/>
        </p:spPr>
      </p:pic>
      <p:pic>
        <p:nvPicPr>
          <p:cNvPr id="29" name="3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2232586"/>
            <a:ext cx="457198" cy="457198"/>
          </a:xfrm>
          <a:prstGeom prst="rect">
            <a:avLst/>
          </a:prstGeom>
          <a:solidFill>
            <a:srgbClr val="9BBB59">
              <a:lumMod val="60000"/>
              <a:lumOff val="40000"/>
            </a:srgbClr>
          </a:solidFill>
          <a:ln>
            <a:solidFill>
              <a:srgbClr val="4F81BD"/>
            </a:solidFill>
          </a:ln>
          <a:extLst/>
        </p:spPr>
      </p:pic>
      <p:pic>
        <p:nvPicPr>
          <p:cNvPr id="30" name="3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2232574"/>
            <a:ext cx="457198" cy="457198"/>
          </a:xfrm>
          <a:prstGeom prst="rect">
            <a:avLst/>
          </a:prstGeom>
          <a:solidFill>
            <a:srgbClr val="9BBB59">
              <a:lumMod val="60000"/>
              <a:lumOff val="40000"/>
            </a:srgbClr>
          </a:solidFill>
          <a:ln>
            <a:solidFill>
              <a:srgbClr val="4F81BD"/>
            </a:solidFill>
          </a:ln>
          <a:extLst/>
        </p:spPr>
      </p:pic>
      <p:pic>
        <p:nvPicPr>
          <p:cNvPr id="31" name="3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2232586"/>
            <a:ext cx="457198" cy="457198"/>
          </a:xfrm>
          <a:prstGeom prst="rect">
            <a:avLst/>
          </a:prstGeom>
          <a:solidFill>
            <a:srgbClr val="9BBB59">
              <a:lumMod val="60000"/>
              <a:lumOff val="40000"/>
            </a:srgbClr>
          </a:solidFill>
          <a:ln>
            <a:solidFill>
              <a:srgbClr val="4F81BD"/>
            </a:solidFill>
          </a:ln>
          <a:extLst/>
        </p:spPr>
      </p:pic>
      <p:pic>
        <p:nvPicPr>
          <p:cNvPr id="32" name="3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2232598"/>
            <a:ext cx="457198" cy="457198"/>
          </a:xfrm>
          <a:prstGeom prst="rect">
            <a:avLst/>
          </a:prstGeom>
          <a:solidFill>
            <a:srgbClr val="9BBB59">
              <a:lumMod val="60000"/>
              <a:lumOff val="40000"/>
            </a:srgbClr>
          </a:solidFill>
          <a:ln>
            <a:solidFill>
              <a:srgbClr val="4F81BD"/>
            </a:solidFill>
          </a:ln>
          <a:extLst/>
        </p:spPr>
      </p:pic>
      <p:pic>
        <p:nvPicPr>
          <p:cNvPr id="33" name="4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2232574"/>
            <a:ext cx="457198" cy="457198"/>
          </a:xfrm>
          <a:prstGeom prst="rect">
            <a:avLst/>
          </a:prstGeom>
          <a:solidFill>
            <a:srgbClr val="9BBB59">
              <a:lumMod val="60000"/>
              <a:lumOff val="40000"/>
            </a:srgbClr>
          </a:solidFill>
          <a:ln>
            <a:solidFill>
              <a:srgbClr val="4F81BD"/>
            </a:solidFill>
          </a:ln>
          <a:extLst/>
        </p:spPr>
      </p:pic>
      <p:pic>
        <p:nvPicPr>
          <p:cNvPr id="34" name="4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2232598"/>
            <a:ext cx="457198" cy="457198"/>
          </a:xfrm>
          <a:prstGeom prst="rect">
            <a:avLst/>
          </a:prstGeom>
          <a:solidFill>
            <a:srgbClr val="9BBB59">
              <a:lumMod val="60000"/>
              <a:lumOff val="40000"/>
            </a:srgbClr>
          </a:solidFill>
          <a:ln>
            <a:solidFill>
              <a:srgbClr val="4F81BD"/>
            </a:solidFill>
          </a:ln>
          <a:extLst/>
        </p:spPr>
      </p:pic>
      <p:pic>
        <p:nvPicPr>
          <p:cNvPr id="35" name="4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2232562"/>
            <a:ext cx="457198" cy="457198"/>
          </a:xfrm>
          <a:prstGeom prst="rect">
            <a:avLst/>
          </a:prstGeom>
          <a:solidFill>
            <a:srgbClr val="9BBB59">
              <a:lumMod val="60000"/>
              <a:lumOff val="40000"/>
            </a:srgbClr>
          </a:solidFill>
          <a:ln>
            <a:solidFill>
              <a:srgbClr val="4F81BD"/>
            </a:solidFill>
          </a:ln>
          <a:extLst/>
        </p:spPr>
      </p:pic>
      <p:pic>
        <p:nvPicPr>
          <p:cNvPr id="36" name="4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2700679"/>
            <a:ext cx="457198" cy="457198"/>
          </a:xfrm>
          <a:prstGeom prst="rect">
            <a:avLst/>
          </a:prstGeom>
          <a:solidFill>
            <a:srgbClr val="9BBB59">
              <a:lumMod val="60000"/>
              <a:lumOff val="40000"/>
            </a:srgbClr>
          </a:solidFill>
          <a:ln>
            <a:solidFill>
              <a:srgbClr val="4F81BD"/>
            </a:solidFill>
          </a:ln>
        </p:spPr>
      </p:pic>
      <p:pic>
        <p:nvPicPr>
          <p:cNvPr id="37" name="4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2700679"/>
            <a:ext cx="457198" cy="457198"/>
          </a:xfrm>
          <a:prstGeom prst="rect">
            <a:avLst/>
          </a:prstGeom>
          <a:solidFill>
            <a:srgbClr val="9BBB59">
              <a:lumMod val="60000"/>
              <a:lumOff val="40000"/>
            </a:srgbClr>
          </a:solidFill>
          <a:ln>
            <a:solidFill>
              <a:srgbClr val="4F81BD"/>
            </a:solidFill>
          </a:ln>
          <a:extLst/>
        </p:spPr>
      </p:pic>
      <p:pic>
        <p:nvPicPr>
          <p:cNvPr id="38" name="4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2703400"/>
            <a:ext cx="457198" cy="457198"/>
          </a:xfrm>
          <a:prstGeom prst="rect">
            <a:avLst/>
          </a:prstGeom>
          <a:solidFill>
            <a:srgbClr val="9BBB59">
              <a:lumMod val="60000"/>
              <a:lumOff val="40000"/>
            </a:srgbClr>
          </a:solidFill>
          <a:ln>
            <a:solidFill>
              <a:srgbClr val="4F81BD"/>
            </a:solidFill>
          </a:ln>
          <a:extLst/>
        </p:spPr>
      </p:pic>
      <p:pic>
        <p:nvPicPr>
          <p:cNvPr id="39" name="4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2702026"/>
            <a:ext cx="457198" cy="457198"/>
          </a:xfrm>
          <a:prstGeom prst="rect">
            <a:avLst/>
          </a:prstGeom>
          <a:solidFill>
            <a:srgbClr val="9BBB59">
              <a:lumMod val="60000"/>
              <a:lumOff val="40000"/>
            </a:srgbClr>
          </a:solidFill>
          <a:ln>
            <a:solidFill>
              <a:srgbClr val="4F81BD"/>
            </a:solidFill>
          </a:ln>
          <a:extLst/>
        </p:spPr>
      </p:pic>
      <p:pic>
        <p:nvPicPr>
          <p:cNvPr id="40" name="4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2702014"/>
            <a:ext cx="457198" cy="457198"/>
          </a:xfrm>
          <a:prstGeom prst="rect">
            <a:avLst/>
          </a:prstGeom>
          <a:solidFill>
            <a:srgbClr val="9BBB59">
              <a:lumMod val="60000"/>
              <a:lumOff val="40000"/>
            </a:srgbClr>
          </a:solidFill>
          <a:ln>
            <a:solidFill>
              <a:srgbClr val="4F81BD"/>
            </a:solidFill>
          </a:ln>
          <a:extLst/>
        </p:spPr>
      </p:pic>
      <p:pic>
        <p:nvPicPr>
          <p:cNvPr id="41" name="4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2702026"/>
            <a:ext cx="457198" cy="457198"/>
          </a:xfrm>
          <a:prstGeom prst="rect">
            <a:avLst/>
          </a:prstGeom>
          <a:solidFill>
            <a:srgbClr val="9BBB59">
              <a:lumMod val="60000"/>
              <a:lumOff val="40000"/>
            </a:srgbClr>
          </a:solidFill>
          <a:ln>
            <a:solidFill>
              <a:srgbClr val="4F81BD"/>
            </a:solidFill>
          </a:ln>
          <a:extLst/>
        </p:spPr>
      </p:pic>
      <p:pic>
        <p:nvPicPr>
          <p:cNvPr id="42" name="4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2702038"/>
            <a:ext cx="457198" cy="457198"/>
          </a:xfrm>
          <a:prstGeom prst="rect">
            <a:avLst/>
          </a:prstGeom>
          <a:solidFill>
            <a:srgbClr val="9BBB59">
              <a:lumMod val="60000"/>
              <a:lumOff val="40000"/>
            </a:srgbClr>
          </a:solidFill>
          <a:ln>
            <a:solidFill>
              <a:srgbClr val="4F81BD"/>
            </a:solidFill>
          </a:ln>
          <a:extLst/>
        </p:spPr>
      </p:pic>
      <p:pic>
        <p:nvPicPr>
          <p:cNvPr id="43" name="5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2702014"/>
            <a:ext cx="457198" cy="457198"/>
          </a:xfrm>
          <a:prstGeom prst="rect">
            <a:avLst/>
          </a:prstGeom>
          <a:solidFill>
            <a:srgbClr val="9BBB59">
              <a:lumMod val="60000"/>
              <a:lumOff val="40000"/>
            </a:srgbClr>
          </a:solidFill>
          <a:ln>
            <a:solidFill>
              <a:srgbClr val="4F81BD"/>
            </a:solidFill>
          </a:ln>
          <a:extLst/>
        </p:spPr>
      </p:pic>
      <p:pic>
        <p:nvPicPr>
          <p:cNvPr id="44" name="5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2702038"/>
            <a:ext cx="457198" cy="457198"/>
          </a:xfrm>
          <a:prstGeom prst="rect">
            <a:avLst/>
          </a:prstGeom>
          <a:solidFill>
            <a:srgbClr val="9BBB59">
              <a:lumMod val="60000"/>
              <a:lumOff val="40000"/>
            </a:srgbClr>
          </a:solidFill>
          <a:ln>
            <a:solidFill>
              <a:srgbClr val="4F81BD"/>
            </a:solidFill>
          </a:ln>
          <a:extLst/>
        </p:spPr>
      </p:pic>
      <p:pic>
        <p:nvPicPr>
          <p:cNvPr id="45" name="5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2702002"/>
            <a:ext cx="457198" cy="457198"/>
          </a:xfrm>
          <a:prstGeom prst="rect">
            <a:avLst/>
          </a:prstGeom>
          <a:solidFill>
            <a:srgbClr val="9BBB59">
              <a:lumMod val="60000"/>
              <a:lumOff val="40000"/>
            </a:srgbClr>
          </a:solidFill>
          <a:ln>
            <a:solidFill>
              <a:srgbClr val="4F81BD"/>
            </a:solidFill>
          </a:ln>
          <a:extLst/>
        </p:spPr>
      </p:pic>
      <p:pic>
        <p:nvPicPr>
          <p:cNvPr id="46" name="5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3170119"/>
            <a:ext cx="457198" cy="457198"/>
          </a:xfrm>
          <a:prstGeom prst="rect">
            <a:avLst/>
          </a:prstGeom>
          <a:solidFill>
            <a:srgbClr val="9BBB59">
              <a:lumMod val="60000"/>
              <a:lumOff val="40000"/>
            </a:srgbClr>
          </a:solidFill>
          <a:ln>
            <a:solidFill>
              <a:srgbClr val="4F81BD"/>
            </a:solidFill>
          </a:ln>
        </p:spPr>
      </p:pic>
      <p:pic>
        <p:nvPicPr>
          <p:cNvPr id="47" name="5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3170119"/>
            <a:ext cx="457198" cy="457198"/>
          </a:xfrm>
          <a:prstGeom prst="rect">
            <a:avLst/>
          </a:prstGeom>
          <a:solidFill>
            <a:srgbClr val="9BBB59">
              <a:lumMod val="60000"/>
              <a:lumOff val="40000"/>
            </a:srgbClr>
          </a:solidFill>
          <a:ln>
            <a:solidFill>
              <a:srgbClr val="4F81BD"/>
            </a:solidFill>
          </a:ln>
          <a:extLst/>
        </p:spPr>
      </p:pic>
      <p:pic>
        <p:nvPicPr>
          <p:cNvPr id="48" name="5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3172840"/>
            <a:ext cx="457198" cy="457198"/>
          </a:xfrm>
          <a:prstGeom prst="rect">
            <a:avLst/>
          </a:prstGeom>
          <a:solidFill>
            <a:srgbClr val="9BBB59">
              <a:lumMod val="60000"/>
              <a:lumOff val="40000"/>
            </a:srgbClr>
          </a:solidFill>
          <a:ln>
            <a:solidFill>
              <a:srgbClr val="4F81BD"/>
            </a:solidFill>
          </a:ln>
          <a:extLst/>
        </p:spPr>
      </p:pic>
      <p:pic>
        <p:nvPicPr>
          <p:cNvPr id="49" name="5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3171466"/>
            <a:ext cx="457198" cy="457198"/>
          </a:xfrm>
          <a:prstGeom prst="rect">
            <a:avLst/>
          </a:prstGeom>
          <a:solidFill>
            <a:srgbClr val="9BBB59">
              <a:lumMod val="60000"/>
              <a:lumOff val="40000"/>
            </a:srgbClr>
          </a:solidFill>
          <a:ln>
            <a:solidFill>
              <a:srgbClr val="4F81BD"/>
            </a:solidFill>
          </a:ln>
          <a:extLst/>
        </p:spPr>
      </p:pic>
      <p:pic>
        <p:nvPicPr>
          <p:cNvPr id="50" name="5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3171454"/>
            <a:ext cx="457198" cy="457198"/>
          </a:xfrm>
          <a:prstGeom prst="rect">
            <a:avLst/>
          </a:prstGeom>
          <a:solidFill>
            <a:srgbClr val="9BBB59">
              <a:lumMod val="60000"/>
              <a:lumOff val="40000"/>
            </a:srgbClr>
          </a:solidFill>
          <a:ln>
            <a:solidFill>
              <a:srgbClr val="4F81BD"/>
            </a:solidFill>
          </a:ln>
          <a:extLst/>
        </p:spPr>
      </p:pic>
      <p:pic>
        <p:nvPicPr>
          <p:cNvPr id="51" name="5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3171466"/>
            <a:ext cx="457198" cy="457198"/>
          </a:xfrm>
          <a:prstGeom prst="rect">
            <a:avLst/>
          </a:prstGeom>
          <a:solidFill>
            <a:schemeClr val="accent3">
              <a:lumMod val="60000"/>
              <a:lumOff val="40000"/>
            </a:schemeClr>
          </a:solidFill>
          <a:ln>
            <a:solidFill>
              <a:srgbClr val="4F81BD"/>
            </a:solidFill>
          </a:ln>
          <a:extLst/>
        </p:spPr>
      </p:pic>
      <p:pic>
        <p:nvPicPr>
          <p:cNvPr id="52" name="5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3171478"/>
            <a:ext cx="457198" cy="457198"/>
          </a:xfrm>
          <a:prstGeom prst="rect">
            <a:avLst/>
          </a:prstGeom>
          <a:solidFill>
            <a:schemeClr val="accent3">
              <a:lumMod val="60000"/>
              <a:lumOff val="40000"/>
            </a:schemeClr>
          </a:solidFill>
          <a:ln>
            <a:solidFill>
              <a:srgbClr val="4F81BD"/>
            </a:solidFill>
          </a:ln>
        </p:spPr>
      </p:pic>
      <p:pic>
        <p:nvPicPr>
          <p:cNvPr id="53" name="6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3171454"/>
            <a:ext cx="457198" cy="457198"/>
          </a:xfrm>
          <a:prstGeom prst="rect">
            <a:avLst/>
          </a:prstGeom>
          <a:solidFill>
            <a:schemeClr val="accent3">
              <a:lumMod val="60000"/>
              <a:lumOff val="40000"/>
            </a:schemeClr>
          </a:solidFill>
          <a:ln>
            <a:solidFill>
              <a:srgbClr val="4F81BD"/>
            </a:solidFill>
          </a:ln>
          <a:extLst/>
        </p:spPr>
      </p:pic>
      <p:pic>
        <p:nvPicPr>
          <p:cNvPr id="54" name="6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3171478"/>
            <a:ext cx="457198" cy="457198"/>
          </a:xfrm>
          <a:prstGeom prst="rect">
            <a:avLst/>
          </a:prstGeom>
          <a:solidFill>
            <a:schemeClr val="accent3">
              <a:lumMod val="60000"/>
              <a:lumOff val="40000"/>
            </a:schemeClr>
          </a:solidFill>
          <a:ln>
            <a:solidFill>
              <a:srgbClr val="4F81BD"/>
            </a:solidFill>
          </a:ln>
          <a:extLst/>
        </p:spPr>
      </p:pic>
      <p:pic>
        <p:nvPicPr>
          <p:cNvPr id="55" name="6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3171442"/>
            <a:ext cx="457198" cy="457198"/>
          </a:xfrm>
          <a:prstGeom prst="rect">
            <a:avLst/>
          </a:prstGeom>
          <a:solidFill>
            <a:schemeClr val="accent3">
              <a:lumMod val="60000"/>
              <a:lumOff val="40000"/>
            </a:schemeClr>
          </a:solidFill>
          <a:ln>
            <a:solidFill>
              <a:srgbClr val="4F81BD"/>
            </a:solidFill>
          </a:ln>
          <a:extLst/>
        </p:spPr>
      </p:pic>
      <p:pic>
        <p:nvPicPr>
          <p:cNvPr id="56" name="6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3639559"/>
            <a:ext cx="457198" cy="457198"/>
          </a:xfrm>
          <a:prstGeom prst="rect">
            <a:avLst/>
          </a:prstGeom>
          <a:solidFill>
            <a:schemeClr val="accent3">
              <a:lumMod val="60000"/>
              <a:lumOff val="40000"/>
            </a:schemeClr>
          </a:solidFill>
          <a:ln>
            <a:solidFill>
              <a:srgbClr val="4F81BD"/>
            </a:solidFill>
          </a:ln>
        </p:spPr>
      </p:pic>
      <p:pic>
        <p:nvPicPr>
          <p:cNvPr id="57" name="6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3639559"/>
            <a:ext cx="457198" cy="457198"/>
          </a:xfrm>
          <a:prstGeom prst="rect">
            <a:avLst/>
          </a:prstGeom>
          <a:solidFill>
            <a:schemeClr val="accent3">
              <a:lumMod val="60000"/>
              <a:lumOff val="40000"/>
            </a:schemeClr>
          </a:solidFill>
          <a:ln>
            <a:solidFill>
              <a:srgbClr val="4F81BD"/>
            </a:solidFill>
          </a:ln>
          <a:extLst/>
        </p:spPr>
      </p:pic>
      <p:pic>
        <p:nvPicPr>
          <p:cNvPr id="58" name="6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0" y="3642280"/>
            <a:ext cx="457198" cy="457198"/>
          </a:xfrm>
          <a:prstGeom prst="rect">
            <a:avLst/>
          </a:prstGeom>
          <a:solidFill>
            <a:srgbClr val="1F497D">
              <a:lumMod val="20000"/>
              <a:lumOff val="80000"/>
            </a:srgbClr>
          </a:solidFill>
          <a:ln>
            <a:solidFill>
              <a:srgbClr val="4F81BD"/>
            </a:solidFill>
          </a:ln>
          <a:extLst/>
        </p:spPr>
      </p:pic>
      <p:pic>
        <p:nvPicPr>
          <p:cNvPr id="59" name="6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3640906"/>
            <a:ext cx="457198" cy="457198"/>
          </a:xfrm>
          <a:prstGeom prst="rect">
            <a:avLst/>
          </a:prstGeom>
          <a:solidFill>
            <a:srgbClr val="1F497D">
              <a:lumMod val="20000"/>
              <a:lumOff val="80000"/>
            </a:srgbClr>
          </a:solidFill>
          <a:ln>
            <a:solidFill>
              <a:srgbClr val="4F81BD"/>
            </a:solidFill>
          </a:ln>
          <a:extLst/>
        </p:spPr>
      </p:pic>
      <p:pic>
        <p:nvPicPr>
          <p:cNvPr id="60" name="6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3640894"/>
            <a:ext cx="457198" cy="457198"/>
          </a:xfrm>
          <a:prstGeom prst="rect">
            <a:avLst/>
          </a:prstGeom>
          <a:solidFill>
            <a:srgbClr val="1F497D">
              <a:lumMod val="20000"/>
              <a:lumOff val="80000"/>
            </a:srgbClr>
          </a:solidFill>
          <a:ln>
            <a:solidFill>
              <a:srgbClr val="4F81BD"/>
            </a:solidFill>
          </a:ln>
          <a:extLst/>
        </p:spPr>
      </p:pic>
      <p:pic>
        <p:nvPicPr>
          <p:cNvPr id="61" name="6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3640906"/>
            <a:ext cx="457198" cy="457198"/>
          </a:xfrm>
          <a:prstGeom prst="rect">
            <a:avLst/>
          </a:prstGeom>
          <a:solidFill>
            <a:srgbClr val="1F497D">
              <a:lumMod val="20000"/>
              <a:lumOff val="80000"/>
            </a:srgbClr>
          </a:solidFill>
          <a:ln>
            <a:solidFill>
              <a:srgbClr val="4F81BD"/>
            </a:solidFill>
          </a:ln>
          <a:extLst/>
        </p:spPr>
      </p:pic>
      <p:pic>
        <p:nvPicPr>
          <p:cNvPr id="62" name="6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3640918"/>
            <a:ext cx="457198" cy="457198"/>
          </a:xfrm>
          <a:prstGeom prst="rect">
            <a:avLst/>
          </a:prstGeom>
          <a:solidFill>
            <a:srgbClr val="1F497D">
              <a:lumMod val="20000"/>
              <a:lumOff val="80000"/>
            </a:srgbClr>
          </a:solidFill>
          <a:ln>
            <a:solidFill>
              <a:srgbClr val="4F81BD"/>
            </a:solidFill>
          </a:ln>
          <a:extLst/>
        </p:spPr>
      </p:pic>
      <p:pic>
        <p:nvPicPr>
          <p:cNvPr id="63" name="7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3640894"/>
            <a:ext cx="457198" cy="457198"/>
          </a:xfrm>
          <a:prstGeom prst="rect">
            <a:avLst/>
          </a:prstGeom>
          <a:solidFill>
            <a:srgbClr val="1F497D">
              <a:lumMod val="20000"/>
              <a:lumOff val="80000"/>
            </a:srgbClr>
          </a:solidFill>
          <a:ln>
            <a:solidFill>
              <a:srgbClr val="4F81BD"/>
            </a:solidFill>
          </a:ln>
          <a:extLst/>
        </p:spPr>
      </p:pic>
      <p:pic>
        <p:nvPicPr>
          <p:cNvPr id="64" name="7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3640918"/>
            <a:ext cx="457198" cy="457198"/>
          </a:xfrm>
          <a:prstGeom prst="rect">
            <a:avLst/>
          </a:prstGeom>
          <a:solidFill>
            <a:srgbClr val="1F497D">
              <a:lumMod val="20000"/>
              <a:lumOff val="80000"/>
            </a:srgbClr>
          </a:solidFill>
          <a:ln>
            <a:solidFill>
              <a:srgbClr val="4F81BD"/>
            </a:solidFill>
          </a:ln>
          <a:extLst/>
        </p:spPr>
      </p:pic>
      <p:pic>
        <p:nvPicPr>
          <p:cNvPr id="65" name="7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3640882"/>
            <a:ext cx="457198" cy="457198"/>
          </a:xfrm>
          <a:prstGeom prst="rect">
            <a:avLst/>
          </a:prstGeom>
          <a:solidFill>
            <a:srgbClr val="1F497D">
              <a:lumMod val="20000"/>
              <a:lumOff val="80000"/>
            </a:srgbClr>
          </a:solidFill>
          <a:ln>
            <a:solidFill>
              <a:srgbClr val="4F81BD"/>
            </a:solidFill>
          </a:ln>
          <a:extLst/>
        </p:spPr>
      </p:pic>
      <p:pic>
        <p:nvPicPr>
          <p:cNvPr id="66" name="7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4109035"/>
            <a:ext cx="457198" cy="457198"/>
          </a:xfrm>
          <a:prstGeom prst="rect">
            <a:avLst/>
          </a:prstGeom>
          <a:solidFill>
            <a:srgbClr val="1F497D">
              <a:lumMod val="20000"/>
              <a:lumOff val="80000"/>
            </a:srgbClr>
          </a:solidFill>
          <a:ln>
            <a:solidFill>
              <a:srgbClr val="4F81BD"/>
            </a:solidFill>
          </a:ln>
        </p:spPr>
      </p:pic>
      <p:pic>
        <p:nvPicPr>
          <p:cNvPr id="67" name="7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4109035"/>
            <a:ext cx="457198" cy="457198"/>
          </a:xfrm>
          <a:prstGeom prst="rect">
            <a:avLst/>
          </a:prstGeom>
          <a:solidFill>
            <a:srgbClr val="1F497D">
              <a:lumMod val="20000"/>
              <a:lumOff val="80000"/>
            </a:srgbClr>
          </a:solidFill>
          <a:ln>
            <a:solidFill>
              <a:srgbClr val="4F81BD"/>
            </a:solidFill>
          </a:ln>
          <a:extLst/>
        </p:spPr>
      </p:pic>
      <p:pic>
        <p:nvPicPr>
          <p:cNvPr id="68" name="7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4111756"/>
            <a:ext cx="457198" cy="457198"/>
          </a:xfrm>
          <a:prstGeom prst="rect">
            <a:avLst/>
          </a:prstGeom>
          <a:solidFill>
            <a:srgbClr val="1F497D">
              <a:lumMod val="20000"/>
              <a:lumOff val="80000"/>
            </a:srgbClr>
          </a:solidFill>
          <a:ln>
            <a:solidFill>
              <a:srgbClr val="4F81BD"/>
            </a:solidFill>
          </a:ln>
          <a:extLst/>
        </p:spPr>
      </p:pic>
      <p:pic>
        <p:nvPicPr>
          <p:cNvPr id="69" name="7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4110382"/>
            <a:ext cx="457198" cy="457198"/>
          </a:xfrm>
          <a:prstGeom prst="rect">
            <a:avLst/>
          </a:prstGeom>
          <a:solidFill>
            <a:srgbClr val="1F497D">
              <a:lumMod val="20000"/>
              <a:lumOff val="80000"/>
            </a:srgbClr>
          </a:solidFill>
          <a:ln>
            <a:solidFill>
              <a:srgbClr val="4F81BD"/>
            </a:solidFill>
          </a:ln>
          <a:extLst/>
        </p:spPr>
      </p:pic>
      <p:pic>
        <p:nvPicPr>
          <p:cNvPr id="70" name="7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4110370"/>
            <a:ext cx="457198" cy="457198"/>
          </a:xfrm>
          <a:prstGeom prst="rect">
            <a:avLst/>
          </a:prstGeom>
          <a:solidFill>
            <a:srgbClr val="1F497D">
              <a:lumMod val="20000"/>
              <a:lumOff val="80000"/>
            </a:srgbClr>
          </a:solidFill>
          <a:ln>
            <a:solidFill>
              <a:srgbClr val="4F81BD"/>
            </a:solidFill>
          </a:ln>
          <a:extLst/>
        </p:spPr>
      </p:pic>
      <p:pic>
        <p:nvPicPr>
          <p:cNvPr id="71" name="7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4110382"/>
            <a:ext cx="457198" cy="457198"/>
          </a:xfrm>
          <a:prstGeom prst="rect">
            <a:avLst/>
          </a:prstGeom>
          <a:solidFill>
            <a:srgbClr val="1F497D">
              <a:lumMod val="20000"/>
              <a:lumOff val="80000"/>
            </a:srgbClr>
          </a:solidFill>
          <a:ln>
            <a:solidFill>
              <a:srgbClr val="4F81BD"/>
            </a:solidFill>
          </a:ln>
          <a:extLst/>
        </p:spPr>
      </p:pic>
      <p:pic>
        <p:nvPicPr>
          <p:cNvPr id="72" name="7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4110394"/>
            <a:ext cx="457198" cy="457198"/>
          </a:xfrm>
          <a:prstGeom prst="rect">
            <a:avLst/>
          </a:prstGeom>
          <a:solidFill>
            <a:srgbClr val="1F497D">
              <a:lumMod val="20000"/>
              <a:lumOff val="80000"/>
            </a:srgbClr>
          </a:solidFill>
          <a:ln>
            <a:solidFill>
              <a:srgbClr val="4F81BD"/>
            </a:solidFill>
          </a:ln>
          <a:extLst/>
        </p:spPr>
      </p:pic>
      <p:pic>
        <p:nvPicPr>
          <p:cNvPr id="73" name="8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4110370"/>
            <a:ext cx="457198" cy="457198"/>
          </a:xfrm>
          <a:prstGeom prst="rect">
            <a:avLst/>
          </a:prstGeom>
          <a:solidFill>
            <a:srgbClr val="1F497D">
              <a:lumMod val="20000"/>
              <a:lumOff val="80000"/>
            </a:srgbClr>
          </a:solidFill>
          <a:ln>
            <a:solidFill>
              <a:srgbClr val="4F81BD"/>
            </a:solidFill>
          </a:ln>
          <a:extLst/>
        </p:spPr>
      </p:pic>
      <p:pic>
        <p:nvPicPr>
          <p:cNvPr id="74" name="8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4110394"/>
            <a:ext cx="457198" cy="457198"/>
          </a:xfrm>
          <a:prstGeom prst="rect">
            <a:avLst/>
          </a:prstGeom>
          <a:solidFill>
            <a:srgbClr val="1F497D">
              <a:lumMod val="20000"/>
              <a:lumOff val="80000"/>
            </a:srgbClr>
          </a:solidFill>
          <a:ln>
            <a:solidFill>
              <a:srgbClr val="4F81BD"/>
            </a:solidFill>
          </a:ln>
          <a:extLst/>
        </p:spPr>
      </p:pic>
      <p:pic>
        <p:nvPicPr>
          <p:cNvPr id="75" name="8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4110358"/>
            <a:ext cx="457198" cy="457198"/>
          </a:xfrm>
          <a:prstGeom prst="rect">
            <a:avLst/>
          </a:prstGeom>
          <a:solidFill>
            <a:srgbClr val="1F497D">
              <a:lumMod val="20000"/>
              <a:lumOff val="80000"/>
            </a:srgbClr>
          </a:solidFill>
          <a:ln>
            <a:solidFill>
              <a:srgbClr val="4F81BD"/>
            </a:solidFill>
          </a:ln>
          <a:extLst/>
        </p:spPr>
      </p:pic>
      <p:pic>
        <p:nvPicPr>
          <p:cNvPr id="76" name="8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4578475"/>
            <a:ext cx="457198" cy="457198"/>
          </a:xfrm>
          <a:prstGeom prst="rect">
            <a:avLst/>
          </a:prstGeom>
          <a:solidFill>
            <a:srgbClr val="1F497D">
              <a:lumMod val="20000"/>
              <a:lumOff val="80000"/>
            </a:srgbClr>
          </a:solidFill>
          <a:ln>
            <a:solidFill>
              <a:srgbClr val="4F81BD"/>
            </a:solidFill>
          </a:ln>
        </p:spPr>
      </p:pic>
      <p:pic>
        <p:nvPicPr>
          <p:cNvPr id="77" name="8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4578475"/>
            <a:ext cx="457198" cy="457198"/>
          </a:xfrm>
          <a:prstGeom prst="rect">
            <a:avLst/>
          </a:prstGeom>
          <a:solidFill>
            <a:srgbClr val="1F497D">
              <a:lumMod val="20000"/>
              <a:lumOff val="80000"/>
            </a:srgbClr>
          </a:solidFill>
          <a:ln>
            <a:solidFill>
              <a:srgbClr val="4F81BD"/>
            </a:solidFill>
          </a:ln>
          <a:extLst/>
        </p:spPr>
      </p:pic>
      <p:pic>
        <p:nvPicPr>
          <p:cNvPr id="78" name="8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4581196"/>
            <a:ext cx="457198" cy="457198"/>
          </a:xfrm>
          <a:prstGeom prst="rect">
            <a:avLst/>
          </a:prstGeom>
          <a:solidFill>
            <a:schemeClr val="tx2">
              <a:lumMod val="40000"/>
              <a:lumOff val="60000"/>
            </a:schemeClr>
          </a:solidFill>
          <a:ln>
            <a:solidFill>
              <a:srgbClr val="4F81BD"/>
            </a:solidFill>
          </a:ln>
          <a:extLst/>
        </p:spPr>
      </p:pic>
      <p:pic>
        <p:nvPicPr>
          <p:cNvPr id="79" name="8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4579822"/>
            <a:ext cx="457198" cy="457198"/>
          </a:xfrm>
          <a:prstGeom prst="rect">
            <a:avLst/>
          </a:prstGeom>
          <a:solidFill>
            <a:schemeClr val="tx2">
              <a:lumMod val="40000"/>
              <a:lumOff val="60000"/>
            </a:schemeClr>
          </a:solidFill>
          <a:ln>
            <a:solidFill>
              <a:srgbClr val="4F81BD"/>
            </a:solidFill>
          </a:ln>
          <a:extLst/>
        </p:spPr>
      </p:pic>
      <p:pic>
        <p:nvPicPr>
          <p:cNvPr id="80" name="8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4579810"/>
            <a:ext cx="457198" cy="457198"/>
          </a:xfrm>
          <a:prstGeom prst="rect">
            <a:avLst/>
          </a:prstGeom>
          <a:solidFill>
            <a:schemeClr val="tx2">
              <a:lumMod val="40000"/>
              <a:lumOff val="60000"/>
            </a:schemeClr>
          </a:solidFill>
          <a:ln>
            <a:solidFill>
              <a:srgbClr val="4F81BD"/>
            </a:solidFill>
          </a:ln>
          <a:extLst/>
        </p:spPr>
      </p:pic>
      <p:pic>
        <p:nvPicPr>
          <p:cNvPr id="81" name="8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4579822"/>
            <a:ext cx="457198" cy="457198"/>
          </a:xfrm>
          <a:prstGeom prst="rect">
            <a:avLst/>
          </a:prstGeom>
          <a:solidFill>
            <a:schemeClr val="tx2">
              <a:lumMod val="40000"/>
              <a:lumOff val="60000"/>
            </a:schemeClr>
          </a:solidFill>
          <a:ln>
            <a:solidFill>
              <a:srgbClr val="4F81BD"/>
            </a:solidFill>
          </a:ln>
          <a:extLst/>
        </p:spPr>
      </p:pic>
      <p:pic>
        <p:nvPicPr>
          <p:cNvPr id="82" name="8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4579834"/>
            <a:ext cx="457198" cy="457198"/>
          </a:xfrm>
          <a:prstGeom prst="rect">
            <a:avLst/>
          </a:prstGeom>
          <a:solidFill>
            <a:schemeClr val="tx2">
              <a:lumMod val="40000"/>
              <a:lumOff val="60000"/>
            </a:schemeClr>
          </a:solidFill>
          <a:ln>
            <a:solidFill>
              <a:srgbClr val="4F81BD"/>
            </a:solidFill>
          </a:ln>
          <a:extLst/>
        </p:spPr>
      </p:pic>
      <p:pic>
        <p:nvPicPr>
          <p:cNvPr id="83" name="9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4579810"/>
            <a:ext cx="457198" cy="457198"/>
          </a:xfrm>
          <a:prstGeom prst="rect">
            <a:avLst/>
          </a:prstGeom>
          <a:solidFill>
            <a:schemeClr val="tx2">
              <a:lumMod val="40000"/>
              <a:lumOff val="60000"/>
            </a:schemeClr>
          </a:solidFill>
          <a:ln>
            <a:solidFill>
              <a:srgbClr val="4F81BD"/>
            </a:solidFill>
          </a:ln>
          <a:extLst/>
        </p:spPr>
      </p:pic>
      <p:pic>
        <p:nvPicPr>
          <p:cNvPr id="84" name="9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4579834"/>
            <a:ext cx="457198" cy="457198"/>
          </a:xfrm>
          <a:prstGeom prst="rect">
            <a:avLst/>
          </a:prstGeom>
          <a:solidFill>
            <a:schemeClr val="tx2">
              <a:lumMod val="40000"/>
              <a:lumOff val="60000"/>
            </a:schemeClr>
          </a:solidFill>
          <a:ln>
            <a:solidFill>
              <a:srgbClr val="4F81BD"/>
            </a:solidFill>
          </a:ln>
          <a:extLst/>
        </p:spPr>
      </p:pic>
      <p:pic>
        <p:nvPicPr>
          <p:cNvPr id="85" name="9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4579798"/>
            <a:ext cx="457198" cy="457198"/>
          </a:xfrm>
          <a:prstGeom prst="rect">
            <a:avLst/>
          </a:prstGeom>
          <a:solidFill>
            <a:schemeClr val="tx2">
              <a:lumMod val="40000"/>
              <a:lumOff val="60000"/>
            </a:schemeClr>
          </a:solidFill>
          <a:ln>
            <a:solidFill>
              <a:srgbClr val="4F81BD"/>
            </a:solidFill>
          </a:ln>
          <a:extLst/>
        </p:spPr>
      </p:pic>
      <p:pic>
        <p:nvPicPr>
          <p:cNvPr id="86" name="9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5047927"/>
            <a:ext cx="457198" cy="457198"/>
          </a:xfrm>
          <a:prstGeom prst="rect">
            <a:avLst/>
          </a:prstGeom>
          <a:solidFill>
            <a:schemeClr val="tx2">
              <a:lumMod val="40000"/>
              <a:lumOff val="60000"/>
            </a:schemeClr>
          </a:solidFill>
          <a:ln>
            <a:solidFill>
              <a:srgbClr val="4F81BD"/>
            </a:solidFill>
          </a:ln>
        </p:spPr>
      </p:pic>
      <p:pic>
        <p:nvPicPr>
          <p:cNvPr id="87" name="9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5047927"/>
            <a:ext cx="457198" cy="457198"/>
          </a:xfrm>
          <a:prstGeom prst="rect">
            <a:avLst/>
          </a:prstGeom>
          <a:solidFill>
            <a:srgbClr val="7BA8DF"/>
          </a:solidFill>
          <a:ln>
            <a:solidFill>
              <a:srgbClr val="4F81BD"/>
            </a:solidFill>
          </a:ln>
        </p:spPr>
      </p:pic>
      <p:pic>
        <p:nvPicPr>
          <p:cNvPr id="88" name="9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5050648"/>
            <a:ext cx="457198" cy="457198"/>
          </a:xfrm>
          <a:prstGeom prst="rect">
            <a:avLst/>
          </a:prstGeom>
          <a:solidFill>
            <a:srgbClr val="7BA8DF"/>
          </a:solidFill>
          <a:ln>
            <a:solidFill>
              <a:srgbClr val="4F81BD"/>
            </a:solidFill>
          </a:ln>
          <a:extLst/>
        </p:spPr>
      </p:pic>
      <p:pic>
        <p:nvPicPr>
          <p:cNvPr id="89" name="9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5049274"/>
            <a:ext cx="457198" cy="457198"/>
          </a:xfrm>
          <a:prstGeom prst="rect">
            <a:avLst/>
          </a:prstGeom>
          <a:solidFill>
            <a:srgbClr val="7BA8DF"/>
          </a:solidFill>
          <a:ln>
            <a:solidFill>
              <a:srgbClr val="4F81BD"/>
            </a:solidFill>
          </a:ln>
          <a:extLst/>
        </p:spPr>
      </p:pic>
      <p:pic>
        <p:nvPicPr>
          <p:cNvPr id="90" name="9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5049262"/>
            <a:ext cx="457198" cy="457198"/>
          </a:xfrm>
          <a:prstGeom prst="rect">
            <a:avLst/>
          </a:prstGeom>
          <a:solidFill>
            <a:srgbClr val="7BA8DF"/>
          </a:solidFill>
          <a:ln>
            <a:solidFill>
              <a:srgbClr val="4F81BD"/>
            </a:solidFill>
          </a:ln>
          <a:extLst/>
        </p:spPr>
      </p:pic>
      <p:pic>
        <p:nvPicPr>
          <p:cNvPr id="91" name="9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5049274"/>
            <a:ext cx="457198" cy="457198"/>
          </a:xfrm>
          <a:prstGeom prst="rect">
            <a:avLst/>
          </a:prstGeom>
          <a:solidFill>
            <a:srgbClr val="7BA8DF"/>
          </a:solidFill>
          <a:ln>
            <a:solidFill>
              <a:srgbClr val="4F81BD"/>
            </a:solidFill>
          </a:ln>
          <a:extLst/>
        </p:spPr>
      </p:pic>
      <p:pic>
        <p:nvPicPr>
          <p:cNvPr id="92" name="9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5049286"/>
            <a:ext cx="457198" cy="457198"/>
          </a:xfrm>
          <a:prstGeom prst="rect">
            <a:avLst/>
          </a:prstGeom>
          <a:solidFill>
            <a:srgbClr val="7BA8DF"/>
          </a:solidFill>
          <a:ln>
            <a:solidFill>
              <a:srgbClr val="4F81BD"/>
            </a:solidFill>
          </a:ln>
          <a:extLst/>
        </p:spPr>
      </p:pic>
      <p:pic>
        <p:nvPicPr>
          <p:cNvPr id="93" name="10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5049262"/>
            <a:ext cx="457198" cy="457198"/>
          </a:xfrm>
          <a:prstGeom prst="rect">
            <a:avLst/>
          </a:prstGeom>
          <a:solidFill>
            <a:srgbClr val="7BA8DF"/>
          </a:solidFill>
          <a:ln>
            <a:solidFill>
              <a:srgbClr val="4F81BD"/>
            </a:solidFill>
          </a:ln>
          <a:extLst/>
        </p:spPr>
      </p:pic>
      <p:pic>
        <p:nvPicPr>
          <p:cNvPr id="94" name="10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7734" y="5049287"/>
            <a:ext cx="457198" cy="457198"/>
          </a:xfrm>
          <a:prstGeom prst="rect">
            <a:avLst/>
          </a:prstGeom>
          <a:solidFill>
            <a:srgbClr val="7BA8DF"/>
          </a:solidFill>
          <a:ln>
            <a:solidFill>
              <a:srgbClr val="4F81BD"/>
            </a:solidFill>
          </a:ln>
          <a:extLst/>
        </p:spPr>
      </p:pic>
      <p:pic>
        <p:nvPicPr>
          <p:cNvPr id="95" name="10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5049250"/>
            <a:ext cx="457198" cy="457198"/>
          </a:xfrm>
          <a:prstGeom prst="rect">
            <a:avLst/>
          </a:prstGeom>
          <a:solidFill>
            <a:srgbClr val="7BA8DF"/>
          </a:solidFill>
          <a:ln>
            <a:solidFill>
              <a:srgbClr val="4F81BD"/>
            </a:solidFill>
          </a:ln>
          <a:extLst/>
        </p:spPr>
      </p:pic>
      <p:pic>
        <p:nvPicPr>
          <p:cNvPr id="96" name="10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5517367"/>
            <a:ext cx="457198" cy="457198"/>
          </a:xfrm>
          <a:prstGeom prst="rect">
            <a:avLst/>
          </a:prstGeom>
          <a:solidFill>
            <a:srgbClr val="7BA8DF"/>
          </a:solidFill>
          <a:ln>
            <a:solidFill>
              <a:srgbClr val="4F81BD"/>
            </a:solidFill>
          </a:ln>
        </p:spPr>
      </p:pic>
      <p:pic>
        <p:nvPicPr>
          <p:cNvPr id="97" name="10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5517367"/>
            <a:ext cx="457198" cy="457198"/>
          </a:xfrm>
          <a:prstGeom prst="rect">
            <a:avLst/>
          </a:prstGeom>
          <a:solidFill>
            <a:srgbClr val="7BA8DF"/>
          </a:solidFill>
          <a:ln>
            <a:solidFill>
              <a:srgbClr val="4F81BD"/>
            </a:solidFill>
          </a:ln>
          <a:extLst/>
        </p:spPr>
      </p:pic>
      <p:pic>
        <p:nvPicPr>
          <p:cNvPr id="98" name="10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5520088"/>
            <a:ext cx="457198" cy="457198"/>
          </a:xfrm>
          <a:prstGeom prst="rect">
            <a:avLst/>
          </a:prstGeom>
          <a:solidFill>
            <a:srgbClr val="7BA8DF"/>
          </a:solidFill>
          <a:ln>
            <a:solidFill>
              <a:srgbClr val="4F81BD"/>
            </a:solidFill>
          </a:ln>
          <a:extLst/>
        </p:spPr>
      </p:pic>
      <p:pic>
        <p:nvPicPr>
          <p:cNvPr id="99" name="10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5518714"/>
            <a:ext cx="457198" cy="457198"/>
          </a:xfrm>
          <a:prstGeom prst="rect">
            <a:avLst/>
          </a:prstGeom>
          <a:solidFill>
            <a:srgbClr val="7BA8DF"/>
          </a:solidFill>
          <a:ln>
            <a:solidFill>
              <a:srgbClr val="4F81BD"/>
            </a:solidFill>
          </a:ln>
          <a:extLst/>
        </p:spPr>
      </p:pic>
      <p:pic>
        <p:nvPicPr>
          <p:cNvPr id="100" name="10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5518702"/>
            <a:ext cx="457198" cy="457198"/>
          </a:xfrm>
          <a:prstGeom prst="rect">
            <a:avLst/>
          </a:prstGeom>
          <a:solidFill>
            <a:srgbClr val="7BA8DF"/>
          </a:solidFill>
          <a:ln>
            <a:solidFill>
              <a:srgbClr val="4F81BD"/>
            </a:solidFill>
          </a:ln>
          <a:extLst/>
        </p:spPr>
      </p:pic>
      <p:pic>
        <p:nvPicPr>
          <p:cNvPr id="101" name="10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5518714"/>
            <a:ext cx="457198" cy="457198"/>
          </a:xfrm>
          <a:prstGeom prst="rect">
            <a:avLst/>
          </a:prstGeom>
          <a:solidFill>
            <a:srgbClr val="7BA8DF"/>
          </a:solidFill>
          <a:ln>
            <a:solidFill>
              <a:srgbClr val="4F81BD"/>
            </a:solidFill>
          </a:ln>
          <a:extLst/>
        </p:spPr>
      </p:pic>
      <p:pic>
        <p:nvPicPr>
          <p:cNvPr id="102" name="10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5518726"/>
            <a:ext cx="457198" cy="457198"/>
          </a:xfrm>
          <a:prstGeom prst="rect">
            <a:avLst/>
          </a:prstGeom>
          <a:solidFill>
            <a:srgbClr val="7BA8DF"/>
          </a:solidFill>
          <a:ln>
            <a:solidFill>
              <a:srgbClr val="4F81BD"/>
            </a:solidFill>
          </a:ln>
          <a:extLst/>
        </p:spPr>
      </p:pic>
      <p:pic>
        <p:nvPicPr>
          <p:cNvPr id="103" name="11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5518702"/>
            <a:ext cx="457198" cy="457198"/>
          </a:xfrm>
          <a:prstGeom prst="rect">
            <a:avLst/>
          </a:prstGeom>
          <a:solidFill>
            <a:srgbClr val="7BA8DF"/>
          </a:solidFill>
          <a:ln>
            <a:solidFill>
              <a:srgbClr val="4F81BD"/>
            </a:solidFill>
          </a:ln>
          <a:extLst/>
        </p:spPr>
      </p:pic>
      <p:pic>
        <p:nvPicPr>
          <p:cNvPr id="104" name="11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5518726"/>
            <a:ext cx="457198" cy="457198"/>
          </a:xfrm>
          <a:prstGeom prst="rect">
            <a:avLst/>
          </a:prstGeom>
          <a:solidFill>
            <a:srgbClr val="7BA8DF"/>
          </a:solidFill>
          <a:ln>
            <a:solidFill>
              <a:srgbClr val="4F81BD"/>
            </a:solidFill>
          </a:ln>
          <a:extLst/>
        </p:spPr>
      </p:pic>
      <p:pic>
        <p:nvPicPr>
          <p:cNvPr id="105" name="11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5518690"/>
            <a:ext cx="457198" cy="457198"/>
          </a:xfrm>
          <a:prstGeom prst="rect">
            <a:avLst/>
          </a:prstGeom>
          <a:solidFill>
            <a:srgbClr val="7BA8DF"/>
          </a:solidFill>
          <a:ln>
            <a:solidFill>
              <a:srgbClr val="4F81BD"/>
            </a:solidFill>
          </a:ln>
          <a:extLst/>
        </p:spPr>
      </p:pic>
      <p:sp>
        <p:nvSpPr>
          <p:cNvPr id="2" name="Rectangle 1"/>
          <p:cNvSpPr/>
          <p:nvPr/>
        </p:nvSpPr>
        <p:spPr>
          <a:xfrm>
            <a:off x="5652120" y="1295080"/>
            <a:ext cx="648072" cy="695318"/>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10 %</a:t>
            </a:r>
          </a:p>
        </p:txBody>
      </p:sp>
      <p:sp>
        <p:nvSpPr>
          <p:cNvPr id="114" name="Rectangle 113"/>
          <p:cNvSpPr/>
          <p:nvPr/>
        </p:nvSpPr>
        <p:spPr>
          <a:xfrm>
            <a:off x="5652120" y="2548609"/>
            <a:ext cx="648072" cy="695318"/>
          </a:xfrm>
          <a:prstGeom prst="rect">
            <a:avLst/>
          </a:prstGeom>
          <a:solidFill>
            <a:schemeClr val="accent3">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42 %</a:t>
            </a:r>
          </a:p>
        </p:txBody>
      </p:sp>
      <p:sp>
        <p:nvSpPr>
          <p:cNvPr id="115" name="Rectangle 114"/>
          <p:cNvSpPr/>
          <p:nvPr/>
        </p:nvSpPr>
        <p:spPr>
          <a:xfrm>
            <a:off x="5644706" y="3608451"/>
            <a:ext cx="648072" cy="69531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48 %</a:t>
            </a:r>
          </a:p>
        </p:txBody>
      </p:sp>
      <p:sp>
        <p:nvSpPr>
          <p:cNvPr id="116" name="Rectangle 115"/>
          <p:cNvSpPr/>
          <p:nvPr/>
        </p:nvSpPr>
        <p:spPr>
          <a:xfrm>
            <a:off x="5653280" y="4920350"/>
            <a:ext cx="648072" cy="69531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28 %</a:t>
            </a:r>
          </a:p>
        </p:txBody>
      </p:sp>
      <p:cxnSp>
        <p:nvCxnSpPr>
          <p:cNvPr id="2464" name="Elbow Connector 2463"/>
          <p:cNvCxnSpPr/>
          <p:nvPr/>
        </p:nvCxnSpPr>
        <p:spPr>
          <a:xfrm flipV="1">
            <a:off x="566977" y="3645000"/>
            <a:ext cx="4710627" cy="454478"/>
          </a:xfrm>
          <a:prstGeom prst="bentConnector3">
            <a:avLst>
              <a:gd name="adj1" fmla="val 21075"/>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470" name="TextBox 2469"/>
          <p:cNvSpPr txBox="1"/>
          <p:nvPr/>
        </p:nvSpPr>
        <p:spPr>
          <a:xfrm>
            <a:off x="6301352" y="1295080"/>
            <a:ext cx="2159080" cy="738664"/>
          </a:xfrm>
          <a:prstGeom prst="rect">
            <a:avLst/>
          </a:prstGeom>
          <a:noFill/>
        </p:spPr>
        <p:txBody>
          <a:bodyPr wrap="square" rtlCol="0">
            <a:spAutoFit/>
          </a:bodyPr>
          <a:lstStyle/>
          <a:p>
            <a:r>
              <a:rPr lang="es-ES" sz="1400" dirty="0"/>
              <a:t>Proporción sin un recuento de CD4 comunicado en el diagnóstico</a:t>
            </a:r>
          </a:p>
        </p:txBody>
      </p:sp>
      <p:sp>
        <p:nvSpPr>
          <p:cNvPr id="131" name="TextBox 130"/>
          <p:cNvSpPr txBox="1"/>
          <p:nvPr/>
        </p:nvSpPr>
        <p:spPr>
          <a:xfrm>
            <a:off x="6317982" y="2573102"/>
            <a:ext cx="2430482" cy="738664"/>
          </a:xfrm>
          <a:prstGeom prst="rect">
            <a:avLst/>
          </a:prstGeom>
          <a:noFill/>
        </p:spPr>
        <p:txBody>
          <a:bodyPr wrap="square" rtlCol="0">
            <a:spAutoFit/>
          </a:bodyPr>
          <a:lstStyle/>
          <a:p>
            <a:r>
              <a:rPr lang="es-ES" sz="1400" dirty="0"/>
              <a:t>Proporción de diagnosticados con un recuento de CD4 &gt; 350 células/uL</a:t>
            </a:r>
          </a:p>
        </p:txBody>
      </p:sp>
      <p:sp>
        <p:nvSpPr>
          <p:cNvPr id="132" name="TextBox 131"/>
          <p:cNvSpPr txBox="1"/>
          <p:nvPr/>
        </p:nvSpPr>
        <p:spPr>
          <a:xfrm>
            <a:off x="6317982" y="3627317"/>
            <a:ext cx="2649806" cy="738664"/>
          </a:xfrm>
          <a:prstGeom prst="rect">
            <a:avLst/>
          </a:prstGeom>
          <a:noFill/>
        </p:spPr>
        <p:txBody>
          <a:bodyPr wrap="square" rtlCol="0">
            <a:spAutoFit/>
          </a:bodyPr>
          <a:lstStyle/>
          <a:p>
            <a:r>
              <a:rPr lang="es-ES" sz="1400" dirty="0"/>
              <a:t>Proporción con un recuento de CD4 que indica un diagnóstico tardío</a:t>
            </a:r>
          </a:p>
        </p:txBody>
      </p:sp>
      <p:sp>
        <p:nvSpPr>
          <p:cNvPr id="133" name="TextBox 132"/>
          <p:cNvSpPr txBox="1"/>
          <p:nvPr/>
        </p:nvSpPr>
        <p:spPr>
          <a:xfrm>
            <a:off x="6317982" y="4920350"/>
            <a:ext cx="2574498" cy="738664"/>
          </a:xfrm>
          <a:prstGeom prst="rect">
            <a:avLst/>
          </a:prstGeom>
          <a:noFill/>
        </p:spPr>
        <p:txBody>
          <a:bodyPr wrap="square" rtlCol="0">
            <a:spAutoFit/>
          </a:bodyPr>
          <a:lstStyle/>
          <a:p>
            <a:r>
              <a:rPr lang="es-ES" sz="1400" dirty="0"/>
              <a:t>Proporción con un recuento de CD4 que indica enfermedad avanzada</a:t>
            </a:r>
          </a:p>
        </p:txBody>
      </p:sp>
      <p:grpSp>
        <p:nvGrpSpPr>
          <p:cNvPr id="113" name="Group 112"/>
          <p:cNvGrpSpPr/>
          <p:nvPr/>
        </p:nvGrpSpPr>
        <p:grpSpPr>
          <a:xfrm>
            <a:off x="179512" y="6381328"/>
            <a:ext cx="8888434" cy="372932"/>
            <a:chOff x="179512" y="6381328"/>
            <a:chExt cx="8888434" cy="372932"/>
          </a:xfrm>
        </p:grpSpPr>
        <p:pic>
          <p:nvPicPr>
            <p:cNvPr id="11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Connector 1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86296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15" grpId="0" animBg="1"/>
      <p:bldP spid="116" grpId="0" animBg="1"/>
      <p:bldP spid="2470" grpId="0"/>
      <p:bldP spid="131" grpId="0"/>
      <p:bldP spid="132" grpId="0"/>
      <p:bldP spid="133"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defTabSz="912370"/>
            <a:r>
              <a:rPr lang="es-ES" sz="1200" b="1" dirty="0">
                <a:solidFill>
                  <a:prstClr val="white"/>
                </a:solidFill>
                <a:latin typeface="Arial" panose="020B0604020202020204" pitchFamily="34" charset="0"/>
              </a:rPr>
              <a:t>www.testingweek.eu</a:t>
            </a:r>
          </a:p>
          <a:p>
            <a:pPr algn="ctr" defTabSz="912370"/>
            <a:r>
              <a:rPr lang="es-ES" sz="1200" b="1" dirty="0">
                <a:solidFill>
                  <a:prstClr val="white"/>
                </a:solidFill>
                <a:latin typeface="Arial" panose="020B0604020202020204" pitchFamily="34" charset="0"/>
              </a:rPr>
              <a:t>www.hiveurope.eu </a:t>
            </a:r>
          </a:p>
        </p:txBody>
      </p:sp>
      <p:sp>
        <p:nvSpPr>
          <p:cNvPr id="12" name="Pladsholder til indhold 2"/>
          <p:cNvSpPr>
            <a:spLocks noGrp="1"/>
          </p:cNvSpPr>
          <p:nvPr>
            <p:ph idx="1"/>
          </p:nvPr>
        </p:nvSpPr>
        <p:spPr>
          <a:xfrm>
            <a:off x="1043608" y="1494699"/>
            <a:ext cx="6840000" cy="4196608"/>
          </a:xfrm>
        </p:spPr>
        <p:txBody>
          <a:bodyPr>
            <a:normAutofit fontScale="92500" lnSpcReduction="20000"/>
          </a:bodyPr>
          <a:lstStyle/>
          <a:p>
            <a:pPr marL="0" indent="0">
              <a:buNone/>
            </a:pPr>
            <a:r>
              <a:rPr lang="es-ES" sz="3000" dirty="0">
                <a:latin typeface="Calibri" pitchFamily="34" charset="0"/>
              </a:rPr>
              <a:t>En </a:t>
            </a:r>
            <a:r>
              <a:rPr lang="es-ES" sz="3000" i="1" dirty="0">
                <a:latin typeface="Calibri" pitchFamily="34" charset="0"/>
              </a:rPr>
              <a:t>&lt;AÑO&gt;</a:t>
            </a:r>
          </a:p>
          <a:p>
            <a:pPr marL="0" indent="0">
              <a:buNone/>
            </a:pPr>
            <a:r>
              <a:rPr lang="en-US" dirty="0"/>
              <a:t>	</a:t>
            </a:r>
          </a:p>
          <a:p>
            <a:pPr marL="0" indent="0">
              <a:buNone/>
            </a:pPr>
            <a:r>
              <a:rPr lang="en-US" dirty="0"/>
              <a:t>	</a:t>
            </a:r>
            <a:r>
              <a:rPr lang="es-ES" dirty="0"/>
              <a:t>el </a:t>
            </a:r>
            <a:r>
              <a:rPr lang="es-ES" sz="3000" dirty="0">
                <a:latin typeface="Calibri" pitchFamily="34" charset="0"/>
              </a:rPr>
              <a:t>&lt;</a:t>
            </a:r>
            <a:r>
              <a:rPr lang="es-ES" sz="3000" i="1" dirty="0">
                <a:latin typeface="Calibri" pitchFamily="34" charset="0"/>
              </a:rPr>
              <a:t>X %&gt;</a:t>
            </a:r>
            <a:r>
              <a:rPr lang="es-ES" sz="3000" dirty="0">
                <a:latin typeface="Calibri" pitchFamily="34" charset="0"/>
              </a:rPr>
              <a:t> de personas con diagnóstico</a:t>
            </a:r>
          </a:p>
          <a:p>
            <a:pPr marL="0" indent="0">
              <a:buNone/>
            </a:pPr>
            <a:r>
              <a:rPr lang="es-ES" sz="3000" dirty="0">
                <a:latin typeface="Calibri" pitchFamily="34" charset="0"/>
              </a:rPr>
              <a:t>	de infección  del VIH fueron</a:t>
            </a:r>
          </a:p>
          <a:p>
            <a:pPr marL="0" indent="0">
              <a:buNone/>
            </a:pPr>
            <a:r>
              <a:rPr lang="es-ES" sz="3000" dirty="0">
                <a:latin typeface="Calibri" pitchFamily="34" charset="0"/>
              </a:rPr>
              <a:t>	diagnosticadas tarde (recuento de CD4</a:t>
            </a:r>
          </a:p>
          <a:p>
            <a:pPr marL="0" indent="0">
              <a:buNone/>
            </a:pPr>
            <a:r>
              <a:rPr lang="es-ES" sz="3000" dirty="0">
                <a:latin typeface="Calibri" pitchFamily="34" charset="0"/>
              </a:rPr>
              <a:t>	&lt; 350 células/uL)</a:t>
            </a:r>
          </a:p>
          <a:p>
            <a:pPr marL="0" indent="0">
              <a:buNone/>
            </a:pPr>
            <a:r>
              <a:rPr lang="en-US" dirty="0"/>
              <a:t>	</a:t>
            </a:r>
          </a:p>
          <a:p>
            <a:pPr marL="0" indent="0">
              <a:buNone/>
            </a:pPr>
            <a:r>
              <a:rPr lang="en-US" dirty="0"/>
              <a:t>	</a:t>
            </a:r>
            <a:r>
              <a:rPr lang="es-ES" dirty="0"/>
              <a:t>el </a:t>
            </a:r>
            <a:r>
              <a:rPr lang="es-ES" sz="3000" i="1" dirty="0">
                <a:latin typeface="Calibri" pitchFamily="34" charset="0"/>
              </a:rPr>
              <a:t>&lt;Y %&gt; </a:t>
            </a:r>
            <a:r>
              <a:rPr lang="es-ES" sz="3000" dirty="0">
                <a:latin typeface="Calibri" pitchFamily="34" charset="0"/>
              </a:rPr>
              <a:t>fueron diagnosticadas muy</a:t>
            </a:r>
          </a:p>
          <a:p>
            <a:pPr marL="0" indent="0">
              <a:buNone/>
            </a:pPr>
            <a:r>
              <a:rPr lang="es-ES" sz="3000" dirty="0">
                <a:latin typeface="Calibri" pitchFamily="34" charset="0"/>
              </a:rPr>
              <a:t>	tarde (CD4 &lt; 200 células/uL)</a:t>
            </a:r>
          </a:p>
          <a:p>
            <a:pPr marL="0" indent="0">
              <a:buNone/>
            </a:pPr>
            <a:endParaRPr lang="es-ES" sz="3000" i="1" dirty="0">
              <a:latin typeface="Calibri" pitchFamily="34" charset="0"/>
              <a:cs typeface="Calibri" pitchFamily="34" charset="0"/>
            </a:endParaRPr>
          </a:p>
          <a:p>
            <a:pPr eaLnBrk="1" hangingPunct="1"/>
            <a:endParaRPr lang="es-ES" sz="2200" i="1" dirty="0">
              <a:latin typeface="Calibri" pitchFamily="34" charset="0"/>
              <a:cs typeface="Calibri" pitchFamily="34" charset="0"/>
            </a:endParaRPr>
          </a:p>
          <a:p>
            <a:pPr marL="0" indent="0" eaLnBrk="1" hangingPunct="1">
              <a:buNone/>
              <a:defRPr/>
            </a:pPr>
            <a:endParaRPr lang="es-ES" sz="2200" i="1" dirty="0">
              <a:solidFill>
                <a:srgbClr val="FF0000"/>
              </a:solidFill>
              <a:latin typeface="Calibri" pitchFamily="34" charset="0"/>
              <a:cs typeface="Calibri" pitchFamily="34" charset="0"/>
            </a:endParaRPr>
          </a:p>
          <a:p>
            <a:pPr marL="0" indent="0" eaLnBrk="1" hangingPunct="1">
              <a:buNone/>
              <a:defRPr/>
            </a:pPr>
            <a:endParaRPr lang="es-ES" sz="2200" i="1" dirty="0">
              <a:solidFill>
                <a:srgbClr val="FF0000"/>
              </a:solidFill>
              <a:latin typeface="Calibri" pitchFamily="34" charset="0"/>
              <a:cs typeface="Calibri" pitchFamily="34" charset="0"/>
            </a:endParaRPr>
          </a:p>
        </p:txBody>
      </p:sp>
      <p:sp>
        <p:nvSpPr>
          <p:cNvPr id="3" name="Rectangle 2"/>
          <p:cNvSpPr/>
          <p:nvPr/>
        </p:nvSpPr>
        <p:spPr>
          <a:xfrm>
            <a:off x="616149" y="476672"/>
            <a:ext cx="7416824" cy="584775"/>
          </a:xfrm>
          <a:prstGeom prst="rect">
            <a:avLst/>
          </a:prstGeom>
        </p:spPr>
        <p:txBody>
          <a:bodyPr wrap="square">
            <a:spAutoFit/>
          </a:bodyPr>
          <a:lstStyle/>
          <a:p>
            <a:pPr defTabSz="912370">
              <a:spcBef>
                <a:spcPts val="125"/>
              </a:spcBef>
              <a:defRPr/>
            </a:pPr>
            <a:r>
              <a:rPr lang="es-ES" altLang="en-US" sz="3200" b="1" dirty="0" smtClean="0">
                <a:latin typeface="Calibri" pitchFamily="34" charset="0"/>
              </a:rPr>
              <a:t>Retraso Diagnóstico del </a:t>
            </a:r>
            <a:r>
              <a:rPr lang="es-ES" altLang="en-US" sz="3200" b="1" dirty="0">
                <a:latin typeface="Calibri" pitchFamily="34" charset="0"/>
              </a:rPr>
              <a:t>VIH, </a:t>
            </a:r>
            <a:r>
              <a:rPr lang="es-ES" altLang="en-US" sz="3200" b="1" i="1" dirty="0">
                <a:latin typeface="Calibri" pitchFamily="34" charset="0"/>
              </a:rPr>
              <a:t>&lt;</a:t>
            </a:r>
            <a:r>
              <a:rPr lang="es-ES" altLang="en-US" sz="3200" i="1" dirty="0">
                <a:latin typeface="Calibri" pitchFamily="34" charset="0"/>
              </a:rPr>
              <a:t>PAÍS, AÑO&gt; </a:t>
            </a:r>
          </a:p>
        </p:txBody>
      </p:sp>
      <p:sp>
        <p:nvSpPr>
          <p:cNvPr id="5" name="TextBox 4"/>
          <p:cNvSpPr txBox="1"/>
          <p:nvPr/>
        </p:nvSpPr>
        <p:spPr>
          <a:xfrm>
            <a:off x="6012160" y="1061447"/>
            <a:ext cx="2736304" cy="1077218"/>
          </a:xfrm>
          <a:prstGeom prst="rect">
            <a:avLst/>
          </a:prstGeom>
          <a:solidFill>
            <a:srgbClr val="E9EDF4"/>
          </a:solidFill>
        </p:spPr>
        <p:txBody>
          <a:bodyPr wrap="square" rtlCol="0">
            <a:spAutoFit/>
          </a:bodyPr>
          <a:lstStyle/>
          <a:p>
            <a:r>
              <a:rPr lang="es-ES" sz="1600" i="1" dirty="0"/>
              <a:t>Utilice esta plantilla si no tiene acceso a la diapositiva de datos de nivel por países. Véanse las notas</a:t>
            </a: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8636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2447153"/>
              </p:ext>
            </p:extLst>
          </p:nvPr>
        </p:nvGraphicFramePr>
        <p:xfrm>
          <a:off x="735051"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8616962"/>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09836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95536" y="332656"/>
            <a:ext cx="6840000" cy="1080000"/>
          </a:xfrm>
        </p:spPr>
        <p:txBody>
          <a:bodyPr anchor="t">
            <a:normAutofit/>
          </a:bodyPr>
          <a:lstStyle/>
          <a:p>
            <a:pPr algn="l"/>
            <a:r>
              <a:rPr lang="es-ES" sz="2400" dirty="0">
                <a:latin typeface="Calibri" pitchFamily="34" charset="0"/>
              </a:rPr>
              <a:t>Consecuencias del diagnóstico tardío</a:t>
            </a:r>
          </a:p>
        </p:txBody>
      </p:sp>
      <p:sp>
        <p:nvSpPr>
          <p:cNvPr id="7" name="Title 1"/>
          <p:cNvSpPr txBox="1">
            <a:spLocks/>
          </p:cNvSpPr>
          <p:nvPr/>
        </p:nvSpPr>
        <p:spPr>
          <a:xfrm>
            <a:off x="971600" y="184470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s-ES" sz="2400" dirty="0">
                <a:latin typeface="Calibri" pitchFamily="34" charset="0"/>
              </a:rPr>
              <a:t>Aumento de la morbilidad y mortalidad</a:t>
            </a:r>
          </a:p>
        </p:txBody>
      </p:sp>
      <p:sp>
        <p:nvSpPr>
          <p:cNvPr id="9" name="Title 1"/>
          <p:cNvSpPr txBox="1">
            <a:spLocks/>
          </p:cNvSpPr>
          <p:nvPr/>
        </p:nvSpPr>
        <p:spPr>
          <a:xfrm>
            <a:off x="987463" y="364502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s-ES" sz="2400" dirty="0">
                <a:latin typeface="Calibri" pitchFamily="34" charset="0"/>
              </a:rPr>
              <a:t>Aumento de los costes sanitarios</a:t>
            </a:r>
          </a:p>
        </p:txBody>
      </p:sp>
      <p:sp>
        <p:nvSpPr>
          <p:cNvPr id="11" name="Title 1"/>
          <p:cNvSpPr txBox="1">
            <a:spLocks/>
          </p:cNvSpPr>
          <p:nvPr/>
        </p:nvSpPr>
        <p:spPr>
          <a:xfrm>
            <a:off x="971600" y="2708920"/>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s-ES" sz="2400" dirty="0">
                <a:latin typeface="Calibri" pitchFamily="34" charset="0"/>
              </a:rPr>
              <a:t>Aumento de la transmisión posterior</a:t>
            </a:r>
          </a:p>
        </p:txBody>
      </p:sp>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9798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s-ES" sz="1200" b="1" dirty="0">
                <a:solidFill>
                  <a:prstClr val="white"/>
                </a:solidFill>
                <a:latin typeface="Arial" panose="020B0604020202020204" pitchFamily="34" charset="0"/>
              </a:rPr>
              <a:t>www.testingweek.eu</a:t>
            </a:r>
          </a:p>
          <a:p>
            <a:pPr algn="ctr"/>
            <a:r>
              <a:rPr lang="es-ES" sz="1200" b="1" dirty="0">
                <a:solidFill>
                  <a:prstClr val="white"/>
                </a:solidFill>
                <a:latin typeface="Arial" panose="020B0604020202020204" pitchFamily="34" charset="0"/>
              </a:rPr>
              <a:t>www.hiveurope.eu </a:t>
            </a:r>
          </a:p>
        </p:txBody>
      </p:sp>
      <p:sp>
        <p:nvSpPr>
          <p:cNvPr id="12" name="Content Placeholder 2"/>
          <p:cNvSpPr>
            <a:spLocks noGrp="1"/>
          </p:cNvSpPr>
          <p:nvPr>
            <p:ph idx="1"/>
          </p:nvPr>
        </p:nvSpPr>
        <p:spPr>
          <a:xfrm>
            <a:off x="467544" y="883271"/>
            <a:ext cx="7344056" cy="4824000"/>
          </a:xfrm>
        </p:spPr>
        <p:txBody>
          <a:bodyPr rtlCol="0">
            <a:normAutofit/>
          </a:bodyPr>
          <a:lstStyle/>
          <a:p>
            <a:pPr marL="0" indent="0">
              <a:buNone/>
              <a:defRPr/>
            </a:pPr>
            <a:r>
              <a:rPr lang="es-ES"/>
              <a:t> </a:t>
            </a:r>
          </a:p>
        </p:txBody>
      </p:sp>
      <p:sp>
        <p:nvSpPr>
          <p:cNvPr id="18" name="Title 1"/>
          <p:cNvSpPr txBox="1">
            <a:spLocks/>
          </p:cNvSpPr>
          <p:nvPr/>
        </p:nvSpPr>
        <p:spPr>
          <a:xfrm>
            <a:off x="323528" y="260648"/>
            <a:ext cx="8568952" cy="720080"/>
          </a:xfrm>
          <a:prstGeom prst="rect">
            <a:avLst/>
          </a:prstGeom>
        </p:spPr>
        <p:txBody>
          <a:bodyPr vert="horz" lIns="91238" tIns="45619" rIns="91238" bIns="45619" rtlCol="0" anchor="t">
            <a:no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s-ES" sz="2400" dirty="0">
                <a:latin typeface="Calibri" panose="020F0502020204030204" pitchFamily="34" charset="0"/>
              </a:rPr>
              <a:t>Aumento de la mortalidad relacionada con el diagnóstico tardío</a:t>
            </a:r>
          </a:p>
        </p:txBody>
      </p:sp>
      <p:graphicFrame>
        <p:nvGraphicFramePr>
          <p:cNvPr id="2" name="Chart 1"/>
          <p:cNvGraphicFramePr/>
          <p:nvPr>
            <p:extLst>
              <p:ext uri="{D42A27DB-BD31-4B8C-83A1-F6EECF244321}">
                <p14:modId xmlns:p14="http://schemas.microsoft.com/office/powerpoint/2010/main" val="798400202"/>
              </p:ext>
            </p:extLst>
          </p:nvPr>
        </p:nvGraphicFramePr>
        <p:xfrm>
          <a:off x="899592" y="1124744"/>
          <a:ext cx="7200800" cy="468052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75007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s-ES" sz="1200" b="1" dirty="0">
                <a:solidFill>
                  <a:prstClr val="white"/>
                </a:solidFill>
                <a:latin typeface="Arial" panose="020B0604020202020204" pitchFamily="34" charset="0"/>
              </a:rPr>
              <a:t>www.testingweek.eu</a:t>
            </a:r>
          </a:p>
          <a:p>
            <a:pPr algn="ctr"/>
            <a:r>
              <a:rPr lang="es-ES" sz="1200" b="1" dirty="0">
                <a:solidFill>
                  <a:prstClr val="white"/>
                </a:solidFill>
                <a:latin typeface="Arial" panose="020B0604020202020204" pitchFamily="34" charset="0"/>
              </a:rPr>
              <a:t>www.hiveurope.eu </a:t>
            </a:r>
          </a:p>
        </p:txBody>
      </p:sp>
      <p:sp>
        <p:nvSpPr>
          <p:cNvPr id="15" name="Content Placeholder 2"/>
          <p:cNvSpPr txBox="1">
            <a:spLocks/>
          </p:cNvSpPr>
          <p:nvPr/>
        </p:nvSpPr>
        <p:spPr>
          <a:xfrm>
            <a:off x="2160590" y="1439865"/>
            <a:ext cx="6838950" cy="4824412"/>
          </a:xfrm>
          <a:prstGeom prst="rect">
            <a:avLst/>
          </a:prstGeom>
        </p:spPr>
        <p:txBody>
          <a:bodyPr vert="horz" lIns="91238" tIns="45619" rIns="91238" bIns="45619"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GB" dirty="0">
              <a:solidFill>
                <a:prstClr val="black"/>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439865"/>
            <a:ext cx="7632848" cy="4769722"/>
          </a:xfrm>
          <a:prstGeom prst="rect">
            <a:avLst/>
          </a:prstGeom>
        </p:spPr>
      </p:pic>
      <p:sp>
        <p:nvSpPr>
          <p:cNvPr id="3" name="Title 2"/>
          <p:cNvSpPr>
            <a:spLocks noGrp="1"/>
          </p:cNvSpPr>
          <p:nvPr>
            <p:ph type="title"/>
          </p:nvPr>
        </p:nvSpPr>
        <p:spPr>
          <a:xfrm>
            <a:off x="251520" y="188640"/>
            <a:ext cx="8229600" cy="1143000"/>
          </a:xfrm>
        </p:spPr>
        <p:txBody>
          <a:bodyPr>
            <a:noAutofit/>
          </a:bodyPr>
          <a:lstStyle/>
          <a:p>
            <a:pPr algn="l"/>
            <a:r>
              <a:rPr lang="es-ES" sz="2400" dirty="0"/>
              <a:t>Probabilidad acumulativa de muerte de personas con VIH según el momento del diagnóstico</a:t>
            </a:r>
            <a:r>
              <a:t/>
            </a:r>
            <a:br/>
            <a:r>
              <a:rPr lang="es-ES"/>
              <a:t> </a:t>
            </a:r>
          </a:p>
        </p:txBody>
      </p:sp>
      <p:grpSp>
        <p:nvGrpSpPr>
          <p:cNvPr id="9" name="Group 8"/>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2095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2125818" y="5727904"/>
            <a:ext cx="5001768" cy="314960"/>
          </a:xfrm>
          <a:prstGeom prst="rect">
            <a:avLst/>
          </a:prstGeom>
        </p:spPr>
        <p:txBody>
          <a:bodyPr vert="horz" wrap="square" lIns="0" tIns="0" rIns="0" bIns="0" rtlCol="0">
            <a:noAutofit/>
          </a:bodyPr>
          <a:lstStyle/>
          <a:p>
            <a:pPr marL="12675" algn="ctr"/>
            <a:r>
              <a:rPr lang="es-ES" sz="2000" b="1" dirty="0">
                <a:latin typeface="Arial" panose="020B0604020202020204" pitchFamily="34" charset="0"/>
              </a:rPr>
              <a:t>Total: 36,9 millones</a:t>
            </a:r>
            <a:endParaRPr lang="es-ES" sz="2000" b="1" spc="-10" dirty="0">
              <a:latin typeface="Arial" panose="020B0604020202020204" pitchFamily="34" charset="0"/>
              <a:cs typeface="Arial" panose="020B0604020202020204" pitchFamily="34" charset="0"/>
            </a:endParaRPr>
          </a:p>
          <a:p>
            <a:pPr marL="12675" algn="ctr"/>
            <a:r>
              <a:rPr lang="es-ES" dirty="0">
                <a:solidFill>
                  <a:srgbClr val="4D4D4D"/>
                </a:solidFill>
                <a:latin typeface="Arial" panose="020B0604020202020204" pitchFamily="34" charset="0"/>
              </a:rPr>
              <a:t>[34,3 millones – 41,4 millones]</a:t>
            </a:r>
            <a:endParaRPr lang="es-ES" dirty="0">
              <a:solidFill>
                <a:srgbClr val="4D4D4D"/>
              </a:solidFill>
              <a:latin typeface="Arial" panose="020B0604020202020204" pitchFamily="34" charset="0"/>
              <a:cs typeface="Arial" panose="020B0604020202020204" pitchFamily="34" charset="0"/>
            </a:endParaRPr>
          </a:p>
        </p:txBody>
      </p:sp>
      <p:sp>
        <p:nvSpPr>
          <p:cNvPr id="3" name="object 3"/>
          <p:cNvSpPr/>
          <p:nvPr/>
        </p:nvSpPr>
        <p:spPr>
          <a:xfrm>
            <a:off x="987778" y="1736725"/>
            <a:ext cx="6969534" cy="3587750"/>
          </a:xfrm>
          <a:custGeom>
            <a:avLst/>
            <a:gdLst/>
            <a:ahLst/>
            <a:cxnLst/>
            <a:rect l="l" t="t" r="r" b="b"/>
            <a:pathLst>
              <a:path w="7840726" h="3587750">
                <a:moveTo>
                  <a:pt x="5497576" y="0"/>
                </a:moveTo>
                <a:lnTo>
                  <a:pt x="2343150" y="0"/>
                </a:lnTo>
                <a:lnTo>
                  <a:pt x="2062226" y="90424"/>
                </a:lnTo>
                <a:lnTo>
                  <a:pt x="1930400" y="134874"/>
                </a:lnTo>
                <a:lnTo>
                  <a:pt x="1801876" y="182499"/>
                </a:lnTo>
                <a:lnTo>
                  <a:pt x="1676400" y="233299"/>
                </a:lnTo>
                <a:lnTo>
                  <a:pt x="1555750" y="280924"/>
                </a:lnTo>
                <a:lnTo>
                  <a:pt x="1439926" y="333375"/>
                </a:lnTo>
                <a:lnTo>
                  <a:pt x="1331976" y="384175"/>
                </a:lnTo>
                <a:lnTo>
                  <a:pt x="1222375" y="438150"/>
                </a:lnTo>
                <a:lnTo>
                  <a:pt x="1022350" y="547624"/>
                </a:lnTo>
                <a:lnTo>
                  <a:pt x="930275" y="603250"/>
                </a:lnTo>
                <a:lnTo>
                  <a:pt x="839851" y="661924"/>
                </a:lnTo>
                <a:lnTo>
                  <a:pt x="755650" y="717550"/>
                </a:lnTo>
                <a:lnTo>
                  <a:pt x="674751" y="777875"/>
                </a:lnTo>
                <a:lnTo>
                  <a:pt x="600075" y="836549"/>
                </a:lnTo>
                <a:lnTo>
                  <a:pt x="461899" y="957199"/>
                </a:lnTo>
                <a:lnTo>
                  <a:pt x="400050" y="1017524"/>
                </a:lnTo>
                <a:lnTo>
                  <a:pt x="341249" y="1079500"/>
                </a:lnTo>
                <a:lnTo>
                  <a:pt x="288925" y="1141349"/>
                </a:lnTo>
                <a:lnTo>
                  <a:pt x="241300" y="1206500"/>
                </a:lnTo>
                <a:lnTo>
                  <a:pt x="195199" y="1268349"/>
                </a:lnTo>
                <a:lnTo>
                  <a:pt x="157162" y="1331849"/>
                </a:lnTo>
                <a:lnTo>
                  <a:pt x="120650" y="1393825"/>
                </a:lnTo>
                <a:lnTo>
                  <a:pt x="88900" y="1458849"/>
                </a:lnTo>
                <a:lnTo>
                  <a:pt x="63500" y="1524000"/>
                </a:lnTo>
                <a:lnTo>
                  <a:pt x="41275" y="1587500"/>
                </a:lnTo>
                <a:lnTo>
                  <a:pt x="25400" y="1652524"/>
                </a:lnTo>
                <a:lnTo>
                  <a:pt x="11112" y="1717675"/>
                </a:lnTo>
                <a:lnTo>
                  <a:pt x="1587" y="1778000"/>
                </a:lnTo>
                <a:lnTo>
                  <a:pt x="0" y="1843024"/>
                </a:lnTo>
                <a:lnTo>
                  <a:pt x="0" y="1908175"/>
                </a:lnTo>
                <a:lnTo>
                  <a:pt x="4762" y="1971675"/>
                </a:lnTo>
                <a:lnTo>
                  <a:pt x="15875" y="2036699"/>
                </a:lnTo>
                <a:lnTo>
                  <a:pt x="30162" y="2098675"/>
                </a:lnTo>
                <a:lnTo>
                  <a:pt x="49212" y="2163699"/>
                </a:lnTo>
                <a:lnTo>
                  <a:pt x="73025" y="2224024"/>
                </a:lnTo>
                <a:lnTo>
                  <a:pt x="100012" y="2289175"/>
                </a:lnTo>
                <a:lnTo>
                  <a:pt x="133350" y="2351024"/>
                </a:lnTo>
                <a:lnTo>
                  <a:pt x="169799" y="2413000"/>
                </a:lnTo>
                <a:lnTo>
                  <a:pt x="212725" y="2474849"/>
                </a:lnTo>
                <a:lnTo>
                  <a:pt x="257175" y="2533650"/>
                </a:lnTo>
                <a:lnTo>
                  <a:pt x="307975" y="2595499"/>
                </a:lnTo>
                <a:lnTo>
                  <a:pt x="363474" y="2654300"/>
                </a:lnTo>
                <a:lnTo>
                  <a:pt x="422275" y="2712974"/>
                </a:lnTo>
                <a:lnTo>
                  <a:pt x="487299" y="2768600"/>
                </a:lnTo>
                <a:lnTo>
                  <a:pt x="557276" y="2825750"/>
                </a:lnTo>
                <a:lnTo>
                  <a:pt x="630301" y="2881249"/>
                </a:lnTo>
                <a:lnTo>
                  <a:pt x="708025" y="2936875"/>
                </a:lnTo>
                <a:lnTo>
                  <a:pt x="792226" y="2990850"/>
                </a:lnTo>
                <a:lnTo>
                  <a:pt x="879475" y="3043174"/>
                </a:lnTo>
                <a:lnTo>
                  <a:pt x="971550" y="3097149"/>
                </a:lnTo>
                <a:lnTo>
                  <a:pt x="1068451" y="3147949"/>
                </a:lnTo>
                <a:lnTo>
                  <a:pt x="1168400" y="3198749"/>
                </a:lnTo>
                <a:lnTo>
                  <a:pt x="1274826" y="3246374"/>
                </a:lnTo>
                <a:lnTo>
                  <a:pt x="1501775" y="3341624"/>
                </a:lnTo>
                <a:lnTo>
                  <a:pt x="1619250" y="3386074"/>
                </a:lnTo>
                <a:lnTo>
                  <a:pt x="1746250" y="3429000"/>
                </a:lnTo>
                <a:lnTo>
                  <a:pt x="2006600" y="3513074"/>
                </a:lnTo>
                <a:lnTo>
                  <a:pt x="2144776" y="3551174"/>
                </a:lnTo>
                <a:lnTo>
                  <a:pt x="2287651" y="3587750"/>
                </a:lnTo>
                <a:lnTo>
                  <a:pt x="5549900" y="3587750"/>
                </a:lnTo>
                <a:lnTo>
                  <a:pt x="5694426" y="3551174"/>
                </a:lnTo>
                <a:lnTo>
                  <a:pt x="5830951" y="3513074"/>
                </a:lnTo>
                <a:lnTo>
                  <a:pt x="6094476" y="3429000"/>
                </a:lnTo>
                <a:lnTo>
                  <a:pt x="6218301" y="3386074"/>
                </a:lnTo>
                <a:lnTo>
                  <a:pt x="6338951" y="3341624"/>
                </a:lnTo>
                <a:lnTo>
                  <a:pt x="6565900" y="3246374"/>
                </a:lnTo>
                <a:lnTo>
                  <a:pt x="6669151" y="3198749"/>
                </a:lnTo>
                <a:lnTo>
                  <a:pt x="6770751" y="3147949"/>
                </a:lnTo>
                <a:lnTo>
                  <a:pt x="6869176" y="3097149"/>
                </a:lnTo>
                <a:lnTo>
                  <a:pt x="6961251" y="3043174"/>
                </a:lnTo>
                <a:lnTo>
                  <a:pt x="7048500" y="2990850"/>
                </a:lnTo>
                <a:lnTo>
                  <a:pt x="7132701" y="2936875"/>
                </a:lnTo>
                <a:lnTo>
                  <a:pt x="7207250" y="2881249"/>
                </a:lnTo>
                <a:lnTo>
                  <a:pt x="7283450" y="2825750"/>
                </a:lnTo>
                <a:lnTo>
                  <a:pt x="7415276" y="2712974"/>
                </a:lnTo>
                <a:lnTo>
                  <a:pt x="7477125" y="2654300"/>
                </a:lnTo>
                <a:lnTo>
                  <a:pt x="7532751" y="2595499"/>
                </a:lnTo>
                <a:lnTo>
                  <a:pt x="7583551" y="2533650"/>
                </a:lnTo>
                <a:lnTo>
                  <a:pt x="7628001" y="2474849"/>
                </a:lnTo>
                <a:lnTo>
                  <a:pt x="7670800" y="2413000"/>
                </a:lnTo>
                <a:lnTo>
                  <a:pt x="7707376" y="2351024"/>
                </a:lnTo>
                <a:lnTo>
                  <a:pt x="7740650" y="2289175"/>
                </a:lnTo>
                <a:lnTo>
                  <a:pt x="7767701" y="2224024"/>
                </a:lnTo>
                <a:lnTo>
                  <a:pt x="7791450" y="2163699"/>
                </a:lnTo>
                <a:lnTo>
                  <a:pt x="7810500" y="2098675"/>
                </a:lnTo>
                <a:lnTo>
                  <a:pt x="7824851" y="2036699"/>
                </a:lnTo>
                <a:lnTo>
                  <a:pt x="7835900" y="1971675"/>
                </a:lnTo>
                <a:lnTo>
                  <a:pt x="7840726" y="1908175"/>
                </a:lnTo>
                <a:lnTo>
                  <a:pt x="7840726" y="1843024"/>
                </a:lnTo>
                <a:lnTo>
                  <a:pt x="7839075" y="1778000"/>
                </a:lnTo>
                <a:lnTo>
                  <a:pt x="7829550" y="1717675"/>
                </a:lnTo>
                <a:lnTo>
                  <a:pt x="7815326" y="1652524"/>
                </a:lnTo>
                <a:lnTo>
                  <a:pt x="7799451" y="1587500"/>
                </a:lnTo>
                <a:lnTo>
                  <a:pt x="7777226" y="1524000"/>
                </a:lnTo>
                <a:lnTo>
                  <a:pt x="7751826" y="1458849"/>
                </a:lnTo>
                <a:lnTo>
                  <a:pt x="7720076" y="1393825"/>
                </a:lnTo>
                <a:lnTo>
                  <a:pt x="7683500" y="1331849"/>
                </a:lnTo>
                <a:lnTo>
                  <a:pt x="7645400" y="1268349"/>
                </a:lnTo>
                <a:lnTo>
                  <a:pt x="7599426" y="1206500"/>
                </a:lnTo>
                <a:lnTo>
                  <a:pt x="7551801" y="1141349"/>
                </a:lnTo>
                <a:lnTo>
                  <a:pt x="7499350" y="1079500"/>
                </a:lnTo>
                <a:lnTo>
                  <a:pt x="7440676" y="1017524"/>
                </a:lnTo>
                <a:lnTo>
                  <a:pt x="7378700" y="957199"/>
                </a:lnTo>
                <a:lnTo>
                  <a:pt x="7312025" y="898525"/>
                </a:lnTo>
                <a:lnTo>
                  <a:pt x="7240651" y="836549"/>
                </a:lnTo>
                <a:lnTo>
                  <a:pt x="7165975" y="777875"/>
                </a:lnTo>
                <a:lnTo>
                  <a:pt x="7085076" y="717550"/>
                </a:lnTo>
                <a:lnTo>
                  <a:pt x="7000875" y="661924"/>
                </a:lnTo>
                <a:lnTo>
                  <a:pt x="6910451" y="603250"/>
                </a:lnTo>
                <a:lnTo>
                  <a:pt x="6818376" y="547624"/>
                </a:lnTo>
                <a:lnTo>
                  <a:pt x="6618351" y="438150"/>
                </a:lnTo>
                <a:lnTo>
                  <a:pt x="6508750" y="384175"/>
                </a:lnTo>
                <a:lnTo>
                  <a:pt x="6400800" y="333375"/>
                </a:lnTo>
                <a:lnTo>
                  <a:pt x="6281801" y="280924"/>
                </a:lnTo>
                <a:lnTo>
                  <a:pt x="6038850" y="182499"/>
                </a:lnTo>
                <a:lnTo>
                  <a:pt x="5910326" y="134874"/>
                </a:lnTo>
                <a:lnTo>
                  <a:pt x="5778500" y="90424"/>
                </a:lnTo>
                <a:lnTo>
                  <a:pt x="5497576" y="0"/>
                </a:lnTo>
                <a:close/>
              </a:path>
            </a:pathLst>
          </a:custGeom>
          <a:solidFill>
            <a:srgbClr val="C6EAFA"/>
          </a:solidFill>
        </p:spPr>
        <p:txBody>
          <a:bodyPr wrap="square" lIns="0" tIns="0" rIns="0" bIns="0" rtlCol="0">
            <a:noAutofit/>
          </a:bodyPr>
          <a:lstStyle/>
          <a:p>
            <a:endParaRPr dirty="0"/>
          </a:p>
        </p:txBody>
      </p:sp>
      <p:sp>
        <p:nvSpPr>
          <p:cNvPr id="4" name="object 4"/>
          <p:cNvSpPr/>
          <p:nvPr/>
        </p:nvSpPr>
        <p:spPr>
          <a:xfrm>
            <a:off x="987778" y="1736725"/>
            <a:ext cx="6969534" cy="3587750"/>
          </a:xfrm>
          <a:custGeom>
            <a:avLst/>
            <a:gdLst/>
            <a:ahLst/>
            <a:cxnLst/>
            <a:rect l="l" t="t" r="r" b="b"/>
            <a:pathLst>
              <a:path w="7840726" h="3587750">
                <a:moveTo>
                  <a:pt x="2287651" y="3587750"/>
                </a:moveTo>
                <a:lnTo>
                  <a:pt x="2144776" y="3551174"/>
                </a:lnTo>
                <a:lnTo>
                  <a:pt x="2006600" y="3513074"/>
                </a:lnTo>
                <a:lnTo>
                  <a:pt x="1874901" y="3470275"/>
                </a:lnTo>
                <a:lnTo>
                  <a:pt x="1746250" y="3429000"/>
                </a:lnTo>
                <a:lnTo>
                  <a:pt x="1619250" y="3386074"/>
                </a:lnTo>
                <a:lnTo>
                  <a:pt x="1501775" y="3341624"/>
                </a:lnTo>
                <a:lnTo>
                  <a:pt x="1387475" y="3293999"/>
                </a:lnTo>
                <a:lnTo>
                  <a:pt x="1274826" y="3246374"/>
                </a:lnTo>
                <a:lnTo>
                  <a:pt x="1168400" y="3198749"/>
                </a:lnTo>
                <a:lnTo>
                  <a:pt x="1068451" y="3147949"/>
                </a:lnTo>
                <a:lnTo>
                  <a:pt x="971550" y="3097149"/>
                </a:lnTo>
                <a:lnTo>
                  <a:pt x="879475" y="3043174"/>
                </a:lnTo>
                <a:lnTo>
                  <a:pt x="792226" y="2990850"/>
                </a:lnTo>
                <a:lnTo>
                  <a:pt x="708025" y="2936875"/>
                </a:lnTo>
                <a:lnTo>
                  <a:pt x="630301" y="2881249"/>
                </a:lnTo>
                <a:lnTo>
                  <a:pt x="557276" y="2825750"/>
                </a:lnTo>
                <a:lnTo>
                  <a:pt x="487299" y="2768600"/>
                </a:lnTo>
                <a:lnTo>
                  <a:pt x="422275" y="2712974"/>
                </a:lnTo>
                <a:lnTo>
                  <a:pt x="363474" y="2654300"/>
                </a:lnTo>
                <a:lnTo>
                  <a:pt x="307975" y="2595499"/>
                </a:lnTo>
                <a:lnTo>
                  <a:pt x="257175" y="2533650"/>
                </a:lnTo>
                <a:lnTo>
                  <a:pt x="212725" y="2474849"/>
                </a:lnTo>
                <a:lnTo>
                  <a:pt x="169799" y="2413000"/>
                </a:lnTo>
                <a:lnTo>
                  <a:pt x="133350" y="2351024"/>
                </a:lnTo>
                <a:lnTo>
                  <a:pt x="100012" y="2289175"/>
                </a:lnTo>
                <a:lnTo>
                  <a:pt x="73025" y="2224024"/>
                </a:lnTo>
                <a:lnTo>
                  <a:pt x="49212" y="2163699"/>
                </a:lnTo>
                <a:lnTo>
                  <a:pt x="30162" y="2098675"/>
                </a:lnTo>
                <a:lnTo>
                  <a:pt x="15875" y="2036699"/>
                </a:lnTo>
                <a:lnTo>
                  <a:pt x="4762" y="1971675"/>
                </a:lnTo>
                <a:lnTo>
                  <a:pt x="0" y="1908175"/>
                </a:lnTo>
                <a:lnTo>
                  <a:pt x="0" y="1843024"/>
                </a:lnTo>
                <a:lnTo>
                  <a:pt x="1587" y="1778000"/>
                </a:lnTo>
                <a:lnTo>
                  <a:pt x="11112" y="1717675"/>
                </a:lnTo>
                <a:lnTo>
                  <a:pt x="25400" y="1652524"/>
                </a:lnTo>
                <a:lnTo>
                  <a:pt x="41275" y="1587500"/>
                </a:lnTo>
                <a:lnTo>
                  <a:pt x="63500" y="1524000"/>
                </a:lnTo>
                <a:lnTo>
                  <a:pt x="88900" y="1458849"/>
                </a:lnTo>
                <a:lnTo>
                  <a:pt x="120650" y="1393825"/>
                </a:lnTo>
                <a:lnTo>
                  <a:pt x="157162" y="1331849"/>
                </a:lnTo>
                <a:lnTo>
                  <a:pt x="195199" y="1268349"/>
                </a:lnTo>
                <a:lnTo>
                  <a:pt x="241300" y="1206500"/>
                </a:lnTo>
                <a:lnTo>
                  <a:pt x="288925" y="1141349"/>
                </a:lnTo>
                <a:lnTo>
                  <a:pt x="341249" y="1079500"/>
                </a:lnTo>
                <a:lnTo>
                  <a:pt x="400050" y="1017524"/>
                </a:lnTo>
                <a:lnTo>
                  <a:pt x="461899" y="957199"/>
                </a:lnTo>
                <a:lnTo>
                  <a:pt x="528701" y="898525"/>
                </a:lnTo>
                <a:lnTo>
                  <a:pt x="600075" y="836549"/>
                </a:lnTo>
                <a:lnTo>
                  <a:pt x="674751" y="777875"/>
                </a:lnTo>
                <a:lnTo>
                  <a:pt x="755650" y="717550"/>
                </a:lnTo>
                <a:lnTo>
                  <a:pt x="839851" y="661924"/>
                </a:lnTo>
                <a:lnTo>
                  <a:pt x="930275" y="603250"/>
                </a:lnTo>
                <a:lnTo>
                  <a:pt x="1022350" y="547624"/>
                </a:lnTo>
                <a:lnTo>
                  <a:pt x="1120775" y="493649"/>
                </a:lnTo>
                <a:lnTo>
                  <a:pt x="1222375" y="438150"/>
                </a:lnTo>
                <a:lnTo>
                  <a:pt x="1331976" y="384175"/>
                </a:lnTo>
                <a:lnTo>
                  <a:pt x="1439926" y="333375"/>
                </a:lnTo>
                <a:lnTo>
                  <a:pt x="1555750" y="280924"/>
                </a:lnTo>
                <a:lnTo>
                  <a:pt x="1676400" y="233299"/>
                </a:lnTo>
                <a:lnTo>
                  <a:pt x="1801876" y="182499"/>
                </a:lnTo>
                <a:lnTo>
                  <a:pt x="1930400" y="134874"/>
                </a:lnTo>
                <a:lnTo>
                  <a:pt x="2062226" y="90424"/>
                </a:lnTo>
                <a:lnTo>
                  <a:pt x="2203450" y="44450"/>
                </a:lnTo>
                <a:lnTo>
                  <a:pt x="2343150" y="0"/>
                </a:lnTo>
                <a:lnTo>
                  <a:pt x="5497576" y="0"/>
                </a:lnTo>
                <a:lnTo>
                  <a:pt x="5637276" y="44450"/>
                </a:lnTo>
                <a:lnTo>
                  <a:pt x="5778500" y="90424"/>
                </a:lnTo>
                <a:lnTo>
                  <a:pt x="5910326" y="134874"/>
                </a:lnTo>
                <a:lnTo>
                  <a:pt x="6038850" y="182499"/>
                </a:lnTo>
                <a:lnTo>
                  <a:pt x="6164326" y="233299"/>
                </a:lnTo>
                <a:lnTo>
                  <a:pt x="6281801" y="280924"/>
                </a:lnTo>
                <a:lnTo>
                  <a:pt x="6400800" y="333375"/>
                </a:lnTo>
                <a:lnTo>
                  <a:pt x="6508750" y="384175"/>
                </a:lnTo>
                <a:lnTo>
                  <a:pt x="6618351" y="438150"/>
                </a:lnTo>
                <a:lnTo>
                  <a:pt x="6719951" y="493649"/>
                </a:lnTo>
                <a:lnTo>
                  <a:pt x="6818376" y="547624"/>
                </a:lnTo>
                <a:lnTo>
                  <a:pt x="6910451" y="603250"/>
                </a:lnTo>
                <a:lnTo>
                  <a:pt x="7000875" y="661924"/>
                </a:lnTo>
                <a:lnTo>
                  <a:pt x="7085076" y="717550"/>
                </a:lnTo>
                <a:lnTo>
                  <a:pt x="7165975" y="777875"/>
                </a:lnTo>
                <a:lnTo>
                  <a:pt x="7240651" y="836549"/>
                </a:lnTo>
                <a:lnTo>
                  <a:pt x="7312025" y="898525"/>
                </a:lnTo>
                <a:lnTo>
                  <a:pt x="7378700" y="957199"/>
                </a:lnTo>
                <a:lnTo>
                  <a:pt x="7440676" y="1017524"/>
                </a:lnTo>
                <a:lnTo>
                  <a:pt x="7499350" y="1079500"/>
                </a:lnTo>
                <a:lnTo>
                  <a:pt x="7551801" y="1141349"/>
                </a:lnTo>
                <a:lnTo>
                  <a:pt x="7599426" y="1206500"/>
                </a:lnTo>
                <a:lnTo>
                  <a:pt x="7645400" y="1268349"/>
                </a:lnTo>
                <a:lnTo>
                  <a:pt x="7683500" y="1331849"/>
                </a:lnTo>
                <a:lnTo>
                  <a:pt x="7720076" y="1393825"/>
                </a:lnTo>
                <a:lnTo>
                  <a:pt x="7751826" y="1458849"/>
                </a:lnTo>
                <a:lnTo>
                  <a:pt x="7777226" y="1524000"/>
                </a:lnTo>
                <a:lnTo>
                  <a:pt x="7799451" y="1587500"/>
                </a:lnTo>
                <a:lnTo>
                  <a:pt x="7815326" y="1652524"/>
                </a:lnTo>
                <a:lnTo>
                  <a:pt x="7829550" y="1717675"/>
                </a:lnTo>
                <a:lnTo>
                  <a:pt x="7839075" y="1778000"/>
                </a:lnTo>
                <a:lnTo>
                  <a:pt x="7840726" y="1843024"/>
                </a:lnTo>
                <a:lnTo>
                  <a:pt x="7840726" y="1908175"/>
                </a:lnTo>
                <a:lnTo>
                  <a:pt x="7835900" y="1971675"/>
                </a:lnTo>
                <a:lnTo>
                  <a:pt x="7824851" y="2036699"/>
                </a:lnTo>
                <a:lnTo>
                  <a:pt x="7810500" y="2098675"/>
                </a:lnTo>
                <a:lnTo>
                  <a:pt x="7791450" y="2163699"/>
                </a:lnTo>
                <a:lnTo>
                  <a:pt x="7767701" y="2224024"/>
                </a:lnTo>
                <a:lnTo>
                  <a:pt x="7740650" y="2289175"/>
                </a:lnTo>
                <a:lnTo>
                  <a:pt x="7707376" y="2351024"/>
                </a:lnTo>
                <a:lnTo>
                  <a:pt x="7670800" y="2413000"/>
                </a:lnTo>
                <a:lnTo>
                  <a:pt x="7628001" y="2474849"/>
                </a:lnTo>
                <a:lnTo>
                  <a:pt x="7583551" y="2533650"/>
                </a:lnTo>
                <a:lnTo>
                  <a:pt x="7532751" y="2595499"/>
                </a:lnTo>
                <a:lnTo>
                  <a:pt x="7477125" y="2654300"/>
                </a:lnTo>
                <a:lnTo>
                  <a:pt x="7415276" y="2712974"/>
                </a:lnTo>
                <a:lnTo>
                  <a:pt x="7350125" y="2768600"/>
                </a:lnTo>
                <a:lnTo>
                  <a:pt x="7283450" y="2825750"/>
                </a:lnTo>
                <a:lnTo>
                  <a:pt x="7207250" y="2881249"/>
                </a:lnTo>
                <a:lnTo>
                  <a:pt x="7132701" y="2936875"/>
                </a:lnTo>
                <a:lnTo>
                  <a:pt x="7048500" y="2990850"/>
                </a:lnTo>
                <a:lnTo>
                  <a:pt x="6961251" y="3043174"/>
                </a:lnTo>
                <a:lnTo>
                  <a:pt x="6869176" y="3097149"/>
                </a:lnTo>
                <a:lnTo>
                  <a:pt x="6770751" y="3147949"/>
                </a:lnTo>
                <a:lnTo>
                  <a:pt x="6669151" y="3198749"/>
                </a:lnTo>
                <a:lnTo>
                  <a:pt x="6565900" y="3246374"/>
                </a:lnTo>
                <a:lnTo>
                  <a:pt x="6453251" y="3293999"/>
                </a:lnTo>
                <a:lnTo>
                  <a:pt x="6338951" y="3341624"/>
                </a:lnTo>
                <a:lnTo>
                  <a:pt x="6218301" y="3386074"/>
                </a:lnTo>
                <a:lnTo>
                  <a:pt x="6094476" y="3429000"/>
                </a:lnTo>
                <a:lnTo>
                  <a:pt x="5965825" y="3470275"/>
                </a:lnTo>
                <a:lnTo>
                  <a:pt x="5830951" y="3513074"/>
                </a:lnTo>
                <a:lnTo>
                  <a:pt x="5694426" y="3551174"/>
                </a:lnTo>
                <a:lnTo>
                  <a:pt x="5549900" y="3587750"/>
                </a:lnTo>
                <a:lnTo>
                  <a:pt x="2287651" y="3587750"/>
                </a:lnTo>
              </a:path>
            </a:pathLst>
          </a:custGeom>
          <a:ln w="3175">
            <a:solidFill>
              <a:srgbClr val="999999"/>
            </a:solidFill>
          </a:ln>
        </p:spPr>
        <p:txBody>
          <a:bodyPr wrap="square" lIns="0" tIns="0" rIns="0" bIns="0" rtlCol="0">
            <a:noAutofit/>
          </a:bodyPr>
          <a:lstStyle/>
          <a:p>
            <a:endParaRPr dirty="0"/>
          </a:p>
        </p:txBody>
      </p:sp>
      <p:sp>
        <p:nvSpPr>
          <p:cNvPr id="5" name="object 5"/>
          <p:cNvSpPr/>
          <p:nvPr/>
        </p:nvSpPr>
        <p:spPr>
          <a:xfrm>
            <a:off x="1732960" y="1876425"/>
            <a:ext cx="5714890" cy="3452752"/>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p:nvPr/>
        </p:nvSpPr>
        <p:spPr>
          <a:xfrm>
            <a:off x="1128896" y="1743080"/>
            <a:ext cx="6691489" cy="3584575"/>
          </a:xfrm>
          <a:custGeom>
            <a:avLst/>
            <a:gdLst/>
            <a:ahLst/>
            <a:cxnLst/>
            <a:rect l="l" t="t" r="r" b="b"/>
            <a:pathLst>
              <a:path w="7527925" h="3584575">
                <a:moveTo>
                  <a:pt x="2198624" y="3584575"/>
                </a:moveTo>
                <a:lnTo>
                  <a:pt x="2060575" y="3547999"/>
                </a:lnTo>
                <a:lnTo>
                  <a:pt x="1928749" y="3508375"/>
                </a:lnTo>
                <a:lnTo>
                  <a:pt x="1800225" y="3467100"/>
                </a:lnTo>
                <a:lnTo>
                  <a:pt x="1676400" y="3424174"/>
                </a:lnTo>
                <a:lnTo>
                  <a:pt x="1555750" y="3382899"/>
                </a:lnTo>
                <a:lnTo>
                  <a:pt x="1441450" y="3336925"/>
                </a:lnTo>
                <a:lnTo>
                  <a:pt x="1331849" y="3289300"/>
                </a:lnTo>
                <a:lnTo>
                  <a:pt x="1225550" y="3241675"/>
                </a:lnTo>
                <a:lnTo>
                  <a:pt x="1123950" y="3194050"/>
                </a:lnTo>
                <a:lnTo>
                  <a:pt x="1027049" y="3144774"/>
                </a:lnTo>
                <a:lnTo>
                  <a:pt x="933450" y="3093974"/>
                </a:lnTo>
                <a:lnTo>
                  <a:pt x="844550" y="3043174"/>
                </a:lnTo>
                <a:lnTo>
                  <a:pt x="760349" y="2989199"/>
                </a:lnTo>
                <a:lnTo>
                  <a:pt x="680974" y="2933700"/>
                </a:lnTo>
                <a:lnTo>
                  <a:pt x="606425" y="2879725"/>
                </a:lnTo>
                <a:lnTo>
                  <a:pt x="536575" y="2824099"/>
                </a:lnTo>
                <a:lnTo>
                  <a:pt x="468249" y="2765425"/>
                </a:lnTo>
                <a:lnTo>
                  <a:pt x="406400" y="2709799"/>
                </a:lnTo>
                <a:lnTo>
                  <a:pt x="350774" y="2651125"/>
                </a:lnTo>
                <a:lnTo>
                  <a:pt x="298450" y="2590800"/>
                </a:lnTo>
                <a:lnTo>
                  <a:pt x="247650" y="2531999"/>
                </a:lnTo>
                <a:lnTo>
                  <a:pt x="201549" y="2470150"/>
                </a:lnTo>
                <a:lnTo>
                  <a:pt x="163449" y="2409825"/>
                </a:lnTo>
                <a:lnTo>
                  <a:pt x="127000" y="2347849"/>
                </a:lnTo>
                <a:lnTo>
                  <a:pt x="95250" y="2286000"/>
                </a:lnTo>
                <a:lnTo>
                  <a:pt x="69850" y="2224024"/>
                </a:lnTo>
                <a:lnTo>
                  <a:pt x="47625" y="2159000"/>
                </a:lnTo>
                <a:lnTo>
                  <a:pt x="28575" y="2097024"/>
                </a:lnTo>
                <a:lnTo>
                  <a:pt x="14224" y="2033524"/>
                </a:lnTo>
                <a:lnTo>
                  <a:pt x="6350" y="1968500"/>
                </a:lnTo>
                <a:lnTo>
                  <a:pt x="0" y="1906524"/>
                </a:lnTo>
                <a:lnTo>
                  <a:pt x="0" y="1843024"/>
                </a:lnTo>
                <a:lnTo>
                  <a:pt x="3175" y="1778000"/>
                </a:lnTo>
                <a:lnTo>
                  <a:pt x="11049" y="1712849"/>
                </a:lnTo>
                <a:lnTo>
                  <a:pt x="22225" y="1649349"/>
                </a:lnTo>
                <a:lnTo>
                  <a:pt x="39624" y="1584325"/>
                </a:lnTo>
                <a:lnTo>
                  <a:pt x="61849" y="1519174"/>
                </a:lnTo>
                <a:lnTo>
                  <a:pt x="87249" y="1455674"/>
                </a:lnTo>
                <a:lnTo>
                  <a:pt x="115824" y="1393825"/>
                </a:lnTo>
                <a:lnTo>
                  <a:pt x="149225" y="1328674"/>
                </a:lnTo>
                <a:lnTo>
                  <a:pt x="188849" y="1265174"/>
                </a:lnTo>
                <a:lnTo>
                  <a:pt x="230124" y="1203325"/>
                </a:lnTo>
                <a:lnTo>
                  <a:pt x="277749" y="1141349"/>
                </a:lnTo>
                <a:lnTo>
                  <a:pt x="328549" y="1079500"/>
                </a:lnTo>
                <a:lnTo>
                  <a:pt x="384175" y="1017524"/>
                </a:lnTo>
                <a:lnTo>
                  <a:pt x="442849" y="955675"/>
                </a:lnTo>
                <a:lnTo>
                  <a:pt x="508000" y="893699"/>
                </a:lnTo>
                <a:lnTo>
                  <a:pt x="574675" y="835025"/>
                </a:lnTo>
                <a:lnTo>
                  <a:pt x="647700" y="776224"/>
                </a:lnTo>
                <a:lnTo>
                  <a:pt x="727075" y="717550"/>
                </a:lnTo>
                <a:lnTo>
                  <a:pt x="807974" y="658749"/>
                </a:lnTo>
                <a:lnTo>
                  <a:pt x="892175" y="601599"/>
                </a:lnTo>
                <a:lnTo>
                  <a:pt x="981075" y="546100"/>
                </a:lnTo>
                <a:lnTo>
                  <a:pt x="1076325" y="490474"/>
                </a:lnTo>
                <a:lnTo>
                  <a:pt x="1174750" y="436499"/>
                </a:lnTo>
                <a:lnTo>
                  <a:pt x="1279525" y="384175"/>
                </a:lnTo>
                <a:lnTo>
                  <a:pt x="1385824" y="330200"/>
                </a:lnTo>
                <a:lnTo>
                  <a:pt x="1495425" y="279400"/>
                </a:lnTo>
                <a:lnTo>
                  <a:pt x="1609725" y="228600"/>
                </a:lnTo>
                <a:lnTo>
                  <a:pt x="1730375" y="180975"/>
                </a:lnTo>
                <a:lnTo>
                  <a:pt x="1854200" y="133350"/>
                </a:lnTo>
                <a:lnTo>
                  <a:pt x="1982724" y="85725"/>
                </a:lnTo>
                <a:lnTo>
                  <a:pt x="2114550" y="41275"/>
                </a:lnTo>
                <a:lnTo>
                  <a:pt x="2251075" y="0"/>
                </a:lnTo>
                <a:lnTo>
                  <a:pt x="5276850" y="0"/>
                </a:lnTo>
                <a:lnTo>
                  <a:pt x="5414899" y="41275"/>
                </a:lnTo>
                <a:lnTo>
                  <a:pt x="5546725" y="85725"/>
                </a:lnTo>
                <a:lnTo>
                  <a:pt x="5672074" y="133350"/>
                </a:lnTo>
                <a:lnTo>
                  <a:pt x="5799074" y="180975"/>
                </a:lnTo>
                <a:lnTo>
                  <a:pt x="5916549" y="228600"/>
                </a:lnTo>
                <a:lnTo>
                  <a:pt x="6034024" y="279400"/>
                </a:lnTo>
                <a:lnTo>
                  <a:pt x="6143625" y="330200"/>
                </a:lnTo>
                <a:lnTo>
                  <a:pt x="6249924" y="384175"/>
                </a:lnTo>
                <a:lnTo>
                  <a:pt x="6353175" y="436499"/>
                </a:lnTo>
                <a:lnTo>
                  <a:pt x="6451600" y="490474"/>
                </a:lnTo>
                <a:lnTo>
                  <a:pt x="6546850" y="546100"/>
                </a:lnTo>
                <a:lnTo>
                  <a:pt x="6637274" y="601599"/>
                </a:lnTo>
                <a:lnTo>
                  <a:pt x="6721475" y="658749"/>
                </a:lnTo>
                <a:lnTo>
                  <a:pt x="6802374" y="717550"/>
                </a:lnTo>
                <a:lnTo>
                  <a:pt x="6880225" y="776224"/>
                </a:lnTo>
                <a:lnTo>
                  <a:pt x="6950075" y="835025"/>
                </a:lnTo>
                <a:lnTo>
                  <a:pt x="7021449" y="893699"/>
                </a:lnTo>
                <a:lnTo>
                  <a:pt x="7084949" y="955675"/>
                </a:lnTo>
                <a:lnTo>
                  <a:pt x="7143750" y="1017524"/>
                </a:lnTo>
                <a:lnTo>
                  <a:pt x="7200900" y="1079500"/>
                </a:lnTo>
                <a:lnTo>
                  <a:pt x="7250049" y="1141349"/>
                </a:lnTo>
                <a:lnTo>
                  <a:pt x="7297674" y="1203325"/>
                </a:lnTo>
                <a:lnTo>
                  <a:pt x="7340600" y="1265174"/>
                </a:lnTo>
                <a:lnTo>
                  <a:pt x="7380224" y="1328674"/>
                </a:lnTo>
                <a:lnTo>
                  <a:pt x="7413625" y="1393825"/>
                </a:lnTo>
                <a:lnTo>
                  <a:pt x="7440549" y="1455674"/>
                </a:lnTo>
                <a:lnTo>
                  <a:pt x="7465949" y="1519174"/>
                </a:lnTo>
                <a:lnTo>
                  <a:pt x="7489825" y="1584325"/>
                </a:lnTo>
                <a:lnTo>
                  <a:pt x="7505700" y="1649349"/>
                </a:lnTo>
                <a:lnTo>
                  <a:pt x="7516749" y="1712849"/>
                </a:lnTo>
                <a:lnTo>
                  <a:pt x="7524750" y="1778000"/>
                </a:lnTo>
                <a:lnTo>
                  <a:pt x="7527925" y="1843024"/>
                </a:lnTo>
                <a:lnTo>
                  <a:pt x="7527925" y="1906524"/>
                </a:lnTo>
                <a:lnTo>
                  <a:pt x="7523099" y="1968500"/>
                </a:lnTo>
                <a:lnTo>
                  <a:pt x="7513574" y="2033524"/>
                </a:lnTo>
                <a:lnTo>
                  <a:pt x="7500874" y="2097024"/>
                </a:lnTo>
                <a:lnTo>
                  <a:pt x="7480300" y="2159000"/>
                </a:lnTo>
                <a:lnTo>
                  <a:pt x="7458075" y="2224024"/>
                </a:lnTo>
                <a:lnTo>
                  <a:pt x="7432675" y="2286000"/>
                </a:lnTo>
                <a:lnTo>
                  <a:pt x="7399274" y="2347849"/>
                </a:lnTo>
                <a:lnTo>
                  <a:pt x="7366000" y="2409825"/>
                </a:lnTo>
                <a:lnTo>
                  <a:pt x="7323074" y="2470150"/>
                </a:lnTo>
                <a:lnTo>
                  <a:pt x="7281799" y="2531999"/>
                </a:lnTo>
                <a:lnTo>
                  <a:pt x="7230999" y="2590800"/>
                </a:lnTo>
                <a:lnTo>
                  <a:pt x="7177024" y="2651125"/>
                </a:lnTo>
                <a:lnTo>
                  <a:pt x="7121525" y="2709799"/>
                </a:lnTo>
                <a:lnTo>
                  <a:pt x="7059549" y="2765425"/>
                </a:lnTo>
                <a:lnTo>
                  <a:pt x="6992874" y="2824099"/>
                </a:lnTo>
                <a:lnTo>
                  <a:pt x="6923024" y="2879725"/>
                </a:lnTo>
                <a:lnTo>
                  <a:pt x="6846824" y="2933700"/>
                </a:lnTo>
                <a:lnTo>
                  <a:pt x="6765925" y="2989199"/>
                </a:lnTo>
                <a:lnTo>
                  <a:pt x="6681724" y="3043174"/>
                </a:lnTo>
                <a:lnTo>
                  <a:pt x="6594475" y="3093974"/>
                </a:lnTo>
                <a:lnTo>
                  <a:pt x="6502400" y="3144774"/>
                </a:lnTo>
                <a:lnTo>
                  <a:pt x="6403975" y="3194050"/>
                </a:lnTo>
                <a:lnTo>
                  <a:pt x="6302375" y="3241675"/>
                </a:lnTo>
                <a:lnTo>
                  <a:pt x="6195949" y="3289300"/>
                </a:lnTo>
                <a:lnTo>
                  <a:pt x="6086475" y="3336925"/>
                </a:lnTo>
                <a:lnTo>
                  <a:pt x="5972175" y="3382899"/>
                </a:lnTo>
                <a:lnTo>
                  <a:pt x="5851525" y="3424174"/>
                </a:lnTo>
                <a:lnTo>
                  <a:pt x="5727700" y="3467100"/>
                </a:lnTo>
                <a:lnTo>
                  <a:pt x="5599049" y="3508375"/>
                </a:lnTo>
                <a:lnTo>
                  <a:pt x="5467350" y="3547999"/>
                </a:lnTo>
                <a:lnTo>
                  <a:pt x="5330825" y="3584575"/>
                </a:lnTo>
                <a:lnTo>
                  <a:pt x="2198624" y="3584575"/>
                </a:lnTo>
              </a:path>
            </a:pathLst>
          </a:custGeom>
          <a:ln w="3175">
            <a:solidFill>
              <a:srgbClr val="999999"/>
            </a:solidFill>
          </a:ln>
        </p:spPr>
        <p:txBody>
          <a:bodyPr wrap="square" lIns="0" tIns="0" rIns="0" bIns="0" rtlCol="0">
            <a:noAutofit/>
          </a:bodyPr>
          <a:lstStyle/>
          <a:p>
            <a:endParaRPr dirty="0"/>
          </a:p>
        </p:txBody>
      </p:sp>
      <p:sp>
        <p:nvSpPr>
          <p:cNvPr id="7" name="object 7"/>
          <p:cNvSpPr/>
          <p:nvPr/>
        </p:nvSpPr>
        <p:spPr>
          <a:xfrm>
            <a:off x="1294064" y="1743080"/>
            <a:ext cx="6356999" cy="3584575"/>
          </a:xfrm>
          <a:custGeom>
            <a:avLst/>
            <a:gdLst/>
            <a:ahLst/>
            <a:cxnLst/>
            <a:rect l="l" t="t" r="r" b="b"/>
            <a:pathLst>
              <a:path w="7151624" h="3584575">
                <a:moveTo>
                  <a:pt x="2089150" y="3584575"/>
                </a:moveTo>
                <a:lnTo>
                  <a:pt x="1957324" y="3547999"/>
                </a:lnTo>
                <a:lnTo>
                  <a:pt x="1830324" y="3508375"/>
                </a:lnTo>
                <a:lnTo>
                  <a:pt x="1709674" y="3467100"/>
                </a:lnTo>
                <a:lnTo>
                  <a:pt x="1592199" y="3424174"/>
                </a:lnTo>
                <a:lnTo>
                  <a:pt x="1477899" y="3382899"/>
                </a:lnTo>
                <a:lnTo>
                  <a:pt x="1368425" y="3336925"/>
                </a:lnTo>
                <a:lnTo>
                  <a:pt x="1263650" y="3289300"/>
                </a:lnTo>
                <a:lnTo>
                  <a:pt x="1163574" y="3241675"/>
                </a:lnTo>
                <a:lnTo>
                  <a:pt x="1068324" y="3194050"/>
                </a:lnTo>
                <a:lnTo>
                  <a:pt x="974725" y="3144774"/>
                </a:lnTo>
                <a:lnTo>
                  <a:pt x="885825" y="3093974"/>
                </a:lnTo>
                <a:lnTo>
                  <a:pt x="801624" y="3043174"/>
                </a:lnTo>
                <a:lnTo>
                  <a:pt x="723900" y="2989199"/>
                </a:lnTo>
                <a:lnTo>
                  <a:pt x="647700" y="2933700"/>
                </a:lnTo>
                <a:lnTo>
                  <a:pt x="574675" y="2879725"/>
                </a:lnTo>
                <a:lnTo>
                  <a:pt x="508000" y="2824099"/>
                </a:lnTo>
                <a:lnTo>
                  <a:pt x="446024" y="2765425"/>
                </a:lnTo>
                <a:lnTo>
                  <a:pt x="387350" y="2709799"/>
                </a:lnTo>
                <a:lnTo>
                  <a:pt x="330200" y="2651125"/>
                </a:lnTo>
                <a:lnTo>
                  <a:pt x="279400" y="2590800"/>
                </a:lnTo>
                <a:lnTo>
                  <a:pt x="234950" y="2531999"/>
                </a:lnTo>
                <a:lnTo>
                  <a:pt x="193675" y="2470150"/>
                </a:lnTo>
                <a:lnTo>
                  <a:pt x="153924" y="2409825"/>
                </a:lnTo>
                <a:lnTo>
                  <a:pt x="120650" y="2347849"/>
                </a:lnTo>
                <a:lnTo>
                  <a:pt x="88900" y="2286000"/>
                </a:lnTo>
                <a:lnTo>
                  <a:pt x="63500" y="2224024"/>
                </a:lnTo>
                <a:lnTo>
                  <a:pt x="44450" y="2159000"/>
                </a:lnTo>
                <a:lnTo>
                  <a:pt x="28575" y="2097024"/>
                </a:lnTo>
                <a:lnTo>
                  <a:pt x="14224" y="2033524"/>
                </a:lnTo>
                <a:lnTo>
                  <a:pt x="4699" y="1968500"/>
                </a:lnTo>
                <a:lnTo>
                  <a:pt x="0" y="1906524"/>
                </a:lnTo>
                <a:lnTo>
                  <a:pt x="0" y="1843024"/>
                </a:lnTo>
                <a:lnTo>
                  <a:pt x="3175" y="1778000"/>
                </a:lnTo>
                <a:lnTo>
                  <a:pt x="11049" y="1712849"/>
                </a:lnTo>
                <a:lnTo>
                  <a:pt x="22225" y="1649349"/>
                </a:lnTo>
                <a:lnTo>
                  <a:pt x="36449" y="1584325"/>
                </a:lnTo>
                <a:lnTo>
                  <a:pt x="55499" y="1519174"/>
                </a:lnTo>
                <a:lnTo>
                  <a:pt x="80899" y="1455674"/>
                </a:lnTo>
                <a:lnTo>
                  <a:pt x="109474" y="1393825"/>
                </a:lnTo>
                <a:lnTo>
                  <a:pt x="139700" y="1328674"/>
                </a:lnTo>
                <a:lnTo>
                  <a:pt x="176149" y="1265174"/>
                </a:lnTo>
                <a:lnTo>
                  <a:pt x="219075" y="1203325"/>
                </a:lnTo>
                <a:lnTo>
                  <a:pt x="263525" y="1141349"/>
                </a:lnTo>
                <a:lnTo>
                  <a:pt x="311150" y="1079500"/>
                </a:lnTo>
                <a:lnTo>
                  <a:pt x="363474" y="1017524"/>
                </a:lnTo>
                <a:lnTo>
                  <a:pt x="420624" y="955675"/>
                </a:lnTo>
                <a:lnTo>
                  <a:pt x="482600" y="893699"/>
                </a:lnTo>
                <a:lnTo>
                  <a:pt x="546100" y="835025"/>
                </a:lnTo>
                <a:lnTo>
                  <a:pt x="615950" y="776224"/>
                </a:lnTo>
                <a:lnTo>
                  <a:pt x="688975" y="717550"/>
                </a:lnTo>
                <a:lnTo>
                  <a:pt x="765175" y="658749"/>
                </a:lnTo>
                <a:lnTo>
                  <a:pt x="846074" y="601599"/>
                </a:lnTo>
                <a:lnTo>
                  <a:pt x="933450" y="546100"/>
                </a:lnTo>
                <a:lnTo>
                  <a:pt x="1020699" y="490474"/>
                </a:lnTo>
                <a:lnTo>
                  <a:pt x="1115949" y="436499"/>
                </a:lnTo>
                <a:lnTo>
                  <a:pt x="1211199" y="384175"/>
                </a:lnTo>
                <a:lnTo>
                  <a:pt x="1314450" y="330200"/>
                </a:lnTo>
                <a:lnTo>
                  <a:pt x="1417574" y="279400"/>
                </a:lnTo>
                <a:lnTo>
                  <a:pt x="1527175" y="228600"/>
                </a:lnTo>
                <a:lnTo>
                  <a:pt x="1642999" y="180975"/>
                </a:lnTo>
                <a:lnTo>
                  <a:pt x="1760474" y="133350"/>
                </a:lnTo>
                <a:lnTo>
                  <a:pt x="1881124" y="85725"/>
                </a:lnTo>
                <a:lnTo>
                  <a:pt x="2006600" y="41275"/>
                </a:lnTo>
                <a:lnTo>
                  <a:pt x="2136775" y="0"/>
                </a:lnTo>
                <a:lnTo>
                  <a:pt x="5013198" y="0"/>
                </a:lnTo>
                <a:lnTo>
                  <a:pt x="5141849" y="41275"/>
                </a:lnTo>
                <a:lnTo>
                  <a:pt x="5267198" y="85725"/>
                </a:lnTo>
                <a:lnTo>
                  <a:pt x="5387848" y="133350"/>
                </a:lnTo>
                <a:lnTo>
                  <a:pt x="5505323" y="180975"/>
                </a:lnTo>
                <a:lnTo>
                  <a:pt x="5621274" y="228600"/>
                </a:lnTo>
                <a:lnTo>
                  <a:pt x="5730748" y="279400"/>
                </a:lnTo>
                <a:lnTo>
                  <a:pt x="5837174" y="330200"/>
                </a:lnTo>
                <a:lnTo>
                  <a:pt x="5937123" y="384175"/>
                </a:lnTo>
                <a:lnTo>
                  <a:pt x="6035548" y="436499"/>
                </a:lnTo>
                <a:lnTo>
                  <a:pt x="6129274" y="490474"/>
                </a:lnTo>
                <a:lnTo>
                  <a:pt x="6218174" y="546100"/>
                </a:lnTo>
                <a:lnTo>
                  <a:pt x="6302248" y="601599"/>
                </a:lnTo>
                <a:lnTo>
                  <a:pt x="6383274" y="658749"/>
                </a:lnTo>
                <a:lnTo>
                  <a:pt x="6462649" y="717550"/>
                </a:lnTo>
                <a:lnTo>
                  <a:pt x="6535674" y="776224"/>
                </a:lnTo>
                <a:lnTo>
                  <a:pt x="6602349" y="835025"/>
                </a:lnTo>
                <a:lnTo>
                  <a:pt x="6669024" y="893699"/>
                </a:lnTo>
                <a:lnTo>
                  <a:pt x="6727698" y="955675"/>
                </a:lnTo>
                <a:lnTo>
                  <a:pt x="6788023" y="1017524"/>
                </a:lnTo>
                <a:lnTo>
                  <a:pt x="6837299" y="1079500"/>
                </a:lnTo>
                <a:lnTo>
                  <a:pt x="6888099" y="1141349"/>
                </a:lnTo>
                <a:lnTo>
                  <a:pt x="6932549" y="1203325"/>
                </a:lnTo>
                <a:lnTo>
                  <a:pt x="6972173" y="1265174"/>
                </a:lnTo>
                <a:lnTo>
                  <a:pt x="7008749" y="1328674"/>
                </a:lnTo>
                <a:lnTo>
                  <a:pt x="7038848" y="1393825"/>
                </a:lnTo>
                <a:lnTo>
                  <a:pt x="7070598" y="1455674"/>
                </a:lnTo>
                <a:lnTo>
                  <a:pt x="7092823" y="1519174"/>
                </a:lnTo>
                <a:lnTo>
                  <a:pt x="7111873" y="1584325"/>
                </a:lnTo>
                <a:lnTo>
                  <a:pt x="7129399" y="1649349"/>
                </a:lnTo>
                <a:lnTo>
                  <a:pt x="7140448" y="1712849"/>
                </a:lnTo>
                <a:lnTo>
                  <a:pt x="7148449" y="1778000"/>
                </a:lnTo>
                <a:lnTo>
                  <a:pt x="7151624" y="1843024"/>
                </a:lnTo>
                <a:lnTo>
                  <a:pt x="7151624" y="1906524"/>
                </a:lnTo>
                <a:lnTo>
                  <a:pt x="7146798" y="1968500"/>
                </a:lnTo>
                <a:lnTo>
                  <a:pt x="7137273" y="2033524"/>
                </a:lnTo>
                <a:lnTo>
                  <a:pt x="7123049" y="2097024"/>
                </a:lnTo>
                <a:lnTo>
                  <a:pt x="7107174" y="2159000"/>
                </a:lnTo>
                <a:lnTo>
                  <a:pt x="7084949" y="2224024"/>
                </a:lnTo>
                <a:lnTo>
                  <a:pt x="7059549" y="2286000"/>
                </a:lnTo>
                <a:lnTo>
                  <a:pt x="7027799" y="2347849"/>
                </a:lnTo>
                <a:lnTo>
                  <a:pt x="6994398" y="2409825"/>
                </a:lnTo>
                <a:lnTo>
                  <a:pt x="6957949" y="2470150"/>
                </a:lnTo>
                <a:lnTo>
                  <a:pt x="6916674" y="2531999"/>
                </a:lnTo>
                <a:lnTo>
                  <a:pt x="6869049" y="2590800"/>
                </a:lnTo>
                <a:lnTo>
                  <a:pt x="6818249" y="2651125"/>
                </a:lnTo>
                <a:lnTo>
                  <a:pt x="6764274" y="2709799"/>
                </a:lnTo>
                <a:lnTo>
                  <a:pt x="6705473" y="2765425"/>
                </a:lnTo>
                <a:lnTo>
                  <a:pt x="6641973" y="2824099"/>
                </a:lnTo>
                <a:lnTo>
                  <a:pt x="6573774" y="2879725"/>
                </a:lnTo>
                <a:lnTo>
                  <a:pt x="6503924" y="2933700"/>
                </a:lnTo>
                <a:lnTo>
                  <a:pt x="6427724" y="2989199"/>
                </a:lnTo>
                <a:lnTo>
                  <a:pt x="6346698" y="3043174"/>
                </a:lnTo>
                <a:lnTo>
                  <a:pt x="6262624" y="3093974"/>
                </a:lnTo>
                <a:lnTo>
                  <a:pt x="6176899" y="3144774"/>
                </a:lnTo>
                <a:lnTo>
                  <a:pt x="6083173" y="3194050"/>
                </a:lnTo>
                <a:lnTo>
                  <a:pt x="5987923" y="3241675"/>
                </a:lnTo>
                <a:lnTo>
                  <a:pt x="5887974" y="3289300"/>
                </a:lnTo>
                <a:lnTo>
                  <a:pt x="5781548" y="3336925"/>
                </a:lnTo>
                <a:lnTo>
                  <a:pt x="5672074" y="3382899"/>
                </a:lnTo>
                <a:lnTo>
                  <a:pt x="5559298" y="3424174"/>
                </a:lnTo>
                <a:lnTo>
                  <a:pt x="5441823" y="3467100"/>
                </a:lnTo>
                <a:lnTo>
                  <a:pt x="5317998" y="3508375"/>
                </a:lnTo>
                <a:lnTo>
                  <a:pt x="5192649" y="3547999"/>
                </a:lnTo>
                <a:lnTo>
                  <a:pt x="5062474" y="3584575"/>
                </a:lnTo>
                <a:lnTo>
                  <a:pt x="2089150" y="3584575"/>
                </a:lnTo>
              </a:path>
            </a:pathLst>
          </a:custGeom>
          <a:ln w="3175">
            <a:solidFill>
              <a:srgbClr val="999999"/>
            </a:solidFill>
          </a:ln>
        </p:spPr>
        <p:txBody>
          <a:bodyPr wrap="square" lIns="0" tIns="0" rIns="0" bIns="0" rtlCol="0">
            <a:noAutofit/>
          </a:bodyPr>
          <a:lstStyle/>
          <a:p>
            <a:endParaRPr dirty="0"/>
          </a:p>
        </p:txBody>
      </p:sp>
      <p:sp>
        <p:nvSpPr>
          <p:cNvPr id="8" name="object 8"/>
          <p:cNvSpPr/>
          <p:nvPr/>
        </p:nvSpPr>
        <p:spPr>
          <a:xfrm>
            <a:off x="1563511" y="1743080"/>
            <a:ext cx="5820890" cy="3584575"/>
          </a:xfrm>
          <a:custGeom>
            <a:avLst/>
            <a:gdLst/>
            <a:ahLst/>
            <a:cxnLst/>
            <a:rect l="l" t="t" r="r" b="b"/>
            <a:pathLst>
              <a:path w="6548501" h="3584575">
                <a:moveTo>
                  <a:pt x="1911350" y="3584575"/>
                </a:moveTo>
                <a:lnTo>
                  <a:pt x="1790700" y="3547999"/>
                </a:lnTo>
                <a:lnTo>
                  <a:pt x="1676400" y="3508375"/>
                </a:lnTo>
                <a:lnTo>
                  <a:pt x="1563751" y="3467100"/>
                </a:lnTo>
                <a:lnTo>
                  <a:pt x="1457325" y="3424174"/>
                </a:lnTo>
                <a:lnTo>
                  <a:pt x="1354074" y="3382899"/>
                </a:lnTo>
                <a:lnTo>
                  <a:pt x="1252474" y="3336925"/>
                </a:lnTo>
                <a:lnTo>
                  <a:pt x="1157224" y="3289300"/>
                </a:lnTo>
                <a:lnTo>
                  <a:pt x="1065149" y="3241675"/>
                </a:lnTo>
                <a:lnTo>
                  <a:pt x="974725" y="3194050"/>
                </a:lnTo>
                <a:lnTo>
                  <a:pt x="890524" y="3144774"/>
                </a:lnTo>
                <a:lnTo>
                  <a:pt x="809625" y="3093974"/>
                </a:lnTo>
                <a:lnTo>
                  <a:pt x="733425" y="3043174"/>
                </a:lnTo>
                <a:lnTo>
                  <a:pt x="660400" y="2989199"/>
                </a:lnTo>
                <a:lnTo>
                  <a:pt x="590550" y="2933700"/>
                </a:lnTo>
                <a:lnTo>
                  <a:pt x="527050" y="2879725"/>
                </a:lnTo>
                <a:lnTo>
                  <a:pt x="465074" y="2824099"/>
                </a:lnTo>
                <a:lnTo>
                  <a:pt x="406400" y="2765425"/>
                </a:lnTo>
                <a:lnTo>
                  <a:pt x="352425" y="2709799"/>
                </a:lnTo>
                <a:lnTo>
                  <a:pt x="301625" y="2651125"/>
                </a:lnTo>
                <a:lnTo>
                  <a:pt x="257175" y="2590800"/>
                </a:lnTo>
                <a:lnTo>
                  <a:pt x="215900" y="2531999"/>
                </a:lnTo>
                <a:lnTo>
                  <a:pt x="176149" y="2470150"/>
                </a:lnTo>
                <a:lnTo>
                  <a:pt x="139700" y="2409825"/>
                </a:lnTo>
                <a:lnTo>
                  <a:pt x="107950" y="2347849"/>
                </a:lnTo>
                <a:lnTo>
                  <a:pt x="84074" y="2286000"/>
                </a:lnTo>
                <a:lnTo>
                  <a:pt x="58674" y="2224024"/>
                </a:lnTo>
                <a:lnTo>
                  <a:pt x="38100" y="2159000"/>
                </a:lnTo>
                <a:lnTo>
                  <a:pt x="23749" y="2097024"/>
                </a:lnTo>
                <a:lnTo>
                  <a:pt x="11049" y="2033524"/>
                </a:lnTo>
                <a:lnTo>
                  <a:pt x="1524" y="1968500"/>
                </a:lnTo>
                <a:lnTo>
                  <a:pt x="0" y="1906524"/>
                </a:lnTo>
                <a:lnTo>
                  <a:pt x="0" y="1843024"/>
                </a:lnTo>
                <a:lnTo>
                  <a:pt x="1524" y="1778000"/>
                </a:lnTo>
                <a:lnTo>
                  <a:pt x="7874" y="1712849"/>
                </a:lnTo>
                <a:lnTo>
                  <a:pt x="19050" y="1649349"/>
                </a:lnTo>
                <a:lnTo>
                  <a:pt x="33274" y="1584325"/>
                </a:lnTo>
                <a:lnTo>
                  <a:pt x="52324" y="1519174"/>
                </a:lnTo>
                <a:lnTo>
                  <a:pt x="73025" y="1455674"/>
                </a:lnTo>
                <a:lnTo>
                  <a:pt x="99949" y="1393825"/>
                </a:lnTo>
                <a:lnTo>
                  <a:pt x="128524" y="1328674"/>
                </a:lnTo>
                <a:lnTo>
                  <a:pt x="161925" y="1265174"/>
                </a:lnTo>
                <a:lnTo>
                  <a:pt x="198374" y="1203325"/>
                </a:lnTo>
                <a:lnTo>
                  <a:pt x="239649" y="1141349"/>
                </a:lnTo>
                <a:lnTo>
                  <a:pt x="285750" y="1079500"/>
                </a:lnTo>
                <a:lnTo>
                  <a:pt x="333375" y="1017524"/>
                </a:lnTo>
                <a:lnTo>
                  <a:pt x="384175" y="955675"/>
                </a:lnTo>
                <a:lnTo>
                  <a:pt x="439674" y="893699"/>
                </a:lnTo>
                <a:lnTo>
                  <a:pt x="501650" y="835025"/>
                </a:lnTo>
                <a:lnTo>
                  <a:pt x="563499" y="776224"/>
                </a:lnTo>
                <a:lnTo>
                  <a:pt x="630174" y="717550"/>
                </a:lnTo>
                <a:lnTo>
                  <a:pt x="700024" y="658749"/>
                </a:lnTo>
                <a:lnTo>
                  <a:pt x="776224" y="601599"/>
                </a:lnTo>
                <a:lnTo>
                  <a:pt x="854075" y="546100"/>
                </a:lnTo>
                <a:lnTo>
                  <a:pt x="934974" y="490474"/>
                </a:lnTo>
                <a:lnTo>
                  <a:pt x="1019175" y="436499"/>
                </a:lnTo>
                <a:lnTo>
                  <a:pt x="1109599" y="384175"/>
                </a:lnTo>
                <a:lnTo>
                  <a:pt x="1201674" y="330200"/>
                </a:lnTo>
                <a:lnTo>
                  <a:pt x="1300099" y="279400"/>
                </a:lnTo>
                <a:lnTo>
                  <a:pt x="1401699" y="228600"/>
                </a:lnTo>
                <a:lnTo>
                  <a:pt x="1504950" y="180975"/>
                </a:lnTo>
                <a:lnTo>
                  <a:pt x="1611249" y="133350"/>
                </a:lnTo>
                <a:lnTo>
                  <a:pt x="1724025" y="85725"/>
                </a:lnTo>
                <a:lnTo>
                  <a:pt x="1838325" y="41275"/>
                </a:lnTo>
                <a:lnTo>
                  <a:pt x="1958975" y="0"/>
                </a:lnTo>
                <a:lnTo>
                  <a:pt x="4589526" y="0"/>
                </a:lnTo>
                <a:lnTo>
                  <a:pt x="4707001" y="41275"/>
                </a:lnTo>
                <a:lnTo>
                  <a:pt x="4821301" y="85725"/>
                </a:lnTo>
                <a:lnTo>
                  <a:pt x="4933950" y="133350"/>
                </a:lnTo>
                <a:lnTo>
                  <a:pt x="5043551" y="180975"/>
                </a:lnTo>
                <a:lnTo>
                  <a:pt x="5146675" y="228600"/>
                </a:lnTo>
                <a:lnTo>
                  <a:pt x="5248275" y="279400"/>
                </a:lnTo>
                <a:lnTo>
                  <a:pt x="5343525" y="330200"/>
                </a:lnTo>
                <a:lnTo>
                  <a:pt x="5435600" y="384175"/>
                </a:lnTo>
                <a:lnTo>
                  <a:pt x="5526151" y="436499"/>
                </a:lnTo>
                <a:lnTo>
                  <a:pt x="5611876" y="490474"/>
                </a:lnTo>
                <a:lnTo>
                  <a:pt x="5694426" y="546100"/>
                </a:lnTo>
                <a:lnTo>
                  <a:pt x="5772150" y="601599"/>
                </a:lnTo>
                <a:lnTo>
                  <a:pt x="5845175" y="658749"/>
                </a:lnTo>
                <a:lnTo>
                  <a:pt x="5915025" y="717550"/>
                </a:lnTo>
                <a:lnTo>
                  <a:pt x="5981700" y="776224"/>
                </a:lnTo>
                <a:lnTo>
                  <a:pt x="6046851" y="835025"/>
                </a:lnTo>
                <a:lnTo>
                  <a:pt x="6105525" y="893699"/>
                </a:lnTo>
                <a:lnTo>
                  <a:pt x="6161151" y="955675"/>
                </a:lnTo>
                <a:lnTo>
                  <a:pt x="6211951" y="1017524"/>
                </a:lnTo>
                <a:lnTo>
                  <a:pt x="6262751" y="1079500"/>
                </a:lnTo>
                <a:lnTo>
                  <a:pt x="6307201" y="1141349"/>
                </a:lnTo>
                <a:lnTo>
                  <a:pt x="6346825" y="1203325"/>
                </a:lnTo>
                <a:lnTo>
                  <a:pt x="6383401" y="1265174"/>
                </a:lnTo>
                <a:lnTo>
                  <a:pt x="6416675" y="1328674"/>
                </a:lnTo>
                <a:lnTo>
                  <a:pt x="6448425" y="1393825"/>
                </a:lnTo>
                <a:lnTo>
                  <a:pt x="6472301" y="1455674"/>
                </a:lnTo>
                <a:lnTo>
                  <a:pt x="6496050" y="1519174"/>
                </a:lnTo>
                <a:lnTo>
                  <a:pt x="6511925" y="1584325"/>
                </a:lnTo>
                <a:lnTo>
                  <a:pt x="6526276" y="1649349"/>
                </a:lnTo>
                <a:lnTo>
                  <a:pt x="6537325" y="1712849"/>
                </a:lnTo>
                <a:lnTo>
                  <a:pt x="6545326" y="1778000"/>
                </a:lnTo>
                <a:lnTo>
                  <a:pt x="6548501" y="1843024"/>
                </a:lnTo>
                <a:lnTo>
                  <a:pt x="6545326" y="1906524"/>
                </a:lnTo>
                <a:lnTo>
                  <a:pt x="6543675" y="1968500"/>
                </a:lnTo>
                <a:lnTo>
                  <a:pt x="6534150" y="2033524"/>
                </a:lnTo>
                <a:lnTo>
                  <a:pt x="6523101" y="2097024"/>
                </a:lnTo>
                <a:lnTo>
                  <a:pt x="6507226" y="2159000"/>
                </a:lnTo>
                <a:lnTo>
                  <a:pt x="6486525" y="2224024"/>
                </a:lnTo>
                <a:lnTo>
                  <a:pt x="6464300" y="2286000"/>
                </a:lnTo>
                <a:lnTo>
                  <a:pt x="6437376" y="2347849"/>
                </a:lnTo>
                <a:lnTo>
                  <a:pt x="6405626" y="2409825"/>
                </a:lnTo>
                <a:lnTo>
                  <a:pt x="6369050" y="2470150"/>
                </a:lnTo>
                <a:lnTo>
                  <a:pt x="6332601" y="2531999"/>
                </a:lnTo>
                <a:lnTo>
                  <a:pt x="6288151" y="2590800"/>
                </a:lnTo>
                <a:lnTo>
                  <a:pt x="6243701" y="2651125"/>
                </a:lnTo>
                <a:lnTo>
                  <a:pt x="6192901" y="2709799"/>
                </a:lnTo>
                <a:lnTo>
                  <a:pt x="6138926" y="2765425"/>
                </a:lnTo>
                <a:lnTo>
                  <a:pt x="6080125" y="2824099"/>
                </a:lnTo>
                <a:lnTo>
                  <a:pt x="6018276" y="2879725"/>
                </a:lnTo>
                <a:lnTo>
                  <a:pt x="5954776" y="2933700"/>
                </a:lnTo>
                <a:lnTo>
                  <a:pt x="5884926" y="2989199"/>
                </a:lnTo>
                <a:lnTo>
                  <a:pt x="5811901" y="3043174"/>
                </a:lnTo>
                <a:lnTo>
                  <a:pt x="5735701" y="3093974"/>
                </a:lnTo>
                <a:lnTo>
                  <a:pt x="5654675" y="3144774"/>
                </a:lnTo>
                <a:lnTo>
                  <a:pt x="5570601" y="3194050"/>
                </a:lnTo>
                <a:lnTo>
                  <a:pt x="5480050" y="3241675"/>
                </a:lnTo>
                <a:lnTo>
                  <a:pt x="5387975" y="3289300"/>
                </a:lnTo>
                <a:lnTo>
                  <a:pt x="5292725" y="3336925"/>
                </a:lnTo>
                <a:lnTo>
                  <a:pt x="5191125" y="3382899"/>
                </a:lnTo>
                <a:lnTo>
                  <a:pt x="5088001" y="3424174"/>
                </a:lnTo>
                <a:lnTo>
                  <a:pt x="4981575" y="3467100"/>
                </a:lnTo>
                <a:lnTo>
                  <a:pt x="4868926" y="3508375"/>
                </a:lnTo>
                <a:lnTo>
                  <a:pt x="4754626" y="3547999"/>
                </a:lnTo>
                <a:lnTo>
                  <a:pt x="4633976" y="3584575"/>
                </a:lnTo>
                <a:lnTo>
                  <a:pt x="1911350" y="3584575"/>
                </a:lnTo>
              </a:path>
            </a:pathLst>
          </a:custGeom>
          <a:ln w="3175">
            <a:solidFill>
              <a:srgbClr val="999999"/>
            </a:solidFill>
          </a:ln>
        </p:spPr>
        <p:txBody>
          <a:bodyPr wrap="square" lIns="0" tIns="0" rIns="0" bIns="0" rtlCol="0">
            <a:noAutofit/>
          </a:bodyPr>
          <a:lstStyle/>
          <a:p>
            <a:endParaRPr dirty="0"/>
          </a:p>
        </p:txBody>
      </p:sp>
      <p:sp>
        <p:nvSpPr>
          <p:cNvPr id="9" name="object 9"/>
          <p:cNvSpPr/>
          <p:nvPr/>
        </p:nvSpPr>
        <p:spPr>
          <a:xfrm>
            <a:off x="1837267" y="1743080"/>
            <a:ext cx="5270556" cy="3584575"/>
          </a:xfrm>
          <a:custGeom>
            <a:avLst/>
            <a:gdLst/>
            <a:ahLst/>
            <a:cxnLst/>
            <a:rect l="l" t="t" r="r" b="b"/>
            <a:pathLst>
              <a:path w="5929376" h="3584575">
                <a:moveTo>
                  <a:pt x="1731899" y="3584575"/>
                </a:moveTo>
                <a:lnTo>
                  <a:pt x="1625600" y="3547999"/>
                </a:lnTo>
                <a:lnTo>
                  <a:pt x="1519301" y="3508375"/>
                </a:lnTo>
                <a:lnTo>
                  <a:pt x="1419225" y="3467100"/>
                </a:lnTo>
                <a:lnTo>
                  <a:pt x="1320800" y="3424174"/>
                </a:lnTo>
                <a:lnTo>
                  <a:pt x="1227201" y="3382899"/>
                </a:lnTo>
                <a:lnTo>
                  <a:pt x="1138174" y="3336925"/>
                </a:lnTo>
                <a:lnTo>
                  <a:pt x="1050925" y="3289300"/>
                </a:lnTo>
                <a:lnTo>
                  <a:pt x="966724" y="3241675"/>
                </a:lnTo>
                <a:lnTo>
                  <a:pt x="885825" y="3194050"/>
                </a:lnTo>
                <a:lnTo>
                  <a:pt x="809625" y="3144774"/>
                </a:lnTo>
                <a:lnTo>
                  <a:pt x="736600" y="3093974"/>
                </a:lnTo>
                <a:lnTo>
                  <a:pt x="666750" y="3043174"/>
                </a:lnTo>
                <a:lnTo>
                  <a:pt x="600075" y="2989199"/>
                </a:lnTo>
                <a:lnTo>
                  <a:pt x="538099" y="2933700"/>
                </a:lnTo>
                <a:lnTo>
                  <a:pt x="479425" y="2879725"/>
                </a:lnTo>
                <a:lnTo>
                  <a:pt x="423799" y="2824099"/>
                </a:lnTo>
                <a:lnTo>
                  <a:pt x="369824" y="2765425"/>
                </a:lnTo>
                <a:lnTo>
                  <a:pt x="322199" y="2709799"/>
                </a:lnTo>
                <a:lnTo>
                  <a:pt x="277749" y="2651125"/>
                </a:lnTo>
                <a:lnTo>
                  <a:pt x="234950" y="2590800"/>
                </a:lnTo>
                <a:lnTo>
                  <a:pt x="195199" y="2531999"/>
                </a:lnTo>
                <a:lnTo>
                  <a:pt x="161925" y="2470150"/>
                </a:lnTo>
                <a:lnTo>
                  <a:pt x="128524" y="2409825"/>
                </a:lnTo>
                <a:lnTo>
                  <a:pt x="99949" y="2347849"/>
                </a:lnTo>
                <a:lnTo>
                  <a:pt x="77724" y="2286000"/>
                </a:lnTo>
                <a:lnTo>
                  <a:pt x="55499" y="2224024"/>
                </a:lnTo>
                <a:lnTo>
                  <a:pt x="39624" y="2159000"/>
                </a:lnTo>
                <a:lnTo>
                  <a:pt x="22225" y="2097024"/>
                </a:lnTo>
                <a:lnTo>
                  <a:pt x="14224" y="2033524"/>
                </a:lnTo>
                <a:lnTo>
                  <a:pt x="4699" y="1968500"/>
                </a:lnTo>
                <a:lnTo>
                  <a:pt x="0" y="1906524"/>
                </a:lnTo>
                <a:lnTo>
                  <a:pt x="0" y="1843024"/>
                </a:lnTo>
                <a:lnTo>
                  <a:pt x="3175" y="1778000"/>
                </a:lnTo>
                <a:lnTo>
                  <a:pt x="7874" y="1712849"/>
                </a:lnTo>
                <a:lnTo>
                  <a:pt x="19050" y="1649349"/>
                </a:lnTo>
                <a:lnTo>
                  <a:pt x="33274" y="1584325"/>
                </a:lnTo>
                <a:lnTo>
                  <a:pt x="47625" y="1519174"/>
                </a:lnTo>
                <a:lnTo>
                  <a:pt x="69850" y="1455674"/>
                </a:lnTo>
                <a:lnTo>
                  <a:pt x="92075" y="1393825"/>
                </a:lnTo>
                <a:lnTo>
                  <a:pt x="117475" y="1328674"/>
                </a:lnTo>
                <a:lnTo>
                  <a:pt x="147574" y="1265174"/>
                </a:lnTo>
                <a:lnTo>
                  <a:pt x="182499" y="1203325"/>
                </a:lnTo>
                <a:lnTo>
                  <a:pt x="219075" y="1141349"/>
                </a:lnTo>
                <a:lnTo>
                  <a:pt x="260350" y="1079500"/>
                </a:lnTo>
                <a:lnTo>
                  <a:pt x="303149" y="1017524"/>
                </a:lnTo>
                <a:lnTo>
                  <a:pt x="350774" y="955675"/>
                </a:lnTo>
                <a:lnTo>
                  <a:pt x="400050" y="893699"/>
                </a:lnTo>
                <a:lnTo>
                  <a:pt x="454025" y="835025"/>
                </a:lnTo>
                <a:lnTo>
                  <a:pt x="512699" y="776224"/>
                </a:lnTo>
                <a:lnTo>
                  <a:pt x="571500" y="717550"/>
                </a:lnTo>
                <a:lnTo>
                  <a:pt x="636524" y="658749"/>
                </a:lnTo>
                <a:lnTo>
                  <a:pt x="703199" y="601599"/>
                </a:lnTo>
                <a:lnTo>
                  <a:pt x="773049" y="546100"/>
                </a:lnTo>
                <a:lnTo>
                  <a:pt x="849249" y="490474"/>
                </a:lnTo>
                <a:lnTo>
                  <a:pt x="925449" y="436499"/>
                </a:lnTo>
                <a:lnTo>
                  <a:pt x="1006475" y="384175"/>
                </a:lnTo>
                <a:lnTo>
                  <a:pt x="1090549" y="330200"/>
                </a:lnTo>
                <a:lnTo>
                  <a:pt x="1177925" y="279400"/>
                </a:lnTo>
                <a:lnTo>
                  <a:pt x="1270000" y="228600"/>
                </a:lnTo>
                <a:lnTo>
                  <a:pt x="1362075" y="180975"/>
                </a:lnTo>
                <a:lnTo>
                  <a:pt x="1460500" y="133350"/>
                </a:lnTo>
                <a:lnTo>
                  <a:pt x="1562100" y="85725"/>
                </a:lnTo>
                <a:lnTo>
                  <a:pt x="1665224" y="41275"/>
                </a:lnTo>
                <a:lnTo>
                  <a:pt x="1774825" y="0"/>
                </a:lnTo>
                <a:lnTo>
                  <a:pt x="4154424" y="0"/>
                </a:lnTo>
                <a:lnTo>
                  <a:pt x="4264025" y="41275"/>
                </a:lnTo>
                <a:lnTo>
                  <a:pt x="4367276" y="85725"/>
                </a:lnTo>
                <a:lnTo>
                  <a:pt x="4468876" y="133350"/>
                </a:lnTo>
                <a:lnTo>
                  <a:pt x="4567301" y="180975"/>
                </a:lnTo>
                <a:lnTo>
                  <a:pt x="4659376" y="228600"/>
                </a:lnTo>
                <a:lnTo>
                  <a:pt x="4751451" y="279400"/>
                </a:lnTo>
                <a:lnTo>
                  <a:pt x="4838700" y="330200"/>
                </a:lnTo>
                <a:lnTo>
                  <a:pt x="4922901" y="384175"/>
                </a:lnTo>
                <a:lnTo>
                  <a:pt x="5003800" y="436499"/>
                </a:lnTo>
                <a:lnTo>
                  <a:pt x="5080000" y="490474"/>
                </a:lnTo>
                <a:lnTo>
                  <a:pt x="5156200" y="546100"/>
                </a:lnTo>
                <a:lnTo>
                  <a:pt x="5226050" y="601599"/>
                </a:lnTo>
                <a:lnTo>
                  <a:pt x="5292725" y="658749"/>
                </a:lnTo>
                <a:lnTo>
                  <a:pt x="5357876" y="717550"/>
                </a:lnTo>
                <a:lnTo>
                  <a:pt x="5416550" y="776224"/>
                </a:lnTo>
                <a:lnTo>
                  <a:pt x="5475351" y="835025"/>
                </a:lnTo>
                <a:lnTo>
                  <a:pt x="5529326" y="893699"/>
                </a:lnTo>
                <a:lnTo>
                  <a:pt x="5578475" y="955675"/>
                </a:lnTo>
                <a:lnTo>
                  <a:pt x="5626100" y="1017524"/>
                </a:lnTo>
                <a:lnTo>
                  <a:pt x="5669026" y="1079500"/>
                </a:lnTo>
                <a:lnTo>
                  <a:pt x="5710301" y="1141349"/>
                </a:lnTo>
                <a:lnTo>
                  <a:pt x="5746750" y="1203325"/>
                </a:lnTo>
                <a:lnTo>
                  <a:pt x="5781675" y="1265174"/>
                </a:lnTo>
                <a:lnTo>
                  <a:pt x="5811901" y="1328674"/>
                </a:lnTo>
                <a:lnTo>
                  <a:pt x="5837301" y="1393825"/>
                </a:lnTo>
                <a:lnTo>
                  <a:pt x="5859526" y="1455674"/>
                </a:lnTo>
                <a:lnTo>
                  <a:pt x="5881751" y="1519174"/>
                </a:lnTo>
                <a:lnTo>
                  <a:pt x="5895975" y="1584325"/>
                </a:lnTo>
                <a:lnTo>
                  <a:pt x="5910326" y="1649349"/>
                </a:lnTo>
                <a:lnTo>
                  <a:pt x="5921375" y="1712849"/>
                </a:lnTo>
                <a:lnTo>
                  <a:pt x="5926201" y="1778000"/>
                </a:lnTo>
                <a:lnTo>
                  <a:pt x="5929376" y="1843024"/>
                </a:lnTo>
                <a:lnTo>
                  <a:pt x="5926201" y="1906524"/>
                </a:lnTo>
                <a:lnTo>
                  <a:pt x="5924550" y="1968500"/>
                </a:lnTo>
                <a:lnTo>
                  <a:pt x="5915025" y="2033524"/>
                </a:lnTo>
                <a:lnTo>
                  <a:pt x="5903976" y="2097024"/>
                </a:lnTo>
                <a:lnTo>
                  <a:pt x="5889625" y="2159000"/>
                </a:lnTo>
                <a:lnTo>
                  <a:pt x="5873750" y="2224024"/>
                </a:lnTo>
                <a:lnTo>
                  <a:pt x="5851525" y="2286000"/>
                </a:lnTo>
                <a:lnTo>
                  <a:pt x="5829300" y="2347849"/>
                </a:lnTo>
                <a:lnTo>
                  <a:pt x="5800725" y="2409825"/>
                </a:lnTo>
                <a:lnTo>
                  <a:pt x="5767451" y="2470150"/>
                </a:lnTo>
                <a:lnTo>
                  <a:pt x="5734050" y="2531999"/>
                </a:lnTo>
                <a:lnTo>
                  <a:pt x="5694426" y="2590800"/>
                </a:lnTo>
                <a:lnTo>
                  <a:pt x="5651500" y="2651125"/>
                </a:lnTo>
                <a:lnTo>
                  <a:pt x="5607050" y="2709799"/>
                </a:lnTo>
                <a:lnTo>
                  <a:pt x="5559425" y="2765425"/>
                </a:lnTo>
                <a:lnTo>
                  <a:pt x="5505450" y="2824099"/>
                </a:lnTo>
                <a:lnTo>
                  <a:pt x="5449951" y="2879725"/>
                </a:lnTo>
                <a:lnTo>
                  <a:pt x="5391150" y="2933700"/>
                </a:lnTo>
                <a:lnTo>
                  <a:pt x="5329301" y="2989199"/>
                </a:lnTo>
                <a:lnTo>
                  <a:pt x="5262626" y="3043174"/>
                </a:lnTo>
                <a:lnTo>
                  <a:pt x="5192776" y="3093974"/>
                </a:lnTo>
                <a:lnTo>
                  <a:pt x="5119751" y="3144774"/>
                </a:lnTo>
                <a:lnTo>
                  <a:pt x="5043551" y="3194050"/>
                </a:lnTo>
                <a:lnTo>
                  <a:pt x="4962525" y="3241675"/>
                </a:lnTo>
                <a:lnTo>
                  <a:pt x="4878451" y="3289300"/>
                </a:lnTo>
                <a:lnTo>
                  <a:pt x="4791075" y="3336925"/>
                </a:lnTo>
                <a:lnTo>
                  <a:pt x="4702175" y="3382899"/>
                </a:lnTo>
                <a:lnTo>
                  <a:pt x="4608576" y="3424174"/>
                </a:lnTo>
                <a:lnTo>
                  <a:pt x="4510151" y="3467100"/>
                </a:lnTo>
                <a:lnTo>
                  <a:pt x="4410075" y="3508375"/>
                </a:lnTo>
                <a:lnTo>
                  <a:pt x="4303776" y="3547999"/>
                </a:lnTo>
                <a:lnTo>
                  <a:pt x="4197350" y="3584575"/>
                </a:lnTo>
                <a:lnTo>
                  <a:pt x="1731899" y="3584575"/>
                </a:lnTo>
              </a:path>
            </a:pathLst>
          </a:custGeom>
          <a:ln w="3175">
            <a:solidFill>
              <a:srgbClr val="999999"/>
            </a:solidFill>
          </a:ln>
        </p:spPr>
        <p:txBody>
          <a:bodyPr wrap="square" lIns="0" tIns="0" rIns="0" bIns="0" rtlCol="0">
            <a:noAutofit/>
          </a:bodyPr>
          <a:lstStyle/>
          <a:p>
            <a:endParaRPr dirty="0"/>
          </a:p>
        </p:txBody>
      </p:sp>
      <p:sp>
        <p:nvSpPr>
          <p:cNvPr id="10" name="object 10"/>
          <p:cNvSpPr/>
          <p:nvPr/>
        </p:nvSpPr>
        <p:spPr>
          <a:xfrm>
            <a:off x="2156178" y="1743080"/>
            <a:ext cx="4632734" cy="3584575"/>
          </a:xfrm>
          <a:custGeom>
            <a:avLst/>
            <a:gdLst/>
            <a:ahLst/>
            <a:cxnLst/>
            <a:rect l="l" t="t" r="r" b="b"/>
            <a:pathLst>
              <a:path w="5211826" h="3584575">
                <a:moveTo>
                  <a:pt x="1522476" y="3584575"/>
                </a:moveTo>
                <a:lnTo>
                  <a:pt x="1427226" y="3547999"/>
                </a:lnTo>
                <a:lnTo>
                  <a:pt x="1335151" y="3508375"/>
                </a:lnTo>
                <a:lnTo>
                  <a:pt x="1247775" y="3467100"/>
                </a:lnTo>
                <a:lnTo>
                  <a:pt x="1160526" y="3424174"/>
                </a:lnTo>
                <a:lnTo>
                  <a:pt x="1076325" y="3382899"/>
                </a:lnTo>
                <a:lnTo>
                  <a:pt x="998474" y="3336925"/>
                </a:lnTo>
                <a:lnTo>
                  <a:pt x="922274" y="3289300"/>
                </a:lnTo>
                <a:lnTo>
                  <a:pt x="849249" y="3241675"/>
                </a:lnTo>
                <a:lnTo>
                  <a:pt x="776224" y="3194050"/>
                </a:lnTo>
                <a:lnTo>
                  <a:pt x="709549" y="3144774"/>
                </a:lnTo>
                <a:lnTo>
                  <a:pt x="644525" y="3093974"/>
                </a:lnTo>
                <a:lnTo>
                  <a:pt x="585724" y="3043174"/>
                </a:lnTo>
                <a:lnTo>
                  <a:pt x="527050" y="2989199"/>
                </a:lnTo>
                <a:lnTo>
                  <a:pt x="471424" y="2933700"/>
                </a:lnTo>
                <a:lnTo>
                  <a:pt x="420624" y="2879725"/>
                </a:lnTo>
                <a:lnTo>
                  <a:pt x="369824" y="2824099"/>
                </a:lnTo>
                <a:lnTo>
                  <a:pt x="325374" y="2765425"/>
                </a:lnTo>
                <a:lnTo>
                  <a:pt x="282575" y="2709799"/>
                </a:lnTo>
                <a:lnTo>
                  <a:pt x="241300" y="2651125"/>
                </a:lnTo>
                <a:lnTo>
                  <a:pt x="204724" y="2590800"/>
                </a:lnTo>
                <a:lnTo>
                  <a:pt x="171450" y="2531999"/>
                </a:lnTo>
                <a:lnTo>
                  <a:pt x="139700" y="2470150"/>
                </a:lnTo>
                <a:lnTo>
                  <a:pt x="112649" y="2409825"/>
                </a:lnTo>
                <a:lnTo>
                  <a:pt x="87249" y="2347849"/>
                </a:lnTo>
                <a:lnTo>
                  <a:pt x="66675" y="2286000"/>
                </a:lnTo>
                <a:lnTo>
                  <a:pt x="47625" y="2224024"/>
                </a:lnTo>
                <a:lnTo>
                  <a:pt x="33274" y="2159000"/>
                </a:lnTo>
                <a:lnTo>
                  <a:pt x="19050" y="2097024"/>
                </a:lnTo>
                <a:lnTo>
                  <a:pt x="11049" y="2033524"/>
                </a:lnTo>
                <a:lnTo>
                  <a:pt x="3175" y="1968500"/>
                </a:lnTo>
                <a:lnTo>
                  <a:pt x="0" y="1906524"/>
                </a:lnTo>
                <a:lnTo>
                  <a:pt x="0" y="1843024"/>
                </a:lnTo>
                <a:lnTo>
                  <a:pt x="3175" y="1778000"/>
                </a:lnTo>
                <a:lnTo>
                  <a:pt x="7874" y="1712849"/>
                </a:lnTo>
                <a:lnTo>
                  <a:pt x="17399" y="1649349"/>
                </a:lnTo>
                <a:lnTo>
                  <a:pt x="28575" y="1584325"/>
                </a:lnTo>
                <a:lnTo>
                  <a:pt x="41275" y="1519174"/>
                </a:lnTo>
                <a:lnTo>
                  <a:pt x="58674" y="1455674"/>
                </a:lnTo>
                <a:lnTo>
                  <a:pt x="80899" y="1393825"/>
                </a:lnTo>
                <a:lnTo>
                  <a:pt x="103124" y="1328674"/>
                </a:lnTo>
                <a:lnTo>
                  <a:pt x="128524" y="1265174"/>
                </a:lnTo>
                <a:lnTo>
                  <a:pt x="160274" y="1203325"/>
                </a:lnTo>
                <a:lnTo>
                  <a:pt x="190500" y="1141349"/>
                </a:lnTo>
                <a:lnTo>
                  <a:pt x="226949" y="1079500"/>
                </a:lnTo>
                <a:lnTo>
                  <a:pt x="266700" y="1017524"/>
                </a:lnTo>
                <a:lnTo>
                  <a:pt x="307975" y="955675"/>
                </a:lnTo>
                <a:lnTo>
                  <a:pt x="350774" y="893699"/>
                </a:lnTo>
                <a:lnTo>
                  <a:pt x="398399" y="835025"/>
                </a:lnTo>
                <a:lnTo>
                  <a:pt x="447675" y="776224"/>
                </a:lnTo>
                <a:lnTo>
                  <a:pt x="501650" y="717550"/>
                </a:lnTo>
                <a:lnTo>
                  <a:pt x="557149" y="658749"/>
                </a:lnTo>
                <a:lnTo>
                  <a:pt x="615950" y="601599"/>
                </a:lnTo>
                <a:lnTo>
                  <a:pt x="680974" y="546100"/>
                </a:lnTo>
                <a:lnTo>
                  <a:pt x="746125" y="490474"/>
                </a:lnTo>
                <a:lnTo>
                  <a:pt x="812800" y="436499"/>
                </a:lnTo>
                <a:lnTo>
                  <a:pt x="882650" y="384175"/>
                </a:lnTo>
                <a:lnTo>
                  <a:pt x="958850" y="330200"/>
                </a:lnTo>
                <a:lnTo>
                  <a:pt x="1035050" y="279400"/>
                </a:lnTo>
                <a:lnTo>
                  <a:pt x="1116076" y="228600"/>
                </a:lnTo>
                <a:lnTo>
                  <a:pt x="1196975" y="180975"/>
                </a:lnTo>
                <a:lnTo>
                  <a:pt x="1284351" y="133350"/>
                </a:lnTo>
                <a:lnTo>
                  <a:pt x="1373251" y="85725"/>
                </a:lnTo>
                <a:lnTo>
                  <a:pt x="1463675" y="41275"/>
                </a:lnTo>
                <a:lnTo>
                  <a:pt x="1558925" y="0"/>
                </a:lnTo>
                <a:lnTo>
                  <a:pt x="3652774" y="0"/>
                </a:lnTo>
                <a:lnTo>
                  <a:pt x="3748024" y="41275"/>
                </a:lnTo>
                <a:lnTo>
                  <a:pt x="3838575" y="85725"/>
                </a:lnTo>
                <a:lnTo>
                  <a:pt x="3927475" y="133350"/>
                </a:lnTo>
                <a:lnTo>
                  <a:pt x="4014724" y="180975"/>
                </a:lnTo>
                <a:lnTo>
                  <a:pt x="4095750" y="228600"/>
                </a:lnTo>
                <a:lnTo>
                  <a:pt x="4176776" y="279400"/>
                </a:lnTo>
                <a:lnTo>
                  <a:pt x="4252976" y="330200"/>
                </a:lnTo>
                <a:lnTo>
                  <a:pt x="4329176" y="384175"/>
                </a:lnTo>
                <a:lnTo>
                  <a:pt x="4399026" y="436499"/>
                </a:lnTo>
                <a:lnTo>
                  <a:pt x="4465701" y="490474"/>
                </a:lnTo>
                <a:lnTo>
                  <a:pt x="4533900" y="546100"/>
                </a:lnTo>
                <a:lnTo>
                  <a:pt x="4595876" y="601599"/>
                </a:lnTo>
                <a:lnTo>
                  <a:pt x="4654550" y="658749"/>
                </a:lnTo>
                <a:lnTo>
                  <a:pt x="4710176" y="717550"/>
                </a:lnTo>
                <a:lnTo>
                  <a:pt x="4764151" y="776224"/>
                </a:lnTo>
                <a:lnTo>
                  <a:pt x="4813300" y="835025"/>
                </a:lnTo>
                <a:lnTo>
                  <a:pt x="4860925" y="893699"/>
                </a:lnTo>
                <a:lnTo>
                  <a:pt x="4907026" y="955675"/>
                </a:lnTo>
                <a:lnTo>
                  <a:pt x="4945126" y="1017524"/>
                </a:lnTo>
                <a:lnTo>
                  <a:pt x="4984750" y="1079500"/>
                </a:lnTo>
                <a:lnTo>
                  <a:pt x="5021326" y="1141349"/>
                </a:lnTo>
                <a:lnTo>
                  <a:pt x="5051425" y="1203325"/>
                </a:lnTo>
                <a:lnTo>
                  <a:pt x="5083175" y="1265174"/>
                </a:lnTo>
                <a:lnTo>
                  <a:pt x="5108575" y="1328674"/>
                </a:lnTo>
                <a:lnTo>
                  <a:pt x="5133975" y="1393825"/>
                </a:lnTo>
                <a:lnTo>
                  <a:pt x="5153025" y="1455674"/>
                </a:lnTo>
                <a:lnTo>
                  <a:pt x="5170551" y="1519174"/>
                </a:lnTo>
                <a:lnTo>
                  <a:pt x="5183251" y="1584325"/>
                </a:lnTo>
                <a:lnTo>
                  <a:pt x="5194300" y="1649349"/>
                </a:lnTo>
                <a:lnTo>
                  <a:pt x="5203825" y="1712849"/>
                </a:lnTo>
                <a:lnTo>
                  <a:pt x="5208651" y="1778000"/>
                </a:lnTo>
                <a:lnTo>
                  <a:pt x="5211826" y="1843024"/>
                </a:lnTo>
                <a:lnTo>
                  <a:pt x="5211826" y="1906524"/>
                </a:lnTo>
                <a:lnTo>
                  <a:pt x="5208651" y="1968500"/>
                </a:lnTo>
                <a:lnTo>
                  <a:pt x="5203825" y="2033524"/>
                </a:lnTo>
                <a:lnTo>
                  <a:pt x="5192776" y="2097024"/>
                </a:lnTo>
                <a:lnTo>
                  <a:pt x="5181600" y="2159000"/>
                </a:lnTo>
                <a:lnTo>
                  <a:pt x="5164201" y="2224024"/>
                </a:lnTo>
                <a:lnTo>
                  <a:pt x="5145151" y="2286000"/>
                </a:lnTo>
                <a:lnTo>
                  <a:pt x="5124450" y="2347849"/>
                </a:lnTo>
                <a:lnTo>
                  <a:pt x="5099050" y="2409825"/>
                </a:lnTo>
                <a:lnTo>
                  <a:pt x="5072126" y="2470150"/>
                </a:lnTo>
                <a:lnTo>
                  <a:pt x="5040376" y="2531999"/>
                </a:lnTo>
                <a:lnTo>
                  <a:pt x="5006975" y="2590800"/>
                </a:lnTo>
                <a:lnTo>
                  <a:pt x="4970526" y="2651125"/>
                </a:lnTo>
                <a:lnTo>
                  <a:pt x="4930775" y="2709799"/>
                </a:lnTo>
                <a:lnTo>
                  <a:pt x="4886325" y="2765425"/>
                </a:lnTo>
                <a:lnTo>
                  <a:pt x="4841875" y="2824099"/>
                </a:lnTo>
                <a:lnTo>
                  <a:pt x="4791075" y="2879725"/>
                </a:lnTo>
                <a:lnTo>
                  <a:pt x="4740275" y="2933700"/>
                </a:lnTo>
                <a:lnTo>
                  <a:pt x="4684776" y="2989199"/>
                </a:lnTo>
                <a:lnTo>
                  <a:pt x="4625975" y="3043174"/>
                </a:lnTo>
                <a:lnTo>
                  <a:pt x="4567301" y="3093974"/>
                </a:lnTo>
                <a:lnTo>
                  <a:pt x="4502150" y="3144774"/>
                </a:lnTo>
                <a:lnTo>
                  <a:pt x="4435475" y="3194050"/>
                </a:lnTo>
                <a:lnTo>
                  <a:pt x="4362450" y="3241675"/>
                </a:lnTo>
                <a:lnTo>
                  <a:pt x="4289425" y="3289300"/>
                </a:lnTo>
                <a:lnTo>
                  <a:pt x="4213225" y="3336925"/>
                </a:lnTo>
                <a:lnTo>
                  <a:pt x="4135501" y="3382899"/>
                </a:lnTo>
                <a:lnTo>
                  <a:pt x="4051300" y="3424174"/>
                </a:lnTo>
                <a:lnTo>
                  <a:pt x="3963924" y="3467100"/>
                </a:lnTo>
                <a:lnTo>
                  <a:pt x="3876675" y="3508375"/>
                </a:lnTo>
                <a:lnTo>
                  <a:pt x="3784600" y="3547999"/>
                </a:lnTo>
                <a:lnTo>
                  <a:pt x="3689350" y="3584575"/>
                </a:lnTo>
                <a:lnTo>
                  <a:pt x="1522476" y="3584575"/>
                </a:lnTo>
              </a:path>
            </a:pathLst>
          </a:custGeom>
          <a:ln w="3175">
            <a:solidFill>
              <a:srgbClr val="999999"/>
            </a:solidFill>
          </a:ln>
        </p:spPr>
        <p:txBody>
          <a:bodyPr wrap="square" lIns="0" tIns="0" rIns="0" bIns="0" rtlCol="0">
            <a:noAutofit/>
          </a:bodyPr>
          <a:lstStyle/>
          <a:p>
            <a:endParaRPr dirty="0"/>
          </a:p>
        </p:txBody>
      </p:sp>
      <p:sp>
        <p:nvSpPr>
          <p:cNvPr id="11" name="object 11"/>
          <p:cNvSpPr/>
          <p:nvPr/>
        </p:nvSpPr>
        <p:spPr>
          <a:xfrm>
            <a:off x="2569690" y="1743080"/>
            <a:ext cx="3805710" cy="3584575"/>
          </a:xfrm>
          <a:custGeom>
            <a:avLst/>
            <a:gdLst/>
            <a:ahLst/>
            <a:cxnLst/>
            <a:rect l="l" t="t" r="r" b="b"/>
            <a:pathLst>
              <a:path w="4281424" h="3584575">
                <a:moveTo>
                  <a:pt x="1250950" y="3584575"/>
                </a:moveTo>
                <a:lnTo>
                  <a:pt x="1171575" y="3547999"/>
                </a:lnTo>
                <a:lnTo>
                  <a:pt x="1096899" y="3508375"/>
                </a:lnTo>
                <a:lnTo>
                  <a:pt x="1023874" y="3467100"/>
                </a:lnTo>
                <a:lnTo>
                  <a:pt x="954024" y="3424174"/>
                </a:lnTo>
                <a:lnTo>
                  <a:pt x="885825" y="3382899"/>
                </a:lnTo>
                <a:lnTo>
                  <a:pt x="822325" y="3336925"/>
                </a:lnTo>
                <a:lnTo>
                  <a:pt x="757174" y="3289300"/>
                </a:lnTo>
                <a:lnTo>
                  <a:pt x="698500" y="3241675"/>
                </a:lnTo>
                <a:lnTo>
                  <a:pt x="639699" y="3194050"/>
                </a:lnTo>
                <a:lnTo>
                  <a:pt x="582549" y="3144774"/>
                </a:lnTo>
                <a:lnTo>
                  <a:pt x="530225" y="3093974"/>
                </a:lnTo>
                <a:lnTo>
                  <a:pt x="479425" y="3043174"/>
                </a:lnTo>
                <a:lnTo>
                  <a:pt x="431800" y="2989199"/>
                </a:lnTo>
                <a:lnTo>
                  <a:pt x="387350" y="2933700"/>
                </a:lnTo>
                <a:lnTo>
                  <a:pt x="344424" y="2879725"/>
                </a:lnTo>
                <a:lnTo>
                  <a:pt x="306324" y="2824099"/>
                </a:lnTo>
                <a:lnTo>
                  <a:pt x="266700" y="2765425"/>
                </a:lnTo>
                <a:lnTo>
                  <a:pt x="233299" y="2709799"/>
                </a:lnTo>
                <a:lnTo>
                  <a:pt x="198374" y="2651125"/>
                </a:lnTo>
                <a:lnTo>
                  <a:pt x="168275" y="2590800"/>
                </a:lnTo>
                <a:lnTo>
                  <a:pt x="139700" y="2531999"/>
                </a:lnTo>
                <a:lnTo>
                  <a:pt x="115824" y="2470150"/>
                </a:lnTo>
                <a:lnTo>
                  <a:pt x="92075" y="2409825"/>
                </a:lnTo>
                <a:lnTo>
                  <a:pt x="73025" y="2347849"/>
                </a:lnTo>
                <a:lnTo>
                  <a:pt x="55499" y="2286000"/>
                </a:lnTo>
                <a:lnTo>
                  <a:pt x="39624" y="2224024"/>
                </a:lnTo>
                <a:lnTo>
                  <a:pt x="28575" y="2159000"/>
                </a:lnTo>
                <a:lnTo>
                  <a:pt x="17399" y="2097024"/>
                </a:lnTo>
                <a:lnTo>
                  <a:pt x="7874" y="2033524"/>
                </a:lnTo>
                <a:lnTo>
                  <a:pt x="3175" y="1968500"/>
                </a:lnTo>
                <a:lnTo>
                  <a:pt x="0" y="1906524"/>
                </a:lnTo>
                <a:lnTo>
                  <a:pt x="0" y="1843024"/>
                </a:lnTo>
                <a:lnTo>
                  <a:pt x="3175" y="1778000"/>
                </a:lnTo>
                <a:lnTo>
                  <a:pt x="6350" y="1712849"/>
                </a:lnTo>
                <a:lnTo>
                  <a:pt x="14224" y="1649349"/>
                </a:lnTo>
                <a:lnTo>
                  <a:pt x="22225" y="1584325"/>
                </a:lnTo>
                <a:lnTo>
                  <a:pt x="33274" y="1519174"/>
                </a:lnTo>
                <a:lnTo>
                  <a:pt x="50800" y="1455674"/>
                </a:lnTo>
                <a:lnTo>
                  <a:pt x="66675" y="1393825"/>
                </a:lnTo>
                <a:lnTo>
                  <a:pt x="84074" y="1328674"/>
                </a:lnTo>
                <a:lnTo>
                  <a:pt x="106299" y="1265174"/>
                </a:lnTo>
                <a:lnTo>
                  <a:pt x="131699" y="1203325"/>
                </a:lnTo>
                <a:lnTo>
                  <a:pt x="157099" y="1141349"/>
                </a:lnTo>
                <a:lnTo>
                  <a:pt x="187325" y="1079500"/>
                </a:lnTo>
                <a:lnTo>
                  <a:pt x="219075" y="1017524"/>
                </a:lnTo>
                <a:lnTo>
                  <a:pt x="252349" y="955675"/>
                </a:lnTo>
                <a:lnTo>
                  <a:pt x="288925" y="893699"/>
                </a:lnTo>
                <a:lnTo>
                  <a:pt x="328549" y="835025"/>
                </a:lnTo>
                <a:lnTo>
                  <a:pt x="369824" y="776224"/>
                </a:lnTo>
                <a:lnTo>
                  <a:pt x="412750" y="717550"/>
                </a:lnTo>
                <a:lnTo>
                  <a:pt x="460375" y="658749"/>
                </a:lnTo>
                <a:lnTo>
                  <a:pt x="508000" y="601599"/>
                </a:lnTo>
                <a:lnTo>
                  <a:pt x="558800" y="546100"/>
                </a:lnTo>
                <a:lnTo>
                  <a:pt x="611124" y="490474"/>
                </a:lnTo>
                <a:lnTo>
                  <a:pt x="666750" y="436499"/>
                </a:lnTo>
                <a:lnTo>
                  <a:pt x="727075" y="384175"/>
                </a:lnTo>
                <a:lnTo>
                  <a:pt x="787400" y="330200"/>
                </a:lnTo>
                <a:lnTo>
                  <a:pt x="849249" y="279400"/>
                </a:lnTo>
                <a:lnTo>
                  <a:pt x="917575" y="228600"/>
                </a:lnTo>
                <a:lnTo>
                  <a:pt x="984250" y="180975"/>
                </a:lnTo>
                <a:lnTo>
                  <a:pt x="1054100" y="133350"/>
                </a:lnTo>
                <a:lnTo>
                  <a:pt x="1127125" y="85725"/>
                </a:lnTo>
                <a:lnTo>
                  <a:pt x="1203325" y="41275"/>
                </a:lnTo>
                <a:lnTo>
                  <a:pt x="1281049" y="0"/>
                </a:lnTo>
                <a:lnTo>
                  <a:pt x="3003423" y="0"/>
                </a:lnTo>
                <a:lnTo>
                  <a:pt x="3078099" y="41275"/>
                </a:lnTo>
                <a:lnTo>
                  <a:pt x="3154299" y="85725"/>
                </a:lnTo>
                <a:lnTo>
                  <a:pt x="3227324" y="133350"/>
                </a:lnTo>
                <a:lnTo>
                  <a:pt x="3297174" y="180975"/>
                </a:lnTo>
                <a:lnTo>
                  <a:pt x="3367024" y="228600"/>
                </a:lnTo>
                <a:lnTo>
                  <a:pt x="3432048" y="279400"/>
                </a:lnTo>
                <a:lnTo>
                  <a:pt x="3495548" y="330200"/>
                </a:lnTo>
                <a:lnTo>
                  <a:pt x="3554349" y="384175"/>
                </a:lnTo>
                <a:lnTo>
                  <a:pt x="3614674" y="436499"/>
                </a:lnTo>
                <a:lnTo>
                  <a:pt x="3670173" y="490474"/>
                </a:lnTo>
                <a:lnTo>
                  <a:pt x="3722624" y="546100"/>
                </a:lnTo>
                <a:lnTo>
                  <a:pt x="3773424" y="601599"/>
                </a:lnTo>
                <a:lnTo>
                  <a:pt x="3824224" y="658749"/>
                </a:lnTo>
                <a:lnTo>
                  <a:pt x="3868674" y="717550"/>
                </a:lnTo>
                <a:lnTo>
                  <a:pt x="3914648" y="776224"/>
                </a:lnTo>
                <a:lnTo>
                  <a:pt x="3955923" y="835025"/>
                </a:lnTo>
                <a:lnTo>
                  <a:pt x="3992499" y="893699"/>
                </a:lnTo>
                <a:lnTo>
                  <a:pt x="4028948" y="955675"/>
                </a:lnTo>
                <a:lnTo>
                  <a:pt x="4065524" y="1017524"/>
                </a:lnTo>
                <a:lnTo>
                  <a:pt x="4095623" y="1079500"/>
                </a:lnTo>
                <a:lnTo>
                  <a:pt x="4124198" y="1141349"/>
                </a:lnTo>
                <a:lnTo>
                  <a:pt x="4152773" y="1203325"/>
                </a:lnTo>
                <a:lnTo>
                  <a:pt x="4174998" y="1265174"/>
                </a:lnTo>
                <a:lnTo>
                  <a:pt x="4197223" y="1328674"/>
                </a:lnTo>
                <a:lnTo>
                  <a:pt x="4216273" y="1393825"/>
                </a:lnTo>
                <a:lnTo>
                  <a:pt x="4233799" y="1455674"/>
                </a:lnTo>
                <a:lnTo>
                  <a:pt x="4248023" y="1519174"/>
                </a:lnTo>
                <a:lnTo>
                  <a:pt x="4259199" y="1584325"/>
                </a:lnTo>
                <a:lnTo>
                  <a:pt x="4270248" y="1649349"/>
                </a:lnTo>
                <a:lnTo>
                  <a:pt x="4275074" y="1712849"/>
                </a:lnTo>
                <a:lnTo>
                  <a:pt x="4281424" y="1778000"/>
                </a:lnTo>
                <a:lnTo>
                  <a:pt x="4281424" y="1843024"/>
                </a:lnTo>
                <a:lnTo>
                  <a:pt x="4281424" y="1906524"/>
                </a:lnTo>
                <a:lnTo>
                  <a:pt x="4278249" y="1968500"/>
                </a:lnTo>
                <a:lnTo>
                  <a:pt x="4273423" y="2033524"/>
                </a:lnTo>
                <a:lnTo>
                  <a:pt x="4263898" y="2097024"/>
                </a:lnTo>
                <a:lnTo>
                  <a:pt x="4256024" y="2159000"/>
                </a:lnTo>
                <a:lnTo>
                  <a:pt x="4241673" y="2224024"/>
                </a:lnTo>
                <a:lnTo>
                  <a:pt x="4227449" y="2286000"/>
                </a:lnTo>
                <a:lnTo>
                  <a:pt x="4208399" y="2347849"/>
                </a:lnTo>
                <a:lnTo>
                  <a:pt x="4189349" y="2409825"/>
                </a:lnTo>
                <a:lnTo>
                  <a:pt x="4165473" y="2470150"/>
                </a:lnTo>
                <a:lnTo>
                  <a:pt x="4141724" y="2531999"/>
                </a:lnTo>
                <a:lnTo>
                  <a:pt x="4113149" y="2590800"/>
                </a:lnTo>
                <a:lnTo>
                  <a:pt x="4082923" y="2651125"/>
                </a:lnTo>
                <a:lnTo>
                  <a:pt x="4047998" y="2709799"/>
                </a:lnTo>
                <a:lnTo>
                  <a:pt x="4014724" y="2765425"/>
                </a:lnTo>
                <a:lnTo>
                  <a:pt x="3974973" y="2824099"/>
                </a:lnTo>
                <a:lnTo>
                  <a:pt x="3936873" y="2879725"/>
                </a:lnTo>
                <a:lnTo>
                  <a:pt x="3894074" y="2933700"/>
                </a:lnTo>
                <a:lnTo>
                  <a:pt x="3849624" y="2989199"/>
                </a:lnTo>
                <a:lnTo>
                  <a:pt x="3801999" y="3043174"/>
                </a:lnTo>
                <a:lnTo>
                  <a:pt x="3751199" y="3093974"/>
                </a:lnTo>
                <a:lnTo>
                  <a:pt x="3698748" y="3144774"/>
                </a:lnTo>
                <a:lnTo>
                  <a:pt x="3641598" y="3194050"/>
                </a:lnTo>
                <a:lnTo>
                  <a:pt x="3582924" y="3241675"/>
                </a:lnTo>
                <a:lnTo>
                  <a:pt x="3524123" y="3289300"/>
                </a:lnTo>
                <a:lnTo>
                  <a:pt x="3459099" y="3336925"/>
                </a:lnTo>
                <a:lnTo>
                  <a:pt x="3395599" y="3382899"/>
                </a:lnTo>
                <a:lnTo>
                  <a:pt x="3327273" y="3424174"/>
                </a:lnTo>
                <a:lnTo>
                  <a:pt x="3257423" y="3467100"/>
                </a:lnTo>
                <a:lnTo>
                  <a:pt x="3184398" y="3508375"/>
                </a:lnTo>
                <a:lnTo>
                  <a:pt x="3109849" y="3547999"/>
                </a:lnTo>
                <a:lnTo>
                  <a:pt x="3030474" y="3584575"/>
                </a:lnTo>
                <a:lnTo>
                  <a:pt x="1250950" y="3584575"/>
                </a:lnTo>
              </a:path>
            </a:pathLst>
          </a:custGeom>
          <a:ln w="3175">
            <a:solidFill>
              <a:srgbClr val="999999"/>
            </a:solidFill>
          </a:ln>
        </p:spPr>
        <p:txBody>
          <a:bodyPr wrap="square" lIns="0" tIns="0" rIns="0" bIns="0" rtlCol="0">
            <a:noAutofit/>
          </a:bodyPr>
          <a:lstStyle/>
          <a:p>
            <a:endParaRPr dirty="0"/>
          </a:p>
        </p:txBody>
      </p:sp>
      <p:sp>
        <p:nvSpPr>
          <p:cNvPr id="12" name="object 12"/>
          <p:cNvSpPr/>
          <p:nvPr/>
        </p:nvSpPr>
        <p:spPr>
          <a:xfrm>
            <a:off x="3112914" y="1743080"/>
            <a:ext cx="2719268" cy="3584575"/>
          </a:xfrm>
          <a:custGeom>
            <a:avLst/>
            <a:gdLst/>
            <a:ahLst/>
            <a:cxnLst/>
            <a:rect l="l" t="t" r="r" b="b"/>
            <a:pathLst>
              <a:path w="3059176" h="3584575">
                <a:moveTo>
                  <a:pt x="893826" y="3584575"/>
                </a:moveTo>
                <a:lnTo>
                  <a:pt x="838200" y="3547999"/>
                </a:lnTo>
                <a:lnTo>
                  <a:pt x="785876" y="3508375"/>
                </a:lnTo>
                <a:lnTo>
                  <a:pt x="731901" y="3467100"/>
                </a:lnTo>
                <a:lnTo>
                  <a:pt x="681101" y="3424174"/>
                </a:lnTo>
                <a:lnTo>
                  <a:pt x="633476" y="3382899"/>
                </a:lnTo>
                <a:lnTo>
                  <a:pt x="585851" y="3336925"/>
                </a:lnTo>
                <a:lnTo>
                  <a:pt x="541401" y="3289300"/>
                </a:lnTo>
                <a:lnTo>
                  <a:pt x="498475" y="3241675"/>
                </a:lnTo>
                <a:lnTo>
                  <a:pt x="457200" y="3194050"/>
                </a:lnTo>
                <a:lnTo>
                  <a:pt x="417575" y="3144774"/>
                </a:lnTo>
                <a:lnTo>
                  <a:pt x="379475" y="3093974"/>
                </a:lnTo>
                <a:lnTo>
                  <a:pt x="344550" y="3043174"/>
                </a:lnTo>
                <a:lnTo>
                  <a:pt x="307975" y="2989199"/>
                </a:lnTo>
                <a:lnTo>
                  <a:pt x="277875" y="2933700"/>
                </a:lnTo>
                <a:lnTo>
                  <a:pt x="247650" y="2879725"/>
                </a:lnTo>
                <a:lnTo>
                  <a:pt x="219075" y="2824099"/>
                </a:lnTo>
                <a:lnTo>
                  <a:pt x="190500" y="2765425"/>
                </a:lnTo>
                <a:lnTo>
                  <a:pt x="165100" y="2709799"/>
                </a:lnTo>
                <a:lnTo>
                  <a:pt x="142875" y="2651125"/>
                </a:lnTo>
                <a:lnTo>
                  <a:pt x="120650" y="2590800"/>
                </a:lnTo>
                <a:lnTo>
                  <a:pt x="101600" y="2531999"/>
                </a:lnTo>
                <a:lnTo>
                  <a:pt x="81025" y="2470150"/>
                </a:lnTo>
                <a:lnTo>
                  <a:pt x="66675" y="2409825"/>
                </a:lnTo>
                <a:lnTo>
                  <a:pt x="50800" y="2347849"/>
                </a:lnTo>
                <a:lnTo>
                  <a:pt x="39750" y="2286000"/>
                </a:lnTo>
                <a:lnTo>
                  <a:pt x="28575" y="2224024"/>
                </a:lnTo>
                <a:lnTo>
                  <a:pt x="19050" y="2159000"/>
                </a:lnTo>
                <a:lnTo>
                  <a:pt x="11175" y="2097024"/>
                </a:lnTo>
                <a:lnTo>
                  <a:pt x="6350" y="2033524"/>
                </a:lnTo>
                <a:lnTo>
                  <a:pt x="3175" y="1968500"/>
                </a:lnTo>
                <a:lnTo>
                  <a:pt x="0" y="1906524"/>
                </a:lnTo>
                <a:lnTo>
                  <a:pt x="0" y="1843024"/>
                </a:lnTo>
                <a:lnTo>
                  <a:pt x="0" y="1778000"/>
                </a:lnTo>
                <a:lnTo>
                  <a:pt x="6350" y="1712849"/>
                </a:lnTo>
                <a:lnTo>
                  <a:pt x="8000" y="1649349"/>
                </a:lnTo>
                <a:lnTo>
                  <a:pt x="17525" y="1584325"/>
                </a:lnTo>
                <a:lnTo>
                  <a:pt x="25400" y="1519174"/>
                </a:lnTo>
                <a:lnTo>
                  <a:pt x="33400" y="1455674"/>
                </a:lnTo>
                <a:lnTo>
                  <a:pt x="47625" y="1393825"/>
                </a:lnTo>
                <a:lnTo>
                  <a:pt x="61975" y="1328674"/>
                </a:lnTo>
                <a:lnTo>
                  <a:pt x="76200" y="1265174"/>
                </a:lnTo>
                <a:lnTo>
                  <a:pt x="92075" y="1203325"/>
                </a:lnTo>
                <a:lnTo>
                  <a:pt x="112775" y="1141349"/>
                </a:lnTo>
                <a:lnTo>
                  <a:pt x="135000" y="1079500"/>
                </a:lnTo>
                <a:lnTo>
                  <a:pt x="157225" y="1017524"/>
                </a:lnTo>
                <a:lnTo>
                  <a:pt x="179450" y="955675"/>
                </a:lnTo>
                <a:lnTo>
                  <a:pt x="208025" y="893699"/>
                </a:lnTo>
                <a:lnTo>
                  <a:pt x="233425" y="835025"/>
                </a:lnTo>
                <a:lnTo>
                  <a:pt x="263525" y="776224"/>
                </a:lnTo>
                <a:lnTo>
                  <a:pt x="295275" y="717550"/>
                </a:lnTo>
                <a:lnTo>
                  <a:pt x="328675" y="658749"/>
                </a:lnTo>
                <a:lnTo>
                  <a:pt x="361950" y="601599"/>
                </a:lnTo>
                <a:lnTo>
                  <a:pt x="398525" y="546100"/>
                </a:lnTo>
                <a:lnTo>
                  <a:pt x="438150" y="490474"/>
                </a:lnTo>
                <a:lnTo>
                  <a:pt x="476250" y="436499"/>
                </a:lnTo>
                <a:lnTo>
                  <a:pt x="519175" y="384175"/>
                </a:lnTo>
                <a:lnTo>
                  <a:pt x="563626" y="330200"/>
                </a:lnTo>
                <a:lnTo>
                  <a:pt x="608076" y="279400"/>
                </a:lnTo>
                <a:lnTo>
                  <a:pt x="655701" y="228600"/>
                </a:lnTo>
                <a:lnTo>
                  <a:pt x="703326" y="180975"/>
                </a:lnTo>
                <a:lnTo>
                  <a:pt x="754126" y="133350"/>
                </a:lnTo>
                <a:lnTo>
                  <a:pt x="808101" y="85725"/>
                </a:lnTo>
                <a:lnTo>
                  <a:pt x="860425" y="41275"/>
                </a:lnTo>
                <a:lnTo>
                  <a:pt x="917575" y="0"/>
                </a:lnTo>
                <a:lnTo>
                  <a:pt x="2144776" y="0"/>
                </a:lnTo>
                <a:lnTo>
                  <a:pt x="2200275" y="41275"/>
                </a:lnTo>
                <a:lnTo>
                  <a:pt x="2254250" y="85725"/>
                </a:lnTo>
                <a:lnTo>
                  <a:pt x="2305050" y="133350"/>
                </a:lnTo>
                <a:lnTo>
                  <a:pt x="2355850" y="180975"/>
                </a:lnTo>
                <a:lnTo>
                  <a:pt x="2405126" y="228600"/>
                </a:lnTo>
                <a:lnTo>
                  <a:pt x="2451100" y="279400"/>
                </a:lnTo>
                <a:lnTo>
                  <a:pt x="2498725" y="330200"/>
                </a:lnTo>
                <a:lnTo>
                  <a:pt x="2540000" y="384175"/>
                </a:lnTo>
                <a:lnTo>
                  <a:pt x="2582926" y="436499"/>
                </a:lnTo>
                <a:lnTo>
                  <a:pt x="2621026" y="490474"/>
                </a:lnTo>
                <a:lnTo>
                  <a:pt x="2660650" y="546100"/>
                </a:lnTo>
                <a:lnTo>
                  <a:pt x="2697226" y="601599"/>
                </a:lnTo>
                <a:lnTo>
                  <a:pt x="2730500" y="658749"/>
                </a:lnTo>
                <a:lnTo>
                  <a:pt x="2763901" y="717550"/>
                </a:lnTo>
                <a:lnTo>
                  <a:pt x="2795651" y="776224"/>
                </a:lnTo>
                <a:lnTo>
                  <a:pt x="2825750" y="835025"/>
                </a:lnTo>
                <a:lnTo>
                  <a:pt x="2854325" y="893699"/>
                </a:lnTo>
                <a:lnTo>
                  <a:pt x="2879725" y="955675"/>
                </a:lnTo>
                <a:lnTo>
                  <a:pt x="2905125" y="1017524"/>
                </a:lnTo>
                <a:lnTo>
                  <a:pt x="2927350" y="1079500"/>
                </a:lnTo>
                <a:lnTo>
                  <a:pt x="2946400" y="1141349"/>
                </a:lnTo>
                <a:lnTo>
                  <a:pt x="2967101" y="1203325"/>
                </a:lnTo>
                <a:lnTo>
                  <a:pt x="2982976" y="1265174"/>
                </a:lnTo>
                <a:lnTo>
                  <a:pt x="3000375" y="1328674"/>
                </a:lnTo>
                <a:lnTo>
                  <a:pt x="3011551" y="1393825"/>
                </a:lnTo>
                <a:lnTo>
                  <a:pt x="3025775" y="1455674"/>
                </a:lnTo>
                <a:lnTo>
                  <a:pt x="3033776" y="1519174"/>
                </a:lnTo>
                <a:lnTo>
                  <a:pt x="3041650" y="1584325"/>
                </a:lnTo>
                <a:lnTo>
                  <a:pt x="3051175" y="1649349"/>
                </a:lnTo>
                <a:lnTo>
                  <a:pt x="3056001" y="1712849"/>
                </a:lnTo>
                <a:lnTo>
                  <a:pt x="3059176" y="1778000"/>
                </a:lnTo>
                <a:lnTo>
                  <a:pt x="3059176" y="1843024"/>
                </a:lnTo>
                <a:lnTo>
                  <a:pt x="3059176" y="1906524"/>
                </a:lnTo>
                <a:lnTo>
                  <a:pt x="3056001" y="1968500"/>
                </a:lnTo>
                <a:lnTo>
                  <a:pt x="3052826" y="2033524"/>
                </a:lnTo>
                <a:lnTo>
                  <a:pt x="3048000" y="2097024"/>
                </a:lnTo>
                <a:lnTo>
                  <a:pt x="3040126" y="2159000"/>
                </a:lnTo>
                <a:lnTo>
                  <a:pt x="3030601" y="2224024"/>
                </a:lnTo>
                <a:lnTo>
                  <a:pt x="3019425" y="2286000"/>
                </a:lnTo>
                <a:lnTo>
                  <a:pt x="3008376" y="2347849"/>
                </a:lnTo>
                <a:lnTo>
                  <a:pt x="2992501" y="2409825"/>
                </a:lnTo>
                <a:lnTo>
                  <a:pt x="2978150" y="2470150"/>
                </a:lnTo>
                <a:lnTo>
                  <a:pt x="2957576" y="2531999"/>
                </a:lnTo>
                <a:lnTo>
                  <a:pt x="2938526" y="2590800"/>
                </a:lnTo>
                <a:lnTo>
                  <a:pt x="2916301" y="2651125"/>
                </a:lnTo>
                <a:lnTo>
                  <a:pt x="2894076" y="2709799"/>
                </a:lnTo>
                <a:lnTo>
                  <a:pt x="2868676" y="2765425"/>
                </a:lnTo>
                <a:lnTo>
                  <a:pt x="2843276" y="2824099"/>
                </a:lnTo>
                <a:lnTo>
                  <a:pt x="2811526" y="2879725"/>
                </a:lnTo>
                <a:lnTo>
                  <a:pt x="2781300" y="2933700"/>
                </a:lnTo>
                <a:lnTo>
                  <a:pt x="2751201" y="2989199"/>
                </a:lnTo>
                <a:lnTo>
                  <a:pt x="2716276" y="3043174"/>
                </a:lnTo>
                <a:lnTo>
                  <a:pt x="2679700" y="3093974"/>
                </a:lnTo>
                <a:lnTo>
                  <a:pt x="2641600" y="3144774"/>
                </a:lnTo>
                <a:lnTo>
                  <a:pt x="2601976" y="3194050"/>
                </a:lnTo>
                <a:lnTo>
                  <a:pt x="2562225" y="3241675"/>
                </a:lnTo>
                <a:lnTo>
                  <a:pt x="2517775" y="3289300"/>
                </a:lnTo>
                <a:lnTo>
                  <a:pt x="2473325" y="3336925"/>
                </a:lnTo>
                <a:lnTo>
                  <a:pt x="2428875" y="3382899"/>
                </a:lnTo>
                <a:lnTo>
                  <a:pt x="2378075" y="3424174"/>
                </a:lnTo>
                <a:lnTo>
                  <a:pt x="2327275" y="3467100"/>
                </a:lnTo>
                <a:lnTo>
                  <a:pt x="2276475" y="3508375"/>
                </a:lnTo>
                <a:lnTo>
                  <a:pt x="2220976" y="3547999"/>
                </a:lnTo>
                <a:lnTo>
                  <a:pt x="2167001" y="3584575"/>
                </a:lnTo>
                <a:lnTo>
                  <a:pt x="893826" y="3584575"/>
                </a:lnTo>
              </a:path>
            </a:pathLst>
          </a:custGeom>
          <a:ln w="3175">
            <a:solidFill>
              <a:srgbClr val="999999"/>
            </a:solidFill>
          </a:ln>
        </p:spPr>
        <p:txBody>
          <a:bodyPr wrap="square" lIns="0" tIns="0" rIns="0" bIns="0" rtlCol="0">
            <a:noAutofit/>
          </a:bodyPr>
          <a:lstStyle/>
          <a:p>
            <a:endParaRPr dirty="0"/>
          </a:p>
        </p:txBody>
      </p:sp>
      <p:sp>
        <p:nvSpPr>
          <p:cNvPr id="13" name="object 13"/>
          <p:cNvSpPr/>
          <p:nvPr/>
        </p:nvSpPr>
        <p:spPr>
          <a:xfrm>
            <a:off x="3743734" y="1743080"/>
            <a:ext cx="1460444" cy="3584575"/>
          </a:xfrm>
          <a:custGeom>
            <a:avLst/>
            <a:gdLst/>
            <a:ahLst/>
            <a:cxnLst/>
            <a:rect l="l" t="t" r="r" b="b"/>
            <a:pathLst>
              <a:path w="1642999" h="3584575">
                <a:moveTo>
                  <a:pt x="479425" y="3584575"/>
                </a:moveTo>
                <a:lnTo>
                  <a:pt x="450850" y="3547999"/>
                </a:lnTo>
                <a:lnTo>
                  <a:pt x="420624" y="3508375"/>
                </a:lnTo>
                <a:lnTo>
                  <a:pt x="392049" y="3467100"/>
                </a:lnTo>
                <a:lnTo>
                  <a:pt x="366649" y="3424174"/>
                </a:lnTo>
                <a:lnTo>
                  <a:pt x="339725" y="3382899"/>
                </a:lnTo>
                <a:lnTo>
                  <a:pt x="314325" y="3336925"/>
                </a:lnTo>
                <a:lnTo>
                  <a:pt x="292100" y="3289300"/>
                </a:lnTo>
                <a:lnTo>
                  <a:pt x="266700" y="3241675"/>
                </a:lnTo>
                <a:lnTo>
                  <a:pt x="223774" y="3144774"/>
                </a:lnTo>
                <a:lnTo>
                  <a:pt x="184150" y="3043174"/>
                </a:lnTo>
                <a:lnTo>
                  <a:pt x="149225" y="2933700"/>
                </a:lnTo>
                <a:lnTo>
                  <a:pt x="117475" y="2824099"/>
                </a:lnTo>
                <a:lnTo>
                  <a:pt x="88900" y="2709799"/>
                </a:lnTo>
                <a:lnTo>
                  <a:pt x="65024" y="2590800"/>
                </a:lnTo>
                <a:lnTo>
                  <a:pt x="44450" y="2470150"/>
                </a:lnTo>
                <a:lnTo>
                  <a:pt x="28575" y="2347849"/>
                </a:lnTo>
                <a:lnTo>
                  <a:pt x="14224" y="2224024"/>
                </a:lnTo>
                <a:lnTo>
                  <a:pt x="4699" y="2097024"/>
                </a:lnTo>
                <a:lnTo>
                  <a:pt x="0" y="1968500"/>
                </a:lnTo>
                <a:lnTo>
                  <a:pt x="0" y="1843024"/>
                </a:lnTo>
                <a:lnTo>
                  <a:pt x="3175" y="1712849"/>
                </a:lnTo>
                <a:lnTo>
                  <a:pt x="7874" y="1584325"/>
                </a:lnTo>
                <a:lnTo>
                  <a:pt x="19050" y="1455674"/>
                </a:lnTo>
                <a:lnTo>
                  <a:pt x="33274" y="1328674"/>
                </a:lnTo>
                <a:lnTo>
                  <a:pt x="50800" y="1203325"/>
                </a:lnTo>
                <a:lnTo>
                  <a:pt x="69850" y="1079500"/>
                </a:lnTo>
                <a:lnTo>
                  <a:pt x="95250" y="955675"/>
                </a:lnTo>
                <a:lnTo>
                  <a:pt x="125349" y="835025"/>
                </a:lnTo>
                <a:lnTo>
                  <a:pt x="157099" y="717550"/>
                </a:lnTo>
                <a:lnTo>
                  <a:pt x="193675" y="601599"/>
                </a:lnTo>
                <a:lnTo>
                  <a:pt x="234950" y="490474"/>
                </a:lnTo>
                <a:lnTo>
                  <a:pt x="277749" y="384175"/>
                </a:lnTo>
                <a:lnTo>
                  <a:pt x="325374" y="279400"/>
                </a:lnTo>
                <a:lnTo>
                  <a:pt x="377825" y="180975"/>
                </a:lnTo>
                <a:lnTo>
                  <a:pt x="403225" y="133350"/>
                </a:lnTo>
                <a:lnTo>
                  <a:pt x="431800" y="85725"/>
                </a:lnTo>
                <a:lnTo>
                  <a:pt x="461899" y="41275"/>
                </a:lnTo>
                <a:lnTo>
                  <a:pt x="490474" y="0"/>
                </a:lnTo>
                <a:lnTo>
                  <a:pt x="1152525" y="0"/>
                </a:lnTo>
                <a:lnTo>
                  <a:pt x="1182624" y="41275"/>
                </a:lnTo>
                <a:lnTo>
                  <a:pt x="1211199" y="85725"/>
                </a:lnTo>
                <a:lnTo>
                  <a:pt x="1239774" y="133350"/>
                </a:lnTo>
                <a:lnTo>
                  <a:pt x="1263650" y="180975"/>
                </a:lnTo>
                <a:lnTo>
                  <a:pt x="1317625" y="279400"/>
                </a:lnTo>
                <a:lnTo>
                  <a:pt x="1365250" y="384175"/>
                </a:lnTo>
                <a:lnTo>
                  <a:pt x="1406525" y="490474"/>
                </a:lnTo>
                <a:lnTo>
                  <a:pt x="1449324" y="601599"/>
                </a:lnTo>
                <a:lnTo>
                  <a:pt x="1485773" y="717550"/>
                </a:lnTo>
                <a:lnTo>
                  <a:pt x="1515999" y="835025"/>
                </a:lnTo>
                <a:lnTo>
                  <a:pt x="1547749" y="955675"/>
                </a:lnTo>
                <a:lnTo>
                  <a:pt x="1573149" y="1079500"/>
                </a:lnTo>
                <a:lnTo>
                  <a:pt x="1592199" y="1203325"/>
                </a:lnTo>
                <a:lnTo>
                  <a:pt x="1609598" y="1328674"/>
                </a:lnTo>
                <a:lnTo>
                  <a:pt x="1622298" y="1455674"/>
                </a:lnTo>
                <a:lnTo>
                  <a:pt x="1634998" y="1584325"/>
                </a:lnTo>
                <a:lnTo>
                  <a:pt x="1639824" y="1712849"/>
                </a:lnTo>
                <a:lnTo>
                  <a:pt x="1642999" y="1843024"/>
                </a:lnTo>
                <a:lnTo>
                  <a:pt x="1642999" y="1968500"/>
                </a:lnTo>
                <a:lnTo>
                  <a:pt x="1636649" y="2097024"/>
                </a:lnTo>
                <a:lnTo>
                  <a:pt x="1628648" y="2224024"/>
                </a:lnTo>
                <a:lnTo>
                  <a:pt x="1614424" y="2347849"/>
                </a:lnTo>
                <a:lnTo>
                  <a:pt x="1598549" y="2470150"/>
                </a:lnTo>
                <a:lnTo>
                  <a:pt x="1577848" y="2590800"/>
                </a:lnTo>
                <a:lnTo>
                  <a:pt x="1552448" y="2709799"/>
                </a:lnTo>
                <a:lnTo>
                  <a:pt x="1525524" y="2824099"/>
                </a:lnTo>
                <a:lnTo>
                  <a:pt x="1493774" y="2933700"/>
                </a:lnTo>
                <a:lnTo>
                  <a:pt x="1457198" y="3043174"/>
                </a:lnTo>
                <a:lnTo>
                  <a:pt x="1419225" y="3144774"/>
                </a:lnTo>
                <a:lnTo>
                  <a:pt x="1373124" y="3241675"/>
                </a:lnTo>
                <a:lnTo>
                  <a:pt x="1350899" y="3289300"/>
                </a:lnTo>
                <a:lnTo>
                  <a:pt x="1328674" y="3336925"/>
                </a:lnTo>
                <a:lnTo>
                  <a:pt x="1303274" y="3382899"/>
                </a:lnTo>
                <a:lnTo>
                  <a:pt x="1274699" y="3424174"/>
                </a:lnTo>
                <a:lnTo>
                  <a:pt x="1250950" y="3467100"/>
                </a:lnTo>
                <a:lnTo>
                  <a:pt x="1222375" y="3508375"/>
                </a:lnTo>
                <a:lnTo>
                  <a:pt x="1192149" y="3547999"/>
                </a:lnTo>
                <a:lnTo>
                  <a:pt x="1163574" y="3584575"/>
                </a:lnTo>
                <a:lnTo>
                  <a:pt x="479425" y="3584575"/>
                </a:lnTo>
              </a:path>
            </a:pathLst>
          </a:custGeom>
          <a:ln w="3175">
            <a:solidFill>
              <a:srgbClr val="999999"/>
            </a:solidFill>
          </a:ln>
        </p:spPr>
        <p:txBody>
          <a:bodyPr wrap="square" lIns="0" tIns="0" rIns="0" bIns="0" rtlCol="0">
            <a:noAutofit/>
          </a:bodyPr>
          <a:lstStyle/>
          <a:p>
            <a:endParaRPr dirty="0"/>
          </a:p>
        </p:txBody>
      </p:sp>
      <p:sp>
        <p:nvSpPr>
          <p:cNvPr id="14" name="object 14"/>
          <p:cNvSpPr/>
          <p:nvPr/>
        </p:nvSpPr>
        <p:spPr>
          <a:xfrm>
            <a:off x="4469071" y="1743075"/>
            <a:ext cx="4177" cy="3581400"/>
          </a:xfrm>
          <a:custGeom>
            <a:avLst/>
            <a:gdLst/>
            <a:ahLst/>
            <a:cxnLst/>
            <a:rect l="l" t="t" r="r" b="b"/>
            <a:pathLst>
              <a:path w="4699" h="3581400">
                <a:moveTo>
                  <a:pt x="4699" y="3581400"/>
                </a:moveTo>
                <a:lnTo>
                  <a:pt x="0" y="0"/>
                </a:lnTo>
              </a:path>
            </a:pathLst>
          </a:custGeom>
          <a:ln w="3175">
            <a:solidFill>
              <a:srgbClr val="999999"/>
            </a:solidFill>
          </a:ln>
        </p:spPr>
        <p:txBody>
          <a:bodyPr wrap="square" lIns="0" tIns="0" rIns="0" bIns="0" rtlCol="0">
            <a:noAutofit/>
          </a:bodyPr>
          <a:lstStyle/>
          <a:p>
            <a:endParaRPr dirty="0"/>
          </a:p>
        </p:txBody>
      </p:sp>
      <p:sp>
        <p:nvSpPr>
          <p:cNvPr id="15" name="object 15"/>
          <p:cNvSpPr/>
          <p:nvPr/>
        </p:nvSpPr>
        <p:spPr>
          <a:xfrm>
            <a:off x="2712167" y="1874902"/>
            <a:ext cx="3513667" cy="1524"/>
          </a:xfrm>
          <a:custGeom>
            <a:avLst/>
            <a:gdLst/>
            <a:ahLst/>
            <a:cxnLst/>
            <a:rect l="l" t="t" r="r" b="b"/>
            <a:pathLst>
              <a:path w="3952875" h="1524">
                <a:moveTo>
                  <a:pt x="0" y="0"/>
                </a:moveTo>
                <a:lnTo>
                  <a:pt x="3952875" y="1524"/>
                </a:lnTo>
              </a:path>
            </a:pathLst>
          </a:custGeom>
          <a:ln w="3175">
            <a:solidFill>
              <a:srgbClr val="999999"/>
            </a:solidFill>
          </a:ln>
        </p:spPr>
        <p:txBody>
          <a:bodyPr wrap="square" lIns="0" tIns="0" rIns="0" bIns="0" rtlCol="0">
            <a:noAutofit/>
          </a:bodyPr>
          <a:lstStyle/>
          <a:p>
            <a:endParaRPr dirty="0"/>
          </a:p>
        </p:txBody>
      </p:sp>
      <p:sp>
        <p:nvSpPr>
          <p:cNvPr id="16" name="object 16"/>
          <p:cNvSpPr/>
          <p:nvPr/>
        </p:nvSpPr>
        <p:spPr>
          <a:xfrm>
            <a:off x="2233864" y="2090804"/>
            <a:ext cx="4477399" cy="1524"/>
          </a:xfrm>
          <a:custGeom>
            <a:avLst/>
            <a:gdLst/>
            <a:ahLst/>
            <a:cxnLst/>
            <a:rect l="l" t="t" r="r" b="b"/>
            <a:pathLst>
              <a:path w="5037074" h="1524">
                <a:moveTo>
                  <a:pt x="0" y="0"/>
                </a:moveTo>
                <a:lnTo>
                  <a:pt x="5037074" y="1524"/>
                </a:lnTo>
              </a:path>
            </a:pathLst>
          </a:custGeom>
          <a:ln w="3175">
            <a:solidFill>
              <a:srgbClr val="999999"/>
            </a:solidFill>
          </a:ln>
        </p:spPr>
        <p:txBody>
          <a:bodyPr wrap="square" lIns="0" tIns="0" rIns="0" bIns="0" rtlCol="0">
            <a:noAutofit/>
          </a:bodyPr>
          <a:lstStyle/>
          <a:p>
            <a:endParaRPr dirty="0"/>
          </a:p>
        </p:txBody>
      </p:sp>
      <p:sp>
        <p:nvSpPr>
          <p:cNvPr id="17" name="object 17"/>
          <p:cNvSpPr/>
          <p:nvPr/>
        </p:nvSpPr>
        <p:spPr>
          <a:xfrm>
            <a:off x="1732845" y="2401968"/>
            <a:ext cx="5475111" cy="3175"/>
          </a:xfrm>
          <a:custGeom>
            <a:avLst/>
            <a:gdLst/>
            <a:ahLst/>
            <a:cxnLst/>
            <a:rect l="l" t="t" r="r" b="b"/>
            <a:pathLst>
              <a:path w="6159500" h="3175">
                <a:moveTo>
                  <a:pt x="0" y="3175"/>
                </a:moveTo>
                <a:lnTo>
                  <a:pt x="6159500" y="0"/>
                </a:lnTo>
              </a:path>
            </a:pathLst>
          </a:custGeom>
          <a:ln w="3175">
            <a:solidFill>
              <a:srgbClr val="999999"/>
            </a:solidFill>
          </a:ln>
        </p:spPr>
        <p:txBody>
          <a:bodyPr wrap="square" lIns="0" tIns="0" rIns="0" bIns="0" rtlCol="0">
            <a:noAutofit/>
          </a:bodyPr>
          <a:lstStyle/>
          <a:p>
            <a:endParaRPr dirty="0"/>
          </a:p>
        </p:txBody>
      </p:sp>
      <p:sp>
        <p:nvSpPr>
          <p:cNvPr id="18" name="object 18"/>
          <p:cNvSpPr/>
          <p:nvPr/>
        </p:nvSpPr>
        <p:spPr>
          <a:xfrm>
            <a:off x="1343380" y="2757554"/>
            <a:ext cx="6252690" cy="1524"/>
          </a:xfrm>
          <a:custGeom>
            <a:avLst/>
            <a:gdLst/>
            <a:ahLst/>
            <a:cxnLst/>
            <a:rect l="l" t="t" r="r" b="b"/>
            <a:pathLst>
              <a:path w="7034276" h="1524">
                <a:moveTo>
                  <a:pt x="0" y="0"/>
                </a:moveTo>
                <a:lnTo>
                  <a:pt x="7034276" y="1524"/>
                </a:lnTo>
              </a:path>
            </a:pathLst>
          </a:custGeom>
          <a:ln w="3175">
            <a:solidFill>
              <a:srgbClr val="999999"/>
            </a:solidFill>
          </a:ln>
        </p:spPr>
        <p:txBody>
          <a:bodyPr wrap="square" lIns="0" tIns="0" rIns="0" bIns="0" rtlCol="0">
            <a:noAutofit/>
          </a:bodyPr>
          <a:lstStyle/>
          <a:p>
            <a:endParaRPr dirty="0"/>
          </a:p>
        </p:txBody>
      </p:sp>
      <p:sp>
        <p:nvSpPr>
          <p:cNvPr id="19" name="object 19"/>
          <p:cNvSpPr/>
          <p:nvPr/>
        </p:nvSpPr>
        <p:spPr>
          <a:xfrm>
            <a:off x="1085155" y="3155950"/>
            <a:ext cx="6773389" cy="1524"/>
          </a:xfrm>
          <a:custGeom>
            <a:avLst/>
            <a:gdLst/>
            <a:ahLst/>
            <a:cxnLst/>
            <a:rect l="l" t="t" r="r" b="b"/>
            <a:pathLst>
              <a:path w="7620063" h="1524">
                <a:moveTo>
                  <a:pt x="0" y="0"/>
                </a:moveTo>
                <a:lnTo>
                  <a:pt x="7620063" y="1524"/>
                </a:lnTo>
              </a:path>
            </a:pathLst>
          </a:custGeom>
          <a:ln w="3175">
            <a:solidFill>
              <a:srgbClr val="999999"/>
            </a:solidFill>
          </a:ln>
        </p:spPr>
        <p:txBody>
          <a:bodyPr wrap="square" lIns="0" tIns="0" rIns="0" bIns="0" rtlCol="0">
            <a:noAutofit/>
          </a:bodyPr>
          <a:lstStyle/>
          <a:p>
            <a:endParaRPr dirty="0"/>
          </a:p>
        </p:txBody>
      </p:sp>
      <p:sp>
        <p:nvSpPr>
          <p:cNvPr id="20" name="object 20"/>
          <p:cNvSpPr/>
          <p:nvPr/>
        </p:nvSpPr>
        <p:spPr>
          <a:xfrm>
            <a:off x="987787" y="3598927"/>
            <a:ext cx="6968067" cy="1524"/>
          </a:xfrm>
          <a:custGeom>
            <a:avLst/>
            <a:gdLst/>
            <a:ahLst/>
            <a:cxnLst/>
            <a:rect l="l" t="t" r="r" b="b"/>
            <a:pathLst>
              <a:path w="7839075" h="1524">
                <a:moveTo>
                  <a:pt x="0" y="0"/>
                </a:moveTo>
                <a:lnTo>
                  <a:pt x="7839075" y="1524"/>
                </a:lnTo>
              </a:path>
            </a:pathLst>
          </a:custGeom>
          <a:ln w="3175">
            <a:solidFill>
              <a:srgbClr val="999999"/>
            </a:solidFill>
          </a:ln>
        </p:spPr>
        <p:txBody>
          <a:bodyPr wrap="square" lIns="0" tIns="0" rIns="0" bIns="0" rtlCol="0">
            <a:noAutofit/>
          </a:bodyPr>
          <a:lstStyle/>
          <a:p>
            <a:endParaRPr dirty="0"/>
          </a:p>
        </p:txBody>
      </p:sp>
      <p:sp>
        <p:nvSpPr>
          <p:cNvPr id="21" name="object 21"/>
          <p:cNvSpPr/>
          <p:nvPr/>
        </p:nvSpPr>
        <p:spPr>
          <a:xfrm>
            <a:off x="1092200" y="4059301"/>
            <a:ext cx="6760690" cy="1524"/>
          </a:xfrm>
          <a:custGeom>
            <a:avLst/>
            <a:gdLst/>
            <a:ahLst/>
            <a:cxnLst/>
            <a:rect l="l" t="t" r="r" b="b"/>
            <a:pathLst>
              <a:path w="7605776" h="1524">
                <a:moveTo>
                  <a:pt x="0" y="0"/>
                </a:moveTo>
                <a:lnTo>
                  <a:pt x="7605776" y="1524"/>
                </a:lnTo>
              </a:path>
            </a:pathLst>
          </a:custGeom>
          <a:ln w="3175">
            <a:solidFill>
              <a:srgbClr val="999999"/>
            </a:solidFill>
          </a:ln>
        </p:spPr>
        <p:txBody>
          <a:bodyPr wrap="square" lIns="0" tIns="0" rIns="0" bIns="0" rtlCol="0">
            <a:noAutofit/>
          </a:bodyPr>
          <a:lstStyle/>
          <a:p>
            <a:endParaRPr dirty="0"/>
          </a:p>
        </p:txBody>
      </p:sp>
      <p:sp>
        <p:nvSpPr>
          <p:cNvPr id="22" name="object 22"/>
          <p:cNvSpPr/>
          <p:nvPr/>
        </p:nvSpPr>
        <p:spPr>
          <a:xfrm>
            <a:off x="1365958" y="4454525"/>
            <a:ext cx="6207534" cy="1650"/>
          </a:xfrm>
          <a:custGeom>
            <a:avLst/>
            <a:gdLst/>
            <a:ahLst/>
            <a:cxnLst/>
            <a:rect l="l" t="t" r="r" b="b"/>
            <a:pathLst>
              <a:path w="6983476" h="1650">
                <a:moveTo>
                  <a:pt x="0" y="0"/>
                </a:moveTo>
                <a:lnTo>
                  <a:pt x="6983476" y="1650"/>
                </a:lnTo>
              </a:path>
            </a:pathLst>
          </a:custGeom>
          <a:ln w="3175">
            <a:solidFill>
              <a:srgbClr val="999999"/>
            </a:solidFill>
          </a:ln>
        </p:spPr>
        <p:txBody>
          <a:bodyPr wrap="square" lIns="0" tIns="0" rIns="0" bIns="0" rtlCol="0">
            <a:noAutofit/>
          </a:bodyPr>
          <a:lstStyle/>
          <a:p>
            <a:endParaRPr dirty="0"/>
          </a:p>
        </p:txBody>
      </p:sp>
      <p:sp>
        <p:nvSpPr>
          <p:cNvPr id="23" name="object 23"/>
          <p:cNvSpPr/>
          <p:nvPr/>
        </p:nvSpPr>
        <p:spPr>
          <a:xfrm>
            <a:off x="1804875" y="4808614"/>
            <a:ext cx="5322711" cy="3175"/>
          </a:xfrm>
          <a:custGeom>
            <a:avLst/>
            <a:gdLst/>
            <a:ahLst/>
            <a:cxnLst/>
            <a:rect l="l" t="t" r="r" b="b"/>
            <a:pathLst>
              <a:path w="5988050" h="3175">
                <a:moveTo>
                  <a:pt x="0" y="0"/>
                </a:moveTo>
                <a:lnTo>
                  <a:pt x="5988050" y="3175"/>
                </a:lnTo>
              </a:path>
            </a:pathLst>
          </a:custGeom>
          <a:ln w="3175">
            <a:solidFill>
              <a:srgbClr val="999999"/>
            </a:solidFill>
          </a:ln>
        </p:spPr>
        <p:txBody>
          <a:bodyPr wrap="square" lIns="0" tIns="0" rIns="0" bIns="0" rtlCol="0">
            <a:noAutofit/>
          </a:bodyPr>
          <a:lstStyle/>
          <a:p>
            <a:endParaRPr dirty="0"/>
          </a:p>
        </p:txBody>
      </p:sp>
      <p:sp>
        <p:nvSpPr>
          <p:cNvPr id="24" name="object 24"/>
          <p:cNvSpPr/>
          <p:nvPr/>
        </p:nvSpPr>
        <p:spPr>
          <a:xfrm>
            <a:off x="2417297" y="5116448"/>
            <a:ext cx="4097867" cy="1650"/>
          </a:xfrm>
          <a:custGeom>
            <a:avLst/>
            <a:gdLst/>
            <a:ahLst/>
            <a:cxnLst/>
            <a:rect l="l" t="t" r="r" b="b"/>
            <a:pathLst>
              <a:path w="4610100" h="1650">
                <a:moveTo>
                  <a:pt x="0" y="0"/>
                </a:moveTo>
                <a:lnTo>
                  <a:pt x="4610100" y="1650"/>
                </a:lnTo>
              </a:path>
            </a:pathLst>
          </a:custGeom>
          <a:ln w="3175">
            <a:solidFill>
              <a:srgbClr val="999999"/>
            </a:solidFill>
          </a:ln>
        </p:spPr>
        <p:txBody>
          <a:bodyPr wrap="square" lIns="0" tIns="0" rIns="0" bIns="0" rtlCol="0">
            <a:noAutofit/>
          </a:bodyPr>
          <a:lstStyle/>
          <a:p>
            <a:endParaRPr dirty="0"/>
          </a:p>
        </p:txBody>
      </p:sp>
      <p:sp>
        <p:nvSpPr>
          <p:cNvPr id="25" name="object 25"/>
          <p:cNvSpPr txBox="1"/>
          <p:nvPr/>
        </p:nvSpPr>
        <p:spPr>
          <a:xfrm>
            <a:off x="3696437" y="2816365"/>
            <a:ext cx="1726071" cy="509891"/>
          </a:xfrm>
          <a:prstGeom prst="rect">
            <a:avLst/>
          </a:prstGeom>
        </p:spPr>
        <p:txBody>
          <a:bodyPr vert="horz" wrap="square" lIns="0" tIns="0" rIns="0" bIns="0" rtlCol="0">
            <a:noAutofit/>
          </a:bodyPr>
          <a:lstStyle/>
          <a:p>
            <a:pPr algn="ctr">
              <a:lnSpc>
                <a:spcPct val="80000"/>
              </a:lnSpc>
            </a:pPr>
            <a:r>
              <a:rPr lang="es-ES" sz="1200" b="1" dirty="0">
                <a:latin typeface="Arial" panose="020B0604020202020204" pitchFamily="34" charset="0"/>
              </a:rPr>
              <a:t>Oriente Medio y el norte de África</a:t>
            </a:r>
            <a:endParaRPr lang="es-ES" sz="1200" dirty="0">
              <a:latin typeface="Arial" panose="020B0604020202020204" pitchFamily="34" charset="0"/>
              <a:cs typeface="Arial" panose="020B0604020202020204" pitchFamily="34" charset="0"/>
            </a:endParaRPr>
          </a:p>
          <a:p>
            <a:pPr algn="ctr">
              <a:lnSpc>
                <a:spcPct val="80000"/>
              </a:lnSpc>
            </a:pPr>
            <a:r>
              <a:rPr lang="es-ES" sz="1400" b="1" dirty="0">
                <a:latin typeface="Arial" panose="020B0604020202020204" pitchFamily="34" charset="0"/>
              </a:rPr>
              <a:t>240 000</a:t>
            </a:r>
            <a:endParaRPr lang="es-ES" sz="1400" dirty="0">
              <a:latin typeface="Arial" panose="020B0604020202020204" pitchFamily="34" charset="0"/>
              <a:cs typeface="Arial" panose="020B0604020202020204" pitchFamily="34" charset="0"/>
            </a:endParaRPr>
          </a:p>
        </p:txBody>
      </p:sp>
      <p:sp>
        <p:nvSpPr>
          <p:cNvPr id="26" name="object 26"/>
          <p:cNvSpPr txBox="1"/>
          <p:nvPr/>
        </p:nvSpPr>
        <p:spPr>
          <a:xfrm>
            <a:off x="3884510" y="3267439"/>
            <a:ext cx="1411790" cy="193675"/>
          </a:xfrm>
          <a:prstGeom prst="rect">
            <a:avLst/>
          </a:prstGeom>
        </p:spPr>
        <p:txBody>
          <a:bodyPr vert="horz" wrap="square" lIns="0" tIns="0" rIns="0" bIns="0" rtlCol="0">
            <a:noAutofit/>
          </a:bodyPr>
          <a:lstStyle/>
          <a:p>
            <a:pPr marL="12675"/>
            <a:r>
              <a:rPr lang="es-ES" sz="1100" dirty="0">
                <a:solidFill>
                  <a:srgbClr val="4D4D4D"/>
                </a:solidFill>
                <a:latin typeface="Arial Narrow" panose="020B0606020202030204" pitchFamily="34" charset="0"/>
              </a:rPr>
              <a:t>[150 000 – 320 000]</a:t>
            </a:r>
            <a:endParaRPr lang="es-ES" sz="1100" dirty="0">
              <a:solidFill>
                <a:srgbClr val="4D4D4D"/>
              </a:solidFill>
              <a:latin typeface="Arial Narrow" panose="020B0606020202030204" pitchFamily="34" charset="0"/>
              <a:cs typeface="Arial Narrow"/>
            </a:endParaRPr>
          </a:p>
        </p:txBody>
      </p:sp>
      <p:sp>
        <p:nvSpPr>
          <p:cNvPr id="27" name="object 27"/>
          <p:cNvSpPr txBox="1"/>
          <p:nvPr/>
        </p:nvSpPr>
        <p:spPr>
          <a:xfrm>
            <a:off x="4199246" y="3554875"/>
            <a:ext cx="1531169" cy="324993"/>
          </a:xfrm>
          <a:prstGeom prst="rect">
            <a:avLst/>
          </a:prstGeom>
        </p:spPr>
        <p:txBody>
          <a:bodyPr vert="horz" wrap="square" lIns="0" tIns="0" rIns="0" bIns="0" rtlCol="0">
            <a:noAutofit/>
          </a:bodyPr>
          <a:lstStyle/>
          <a:p>
            <a:pPr marL="12675"/>
            <a:r>
              <a:rPr lang="es-ES" sz="1200" b="1" dirty="0">
                <a:latin typeface="Arial" panose="020B0604020202020204" pitchFamily="34" charset="0"/>
              </a:rPr>
              <a:t>África Subsahariana</a:t>
            </a:r>
            <a:endParaRPr lang="es-ES" sz="1200" dirty="0">
              <a:latin typeface="Arial" panose="020B0604020202020204" pitchFamily="34" charset="0"/>
              <a:cs typeface="Arial" panose="020B0604020202020204" pitchFamily="34" charset="0"/>
            </a:endParaRPr>
          </a:p>
        </p:txBody>
      </p:sp>
      <p:sp>
        <p:nvSpPr>
          <p:cNvPr id="28" name="object 28"/>
          <p:cNvSpPr txBox="1"/>
          <p:nvPr/>
        </p:nvSpPr>
        <p:spPr>
          <a:xfrm>
            <a:off x="4099371" y="3734497"/>
            <a:ext cx="1840012" cy="361950"/>
          </a:xfrm>
          <a:prstGeom prst="rect">
            <a:avLst/>
          </a:prstGeom>
        </p:spPr>
        <p:txBody>
          <a:bodyPr vert="horz" wrap="square" lIns="0" tIns="0" rIns="0" bIns="0" rtlCol="0">
            <a:noAutofit/>
          </a:bodyPr>
          <a:lstStyle/>
          <a:p>
            <a:pPr marL="635" algn="ctr">
              <a:lnSpc>
                <a:spcPts val="1614"/>
              </a:lnSpc>
            </a:pPr>
            <a:r>
              <a:rPr lang="es-ES" sz="1400" b="1" dirty="0">
                <a:latin typeface="Arial" panose="020B0604020202020204" pitchFamily="34" charset="0"/>
              </a:rPr>
              <a:t>25,8 millones</a:t>
            </a:r>
            <a:endParaRPr lang="es-ES" sz="1400" dirty="0">
              <a:latin typeface="Arial" panose="020B0604020202020204" pitchFamily="34" charset="0"/>
              <a:cs typeface="Arial" panose="020B0604020202020204" pitchFamily="34" charset="0"/>
            </a:endParaRPr>
          </a:p>
          <a:p>
            <a:pPr algn="ctr">
              <a:lnSpc>
                <a:spcPts val="1155"/>
              </a:lnSpc>
            </a:pPr>
            <a:r>
              <a:rPr lang="es-ES" sz="1100" dirty="0">
                <a:solidFill>
                  <a:srgbClr val="4D4D4D"/>
                </a:solidFill>
                <a:latin typeface="Arial Narrow" panose="020B0606020202030204" pitchFamily="34" charset="0"/>
              </a:rPr>
              <a:t>[24,0 millones – 28,7 millones]</a:t>
            </a:r>
            <a:endParaRPr lang="es-ES" sz="1100" dirty="0">
              <a:solidFill>
                <a:srgbClr val="4D4D4D"/>
              </a:solidFill>
              <a:latin typeface="Arial Narrow" panose="020B0606020202030204" pitchFamily="34" charset="0"/>
              <a:cs typeface="Arial Narrow"/>
            </a:endParaRPr>
          </a:p>
        </p:txBody>
      </p:sp>
      <p:sp>
        <p:nvSpPr>
          <p:cNvPr id="29" name="object 29"/>
          <p:cNvSpPr txBox="1"/>
          <p:nvPr/>
        </p:nvSpPr>
        <p:spPr>
          <a:xfrm>
            <a:off x="5219872" y="2085721"/>
            <a:ext cx="1385660" cy="488950"/>
          </a:xfrm>
          <a:prstGeom prst="rect">
            <a:avLst/>
          </a:prstGeom>
        </p:spPr>
        <p:txBody>
          <a:bodyPr vert="horz" wrap="square" lIns="0" tIns="0" rIns="0" bIns="0" rtlCol="0">
            <a:noAutofit/>
          </a:bodyPr>
          <a:lstStyle/>
          <a:p>
            <a:pPr>
              <a:lnSpc>
                <a:spcPct val="90000"/>
              </a:lnSpc>
            </a:pPr>
            <a:r>
              <a:rPr lang="es-ES" sz="1200" b="1" dirty="0">
                <a:latin typeface="Arial" panose="020B0604020202020204" pitchFamily="34" charset="0"/>
              </a:rPr>
              <a:t>Europa del Este y Asia Central</a:t>
            </a:r>
            <a:endParaRPr lang="es-ES" sz="1200" dirty="0">
              <a:latin typeface="Arial" panose="020B0604020202020204" pitchFamily="34" charset="0"/>
              <a:cs typeface="Arial" panose="020B0604020202020204" pitchFamily="34" charset="0"/>
            </a:endParaRPr>
          </a:p>
          <a:p>
            <a:pPr algn="ctr">
              <a:lnSpc>
                <a:spcPct val="90000"/>
              </a:lnSpc>
            </a:pPr>
            <a:r>
              <a:rPr lang="es-ES" sz="1400" b="1" dirty="0">
                <a:latin typeface="Arial" panose="020B0604020202020204" pitchFamily="34" charset="0"/>
              </a:rPr>
              <a:t>1,5 millones</a:t>
            </a:r>
            <a:endParaRPr lang="es-ES" sz="1400" dirty="0">
              <a:latin typeface="Arial" panose="020B0604020202020204" pitchFamily="34" charset="0"/>
              <a:cs typeface="Arial" panose="020B0604020202020204" pitchFamily="34" charset="0"/>
            </a:endParaRPr>
          </a:p>
        </p:txBody>
      </p:sp>
      <p:sp>
        <p:nvSpPr>
          <p:cNvPr id="30" name="object 30"/>
          <p:cNvSpPr txBox="1"/>
          <p:nvPr/>
        </p:nvSpPr>
        <p:spPr>
          <a:xfrm>
            <a:off x="5401936" y="2565400"/>
            <a:ext cx="1386976" cy="193675"/>
          </a:xfrm>
          <a:prstGeom prst="rect">
            <a:avLst/>
          </a:prstGeom>
        </p:spPr>
        <p:txBody>
          <a:bodyPr vert="horz" wrap="square" lIns="0" tIns="0" rIns="0" bIns="0" rtlCol="0">
            <a:noAutofit/>
          </a:bodyPr>
          <a:lstStyle/>
          <a:p>
            <a:pPr marL="12675"/>
            <a:r>
              <a:rPr lang="es-ES" sz="1100" dirty="0">
                <a:solidFill>
                  <a:srgbClr val="4D4D4D"/>
                </a:solidFill>
                <a:latin typeface="Arial Narrow" panose="020B0606020202030204" pitchFamily="34" charset="0"/>
              </a:rPr>
              <a:t>[1,3 millones – 1,8 millones]</a:t>
            </a:r>
            <a:endParaRPr lang="es-ES" sz="1100" dirty="0">
              <a:solidFill>
                <a:srgbClr val="4D4D4D"/>
              </a:solidFill>
              <a:latin typeface="Arial Narrow" panose="020B0606020202030204" pitchFamily="34" charset="0"/>
              <a:cs typeface="Arial Narrow"/>
            </a:endParaRPr>
          </a:p>
        </p:txBody>
      </p:sp>
      <p:sp>
        <p:nvSpPr>
          <p:cNvPr id="31" name="object 31"/>
          <p:cNvSpPr txBox="1"/>
          <p:nvPr/>
        </p:nvSpPr>
        <p:spPr>
          <a:xfrm>
            <a:off x="5925999" y="3189734"/>
            <a:ext cx="1670072" cy="488950"/>
          </a:xfrm>
          <a:prstGeom prst="rect">
            <a:avLst/>
          </a:prstGeom>
        </p:spPr>
        <p:txBody>
          <a:bodyPr vert="horz" wrap="square" lIns="0" tIns="0" rIns="0" bIns="0" rtlCol="0">
            <a:noAutofit/>
          </a:bodyPr>
          <a:lstStyle/>
          <a:p>
            <a:r>
              <a:rPr lang="es-ES" sz="1200" b="1" dirty="0">
                <a:latin typeface="Arial" panose="020B0604020202020204" pitchFamily="34" charset="0"/>
              </a:rPr>
              <a:t>Ásia y el Pacífico</a:t>
            </a:r>
            <a:endParaRPr lang="es-ES" sz="12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rPr>
              <a:t>5,0 millones</a:t>
            </a:r>
            <a:endParaRPr lang="es-ES" sz="1400" dirty="0">
              <a:latin typeface="Arial" panose="020B0604020202020204" pitchFamily="34" charset="0"/>
              <a:cs typeface="Arial" panose="020B0604020202020204" pitchFamily="34" charset="0"/>
            </a:endParaRPr>
          </a:p>
          <a:p>
            <a:r>
              <a:rPr lang="es-ES" sz="1200" dirty="0">
                <a:solidFill>
                  <a:srgbClr val="4D4D4D"/>
                </a:solidFill>
                <a:latin typeface="Arial Narrow" panose="020B0606020202030204" pitchFamily="34" charset="0"/>
              </a:rPr>
              <a:t>[</a:t>
            </a:r>
            <a:r>
              <a:rPr lang="es-ES" sz="1100" dirty="0">
                <a:solidFill>
                  <a:srgbClr val="4D4D4D"/>
                </a:solidFill>
                <a:latin typeface="Arial Narrow" panose="020B0606020202030204" pitchFamily="34" charset="0"/>
              </a:rPr>
              <a:t>4,5 millones – 5,6 millones]</a:t>
            </a:r>
            <a:endParaRPr lang="es-ES" sz="1100" dirty="0">
              <a:solidFill>
                <a:srgbClr val="4D4D4D"/>
              </a:solidFill>
              <a:latin typeface="Arial Narrow" panose="020B0606020202030204" pitchFamily="34" charset="0"/>
              <a:cs typeface="Arial Narrow"/>
            </a:endParaRPr>
          </a:p>
        </p:txBody>
      </p:sp>
      <p:sp>
        <p:nvSpPr>
          <p:cNvPr id="32" name="object 32"/>
          <p:cNvSpPr txBox="1"/>
          <p:nvPr/>
        </p:nvSpPr>
        <p:spPr>
          <a:xfrm>
            <a:off x="2131811" y="2085725"/>
            <a:ext cx="2752198" cy="381635"/>
          </a:xfrm>
          <a:prstGeom prst="rect">
            <a:avLst/>
          </a:prstGeom>
        </p:spPr>
        <p:txBody>
          <a:bodyPr vert="horz" wrap="square" lIns="0" tIns="0" rIns="0" bIns="0" rtlCol="0">
            <a:noAutofit/>
          </a:bodyPr>
          <a:lstStyle/>
          <a:p>
            <a:pPr marL="12675"/>
            <a:r>
              <a:rPr lang="es-ES" sz="1200" b="1" dirty="0">
                <a:latin typeface="Arial" panose="020B0604020202020204" pitchFamily="34" charset="0"/>
              </a:rPr>
              <a:t>Norteamérica y Europa occidental y central</a:t>
            </a:r>
            <a:endParaRPr lang="es-ES" sz="1200" dirty="0">
              <a:latin typeface="Arial" panose="020B0604020202020204" pitchFamily="34" charset="0"/>
              <a:cs typeface="Arial" panose="020B0604020202020204" pitchFamily="34" charset="0"/>
            </a:endParaRPr>
          </a:p>
        </p:txBody>
      </p:sp>
      <p:sp>
        <p:nvSpPr>
          <p:cNvPr id="33" name="object 33"/>
          <p:cNvSpPr txBox="1"/>
          <p:nvPr/>
        </p:nvSpPr>
        <p:spPr>
          <a:xfrm>
            <a:off x="2185397" y="2453741"/>
            <a:ext cx="1496220" cy="361950"/>
          </a:xfrm>
          <a:prstGeom prst="rect">
            <a:avLst/>
          </a:prstGeom>
        </p:spPr>
        <p:txBody>
          <a:bodyPr vert="horz" wrap="square" lIns="0" tIns="0" rIns="0" bIns="0" rtlCol="0">
            <a:noAutofit/>
          </a:bodyPr>
          <a:lstStyle/>
          <a:p>
            <a:pPr marL="311095">
              <a:lnSpc>
                <a:spcPts val="1614"/>
              </a:lnSpc>
            </a:pPr>
            <a:r>
              <a:rPr lang="es-ES" sz="1400" b="1" dirty="0">
                <a:latin typeface="Arial" panose="020B0604020202020204" pitchFamily="34" charset="0"/>
              </a:rPr>
              <a:t>2,4 millones</a:t>
            </a:r>
            <a:endParaRPr lang="es-ES" sz="1400" dirty="0">
              <a:latin typeface="Arial" panose="020B0604020202020204" pitchFamily="34" charset="0"/>
              <a:cs typeface="Arial" panose="020B0604020202020204" pitchFamily="34" charset="0"/>
            </a:endParaRPr>
          </a:p>
          <a:p>
            <a:pPr marL="12675">
              <a:lnSpc>
                <a:spcPts val="1155"/>
              </a:lnSpc>
            </a:pPr>
            <a:r>
              <a:rPr lang="es-ES" sz="1100" spc="-10" dirty="0">
                <a:solidFill>
                  <a:srgbClr val="4D4D4D"/>
                </a:solidFill>
                <a:latin typeface="Arial Narrow"/>
              </a:rPr>
              <a:t>[</a:t>
            </a:r>
            <a:r>
              <a:rPr lang="es-ES" sz="1100" dirty="0">
                <a:solidFill>
                  <a:srgbClr val="4D4D4D"/>
                </a:solidFill>
                <a:latin typeface="Arial Narrow" panose="020B0606020202030204" pitchFamily="34" charset="0"/>
              </a:rPr>
              <a:t>[1,5 millones – 3,5 millones]</a:t>
            </a:r>
            <a:endParaRPr lang="es-ES" sz="1100" dirty="0">
              <a:solidFill>
                <a:srgbClr val="4D4D4D"/>
              </a:solidFill>
              <a:latin typeface="Arial Narrow" panose="020B0606020202030204" pitchFamily="34" charset="0"/>
              <a:cs typeface="Arial Narrow"/>
            </a:endParaRPr>
          </a:p>
        </p:txBody>
      </p:sp>
      <p:sp>
        <p:nvSpPr>
          <p:cNvPr id="34" name="object 34"/>
          <p:cNvSpPr txBox="1"/>
          <p:nvPr/>
        </p:nvSpPr>
        <p:spPr>
          <a:xfrm>
            <a:off x="2339753" y="3670680"/>
            <a:ext cx="1442936" cy="489584"/>
          </a:xfrm>
          <a:prstGeom prst="rect">
            <a:avLst/>
          </a:prstGeom>
        </p:spPr>
        <p:txBody>
          <a:bodyPr vert="horz" wrap="square" lIns="0" tIns="0" rIns="0" bIns="0" rtlCol="0">
            <a:noAutofit/>
          </a:bodyPr>
          <a:lstStyle/>
          <a:p>
            <a:pPr algn="ctr"/>
            <a:r>
              <a:rPr lang="es-ES" sz="1200" b="1" dirty="0">
                <a:latin typeface="Arial" panose="020B0604020202020204" pitchFamily="34" charset="0"/>
              </a:rPr>
              <a:t>Latinoamérica</a:t>
            </a:r>
            <a:endParaRPr lang="es-ES" sz="12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rPr>
              <a:t>1,7 millones</a:t>
            </a:r>
            <a:endParaRPr lang="es-ES" sz="1400" dirty="0">
              <a:latin typeface="Arial" panose="020B0604020202020204" pitchFamily="34" charset="0"/>
              <a:cs typeface="Arial" panose="020B0604020202020204" pitchFamily="34" charset="0"/>
            </a:endParaRPr>
          </a:p>
          <a:p>
            <a:pPr algn="ctr"/>
            <a:r>
              <a:rPr lang="es-ES" sz="1100" dirty="0">
                <a:solidFill>
                  <a:srgbClr val="4D4D4D"/>
                </a:solidFill>
                <a:latin typeface="Arial Narrow" panose="020B0606020202030204" pitchFamily="34" charset="0"/>
              </a:rPr>
              <a:t>[1,4 millones – 2,0 millones]</a:t>
            </a:r>
            <a:endParaRPr lang="es-ES" sz="1100" dirty="0">
              <a:solidFill>
                <a:srgbClr val="4D4D4D"/>
              </a:solidFill>
              <a:latin typeface="Arial Narrow" panose="020B0606020202030204" pitchFamily="34" charset="0"/>
              <a:cs typeface="Arial" panose="020B0604020202020204" pitchFamily="34" charset="0"/>
            </a:endParaRPr>
          </a:p>
        </p:txBody>
      </p:sp>
      <p:sp>
        <p:nvSpPr>
          <p:cNvPr id="35" name="object 35"/>
          <p:cNvSpPr txBox="1"/>
          <p:nvPr/>
        </p:nvSpPr>
        <p:spPr>
          <a:xfrm>
            <a:off x="2719177" y="2975102"/>
            <a:ext cx="977279" cy="180848"/>
          </a:xfrm>
          <a:prstGeom prst="rect">
            <a:avLst/>
          </a:prstGeom>
        </p:spPr>
        <p:txBody>
          <a:bodyPr vert="horz" wrap="square" lIns="0" tIns="0" rIns="0" bIns="0" rtlCol="0">
            <a:noAutofit/>
          </a:bodyPr>
          <a:lstStyle/>
          <a:p>
            <a:pPr marL="12675"/>
            <a:r>
              <a:rPr lang="es-ES" sz="1200" b="1" dirty="0">
                <a:latin typeface="Arial" panose="020B0604020202020204" pitchFamily="34" charset="0"/>
              </a:rPr>
              <a:t>Caribe</a:t>
            </a:r>
            <a:endParaRPr lang="es-ES" sz="1200" b="1" dirty="0">
              <a:latin typeface="Arial" panose="020B0604020202020204" pitchFamily="34" charset="0"/>
              <a:cs typeface="Arial" panose="020B0604020202020204" pitchFamily="34" charset="0"/>
            </a:endParaRPr>
          </a:p>
        </p:txBody>
      </p:sp>
      <p:sp>
        <p:nvSpPr>
          <p:cNvPr id="36" name="object 36"/>
          <p:cNvSpPr txBox="1"/>
          <p:nvPr/>
        </p:nvSpPr>
        <p:spPr>
          <a:xfrm>
            <a:off x="2590983" y="3102104"/>
            <a:ext cx="940476" cy="224154"/>
          </a:xfrm>
          <a:prstGeom prst="rect">
            <a:avLst/>
          </a:prstGeom>
        </p:spPr>
        <p:txBody>
          <a:bodyPr vert="horz" wrap="square" lIns="0" tIns="0" rIns="0" bIns="0" rtlCol="0">
            <a:noAutofit/>
          </a:bodyPr>
          <a:lstStyle/>
          <a:p>
            <a:pPr marL="12675"/>
            <a:r>
              <a:rPr lang="es-ES" sz="1400" b="1" dirty="0">
                <a:latin typeface="Arial" panose="020B0604020202020204" pitchFamily="34" charset="0"/>
              </a:rPr>
              <a:t>280 000</a:t>
            </a:r>
            <a:endParaRPr lang="es-ES" sz="1400" dirty="0">
              <a:latin typeface="Arial" panose="020B0604020202020204" pitchFamily="34" charset="0"/>
              <a:cs typeface="Arial" panose="020B0604020202020204" pitchFamily="34" charset="0"/>
            </a:endParaRPr>
          </a:p>
        </p:txBody>
      </p:sp>
      <p:sp>
        <p:nvSpPr>
          <p:cNvPr id="37" name="object 37"/>
          <p:cNvSpPr txBox="1"/>
          <p:nvPr/>
        </p:nvSpPr>
        <p:spPr>
          <a:xfrm>
            <a:off x="2417295" y="3263809"/>
            <a:ext cx="1255171" cy="193675"/>
          </a:xfrm>
          <a:prstGeom prst="rect">
            <a:avLst/>
          </a:prstGeom>
        </p:spPr>
        <p:txBody>
          <a:bodyPr vert="horz" wrap="square" lIns="0" tIns="0" rIns="0" bIns="0" rtlCol="0">
            <a:noAutofit/>
          </a:bodyPr>
          <a:lstStyle/>
          <a:p>
            <a:pPr marL="12675"/>
            <a:r>
              <a:rPr lang="es-ES" sz="1100" dirty="0">
                <a:solidFill>
                  <a:srgbClr val="4D4D4D"/>
                </a:solidFill>
                <a:latin typeface="Arial Narrow" panose="020B0606020202030204" pitchFamily="34" charset="0"/>
              </a:rPr>
              <a:t>[210 000 – 340 000]</a:t>
            </a:r>
            <a:endParaRPr lang="es-ES" sz="1100" dirty="0">
              <a:solidFill>
                <a:srgbClr val="4D4D4D"/>
              </a:solidFill>
              <a:latin typeface="Arial Narrow" panose="020B0606020202030204" pitchFamily="34" charset="0"/>
              <a:cs typeface="Arial Narrow"/>
            </a:endParaRPr>
          </a:p>
        </p:txBody>
      </p:sp>
      <p:sp>
        <p:nvSpPr>
          <p:cNvPr id="38" name="object 38"/>
          <p:cNvSpPr txBox="1">
            <a:spLocks noGrp="1"/>
          </p:cNvSpPr>
          <p:nvPr>
            <p:ph type="title"/>
          </p:nvPr>
        </p:nvSpPr>
        <p:spPr>
          <a:xfrm>
            <a:off x="467544" y="260648"/>
            <a:ext cx="8507288" cy="792088"/>
          </a:xfrm>
          <a:prstGeom prst="rect">
            <a:avLst/>
          </a:prstGeom>
        </p:spPr>
        <p:txBody>
          <a:bodyPr vert="horz" wrap="square" lIns="0" tIns="0" rIns="0" bIns="0" rtlCol="0">
            <a:noAutofit/>
          </a:bodyPr>
          <a:lstStyle/>
          <a:p>
            <a:pPr marL="12675" algn="l"/>
            <a:r>
              <a:rPr lang="es-ES" sz="2000" dirty="0"/>
              <a:t>Número de adultos y niños que viven con VIH, 2014</a:t>
            </a:r>
            <a:endParaRPr lang="es-ES" sz="2000" dirty="0">
              <a:cs typeface="Aria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05" y="5913132"/>
            <a:ext cx="1492426" cy="55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up 39"/>
          <p:cNvGrpSpPr/>
          <p:nvPr/>
        </p:nvGrpSpPr>
        <p:grpSpPr>
          <a:xfrm>
            <a:off x="179512" y="6381328"/>
            <a:ext cx="8888434" cy="372932"/>
            <a:chOff x="179512" y="6381328"/>
            <a:chExt cx="8888434" cy="372932"/>
          </a:xfrm>
        </p:grpSpPr>
        <p:pic>
          <p:nvPicPr>
            <p:cNvPr id="41"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42519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FF4DA51-F52D-4E31-ABCD-B9D7F3459126}" type="slidenum">
              <a:rPr lang="en-GB" smtClean="0">
                <a:solidFill>
                  <a:prstClr val="black">
                    <a:tint val="75000"/>
                  </a:prstClr>
                </a:solidFill>
              </a:rPr>
              <a:pPr/>
              <a:t>40</a:t>
            </a:fld>
            <a:endParaRPr lang="en-GB" dirty="0">
              <a:solidFill>
                <a:prstClr val="black">
                  <a:tint val="75000"/>
                </a:prst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298" y="695493"/>
            <a:ext cx="4788024" cy="24276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195127"/>
            <a:ext cx="6840760" cy="302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6"/>
          <p:cNvSpPr/>
          <p:nvPr/>
        </p:nvSpPr>
        <p:spPr>
          <a:xfrm>
            <a:off x="323528" y="695493"/>
            <a:ext cx="3810766" cy="2308324"/>
          </a:xfrm>
          <a:prstGeom prst="rect">
            <a:avLst/>
          </a:prstGeom>
        </p:spPr>
        <p:txBody>
          <a:bodyPr wrap="square">
            <a:spAutoFit/>
          </a:bodyPr>
          <a:lstStyle/>
          <a:p>
            <a:r>
              <a:rPr lang="es-ES" sz="2400" dirty="0" smtClean="0">
                <a:latin typeface="Calibri" pitchFamily="34" charset="0"/>
                <a:cs typeface="Calibri" pitchFamily="34" charset="0"/>
              </a:rPr>
              <a:t>Impacto del retraso diagnóstico en la mortalidad a corto, medio y largo plazo </a:t>
            </a:r>
            <a:r>
              <a:rPr lang="es-ES" sz="2400" dirty="0">
                <a:latin typeface="Calibri" pitchFamily="34" charset="0"/>
                <a:cs typeface="Calibri" pitchFamily="34" charset="0"/>
              </a:rPr>
              <a:t>y causas de </a:t>
            </a:r>
            <a:r>
              <a:rPr lang="es-ES" sz="2400" dirty="0" smtClean="0">
                <a:latin typeface="Calibri" pitchFamily="34" charset="0"/>
                <a:cs typeface="Calibri" pitchFamily="34" charset="0"/>
              </a:rPr>
              <a:t>muertes en la cohorte CoRIS, España, 2004-2013.</a:t>
            </a:r>
            <a:endParaRPr lang="es-ES" sz="2400" dirty="0">
              <a:latin typeface="Calibri" pitchFamily="34" charset="0"/>
              <a:cs typeface="Calibri" pitchFamily="34" charset="0"/>
            </a:endParaRPr>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629" y="6134255"/>
            <a:ext cx="2381922" cy="482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Imagen 3"/>
          <p:cNvPicPr>
            <a:picLocks noChangeAspect="1" noChangeArrowheads="1"/>
          </p:cNvPicPr>
          <p:nvPr/>
        </p:nvPicPr>
        <p:blipFill>
          <a:blip r:embed="rId6" cstate="print"/>
          <a:srcRect/>
          <a:stretch>
            <a:fillRect/>
          </a:stretch>
        </p:blipFill>
        <p:spPr bwMode="auto">
          <a:xfrm>
            <a:off x="7164337" y="5488142"/>
            <a:ext cx="2016125" cy="646113"/>
          </a:xfrm>
          <a:prstGeom prst="rect">
            <a:avLst/>
          </a:prstGeom>
          <a:noFill/>
          <a:ln w="9525">
            <a:noFill/>
            <a:miter lim="800000"/>
            <a:headEnd/>
            <a:tailEnd/>
          </a:ln>
        </p:spPr>
      </p:pic>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9734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36168" y="1412776"/>
            <a:ext cx="7992888" cy="1008112"/>
          </a:xfrm>
        </p:spPr>
        <p:txBody>
          <a:bodyPr>
            <a:noAutofit/>
          </a:bodyPr>
          <a:lstStyle/>
          <a:p>
            <a:pPr marL="0" lvl="1" indent="0">
              <a:buNone/>
            </a:pPr>
            <a:r>
              <a:rPr lang="es-ES" sz="2200" dirty="0">
                <a:latin typeface="Calibri" pitchFamily="34" charset="0"/>
              </a:rPr>
              <a:t>Las pruebas ponen de manifiesto que cuando las personas son diagnosticadas con infección por VIH, disminuye su conducta de riesgo.</a:t>
            </a:r>
          </a:p>
          <a:p>
            <a:pPr marL="0" lvl="1" indent="0">
              <a:buNone/>
            </a:pPr>
            <a:endParaRPr lang="es-ES" sz="2200" dirty="0">
              <a:latin typeface="Calibri" pitchFamily="34" charset="0"/>
              <a:cs typeface="Calibri" pitchFamily="34" charset="0"/>
            </a:endParaRPr>
          </a:p>
          <a:p>
            <a:pPr marL="0" lvl="1" indent="0">
              <a:buNone/>
            </a:pPr>
            <a:endParaRPr lang="es-ES" sz="2200" dirty="0">
              <a:latin typeface="Calibri" pitchFamily="34" charset="0"/>
              <a:cs typeface="Calibri" pitchFamily="34" charset="0"/>
            </a:endParaRPr>
          </a:p>
          <a:p>
            <a:pPr marL="0" lvl="1" indent="0">
              <a:buNone/>
            </a:pPr>
            <a:endParaRPr lang="es-ES" sz="2200" dirty="0">
              <a:latin typeface="Calibri" pitchFamily="34" charset="0"/>
              <a:cs typeface="Calibri" pitchFamily="34" charset="0"/>
            </a:endParaRPr>
          </a:p>
          <a:p>
            <a:pPr marL="0" lvl="1" indent="0">
              <a:buNone/>
            </a:pPr>
            <a:endParaRPr lang="es-ES" sz="2400" dirty="0">
              <a:latin typeface="Calibri" pitchFamily="34" charset="0"/>
              <a:cs typeface="Calibri" pitchFamily="34" charset="0"/>
            </a:endParaRPr>
          </a:p>
          <a:p>
            <a:pPr marL="0" lvl="1" indent="0">
              <a:buNone/>
            </a:pPr>
            <a:endParaRPr lang="es-ES" sz="2400" dirty="0">
              <a:latin typeface="Calibri" pitchFamily="34" charset="0"/>
              <a:cs typeface="Calibri" pitchFamily="34" charset="0"/>
            </a:endParaRPr>
          </a:p>
          <a:p>
            <a:pPr marL="0" lvl="1" indent="0">
              <a:buNone/>
            </a:pPr>
            <a:endParaRPr lang="es-ES" sz="2400" dirty="0">
              <a:latin typeface="Calibri" pitchFamily="34" charset="0"/>
              <a:cs typeface="Calibri" pitchFamily="34" charset="0"/>
            </a:endParaRPr>
          </a:p>
          <a:p>
            <a:pPr lvl="1">
              <a:buNone/>
            </a:pPr>
            <a:r>
              <a:rPr lang="es-ES"/>
              <a:t> </a:t>
            </a:r>
          </a:p>
          <a:p>
            <a:pPr lvl="1" eaLnBrk="1" hangingPunct="1">
              <a:buNone/>
            </a:pPr>
            <a:endParaRPr lang="es-ES" dirty="0">
              <a:latin typeface="Calibri" pitchFamily="34" charset="0"/>
              <a:cs typeface="Calibri" pitchFamily="34" charset="0"/>
            </a:endParaRPr>
          </a:p>
          <a:p>
            <a:pPr eaLnBrk="1" hangingPunct="1"/>
            <a:endParaRPr lang="es-ES" sz="2400" dirty="0">
              <a:latin typeface="Corbel" panose="020B0503020204020204" pitchFamily="34" charset="0"/>
              <a:cs typeface="Arial" charset="0"/>
            </a:endParaRPr>
          </a:p>
        </p:txBody>
      </p:sp>
      <p:sp>
        <p:nvSpPr>
          <p:cNvPr id="16" name="Title 1"/>
          <p:cNvSpPr txBox="1">
            <a:spLocks/>
          </p:cNvSpPr>
          <p:nvPr/>
        </p:nvSpPr>
        <p:spPr>
          <a:xfrm>
            <a:off x="323528" y="270143"/>
            <a:ext cx="8085584" cy="778098"/>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s-ES" sz="2400" dirty="0">
                <a:latin typeface="Calibri" panose="020F0502020204030204" pitchFamily="34" charset="0"/>
              </a:rPr>
              <a:t>Aumento del riesgo de transmisión del VIH</a:t>
            </a:r>
          </a:p>
        </p:txBody>
      </p:sp>
      <p:sp>
        <p:nvSpPr>
          <p:cNvPr id="6" name="Content Placeholder 2"/>
          <p:cNvSpPr txBox="1">
            <a:spLocks/>
          </p:cNvSpPr>
          <p:nvPr/>
        </p:nvSpPr>
        <p:spPr>
          <a:xfrm>
            <a:off x="465058" y="2852936"/>
            <a:ext cx="7802524" cy="1152237"/>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s-ES" sz="2200" dirty="0">
                <a:latin typeface="Calibri" pitchFamily="34" charset="0"/>
              </a:rPr>
              <a:t>Los pacientes con VIH que toman un tratamiento eficaz tienen muy pocas probabilidades de transmitir el VIH. </a:t>
            </a:r>
          </a:p>
          <a:p>
            <a:endParaRPr lang="es-ES" sz="2400" dirty="0">
              <a:latin typeface="Corbel" panose="020B0503020204020204" pitchFamily="34" charset="0"/>
              <a:cs typeface="Arial" charset="0"/>
            </a:endParaRPr>
          </a:p>
        </p:txBody>
      </p:sp>
      <p:sp>
        <p:nvSpPr>
          <p:cNvPr id="8" name="Content Placeholder 2"/>
          <p:cNvSpPr txBox="1">
            <a:spLocks/>
          </p:cNvSpPr>
          <p:nvPr/>
        </p:nvSpPr>
        <p:spPr>
          <a:xfrm>
            <a:off x="413802" y="4149080"/>
            <a:ext cx="8174432" cy="1080120"/>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latin typeface="Corbel" panose="020B0503020204020204" pitchFamily="34" charset="0"/>
              <a:cs typeface="Arial" charset="0"/>
            </a:endParaRPr>
          </a:p>
        </p:txBody>
      </p:sp>
      <p:sp>
        <p:nvSpPr>
          <p:cNvPr id="3" name="TextBox 2"/>
          <p:cNvSpPr txBox="1"/>
          <p:nvPr/>
        </p:nvSpPr>
        <p:spPr>
          <a:xfrm>
            <a:off x="538309" y="4191370"/>
            <a:ext cx="7656022" cy="1046440"/>
          </a:xfrm>
          <a:prstGeom prst="rect">
            <a:avLst/>
          </a:prstGeom>
          <a:noFill/>
        </p:spPr>
        <p:txBody>
          <a:bodyPr wrap="square" rtlCol="0">
            <a:spAutoFit/>
          </a:bodyPr>
          <a:lstStyle/>
          <a:p>
            <a:pPr marL="0" lvl="1"/>
            <a:r>
              <a:rPr lang="es-ES" sz="2200" dirty="0">
                <a:latin typeface="Calibri" pitchFamily="34" charset="0"/>
              </a:rPr>
              <a:t>Las personas que no se diagnostican no tienen la ventaja de ninguno de estos dos factores. </a:t>
            </a:r>
          </a:p>
          <a:p>
            <a:endParaRPr lang="es-ES"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247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6"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Grp="1" noChangeArrowheads="1"/>
          </p:cNvSpPr>
          <p:nvPr>
            <p:ph type="title"/>
          </p:nvPr>
        </p:nvSpPr>
        <p:spPr bwMode="auto">
          <a:xfrm>
            <a:off x="457200" y="274638"/>
            <a:ext cx="8147248" cy="8501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238" tIns="45619" rIns="91238" bIns="45619" numCol="1" anchor="t" anchorCtr="0" compatLnSpc="1">
            <a:prstTxWarp prst="textNoShape">
              <a:avLst/>
            </a:prstTxWarp>
            <a:noAutofit/>
          </a:bodyPr>
          <a:lst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a:lstStyle>
          <a:p>
            <a:pPr defTabSz="914400" eaLnBrk="1" hangingPunct="1"/>
            <a:r>
              <a:rPr lang="es-ES" altLang="en-US" sz="3200" b="0" kern="0" dirty="0">
                <a:solidFill>
                  <a:schemeClr val="tx1"/>
                </a:solidFill>
                <a:latin typeface="Calibri" panose="020F0502020204030204" pitchFamily="34" charset="0"/>
              </a:rPr>
              <a:t>El VIH sin diagnosticar y la transmisión posterior</a:t>
            </a:r>
          </a:p>
          <a:p>
            <a:pPr defTabSz="914400" eaLnBrk="1" hangingPunct="1"/>
            <a:r>
              <a:rPr lang="es-ES" altLang="en-US" sz="3200" b="0" kern="0" dirty="0">
                <a:solidFill>
                  <a:schemeClr val="tx1"/>
                </a:solidFill>
                <a:latin typeface="Calibri" panose="020F0502020204030204" pitchFamily="34" charset="0"/>
              </a:rPr>
              <a:t>Datos modelos de los EE. UU.</a:t>
            </a:r>
          </a:p>
        </p:txBody>
      </p:sp>
      <p:sp>
        <p:nvSpPr>
          <p:cNvPr id="6" name="Rectangle 3"/>
          <p:cNvSpPr>
            <a:spLocks noGrp="1"/>
          </p:cNvSpPr>
          <p:nvPr>
            <p:ph idx="1"/>
          </p:nvPr>
        </p:nvSpPr>
        <p:spPr>
          <a:xfrm>
            <a:off x="467544" y="1472642"/>
            <a:ext cx="8229600" cy="4525963"/>
          </a:xfrm>
        </p:spPr>
        <p:txBody>
          <a:bodyPr rtlCol="0">
            <a:normAutofit/>
          </a:bodyPr>
          <a:lstStyle/>
          <a:p>
            <a:pPr marL="0" indent="0" eaLnBrk="1" fontAlgn="auto" hangingPunct="1">
              <a:spcAft>
                <a:spcPts val="0"/>
              </a:spcAft>
              <a:buFont typeface="Arial" pitchFamily="34" charset="0"/>
              <a:buNone/>
              <a:defRPr/>
            </a:pPr>
            <a:endParaRPr lang="en-GB" sz="1800" dirty="0"/>
          </a:p>
          <a:p>
            <a:pPr marL="0" indent="0" eaLnBrk="1" fontAlgn="auto" hangingPunct="1">
              <a:spcAft>
                <a:spcPts val="0"/>
              </a:spcAft>
              <a:buFont typeface="Arial" pitchFamily="34" charset="0"/>
              <a:buNone/>
              <a:defRPr/>
            </a:pPr>
            <a:endParaRPr lang="en-GB" dirty="0"/>
          </a:p>
          <a:p>
            <a:pPr marL="0" indent="0"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Char char="•"/>
              <a:defRPr/>
            </a:pPr>
            <a:endParaRPr lang="en-GB" sz="2800" dirty="0"/>
          </a:p>
          <a:p>
            <a:pPr eaLnBrk="1" fontAlgn="auto" hangingPunct="1">
              <a:spcAft>
                <a:spcPts val="0"/>
              </a:spcAft>
              <a:buFont typeface="Arial" pitchFamily="34" charset="0"/>
              <a:buChar char="•"/>
              <a:defRPr/>
            </a:pPr>
            <a:endParaRPr lang="en-GB" sz="2800" dirty="0"/>
          </a:p>
        </p:txBody>
      </p:sp>
      <p:graphicFrame>
        <p:nvGraphicFramePr>
          <p:cNvPr id="3" name="Chart 2"/>
          <p:cNvGraphicFramePr/>
          <p:nvPr>
            <p:extLst>
              <p:ext uri="{D42A27DB-BD31-4B8C-83A1-F6EECF244321}">
                <p14:modId xmlns:p14="http://schemas.microsoft.com/office/powerpoint/2010/main" val="1005558525"/>
              </p:ext>
            </p:extLst>
          </p:nvPr>
        </p:nvGraphicFramePr>
        <p:xfrm>
          <a:off x="899592" y="1197924"/>
          <a:ext cx="7488832" cy="460734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flipV="1">
            <a:off x="3789078" y="3861048"/>
            <a:ext cx="1728192" cy="803002"/>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79912" y="2071307"/>
            <a:ext cx="1728192" cy="1"/>
          </a:xfrm>
          <a:prstGeom prst="straightConnector1">
            <a:avLst/>
          </a:prstGeom>
          <a:ln w="38100">
            <a:solidFill>
              <a:schemeClr val="tx2">
                <a:lumMod val="60000"/>
                <a:lumOff val="4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87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0" categoryIdx="0" bldStep="ptIn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1"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1" categoryIdx="1"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El" animBg="0"/>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s-ES" sz="1200" b="1" dirty="0">
                <a:solidFill>
                  <a:prstClr val="white"/>
                </a:solidFill>
                <a:latin typeface="Arial" panose="020B0604020202020204" pitchFamily="34" charset="0"/>
              </a:rPr>
              <a:t>www.testingweek.eu</a:t>
            </a:r>
          </a:p>
          <a:p>
            <a:pPr algn="ctr"/>
            <a:r>
              <a:rPr lang="es-ES" sz="1200" b="1" dirty="0">
                <a:solidFill>
                  <a:prstClr val="white"/>
                </a:solidFill>
                <a:latin typeface="Arial" panose="020B0604020202020204" pitchFamily="34" charset="0"/>
              </a:rPr>
              <a:t>www.hiveurope.eu </a:t>
            </a:r>
          </a:p>
        </p:txBody>
      </p:sp>
      <p:sp>
        <p:nvSpPr>
          <p:cNvPr id="12" name="Title 1"/>
          <p:cNvSpPr>
            <a:spLocks noGrp="1"/>
          </p:cNvSpPr>
          <p:nvPr>
            <p:ph type="title"/>
          </p:nvPr>
        </p:nvSpPr>
        <p:spPr>
          <a:xfrm>
            <a:off x="395536" y="260648"/>
            <a:ext cx="6840000" cy="935984"/>
          </a:xfrm>
        </p:spPr>
        <p:txBody>
          <a:bodyPr anchor="t">
            <a:normAutofit/>
          </a:bodyPr>
          <a:lstStyle/>
          <a:p>
            <a:pPr algn="l" eaLnBrk="1" hangingPunct="1"/>
            <a:r>
              <a:rPr lang="es-ES" sz="2400" dirty="0">
                <a:latin typeface="Calibri" panose="020F0502020204030204" pitchFamily="34" charset="0"/>
              </a:rPr>
              <a:t>Aumento de los costes sanitarios</a:t>
            </a:r>
          </a:p>
        </p:txBody>
      </p:sp>
      <p:sp>
        <p:nvSpPr>
          <p:cNvPr id="8" name="Content Placeholder 3"/>
          <p:cNvSpPr txBox="1">
            <a:spLocks/>
          </p:cNvSpPr>
          <p:nvPr/>
        </p:nvSpPr>
        <p:spPr>
          <a:xfrm>
            <a:off x="467544" y="1196752"/>
            <a:ext cx="7848872" cy="4536504"/>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s-ES" sz="2200" dirty="0">
              <a:latin typeface="Calibri" pitchFamily="34" charset="0"/>
              <a:cs typeface="Calibri" pitchFamily="34" charset="0"/>
            </a:endParaRPr>
          </a:p>
          <a:p>
            <a:pPr marL="0" indent="0">
              <a:buFont typeface="Arial" panose="020B0604020202020204" pitchFamily="34" charset="0"/>
              <a:buNone/>
              <a:defRPr/>
            </a:pPr>
            <a:r>
              <a:rPr lang="es-ES" sz="2200" dirty="0">
                <a:latin typeface="Calibri" pitchFamily="34" charset="0"/>
              </a:rPr>
              <a:t>Los gastos médicos relacionados </a:t>
            </a:r>
            <a:r>
              <a:rPr lang="es-ES" sz="2200" dirty="0" smtClean="0">
                <a:latin typeface="Calibri" pitchFamily="34" charset="0"/>
              </a:rPr>
              <a:t>con el retraso diagnóstico son </a:t>
            </a:r>
            <a:r>
              <a:rPr lang="es-ES" sz="2200" dirty="0">
                <a:latin typeface="Calibri" pitchFamily="34" charset="0"/>
              </a:rPr>
              <a:t>hasta 3,7 veces más elevados que los gastos del diagnóstico y tratamiento a tiempo.</a:t>
            </a:r>
          </a:p>
          <a:p>
            <a:pPr marL="0" indent="0">
              <a:buFont typeface="Arial" panose="020B0604020202020204" pitchFamily="34" charset="0"/>
              <a:buNone/>
              <a:defRPr/>
            </a:pPr>
            <a:endParaRPr lang="es-ES" sz="2200" dirty="0">
              <a:latin typeface="Calibri" pitchFamily="34" charset="0"/>
              <a:cs typeface="Calibri" pitchFamily="34" charset="0"/>
            </a:endParaRPr>
          </a:p>
          <a:p>
            <a:pPr marL="0" indent="0">
              <a:buNone/>
              <a:defRPr/>
            </a:pPr>
            <a:r>
              <a:rPr lang="es-ES" sz="2200" dirty="0">
                <a:latin typeface="Calibri" pitchFamily="34" charset="0"/>
              </a:rPr>
              <a:t>Incluso después de 7 a 8 años, el </a:t>
            </a:r>
            <a:r>
              <a:rPr lang="es-ES" sz="2200" dirty="0" smtClean="0">
                <a:latin typeface="Calibri" pitchFamily="34" charset="0"/>
              </a:rPr>
              <a:t>retraso diagnóstico se </a:t>
            </a:r>
            <a:r>
              <a:rPr lang="es-ES" sz="2200" dirty="0">
                <a:latin typeface="Calibri" pitchFamily="34" charset="0"/>
              </a:rPr>
              <a:t>asocia </a:t>
            </a:r>
            <a:r>
              <a:rPr lang="es-ES" sz="2200" dirty="0" smtClean="0">
                <a:latin typeface="Calibri" pitchFamily="34" charset="0"/>
              </a:rPr>
              <a:t>todavía</a:t>
            </a:r>
            <a:r>
              <a:rPr lang="es-ES" sz="2200" dirty="0">
                <a:latin typeface="Calibri" pitchFamily="34" charset="0"/>
              </a:rPr>
              <a:t> </a:t>
            </a:r>
            <a:r>
              <a:rPr lang="es-ES" sz="2200" dirty="0" smtClean="0">
                <a:latin typeface="Calibri" pitchFamily="34" charset="0"/>
              </a:rPr>
              <a:t>con mayores </a:t>
            </a:r>
            <a:r>
              <a:rPr lang="es-ES" sz="2200" dirty="0">
                <a:latin typeface="Calibri" pitchFamily="34" charset="0"/>
              </a:rPr>
              <a:t>gastos acumulativos</a:t>
            </a:r>
          </a:p>
          <a:p>
            <a:pPr marL="0" indent="0">
              <a:buNone/>
              <a:defRPr/>
            </a:pPr>
            <a:endParaRPr lang="es-ES" sz="2200" dirty="0">
              <a:latin typeface="Calibri" pitchFamily="34" charset="0"/>
              <a:cs typeface="Calibri" pitchFamily="34" charset="0"/>
            </a:endParaRPr>
          </a:p>
          <a:p>
            <a:pPr marL="0" indent="0">
              <a:buNone/>
              <a:defRPr/>
            </a:pPr>
            <a:r>
              <a:rPr lang="es-ES" sz="2200" dirty="0">
                <a:latin typeface="Calibri" pitchFamily="34" charset="0"/>
              </a:rPr>
              <a:t>Los estudios sugieren que la prueba del VIH sigue siendo rentable mientras la prevalencia de VIH no diagnosticado esté por encima del 0,1 %</a:t>
            </a:r>
            <a:endParaRPr lang="es-ES" sz="2200" dirty="0">
              <a:latin typeface="Calibri" pitchFamily="34" charset="0"/>
              <a:cs typeface="Calibri" pitchFamily="34" charset="0"/>
            </a:endParaRPr>
          </a:p>
          <a:p>
            <a:pPr marL="0" indent="0">
              <a:buNone/>
              <a:defRPr/>
            </a:pPr>
            <a:endParaRPr lang="es-ES" sz="2400" dirty="0">
              <a:latin typeface="Calibri" pitchFamily="34" charset="0"/>
              <a:cs typeface="Calibri" pitchFamily="34" charset="0"/>
            </a:endParaRPr>
          </a:p>
          <a:p>
            <a:pPr marL="0" indent="0">
              <a:buFont typeface="Arial" panose="020B0604020202020204" pitchFamily="34" charset="0"/>
              <a:buNone/>
              <a:defRPr/>
            </a:pPr>
            <a:endParaRPr lang="es-ES" sz="2400" dirty="0">
              <a:latin typeface="Calibri" pitchFamily="34" charset="0"/>
              <a:cs typeface="Calibri" pitchFamily="34" charset="0"/>
            </a:endParaRPr>
          </a:p>
        </p:txBody>
      </p:sp>
      <p:sp>
        <p:nvSpPr>
          <p:cNvPr id="9" name="Content Placeholder 3"/>
          <p:cNvSpPr txBox="1">
            <a:spLocks/>
          </p:cNvSpPr>
          <p:nvPr/>
        </p:nvSpPr>
        <p:spPr>
          <a:xfrm>
            <a:off x="467544" y="4293096"/>
            <a:ext cx="7704856" cy="1224136"/>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GB" sz="2400" dirty="0">
              <a:latin typeface="Calibri" pitchFamily="34" charset="0"/>
              <a:cs typeface="Calibri" pitchFamily="34" charset="0"/>
            </a:endParaRPr>
          </a:p>
        </p:txBody>
      </p:sp>
      <p:grpSp>
        <p:nvGrpSpPr>
          <p:cNvPr id="7" name="Group 6"/>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4976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1" descr="slid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21559"/>
            <a:ext cx="7911328" cy="50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p:nvPr>
        </p:nvSpPr>
        <p:spPr>
          <a:xfrm>
            <a:off x="251520" y="692696"/>
            <a:ext cx="8486800" cy="1070992"/>
          </a:xfrm>
        </p:spPr>
        <p:txBody>
          <a:bodyPr anchor="t">
            <a:normAutofit/>
          </a:bodyPr>
          <a:lstStyle/>
          <a:p>
            <a:pPr marL="109482" algn="l">
              <a:defRPr/>
            </a:pPr>
            <a:r>
              <a:rPr lang="es-ES"/>
              <a:t> </a:t>
            </a:r>
          </a:p>
        </p:txBody>
      </p:sp>
      <p:sp>
        <p:nvSpPr>
          <p:cNvPr id="7" name="TextBox 6"/>
          <p:cNvSpPr txBox="1"/>
          <p:nvPr/>
        </p:nvSpPr>
        <p:spPr>
          <a:xfrm>
            <a:off x="323528" y="132953"/>
            <a:ext cx="7776864" cy="461665"/>
          </a:xfrm>
          <a:prstGeom prst="rect">
            <a:avLst/>
          </a:prstGeom>
          <a:noFill/>
        </p:spPr>
        <p:txBody>
          <a:bodyPr wrap="square" rtlCol="0">
            <a:spAutoFit/>
          </a:bodyPr>
          <a:lstStyle/>
          <a:p>
            <a:r>
              <a:rPr lang="es-ES" altLang="en-US" sz="2400" dirty="0">
                <a:latin typeface="Calibri" panose="020F0502020204030204" pitchFamily="34" charset="0"/>
              </a:rPr>
              <a:t>Aumento de los costes sanitarios</a:t>
            </a:r>
            <a:endParaRPr lang="es-ES" sz="2400" dirty="0">
              <a:latin typeface="Calibri" panose="020F0502020204030204" pitchFamily="34" charset="0"/>
              <a:cs typeface="Calibri" panose="020F0502020204030204" pitchFamily="34" charset="0"/>
            </a:endParaRP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33233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es-ES" sz="1200" b="1" dirty="0">
                <a:solidFill>
                  <a:prstClr val="white"/>
                </a:solidFill>
                <a:latin typeface="Arial" panose="020B0604020202020204" pitchFamily="34" charset="0"/>
              </a:rPr>
              <a:t>www.testingweek.eu</a:t>
            </a:r>
          </a:p>
          <a:p>
            <a:pPr algn="ctr"/>
            <a:r>
              <a:rPr lang="es-ES" sz="1200" b="1" dirty="0">
                <a:solidFill>
                  <a:prstClr val="white"/>
                </a:solidFill>
                <a:latin typeface="Arial" panose="020B0604020202020204" pitchFamily="34" charset="0"/>
              </a:rPr>
              <a:t>www.hiveurope.eu </a:t>
            </a:r>
          </a:p>
        </p:txBody>
      </p:sp>
      <p:sp>
        <p:nvSpPr>
          <p:cNvPr id="12" name="Title 1"/>
          <p:cNvSpPr>
            <a:spLocks noGrp="1"/>
          </p:cNvSpPr>
          <p:nvPr>
            <p:ph type="title"/>
          </p:nvPr>
        </p:nvSpPr>
        <p:spPr>
          <a:xfrm>
            <a:off x="323528" y="260648"/>
            <a:ext cx="7920880" cy="1080000"/>
          </a:xfrm>
        </p:spPr>
        <p:txBody>
          <a:bodyPr rtlCol="0" anchor="t">
            <a:normAutofit/>
          </a:bodyPr>
          <a:lstStyle/>
          <a:p>
            <a:pPr algn="l">
              <a:defRPr/>
            </a:pPr>
            <a:r>
              <a:rPr lang="es-ES" sz="2400" dirty="0">
                <a:latin typeface="Calibri" panose="020F0502020204030204" pitchFamily="34" charset="0"/>
              </a:rPr>
              <a:t>Beneficios del diagnóstico temprano: acceso al tratamiento y a la atención sanitaria</a:t>
            </a:r>
          </a:p>
        </p:txBody>
      </p:sp>
      <p:sp>
        <p:nvSpPr>
          <p:cNvPr id="13" name="Pladsholder til indhold 2"/>
          <p:cNvSpPr>
            <a:spLocks noGrp="1"/>
          </p:cNvSpPr>
          <p:nvPr>
            <p:ph idx="1"/>
          </p:nvPr>
        </p:nvSpPr>
        <p:spPr>
          <a:xfrm>
            <a:off x="438147" y="1124744"/>
            <a:ext cx="8022285" cy="4824536"/>
          </a:xfrm>
        </p:spPr>
        <p:txBody>
          <a:bodyPr>
            <a:noAutofit/>
          </a:bodyPr>
          <a:lstStyle/>
          <a:p>
            <a:pPr marL="0" indent="0">
              <a:buClr>
                <a:schemeClr val="tx1">
                  <a:lumMod val="50000"/>
                  <a:lumOff val="50000"/>
                </a:schemeClr>
              </a:buClr>
              <a:buNone/>
            </a:pPr>
            <a:r>
              <a:rPr lang="es-ES" sz="2000" dirty="0">
                <a:latin typeface="Calibri" panose="020F0502020204030204" pitchFamily="34" charset="0"/>
              </a:rPr>
              <a:t>Mejora de la respuesta al tratamiento</a:t>
            </a:r>
          </a:p>
          <a:p>
            <a:pPr marL="0" indent="0">
              <a:buClr>
                <a:schemeClr val="tx1">
                  <a:lumMod val="50000"/>
                  <a:lumOff val="50000"/>
                </a:schemeClr>
              </a:buClr>
              <a:buNone/>
            </a:pPr>
            <a:r>
              <a:rPr lang="es-ES" sz="2000" dirty="0">
                <a:latin typeface="Calibri" panose="020F0502020204030204" pitchFamily="34" charset="0"/>
              </a:rPr>
              <a:t>Disminución de la morbilidad y mortalidad</a:t>
            </a:r>
          </a:p>
          <a:p>
            <a:pPr marL="0" indent="0">
              <a:buClr>
                <a:schemeClr val="tx1">
                  <a:lumMod val="50000"/>
                  <a:lumOff val="50000"/>
                </a:schemeClr>
              </a:buClr>
              <a:buNone/>
            </a:pPr>
            <a:r>
              <a:rPr lang="es-ES" sz="2000" dirty="0">
                <a:latin typeface="Calibri" panose="020F0502020204030204" pitchFamily="34" charset="0"/>
              </a:rPr>
              <a:t>Disminución de la transmisión posterior</a:t>
            </a:r>
          </a:p>
          <a:p>
            <a:pPr marL="0" indent="0">
              <a:buClr>
                <a:schemeClr val="tx1">
                  <a:lumMod val="50000"/>
                  <a:lumOff val="50000"/>
                </a:schemeClr>
              </a:buClr>
              <a:buNone/>
            </a:pPr>
            <a:r>
              <a:rPr lang="es-ES" sz="2000" dirty="0">
                <a:latin typeface="Calibri" panose="020F0502020204030204" pitchFamily="34" charset="0"/>
              </a:rPr>
              <a:t>Disminución de los costes sanitarios</a:t>
            </a:r>
          </a:p>
          <a:p>
            <a:pPr marL="0" indent="0">
              <a:buClr>
                <a:schemeClr val="tx1">
                  <a:lumMod val="50000"/>
                  <a:lumOff val="50000"/>
                </a:schemeClr>
              </a:buClr>
              <a:buNone/>
            </a:pPr>
            <a:r>
              <a:rPr lang="es-ES" sz="2000" dirty="0">
                <a:latin typeface="Calibri" panose="020F0502020204030204" pitchFamily="34" charset="0"/>
              </a:rPr>
              <a:t>Afecta a los costes sociales</a:t>
            </a:r>
          </a:p>
          <a:p>
            <a:pPr marL="0" indent="0">
              <a:buClr>
                <a:schemeClr val="tx1">
                  <a:lumMod val="50000"/>
                  <a:lumOff val="50000"/>
                </a:schemeClr>
              </a:buClr>
              <a:buNone/>
            </a:pPr>
            <a:endParaRPr lang="es-ES"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r>
              <a:rPr lang="es-ES" sz="2000" dirty="0">
                <a:latin typeface="Calibri" panose="020F0502020204030204" pitchFamily="34" charset="0"/>
              </a:rPr>
              <a:t>El diagnóstico precoz del VIH es uno de los factores más importantes asociado a una mejor esperanza de vida.</a:t>
            </a:r>
          </a:p>
          <a:p>
            <a:pPr marL="0" indent="0">
              <a:buClr>
                <a:schemeClr val="tx1">
                  <a:lumMod val="50000"/>
                  <a:lumOff val="50000"/>
                </a:schemeClr>
              </a:buClr>
              <a:buNone/>
            </a:pPr>
            <a:endParaRPr lang="es-ES"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r>
              <a:rPr lang="es-ES" sz="2000" dirty="0">
                <a:latin typeface="Calibri" panose="020F0502020204030204" pitchFamily="34" charset="0"/>
              </a:rPr>
              <a:t>Las ventajas de la prueba precoz del VIH en la morbilidad y la mortalidad:</a:t>
            </a:r>
          </a:p>
          <a:p>
            <a:pPr indent="0">
              <a:buNone/>
            </a:pPr>
            <a:r>
              <a:rPr lang="es-ES" sz="2000" i="1" dirty="0">
                <a:latin typeface="Calibri" panose="020F0502020204030204" pitchFamily="34" charset="0"/>
              </a:rPr>
              <a:t>"Con un diagnóstico a tiempo, el acceso a las distintas medicaciones actuales y un buen seguimiento de por vida, las personas con infecciones recientemente adquiridas pueden esperar casi la misma esperanza de vida que las personas con VIH negativo"</a:t>
            </a:r>
          </a:p>
          <a:p>
            <a:pPr marL="456185" lvl="1" indent="0">
              <a:buNone/>
            </a:pPr>
            <a:endParaRPr lang="es-ES" sz="2000" dirty="0">
              <a:latin typeface="Corbel" panose="020B0503020204020204" pitchFamily="34" charset="0"/>
              <a:cs typeface="Arial" charset="0"/>
            </a:endParaRPr>
          </a:p>
          <a:p>
            <a:pPr marL="0" indent="0">
              <a:buClr>
                <a:schemeClr val="tx1">
                  <a:lumMod val="50000"/>
                  <a:lumOff val="50000"/>
                </a:schemeClr>
              </a:buClr>
              <a:buNone/>
            </a:pPr>
            <a:endParaRPr lang="es-ES"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endParaRPr lang="es-ES" sz="2000" dirty="0">
              <a:latin typeface="Calibri" panose="020F0502020204030204" pitchFamily="34" charset="0"/>
              <a:cs typeface="Calibri" panose="020F0502020204030204" pitchFamily="34" charset="0"/>
            </a:endParaRPr>
          </a:p>
          <a:p>
            <a:pPr marL="456185" lvl="1" indent="0">
              <a:buNone/>
            </a:pPr>
            <a:endParaRPr lang="es-ES" sz="2000" dirty="0">
              <a:latin typeface="Corbel" panose="020B0503020204020204" pitchFamily="34" charset="0"/>
              <a:cs typeface="Arial" charset="0"/>
            </a:endParaRPr>
          </a:p>
          <a:p>
            <a:pPr marL="456185" lvl="1" indent="0">
              <a:buNone/>
            </a:pPr>
            <a:endParaRPr lang="es-ES" sz="2000" dirty="0">
              <a:latin typeface="Corbel" panose="020B0503020204020204" pitchFamily="34" charset="0"/>
              <a:cs typeface="Arial" charset="0"/>
            </a:endParaRPr>
          </a:p>
          <a:p>
            <a:pPr marL="456185" lvl="1" indent="0">
              <a:buNone/>
            </a:pPr>
            <a:endParaRPr lang="es-ES" sz="2000" dirty="0">
              <a:latin typeface="Corbel" panose="020B0503020204020204" pitchFamily="34" charset="0"/>
              <a:cs typeface="Arial" charset="0"/>
            </a:endParaRPr>
          </a:p>
          <a:p>
            <a:pPr marL="456185" lvl="1" indent="0">
              <a:buNone/>
            </a:pPr>
            <a:endParaRPr lang="es-ES" sz="2000" dirty="0">
              <a:latin typeface="Corbel" panose="020B0503020204020204" pitchFamily="34" charset="0"/>
              <a:cs typeface="Arial" charset="0"/>
            </a:endParaRPr>
          </a:p>
          <a:p>
            <a:pPr marL="456185" lvl="1" indent="0">
              <a:buNone/>
            </a:pPr>
            <a:endParaRPr lang="es-ES" sz="2000" dirty="0">
              <a:latin typeface="Corbel" panose="020B0503020204020204" pitchFamily="34" charset="0"/>
              <a:cs typeface="Arial" charset="0"/>
            </a:endParaRPr>
          </a:p>
        </p:txBody>
      </p:sp>
      <p:sp>
        <p:nvSpPr>
          <p:cNvPr id="9" name="Pladsholder til indhold 2"/>
          <p:cNvSpPr txBox="1">
            <a:spLocks/>
          </p:cNvSpPr>
          <p:nvPr/>
        </p:nvSpPr>
        <p:spPr>
          <a:xfrm>
            <a:off x="438147" y="3068960"/>
            <a:ext cx="8208912" cy="936104"/>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6185" lvl="1" indent="0">
              <a:buFont typeface="Arial" panose="020B0604020202020204" pitchFamily="34" charset="0"/>
              <a:buNone/>
            </a:pPr>
            <a:endParaRPr lang="en-US"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p:txBody>
      </p:sp>
      <p:sp>
        <p:nvSpPr>
          <p:cNvPr id="11" name="Pladsholder til indhold 2"/>
          <p:cNvSpPr txBox="1">
            <a:spLocks/>
          </p:cNvSpPr>
          <p:nvPr/>
        </p:nvSpPr>
        <p:spPr>
          <a:xfrm>
            <a:off x="438147" y="4102669"/>
            <a:ext cx="8582167" cy="1563347"/>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6185" lvl="1" indent="0">
              <a:buFont typeface="Arial" panose="020B0604020202020204" pitchFamily="34" charset="0"/>
              <a:buNone/>
            </a:pPr>
            <a:endParaRPr lang="en-US"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p:txBody>
      </p:sp>
      <p:grpSp>
        <p:nvGrpSpPr>
          <p:cNvPr id="14" name="Group 13"/>
          <p:cNvGrpSpPr/>
          <p:nvPr/>
        </p:nvGrpSpPr>
        <p:grpSpPr>
          <a:xfrm>
            <a:off x="179512" y="6381328"/>
            <a:ext cx="8888434" cy="372932"/>
            <a:chOff x="179512" y="6381328"/>
            <a:chExt cx="8888434" cy="372932"/>
          </a:xfrm>
        </p:grpSpPr>
        <p:pic>
          <p:nvPicPr>
            <p:cNvPr id="1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42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nodePh="1">
                                  <p:stCondLst>
                                    <p:cond delay="0"/>
                                  </p:stCondLst>
                                  <p:endCondLst>
                                    <p:cond evt="begin" delay="0">
                                      <p:tn val="37"/>
                                    </p:cond>
                                  </p:end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nodePh="1">
                                  <p:stCondLst>
                                    <p:cond delay="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9"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00" y="2204864"/>
            <a:ext cx="862248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s-ES"/>
              <a:t> </a:t>
            </a:r>
          </a:p>
        </p:txBody>
      </p:sp>
      <p:sp>
        <p:nvSpPr>
          <p:cNvPr id="3" name="Pladsholder til indhold 2"/>
          <p:cNvSpPr>
            <a:spLocks noGrp="1"/>
          </p:cNvSpPr>
          <p:nvPr>
            <p:ph idx="1"/>
          </p:nvPr>
        </p:nvSpPr>
        <p:spPr>
          <a:xfrm>
            <a:off x="395536" y="1268760"/>
            <a:ext cx="8291264" cy="4857403"/>
          </a:xfrm>
        </p:spPr>
        <p:txBody>
          <a:bodyPr/>
          <a:lstStyle/>
          <a:p>
            <a:pPr marL="0" indent="0" algn="ctr">
              <a:buNone/>
            </a:pPr>
            <a:r>
              <a:rPr lang="es-ES" sz="2000" b="1" dirty="0"/>
              <a:t>El recuento CD4 al inicio de la terapia afecta en el resultado inmunológico</a:t>
            </a:r>
          </a:p>
          <a:p>
            <a:pPr marL="0" indent="0">
              <a:buNone/>
            </a:pPr>
            <a:endParaRPr lang="es-ES" b="1" dirty="0"/>
          </a:p>
          <a:p>
            <a:pPr marL="0" indent="0">
              <a:buNone/>
            </a:pPr>
            <a:endParaRPr lang="es-ES" dirty="0"/>
          </a:p>
        </p:txBody>
      </p:sp>
      <p:sp>
        <p:nvSpPr>
          <p:cNvPr id="7" name="TextBox 6"/>
          <p:cNvSpPr txBox="1"/>
          <p:nvPr/>
        </p:nvSpPr>
        <p:spPr>
          <a:xfrm>
            <a:off x="467544" y="260648"/>
            <a:ext cx="7632848" cy="461665"/>
          </a:xfrm>
          <a:prstGeom prst="rect">
            <a:avLst/>
          </a:prstGeom>
          <a:noFill/>
        </p:spPr>
        <p:txBody>
          <a:bodyPr wrap="square" rtlCol="0">
            <a:spAutoFit/>
          </a:bodyPr>
          <a:lstStyle/>
          <a:p>
            <a:r>
              <a:rPr lang="es-ES" sz="2400" dirty="0">
                <a:latin typeface="Calibri" panose="020F0502020204030204" pitchFamily="34" charset="0"/>
              </a:rPr>
              <a:t>Mejora de la respuesta al tratamiento </a:t>
            </a:r>
            <a:r>
              <a:rPr lang="es-ES" sz="2400" dirty="0" smtClean="0">
                <a:latin typeface="Calibri" panose="020F0502020204030204" pitchFamily="34" charset="0"/>
              </a:rPr>
              <a:t>antirretroviral (</a:t>
            </a:r>
            <a:r>
              <a:rPr lang="es-ES" sz="2400" dirty="0">
                <a:latin typeface="Calibri" panose="020F0502020204030204" pitchFamily="34" charset="0"/>
              </a:rPr>
              <a:t>ARV) </a:t>
            </a: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98524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147248" cy="1066130"/>
          </a:xfrm>
        </p:spPr>
        <p:txBody>
          <a:bodyPr>
            <a:noAutofit/>
          </a:bodyPr>
          <a:lstStyle/>
          <a:p>
            <a:pPr algn="l"/>
            <a:r>
              <a:rPr lang="es-ES" sz="2400" dirty="0"/>
              <a:t>Riesgo relativo ajustado de SIDA o muerte durante el TARGA previo, el TARGA precoz y el TARGA tardío del estudio EuroSIDA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56132"/>
            <a:ext cx="7344816" cy="455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3394062" y="1841399"/>
            <a:ext cx="360040" cy="129614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 name="TextBox 2"/>
          <p:cNvSpPr txBox="1"/>
          <p:nvPr/>
        </p:nvSpPr>
        <p:spPr>
          <a:xfrm>
            <a:off x="3707904" y="1841399"/>
            <a:ext cx="2520280" cy="307777"/>
          </a:xfrm>
          <a:prstGeom prst="rect">
            <a:avLst/>
          </a:prstGeom>
          <a:noFill/>
        </p:spPr>
        <p:txBody>
          <a:bodyPr wrap="square" rtlCol="0">
            <a:spAutoFit/>
          </a:bodyPr>
          <a:lstStyle/>
          <a:p>
            <a:pPr algn="ctr"/>
            <a:r>
              <a:rPr lang="es-ES" sz="1400" b="1" dirty="0"/>
              <a:t>En 1996 está disponible el TARGA</a:t>
            </a:r>
          </a:p>
        </p:txBody>
      </p:sp>
      <p:sp>
        <p:nvSpPr>
          <p:cNvPr id="4" name="TextBox 3"/>
          <p:cNvSpPr txBox="1"/>
          <p:nvPr/>
        </p:nvSpPr>
        <p:spPr>
          <a:xfrm>
            <a:off x="6128996" y="2144470"/>
            <a:ext cx="2691476" cy="1428546"/>
          </a:xfrm>
          <a:prstGeom prst="rect">
            <a:avLst/>
          </a:prstGeom>
          <a:noFill/>
          <a:ln>
            <a:solidFill>
              <a:schemeClr val="tx1"/>
            </a:solidFill>
          </a:ln>
          <a:effectLst/>
        </p:spPr>
        <p:txBody>
          <a:bodyPr wrap="square" rtlCol="0" anchor="t">
            <a:noAutofit/>
          </a:bodyPr>
          <a:lstStyle/>
          <a:p>
            <a:r>
              <a:rPr lang="es-ES" sz="1200" b="1" dirty="0"/>
              <a:t>Proporción de personas con infección por el VIH que mueren en relación con la introducción del TARGA</a:t>
            </a:r>
          </a:p>
          <a:p>
            <a:r>
              <a:rPr lang="es-ES" sz="1200" b="1" dirty="0"/>
              <a:t>     TARGA previo:     14,6 %</a:t>
            </a:r>
          </a:p>
          <a:p>
            <a:r>
              <a:rPr lang="es-ES" sz="1200" b="1" dirty="0"/>
              <a:t>     TARGA precoz:     7,4 %</a:t>
            </a:r>
          </a:p>
          <a:p>
            <a:r>
              <a:rPr lang="es-ES" sz="1200" b="1" dirty="0"/>
              <a:t>     TARGA tardío:      1,5 %</a:t>
            </a:r>
            <a:endParaRPr lang="es-ES" sz="1200" b="1" dirty="0">
              <a:solidFill>
                <a:srgbClr val="C00000"/>
              </a:solidFill>
            </a:endParaRPr>
          </a:p>
          <a:p>
            <a:endParaRPr lang="es-ES"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183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Freeform 38"/>
          <p:cNvSpPr>
            <a:spLocks/>
          </p:cNvSpPr>
          <p:nvPr/>
        </p:nvSpPr>
        <p:spPr bwMode="auto">
          <a:xfrm>
            <a:off x="985839" y="2011363"/>
            <a:ext cx="7148512" cy="3810000"/>
          </a:xfrm>
          <a:custGeom>
            <a:avLst/>
            <a:gdLst>
              <a:gd name="T0" fmla="*/ 0 w 4503"/>
              <a:gd name="T1" fmla="*/ 0 h 2400"/>
              <a:gd name="T2" fmla="*/ 0 w 4503"/>
              <a:gd name="T3" fmla="*/ 2147483647 h 2400"/>
              <a:gd name="T4" fmla="*/ 2147483647 w 4503"/>
              <a:gd name="T5" fmla="*/ 2147483647 h 2400"/>
              <a:gd name="T6" fmla="*/ 0 60000 65536"/>
              <a:gd name="T7" fmla="*/ 0 60000 65536"/>
              <a:gd name="T8" fmla="*/ 0 60000 65536"/>
              <a:gd name="T9" fmla="*/ 0 w 4503"/>
              <a:gd name="T10" fmla="*/ 0 h 2400"/>
              <a:gd name="T11" fmla="*/ 4503 w 4503"/>
              <a:gd name="T12" fmla="*/ 2400 h 2400"/>
            </a:gdLst>
            <a:ahLst/>
            <a:cxnLst>
              <a:cxn ang="T6">
                <a:pos x="T0" y="T1"/>
              </a:cxn>
              <a:cxn ang="T7">
                <a:pos x="T2" y="T3"/>
              </a:cxn>
              <a:cxn ang="T8">
                <a:pos x="T4" y="T5"/>
              </a:cxn>
            </a:cxnLst>
            <a:rect l="T9" t="T10" r="T11" b="T12"/>
            <a:pathLst>
              <a:path w="4503" h="2400">
                <a:moveTo>
                  <a:pt x="0" y="0"/>
                </a:moveTo>
                <a:lnTo>
                  <a:pt x="0" y="2400"/>
                </a:lnTo>
                <a:lnTo>
                  <a:pt x="4503" y="2400"/>
                </a:ln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4" name="Line 39"/>
          <p:cNvSpPr>
            <a:spLocks noChangeShapeType="1"/>
          </p:cNvSpPr>
          <p:nvPr/>
        </p:nvSpPr>
        <p:spPr bwMode="auto">
          <a:xfrm flipH="1">
            <a:off x="909640" y="5819775"/>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5" name="Line 40"/>
          <p:cNvSpPr>
            <a:spLocks noChangeShapeType="1"/>
          </p:cNvSpPr>
          <p:nvPr/>
        </p:nvSpPr>
        <p:spPr bwMode="auto">
          <a:xfrm flipH="1">
            <a:off x="909640" y="5186363"/>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6" name="Line 41"/>
          <p:cNvSpPr>
            <a:spLocks noChangeShapeType="1"/>
          </p:cNvSpPr>
          <p:nvPr/>
        </p:nvSpPr>
        <p:spPr bwMode="auto">
          <a:xfrm flipH="1">
            <a:off x="909640" y="4552950"/>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7" name="Line 42"/>
          <p:cNvSpPr>
            <a:spLocks noChangeShapeType="1"/>
          </p:cNvSpPr>
          <p:nvPr/>
        </p:nvSpPr>
        <p:spPr bwMode="auto">
          <a:xfrm flipH="1">
            <a:off x="909640" y="39195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8" name="Line 43"/>
          <p:cNvSpPr>
            <a:spLocks noChangeShapeType="1"/>
          </p:cNvSpPr>
          <p:nvPr/>
        </p:nvSpPr>
        <p:spPr bwMode="auto">
          <a:xfrm flipH="1">
            <a:off x="909640" y="3286125"/>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9" name="Line 44"/>
          <p:cNvSpPr>
            <a:spLocks noChangeShapeType="1"/>
          </p:cNvSpPr>
          <p:nvPr/>
        </p:nvSpPr>
        <p:spPr bwMode="auto">
          <a:xfrm flipH="1">
            <a:off x="909640" y="2652713"/>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0" name="Line 45"/>
          <p:cNvSpPr>
            <a:spLocks noChangeShapeType="1"/>
          </p:cNvSpPr>
          <p:nvPr/>
        </p:nvSpPr>
        <p:spPr bwMode="auto">
          <a:xfrm flipH="1">
            <a:off x="909640" y="2019300"/>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1" name="Line 46"/>
          <p:cNvSpPr>
            <a:spLocks noChangeShapeType="1"/>
          </p:cNvSpPr>
          <p:nvPr/>
        </p:nvSpPr>
        <p:spPr bwMode="auto">
          <a:xfrm rot="5400000" flipH="1">
            <a:off x="9525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2" name="Line 47"/>
          <p:cNvSpPr>
            <a:spLocks noChangeShapeType="1"/>
          </p:cNvSpPr>
          <p:nvPr/>
        </p:nvSpPr>
        <p:spPr bwMode="auto">
          <a:xfrm rot="5400000" flipH="1">
            <a:off x="12763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3" name="Line 48"/>
          <p:cNvSpPr>
            <a:spLocks noChangeShapeType="1"/>
          </p:cNvSpPr>
          <p:nvPr/>
        </p:nvSpPr>
        <p:spPr bwMode="auto">
          <a:xfrm rot="5400000" flipH="1">
            <a:off x="16002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4" name="Line 49"/>
          <p:cNvSpPr>
            <a:spLocks noChangeShapeType="1"/>
          </p:cNvSpPr>
          <p:nvPr/>
        </p:nvSpPr>
        <p:spPr bwMode="auto">
          <a:xfrm rot="5400000" flipH="1">
            <a:off x="19240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5" name="Line 50"/>
          <p:cNvSpPr>
            <a:spLocks noChangeShapeType="1"/>
          </p:cNvSpPr>
          <p:nvPr/>
        </p:nvSpPr>
        <p:spPr bwMode="auto">
          <a:xfrm rot="5400000" flipH="1">
            <a:off x="22494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6" name="Line 51"/>
          <p:cNvSpPr>
            <a:spLocks noChangeShapeType="1"/>
          </p:cNvSpPr>
          <p:nvPr/>
        </p:nvSpPr>
        <p:spPr bwMode="auto">
          <a:xfrm rot="5400000" flipH="1">
            <a:off x="25733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7" name="Line 52"/>
          <p:cNvSpPr>
            <a:spLocks noChangeShapeType="1"/>
          </p:cNvSpPr>
          <p:nvPr/>
        </p:nvSpPr>
        <p:spPr bwMode="auto">
          <a:xfrm rot="5400000" flipH="1">
            <a:off x="28971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8" name="Line 53"/>
          <p:cNvSpPr>
            <a:spLocks noChangeShapeType="1"/>
          </p:cNvSpPr>
          <p:nvPr/>
        </p:nvSpPr>
        <p:spPr bwMode="auto">
          <a:xfrm rot="5400000" flipH="1">
            <a:off x="32210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9" name="Line 54"/>
          <p:cNvSpPr>
            <a:spLocks noChangeShapeType="1"/>
          </p:cNvSpPr>
          <p:nvPr/>
        </p:nvSpPr>
        <p:spPr bwMode="auto">
          <a:xfrm rot="5400000" flipH="1">
            <a:off x="354647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0" name="Line 55"/>
          <p:cNvSpPr>
            <a:spLocks noChangeShapeType="1"/>
          </p:cNvSpPr>
          <p:nvPr/>
        </p:nvSpPr>
        <p:spPr bwMode="auto">
          <a:xfrm rot="5400000" flipH="1">
            <a:off x="387032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1" name="Line 56"/>
          <p:cNvSpPr>
            <a:spLocks noChangeShapeType="1"/>
          </p:cNvSpPr>
          <p:nvPr/>
        </p:nvSpPr>
        <p:spPr bwMode="auto">
          <a:xfrm rot="5400000" flipH="1">
            <a:off x="419417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2" name="Line 57"/>
          <p:cNvSpPr>
            <a:spLocks noChangeShapeType="1"/>
          </p:cNvSpPr>
          <p:nvPr/>
        </p:nvSpPr>
        <p:spPr bwMode="auto">
          <a:xfrm rot="5400000" flipH="1">
            <a:off x="451961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3" name="Line 58"/>
          <p:cNvSpPr>
            <a:spLocks noChangeShapeType="1"/>
          </p:cNvSpPr>
          <p:nvPr/>
        </p:nvSpPr>
        <p:spPr bwMode="auto">
          <a:xfrm rot="5400000" flipH="1">
            <a:off x="484346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4" name="Line 59"/>
          <p:cNvSpPr>
            <a:spLocks noChangeShapeType="1"/>
          </p:cNvSpPr>
          <p:nvPr/>
        </p:nvSpPr>
        <p:spPr bwMode="auto">
          <a:xfrm rot="5400000" flipH="1">
            <a:off x="516731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5" name="Line 60"/>
          <p:cNvSpPr>
            <a:spLocks noChangeShapeType="1"/>
          </p:cNvSpPr>
          <p:nvPr/>
        </p:nvSpPr>
        <p:spPr bwMode="auto">
          <a:xfrm rot="5400000" flipH="1">
            <a:off x="549116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6" name="Line 61"/>
          <p:cNvSpPr>
            <a:spLocks noChangeShapeType="1"/>
          </p:cNvSpPr>
          <p:nvPr/>
        </p:nvSpPr>
        <p:spPr bwMode="auto">
          <a:xfrm rot="5400000" flipH="1">
            <a:off x="58166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7" name="Line 62"/>
          <p:cNvSpPr>
            <a:spLocks noChangeShapeType="1"/>
          </p:cNvSpPr>
          <p:nvPr/>
        </p:nvSpPr>
        <p:spPr bwMode="auto">
          <a:xfrm rot="5400000" flipH="1">
            <a:off x="61404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8" name="Line 63"/>
          <p:cNvSpPr>
            <a:spLocks noChangeShapeType="1"/>
          </p:cNvSpPr>
          <p:nvPr/>
        </p:nvSpPr>
        <p:spPr bwMode="auto">
          <a:xfrm rot="5400000" flipH="1">
            <a:off x="64643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9" name="Line 64"/>
          <p:cNvSpPr>
            <a:spLocks noChangeShapeType="1"/>
          </p:cNvSpPr>
          <p:nvPr/>
        </p:nvSpPr>
        <p:spPr bwMode="auto">
          <a:xfrm rot="5400000" flipH="1">
            <a:off x="67881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0" name="Line 65"/>
          <p:cNvSpPr>
            <a:spLocks noChangeShapeType="1"/>
          </p:cNvSpPr>
          <p:nvPr/>
        </p:nvSpPr>
        <p:spPr bwMode="auto">
          <a:xfrm rot="5400000" flipH="1">
            <a:off x="71135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1" name="Line 66"/>
          <p:cNvSpPr>
            <a:spLocks noChangeShapeType="1"/>
          </p:cNvSpPr>
          <p:nvPr/>
        </p:nvSpPr>
        <p:spPr bwMode="auto">
          <a:xfrm rot="5400000" flipH="1">
            <a:off x="74374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2" name="Line 67"/>
          <p:cNvSpPr>
            <a:spLocks noChangeShapeType="1"/>
          </p:cNvSpPr>
          <p:nvPr/>
        </p:nvSpPr>
        <p:spPr bwMode="auto">
          <a:xfrm rot="5400000" flipH="1">
            <a:off x="77612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3" name="Line 68"/>
          <p:cNvSpPr>
            <a:spLocks noChangeShapeType="1"/>
          </p:cNvSpPr>
          <p:nvPr/>
        </p:nvSpPr>
        <p:spPr bwMode="auto">
          <a:xfrm rot="5400000" flipH="1">
            <a:off x="808672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4" name="Rectangle 70"/>
          <p:cNvSpPr>
            <a:spLocks noChangeArrowheads="1"/>
          </p:cNvSpPr>
          <p:nvPr/>
        </p:nvSpPr>
        <p:spPr bwMode="auto">
          <a:xfrm>
            <a:off x="1079081" y="5707303"/>
            <a:ext cx="119624" cy="11032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5" name="Rectangle 71"/>
          <p:cNvSpPr>
            <a:spLocks noChangeArrowheads="1"/>
          </p:cNvSpPr>
          <p:nvPr/>
        </p:nvSpPr>
        <p:spPr bwMode="auto">
          <a:xfrm>
            <a:off x="1304463" y="5707303"/>
            <a:ext cx="117612" cy="11032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6" name="Rectangle 72"/>
          <p:cNvSpPr>
            <a:spLocks noChangeArrowheads="1"/>
          </p:cNvSpPr>
          <p:nvPr/>
        </p:nvSpPr>
        <p:spPr bwMode="auto">
          <a:xfrm>
            <a:off x="1530992" y="5693690"/>
            <a:ext cx="132080" cy="13487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7" name="Rectangle 73"/>
          <p:cNvSpPr>
            <a:spLocks noChangeArrowheads="1"/>
          </p:cNvSpPr>
          <p:nvPr/>
        </p:nvSpPr>
        <p:spPr bwMode="auto">
          <a:xfrm>
            <a:off x="1761663" y="5707303"/>
            <a:ext cx="132080" cy="132210"/>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8" name="Rectangle 74"/>
          <p:cNvSpPr>
            <a:spLocks noChangeArrowheads="1"/>
          </p:cNvSpPr>
          <p:nvPr/>
        </p:nvSpPr>
        <p:spPr bwMode="auto">
          <a:xfrm>
            <a:off x="1997562" y="5574312"/>
            <a:ext cx="132080" cy="261346"/>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9" name="Rectangle 75"/>
          <p:cNvSpPr>
            <a:spLocks noChangeArrowheads="1"/>
          </p:cNvSpPr>
          <p:nvPr/>
        </p:nvSpPr>
        <p:spPr bwMode="auto">
          <a:xfrm>
            <a:off x="2271126" y="5457619"/>
            <a:ext cx="132080" cy="376644"/>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0" name="Rectangle 76"/>
          <p:cNvSpPr>
            <a:spLocks noChangeArrowheads="1"/>
          </p:cNvSpPr>
          <p:nvPr/>
        </p:nvSpPr>
        <p:spPr bwMode="auto">
          <a:xfrm>
            <a:off x="2545398" y="5457619"/>
            <a:ext cx="132080" cy="376644"/>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1" name="Rectangle 77"/>
          <p:cNvSpPr>
            <a:spLocks noChangeArrowheads="1"/>
          </p:cNvSpPr>
          <p:nvPr/>
        </p:nvSpPr>
        <p:spPr bwMode="auto">
          <a:xfrm>
            <a:off x="2792091" y="5346592"/>
            <a:ext cx="132080" cy="496554"/>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2" name="Rectangle 78"/>
          <p:cNvSpPr>
            <a:spLocks noChangeArrowheads="1"/>
          </p:cNvSpPr>
          <p:nvPr/>
        </p:nvSpPr>
        <p:spPr bwMode="auto">
          <a:xfrm>
            <a:off x="3088008" y="5082966"/>
            <a:ext cx="132080" cy="74560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3" name="Rectangle 79"/>
          <p:cNvSpPr>
            <a:spLocks noChangeArrowheads="1"/>
          </p:cNvSpPr>
          <p:nvPr/>
        </p:nvSpPr>
        <p:spPr bwMode="auto">
          <a:xfrm>
            <a:off x="3325392" y="4714198"/>
            <a:ext cx="132080" cy="1114558"/>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4" name="Rectangle 80"/>
          <p:cNvSpPr>
            <a:spLocks noChangeArrowheads="1"/>
          </p:cNvSpPr>
          <p:nvPr/>
        </p:nvSpPr>
        <p:spPr bwMode="auto">
          <a:xfrm>
            <a:off x="3577413" y="4474376"/>
            <a:ext cx="132080" cy="1354380"/>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5" name="Rectangle 81"/>
          <p:cNvSpPr>
            <a:spLocks noChangeArrowheads="1"/>
          </p:cNvSpPr>
          <p:nvPr/>
        </p:nvSpPr>
        <p:spPr bwMode="auto">
          <a:xfrm>
            <a:off x="3847098" y="4229045"/>
            <a:ext cx="132080" cy="159420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6" name="Rectangle 82"/>
          <p:cNvSpPr>
            <a:spLocks noChangeArrowheads="1"/>
          </p:cNvSpPr>
          <p:nvPr/>
        </p:nvSpPr>
        <p:spPr bwMode="auto">
          <a:xfrm>
            <a:off x="4116996" y="4133758"/>
            <a:ext cx="132080" cy="171411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7" name="Rectangle 83"/>
          <p:cNvSpPr>
            <a:spLocks noChangeArrowheads="1"/>
          </p:cNvSpPr>
          <p:nvPr/>
        </p:nvSpPr>
        <p:spPr bwMode="auto">
          <a:xfrm>
            <a:off x="4386487" y="4021706"/>
            <a:ext cx="132080" cy="1838636"/>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8" name="Rectangle 84"/>
          <p:cNvSpPr>
            <a:spLocks noChangeArrowheads="1"/>
          </p:cNvSpPr>
          <p:nvPr/>
        </p:nvSpPr>
        <p:spPr bwMode="auto">
          <a:xfrm>
            <a:off x="4655987" y="3889322"/>
            <a:ext cx="132080" cy="1958548"/>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9" name="Rectangle 85"/>
          <p:cNvSpPr>
            <a:spLocks noChangeArrowheads="1"/>
          </p:cNvSpPr>
          <p:nvPr/>
        </p:nvSpPr>
        <p:spPr bwMode="auto">
          <a:xfrm>
            <a:off x="4942713" y="3870020"/>
            <a:ext cx="132080" cy="1958548"/>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0" name="Rectangle 86"/>
          <p:cNvSpPr>
            <a:spLocks noChangeArrowheads="1"/>
          </p:cNvSpPr>
          <p:nvPr/>
        </p:nvSpPr>
        <p:spPr bwMode="auto">
          <a:xfrm>
            <a:off x="5212720" y="3404069"/>
            <a:ext cx="132080" cy="2447416"/>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1" name="Rectangle 87"/>
          <p:cNvSpPr>
            <a:spLocks noChangeArrowheads="1"/>
          </p:cNvSpPr>
          <p:nvPr/>
        </p:nvSpPr>
        <p:spPr bwMode="auto">
          <a:xfrm>
            <a:off x="5508474" y="3407286"/>
            <a:ext cx="132080" cy="2447416"/>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2" name="Rectangle 88"/>
          <p:cNvSpPr>
            <a:spLocks noChangeArrowheads="1"/>
          </p:cNvSpPr>
          <p:nvPr/>
        </p:nvSpPr>
        <p:spPr bwMode="auto">
          <a:xfrm>
            <a:off x="5801289" y="3286137"/>
            <a:ext cx="132080" cy="2571940"/>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3" name="Rectangle 89"/>
          <p:cNvSpPr>
            <a:spLocks noChangeArrowheads="1"/>
          </p:cNvSpPr>
          <p:nvPr/>
        </p:nvSpPr>
        <p:spPr bwMode="auto">
          <a:xfrm>
            <a:off x="6088559" y="3176061"/>
            <a:ext cx="141092" cy="2691849"/>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4" name="Rectangle 90"/>
          <p:cNvSpPr>
            <a:spLocks noChangeArrowheads="1"/>
          </p:cNvSpPr>
          <p:nvPr/>
        </p:nvSpPr>
        <p:spPr bwMode="auto">
          <a:xfrm>
            <a:off x="6401244" y="2924944"/>
            <a:ext cx="132080" cy="2942967"/>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5" name="Rectangle 91"/>
          <p:cNvSpPr>
            <a:spLocks noChangeArrowheads="1"/>
          </p:cNvSpPr>
          <p:nvPr/>
        </p:nvSpPr>
        <p:spPr bwMode="auto">
          <a:xfrm>
            <a:off x="6694170" y="2712181"/>
            <a:ext cx="132080" cy="3151399"/>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6" name="Text Box 92"/>
          <p:cNvSpPr txBox="1">
            <a:spLocks noChangeArrowheads="1"/>
          </p:cNvSpPr>
          <p:nvPr/>
        </p:nvSpPr>
        <p:spPr bwMode="auto">
          <a:xfrm>
            <a:off x="96370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87</a:t>
            </a:r>
          </a:p>
        </p:txBody>
      </p:sp>
      <p:sp>
        <p:nvSpPr>
          <p:cNvPr id="15417" name="Text Box 93"/>
          <p:cNvSpPr txBox="1">
            <a:spLocks noChangeArrowheads="1"/>
          </p:cNvSpPr>
          <p:nvPr/>
        </p:nvSpPr>
        <p:spPr bwMode="auto">
          <a:xfrm>
            <a:off x="1198705"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88</a:t>
            </a:r>
          </a:p>
        </p:txBody>
      </p:sp>
      <p:sp>
        <p:nvSpPr>
          <p:cNvPr id="15418" name="Text Box 94"/>
          <p:cNvSpPr txBox="1">
            <a:spLocks noChangeArrowheads="1"/>
          </p:cNvSpPr>
          <p:nvPr/>
        </p:nvSpPr>
        <p:spPr bwMode="auto">
          <a:xfrm>
            <a:off x="1422075"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89</a:t>
            </a:r>
          </a:p>
        </p:txBody>
      </p:sp>
      <p:sp>
        <p:nvSpPr>
          <p:cNvPr id="15419" name="Text Box 95"/>
          <p:cNvSpPr txBox="1">
            <a:spLocks noChangeArrowheads="1"/>
          </p:cNvSpPr>
          <p:nvPr/>
        </p:nvSpPr>
        <p:spPr bwMode="auto">
          <a:xfrm>
            <a:off x="1655493"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90</a:t>
            </a:r>
          </a:p>
        </p:txBody>
      </p:sp>
      <p:sp>
        <p:nvSpPr>
          <p:cNvPr id="15420" name="Text Box 96"/>
          <p:cNvSpPr txBox="1">
            <a:spLocks noChangeArrowheads="1"/>
          </p:cNvSpPr>
          <p:nvPr/>
        </p:nvSpPr>
        <p:spPr bwMode="auto">
          <a:xfrm>
            <a:off x="1898959"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91</a:t>
            </a:r>
          </a:p>
        </p:txBody>
      </p:sp>
      <p:sp>
        <p:nvSpPr>
          <p:cNvPr id="15421" name="Text Box 97"/>
          <p:cNvSpPr txBox="1">
            <a:spLocks noChangeArrowheads="1"/>
          </p:cNvSpPr>
          <p:nvPr/>
        </p:nvSpPr>
        <p:spPr bwMode="auto">
          <a:xfrm>
            <a:off x="2172569"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92</a:t>
            </a:r>
          </a:p>
        </p:txBody>
      </p:sp>
      <p:sp>
        <p:nvSpPr>
          <p:cNvPr id="15422" name="Text Box 98"/>
          <p:cNvSpPr txBox="1">
            <a:spLocks noChangeArrowheads="1"/>
          </p:cNvSpPr>
          <p:nvPr/>
        </p:nvSpPr>
        <p:spPr bwMode="auto">
          <a:xfrm>
            <a:off x="2426083"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93</a:t>
            </a:r>
          </a:p>
        </p:txBody>
      </p:sp>
      <p:sp>
        <p:nvSpPr>
          <p:cNvPr id="15423" name="Text Box 99"/>
          <p:cNvSpPr txBox="1">
            <a:spLocks noChangeArrowheads="1"/>
          </p:cNvSpPr>
          <p:nvPr/>
        </p:nvSpPr>
        <p:spPr bwMode="auto">
          <a:xfrm>
            <a:off x="2682195" y="5832655"/>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94</a:t>
            </a:r>
          </a:p>
        </p:txBody>
      </p:sp>
      <p:sp>
        <p:nvSpPr>
          <p:cNvPr id="15424" name="Text Box 100"/>
          <p:cNvSpPr txBox="1">
            <a:spLocks noChangeArrowheads="1"/>
          </p:cNvSpPr>
          <p:nvPr/>
        </p:nvSpPr>
        <p:spPr bwMode="auto">
          <a:xfrm>
            <a:off x="299498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95</a:t>
            </a:r>
          </a:p>
        </p:txBody>
      </p:sp>
      <p:sp>
        <p:nvSpPr>
          <p:cNvPr id="15425" name="Text Box 101"/>
          <p:cNvSpPr txBox="1">
            <a:spLocks noChangeArrowheads="1"/>
          </p:cNvSpPr>
          <p:nvPr/>
        </p:nvSpPr>
        <p:spPr bwMode="auto">
          <a:xfrm>
            <a:off x="323845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96</a:t>
            </a:r>
          </a:p>
        </p:txBody>
      </p:sp>
      <p:sp>
        <p:nvSpPr>
          <p:cNvPr id="15426" name="Text Box 102"/>
          <p:cNvSpPr txBox="1">
            <a:spLocks noChangeArrowheads="1"/>
          </p:cNvSpPr>
          <p:nvPr/>
        </p:nvSpPr>
        <p:spPr bwMode="auto">
          <a:xfrm>
            <a:off x="348191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97</a:t>
            </a:r>
          </a:p>
        </p:txBody>
      </p:sp>
      <p:sp>
        <p:nvSpPr>
          <p:cNvPr id="15427" name="Text Box 103"/>
          <p:cNvSpPr txBox="1">
            <a:spLocks noChangeArrowheads="1"/>
          </p:cNvSpPr>
          <p:nvPr/>
        </p:nvSpPr>
        <p:spPr bwMode="auto">
          <a:xfrm>
            <a:off x="373543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rgbClr val="9999CC"/>
                </a:solidFill>
                <a:latin typeface="Arial Narrow" pitchFamily="34" charset="0"/>
              </a:rPr>
              <a:t>98</a:t>
            </a:r>
          </a:p>
        </p:txBody>
      </p:sp>
      <p:sp>
        <p:nvSpPr>
          <p:cNvPr id="15428" name="Text Box 104"/>
          <p:cNvSpPr txBox="1">
            <a:spLocks noChangeArrowheads="1"/>
          </p:cNvSpPr>
          <p:nvPr/>
        </p:nvSpPr>
        <p:spPr bwMode="auto">
          <a:xfrm>
            <a:off x="4019092"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99</a:t>
            </a:r>
          </a:p>
        </p:txBody>
      </p:sp>
      <p:sp>
        <p:nvSpPr>
          <p:cNvPr id="15429" name="Text Box 105"/>
          <p:cNvSpPr txBox="1">
            <a:spLocks noChangeArrowheads="1"/>
          </p:cNvSpPr>
          <p:nvPr/>
        </p:nvSpPr>
        <p:spPr bwMode="auto">
          <a:xfrm>
            <a:off x="4292702"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00</a:t>
            </a:r>
          </a:p>
        </p:txBody>
      </p:sp>
      <p:sp>
        <p:nvSpPr>
          <p:cNvPr id="15430" name="Text Box 106"/>
          <p:cNvSpPr txBox="1">
            <a:spLocks noChangeArrowheads="1"/>
          </p:cNvSpPr>
          <p:nvPr/>
        </p:nvSpPr>
        <p:spPr bwMode="auto">
          <a:xfrm>
            <a:off x="455626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01</a:t>
            </a:r>
          </a:p>
        </p:txBody>
      </p:sp>
      <p:sp>
        <p:nvSpPr>
          <p:cNvPr id="15431" name="Text Box 107"/>
          <p:cNvSpPr txBox="1">
            <a:spLocks noChangeArrowheads="1"/>
          </p:cNvSpPr>
          <p:nvPr/>
        </p:nvSpPr>
        <p:spPr bwMode="auto">
          <a:xfrm>
            <a:off x="484150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02</a:t>
            </a:r>
          </a:p>
        </p:txBody>
      </p:sp>
      <p:sp>
        <p:nvSpPr>
          <p:cNvPr id="15432" name="Text Box 108"/>
          <p:cNvSpPr txBox="1">
            <a:spLocks noChangeArrowheads="1"/>
          </p:cNvSpPr>
          <p:nvPr/>
        </p:nvSpPr>
        <p:spPr bwMode="auto">
          <a:xfrm>
            <a:off x="512516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03</a:t>
            </a:r>
          </a:p>
        </p:txBody>
      </p:sp>
      <p:sp>
        <p:nvSpPr>
          <p:cNvPr id="15433" name="Text Box 109"/>
          <p:cNvSpPr txBox="1">
            <a:spLocks noChangeArrowheads="1"/>
          </p:cNvSpPr>
          <p:nvPr/>
        </p:nvSpPr>
        <p:spPr bwMode="auto">
          <a:xfrm>
            <a:off x="539877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04</a:t>
            </a:r>
          </a:p>
        </p:txBody>
      </p:sp>
      <p:sp>
        <p:nvSpPr>
          <p:cNvPr id="15434" name="Text Box 110"/>
          <p:cNvSpPr txBox="1">
            <a:spLocks noChangeArrowheads="1"/>
          </p:cNvSpPr>
          <p:nvPr/>
        </p:nvSpPr>
        <p:spPr bwMode="auto">
          <a:xfrm>
            <a:off x="5702528"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05</a:t>
            </a:r>
          </a:p>
        </p:txBody>
      </p:sp>
      <p:sp>
        <p:nvSpPr>
          <p:cNvPr id="15435" name="Text Box 111"/>
          <p:cNvSpPr txBox="1">
            <a:spLocks noChangeArrowheads="1"/>
          </p:cNvSpPr>
          <p:nvPr/>
        </p:nvSpPr>
        <p:spPr bwMode="auto">
          <a:xfrm>
            <a:off x="599623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06</a:t>
            </a:r>
          </a:p>
        </p:txBody>
      </p:sp>
      <p:sp>
        <p:nvSpPr>
          <p:cNvPr id="15436" name="Text Box 112"/>
          <p:cNvSpPr txBox="1">
            <a:spLocks noChangeArrowheads="1"/>
          </p:cNvSpPr>
          <p:nvPr/>
        </p:nvSpPr>
        <p:spPr bwMode="auto">
          <a:xfrm>
            <a:off x="6299988"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07</a:t>
            </a:r>
          </a:p>
        </p:txBody>
      </p:sp>
      <p:sp>
        <p:nvSpPr>
          <p:cNvPr id="15437" name="Text Box 113"/>
          <p:cNvSpPr txBox="1">
            <a:spLocks noChangeArrowheads="1"/>
          </p:cNvSpPr>
          <p:nvPr/>
        </p:nvSpPr>
        <p:spPr bwMode="auto">
          <a:xfrm>
            <a:off x="658364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08</a:t>
            </a:r>
          </a:p>
        </p:txBody>
      </p:sp>
      <p:sp>
        <p:nvSpPr>
          <p:cNvPr id="15438" name="Line 114"/>
          <p:cNvSpPr>
            <a:spLocks noChangeShapeType="1"/>
          </p:cNvSpPr>
          <p:nvPr/>
        </p:nvSpPr>
        <p:spPr bwMode="auto">
          <a:xfrm>
            <a:off x="1152525" y="541972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39" name="Line 115"/>
          <p:cNvSpPr>
            <a:spLocks noChangeShapeType="1"/>
          </p:cNvSpPr>
          <p:nvPr/>
        </p:nvSpPr>
        <p:spPr bwMode="auto">
          <a:xfrm>
            <a:off x="2447925" y="528637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40" name="Line 116"/>
          <p:cNvSpPr>
            <a:spLocks noChangeShapeType="1"/>
          </p:cNvSpPr>
          <p:nvPr/>
        </p:nvSpPr>
        <p:spPr bwMode="auto">
          <a:xfrm>
            <a:off x="2773363" y="5167313"/>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49" name="Line 125"/>
          <p:cNvSpPr>
            <a:spLocks noChangeShapeType="1"/>
          </p:cNvSpPr>
          <p:nvPr/>
        </p:nvSpPr>
        <p:spPr bwMode="auto">
          <a:xfrm>
            <a:off x="6338888" y="2252675"/>
            <a:ext cx="0" cy="96678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0" name="Line 126"/>
          <p:cNvSpPr>
            <a:spLocks noChangeShapeType="1"/>
          </p:cNvSpPr>
          <p:nvPr/>
        </p:nvSpPr>
        <p:spPr bwMode="auto">
          <a:xfrm>
            <a:off x="6988175" y="2595563"/>
            <a:ext cx="0" cy="4953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2" name="Line 128"/>
          <p:cNvSpPr>
            <a:spLocks noChangeShapeType="1"/>
          </p:cNvSpPr>
          <p:nvPr/>
        </p:nvSpPr>
        <p:spPr bwMode="auto">
          <a:xfrm>
            <a:off x="7961313" y="239077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3" name="Text Box 129"/>
          <p:cNvSpPr txBox="1">
            <a:spLocks noChangeArrowheads="1"/>
          </p:cNvSpPr>
          <p:nvPr/>
        </p:nvSpPr>
        <p:spPr bwMode="auto">
          <a:xfrm>
            <a:off x="653052" y="5649026"/>
            <a:ext cx="277232"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s-ES" altLang="en-US" sz="1600" b="1" dirty="0">
                <a:solidFill>
                  <a:schemeClr val="bg1">
                    <a:lumMod val="50000"/>
                  </a:schemeClr>
                </a:solidFill>
                <a:latin typeface="Arial Narrow" pitchFamily="34" charset="0"/>
              </a:rPr>
              <a:t>0</a:t>
            </a:r>
          </a:p>
        </p:txBody>
      </p:sp>
      <p:sp>
        <p:nvSpPr>
          <p:cNvPr id="15454" name="Text Box 130"/>
          <p:cNvSpPr txBox="1">
            <a:spLocks noChangeArrowheads="1"/>
          </p:cNvSpPr>
          <p:nvPr/>
        </p:nvSpPr>
        <p:spPr bwMode="auto">
          <a:xfrm>
            <a:off x="653052" y="5010851"/>
            <a:ext cx="277232"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s-ES" altLang="en-US" sz="1600" b="1" dirty="0">
                <a:solidFill>
                  <a:schemeClr val="bg1">
                    <a:lumMod val="50000"/>
                  </a:schemeClr>
                </a:solidFill>
                <a:latin typeface="Arial Narrow" pitchFamily="34" charset="0"/>
              </a:rPr>
              <a:t>5</a:t>
            </a:r>
          </a:p>
        </p:txBody>
      </p:sp>
      <p:sp>
        <p:nvSpPr>
          <p:cNvPr id="15455" name="Text Box 131"/>
          <p:cNvSpPr txBox="1">
            <a:spLocks noChangeArrowheads="1"/>
          </p:cNvSpPr>
          <p:nvPr/>
        </p:nvSpPr>
        <p:spPr bwMode="auto">
          <a:xfrm>
            <a:off x="575957" y="4382201"/>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s-ES" altLang="en-US" sz="1600" b="1" dirty="0">
                <a:solidFill>
                  <a:schemeClr val="bg1">
                    <a:lumMod val="50000"/>
                  </a:schemeClr>
                </a:solidFill>
                <a:latin typeface="Arial Narrow" pitchFamily="34" charset="0"/>
              </a:rPr>
              <a:t>10</a:t>
            </a:r>
          </a:p>
        </p:txBody>
      </p:sp>
      <p:sp>
        <p:nvSpPr>
          <p:cNvPr id="15456" name="Text Box 132"/>
          <p:cNvSpPr txBox="1">
            <a:spLocks noChangeArrowheads="1"/>
          </p:cNvSpPr>
          <p:nvPr/>
        </p:nvSpPr>
        <p:spPr bwMode="auto">
          <a:xfrm>
            <a:off x="575957" y="374878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s-ES" altLang="en-US" sz="1600" b="1" dirty="0">
                <a:solidFill>
                  <a:schemeClr val="bg1">
                    <a:lumMod val="50000"/>
                  </a:schemeClr>
                </a:solidFill>
                <a:latin typeface="Arial Narrow" pitchFamily="34" charset="0"/>
              </a:rPr>
              <a:t>15</a:t>
            </a:r>
          </a:p>
        </p:txBody>
      </p:sp>
      <p:sp>
        <p:nvSpPr>
          <p:cNvPr id="15457" name="Text Box 133"/>
          <p:cNvSpPr txBox="1">
            <a:spLocks noChangeArrowheads="1"/>
          </p:cNvSpPr>
          <p:nvPr/>
        </p:nvSpPr>
        <p:spPr bwMode="auto">
          <a:xfrm>
            <a:off x="575957" y="311537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s-ES" altLang="en-US" sz="1600" b="1" dirty="0">
                <a:solidFill>
                  <a:schemeClr val="bg1">
                    <a:lumMod val="50000"/>
                  </a:schemeClr>
                </a:solidFill>
                <a:latin typeface="Arial Narrow" pitchFamily="34" charset="0"/>
              </a:rPr>
              <a:t>20</a:t>
            </a:r>
          </a:p>
        </p:txBody>
      </p:sp>
      <p:sp>
        <p:nvSpPr>
          <p:cNvPr id="15458" name="Text Box 134"/>
          <p:cNvSpPr txBox="1">
            <a:spLocks noChangeArrowheads="1"/>
          </p:cNvSpPr>
          <p:nvPr/>
        </p:nvSpPr>
        <p:spPr bwMode="auto">
          <a:xfrm>
            <a:off x="575957" y="2562345"/>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s-ES" altLang="en-US" sz="1600" b="1" dirty="0">
                <a:solidFill>
                  <a:schemeClr val="bg1">
                    <a:lumMod val="50000"/>
                  </a:schemeClr>
                </a:solidFill>
                <a:latin typeface="Arial Narrow" pitchFamily="34" charset="0"/>
              </a:rPr>
              <a:t>25</a:t>
            </a:r>
          </a:p>
        </p:txBody>
      </p:sp>
      <p:sp>
        <p:nvSpPr>
          <p:cNvPr id="15459" name="Text Box 135"/>
          <p:cNvSpPr txBox="1">
            <a:spLocks noChangeArrowheads="1"/>
          </p:cNvSpPr>
          <p:nvPr/>
        </p:nvSpPr>
        <p:spPr bwMode="auto">
          <a:xfrm>
            <a:off x="575957" y="199450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es-ES" altLang="en-US" sz="1600" b="1" dirty="0">
                <a:solidFill>
                  <a:schemeClr val="bg1">
                    <a:lumMod val="50000"/>
                  </a:schemeClr>
                </a:solidFill>
                <a:latin typeface="Arial Narrow" pitchFamily="34" charset="0"/>
              </a:rPr>
              <a:t>30</a:t>
            </a:r>
          </a:p>
        </p:txBody>
      </p:sp>
      <p:sp>
        <p:nvSpPr>
          <p:cNvPr id="15473" name="Line 149"/>
          <p:cNvSpPr>
            <a:spLocks noChangeShapeType="1"/>
          </p:cNvSpPr>
          <p:nvPr/>
        </p:nvSpPr>
        <p:spPr bwMode="auto">
          <a:xfrm>
            <a:off x="5041900" y="3176600"/>
            <a:ext cx="0" cy="1095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25" name="Rectangle 91"/>
          <p:cNvSpPr>
            <a:spLocks noChangeArrowheads="1"/>
          </p:cNvSpPr>
          <p:nvPr/>
        </p:nvSpPr>
        <p:spPr bwMode="auto">
          <a:xfrm>
            <a:off x="6962416" y="2712181"/>
            <a:ext cx="130644" cy="3155730"/>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26" name="Rectangle 91"/>
          <p:cNvSpPr>
            <a:spLocks noChangeArrowheads="1"/>
          </p:cNvSpPr>
          <p:nvPr/>
        </p:nvSpPr>
        <p:spPr bwMode="auto">
          <a:xfrm>
            <a:off x="7821777" y="2581275"/>
            <a:ext cx="139536" cy="327906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35" name="TextBox 134"/>
          <p:cNvSpPr txBox="1"/>
          <p:nvPr/>
        </p:nvSpPr>
        <p:spPr>
          <a:xfrm>
            <a:off x="1436543" y="5940909"/>
            <a:ext cx="66040" cy="230832"/>
          </a:xfrm>
          <a:prstGeom prst="rect">
            <a:avLst/>
          </a:prstGeom>
          <a:noFill/>
        </p:spPr>
        <p:txBody>
          <a:bodyPr wrap="square" rtlCol="0">
            <a:spAutoFit/>
          </a:bodyPr>
          <a:lstStyle/>
          <a:p>
            <a:r>
              <a:rPr lang="es-ES" sz="900" dirty="0">
                <a:solidFill>
                  <a:schemeClr val="bg1"/>
                </a:solidFill>
              </a:rPr>
              <a:t>1</a:t>
            </a:r>
          </a:p>
        </p:txBody>
      </p:sp>
      <p:sp>
        <p:nvSpPr>
          <p:cNvPr id="136" name="TextBox 135"/>
          <p:cNvSpPr txBox="1"/>
          <p:nvPr/>
        </p:nvSpPr>
        <p:spPr>
          <a:xfrm>
            <a:off x="1588943" y="6093309"/>
            <a:ext cx="66040" cy="230832"/>
          </a:xfrm>
          <a:prstGeom prst="rect">
            <a:avLst/>
          </a:prstGeom>
          <a:noFill/>
        </p:spPr>
        <p:txBody>
          <a:bodyPr wrap="square" rtlCol="0">
            <a:spAutoFit/>
          </a:bodyPr>
          <a:lstStyle/>
          <a:p>
            <a:r>
              <a:rPr lang="es-ES" sz="900" dirty="0">
                <a:solidFill>
                  <a:schemeClr val="bg1"/>
                </a:solidFill>
              </a:rPr>
              <a:t>1</a:t>
            </a:r>
          </a:p>
        </p:txBody>
      </p:sp>
      <p:sp>
        <p:nvSpPr>
          <p:cNvPr id="138" name="TextBox 137"/>
          <p:cNvSpPr txBox="1"/>
          <p:nvPr/>
        </p:nvSpPr>
        <p:spPr>
          <a:xfrm>
            <a:off x="1893743" y="6398109"/>
            <a:ext cx="66040" cy="230832"/>
          </a:xfrm>
          <a:prstGeom prst="rect">
            <a:avLst/>
          </a:prstGeom>
          <a:noFill/>
        </p:spPr>
        <p:txBody>
          <a:bodyPr wrap="square" rtlCol="0">
            <a:spAutoFit/>
          </a:bodyPr>
          <a:lstStyle/>
          <a:p>
            <a:r>
              <a:rPr lang="es-ES" sz="900" dirty="0">
                <a:solidFill>
                  <a:schemeClr val="bg1"/>
                </a:solidFill>
              </a:rPr>
              <a:t>1</a:t>
            </a:r>
          </a:p>
        </p:txBody>
      </p:sp>
      <p:sp>
        <p:nvSpPr>
          <p:cNvPr id="141" name="Rectangle 91"/>
          <p:cNvSpPr>
            <a:spLocks noChangeArrowheads="1"/>
          </p:cNvSpPr>
          <p:nvPr/>
        </p:nvSpPr>
        <p:spPr bwMode="auto">
          <a:xfrm>
            <a:off x="7241173" y="2712181"/>
            <a:ext cx="132080" cy="314589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2" name="Rectangle 91"/>
          <p:cNvSpPr>
            <a:spLocks noChangeArrowheads="1"/>
          </p:cNvSpPr>
          <p:nvPr/>
        </p:nvSpPr>
        <p:spPr bwMode="auto">
          <a:xfrm>
            <a:off x="7530214" y="2600613"/>
            <a:ext cx="132080" cy="328019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3" name="Rectangle 91"/>
          <p:cNvSpPr>
            <a:spLocks noChangeArrowheads="1"/>
          </p:cNvSpPr>
          <p:nvPr/>
        </p:nvSpPr>
        <p:spPr bwMode="auto">
          <a:xfrm>
            <a:off x="8104351" y="2486025"/>
            <a:ext cx="132080" cy="3376613"/>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4" name="Rectangle 91"/>
          <p:cNvSpPr>
            <a:spLocks noChangeArrowheads="1"/>
          </p:cNvSpPr>
          <p:nvPr/>
        </p:nvSpPr>
        <p:spPr bwMode="auto">
          <a:xfrm>
            <a:off x="8387903" y="2390775"/>
            <a:ext cx="132080" cy="3472805"/>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6" name="TextBox 5"/>
          <p:cNvSpPr txBox="1"/>
          <p:nvPr/>
        </p:nvSpPr>
        <p:spPr>
          <a:xfrm>
            <a:off x="1037560" y="3916363"/>
            <a:ext cx="1573878" cy="830997"/>
          </a:xfrm>
          <a:prstGeom prst="rect">
            <a:avLst/>
          </a:prstGeom>
          <a:solidFill>
            <a:schemeClr val="bg1"/>
          </a:solidFill>
          <a:ln>
            <a:solidFill>
              <a:schemeClr val="tx2">
                <a:lumMod val="40000"/>
                <a:lumOff val="60000"/>
              </a:schemeClr>
            </a:solidFill>
          </a:ln>
        </p:spPr>
        <p:txBody>
          <a:bodyPr wrap="square" rtlCol="0">
            <a:spAutoFit/>
          </a:bodyPr>
          <a:lstStyle/>
          <a:p>
            <a:pPr algn="ctr"/>
            <a:r>
              <a:rPr lang="es-ES" sz="1200" b="1" u="sng" dirty="0"/>
              <a:t>1987-1993</a:t>
            </a:r>
          </a:p>
          <a:p>
            <a:pPr algn="ctr"/>
            <a:r>
              <a:rPr lang="es-ES" sz="1200" b="1" dirty="0">
                <a:solidFill>
                  <a:srgbClr val="C00000"/>
                </a:solidFill>
              </a:rPr>
              <a:t>zidovudina (1987)</a:t>
            </a:r>
          </a:p>
          <a:p>
            <a:pPr algn="ctr"/>
            <a:r>
              <a:rPr lang="es-ES" sz="1200" b="1" dirty="0">
                <a:solidFill>
                  <a:srgbClr val="C00000"/>
                </a:solidFill>
              </a:rPr>
              <a:t>didanosina (1991)</a:t>
            </a:r>
          </a:p>
          <a:p>
            <a:pPr algn="ctr"/>
            <a:r>
              <a:rPr lang="es-ES" sz="1200" b="1" dirty="0">
                <a:solidFill>
                  <a:srgbClr val="C00000"/>
                </a:solidFill>
              </a:rPr>
              <a:t>zalcitabina (1992)</a:t>
            </a:r>
            <a:endParaRPr lang="es-ES" dirty="0">
              <a:solidFill>
                <a:srgbClr val="C00000"/>
              </a:solidFill>
            </a:endParaRPr>
          </a:p>
        </p:txBody>
      </p:sp>
      <p:sp>
        <p:nvSpPr>
          <p:cNvPr id="145" name="TextBox 144"/>
          <p:cNvSpPr txBox="1"/>
          <p:nvPr/>
        </p:nvSpPr>
        <p:spPr>
          <a:xfrm>
            <a:off x="2822644" y="1407672"/>
            <a:ext cx="1643866" cy="2492990"/>
          </a:xfrm>
          <a:prstGeom prst="rect">
            <a:avLst/>
          </a:prstGeom>
          <a:solidFill>
            <a:schemeClr val="bg1"/>
          </a:solidFill>
          <a:ln>
            <a:solidFill>
              <a:schemeClr val="tx2">
                <a:lumMod val="40000"/>
                <a:lumOff val="60000"/>
              </a:schemeClr>
            </a:solidFill>
          </a:ln>
        </p:spPr>
        <p:txBody>
          <a:bodyPr wrap="square" rtlCol="0">
            <a:spAutoFit/>
          </a:bodyPr>
          <a:lstStyle/>
          <a:p>
            <a:pPr algn="ctr"/>
            <a:r>
              <a:rPr lang="es-ES" sz="1200" b="1" u="sng" dirty="0"/>
              <a:t>1994-2000</a:t>
            </a:r>
          </a:p>
          <a:p>
            <a:pPr algn="ctr"/>
            <a:r>
              <a:rPr lang="es-ES" sz="1200" b="1" dirty="0">
                <a:solidFill>
                  <a:srgbClr val="C00000"/>
                </a:solidFill>
              </a:rPr>
              <a:t>estavudina (1994)</a:t>
            </a:r>
          </a:p>
          <a:p>
            <a:pPr algn="ctr"/>
            <a:r>
              <a:rPr lang="es-ES" sz="1200" b="1" dirty="0">
                <a:solidFill>
                  <a:srgbClr val="C00000"/>
                </a:solidFill>
              </a:rPr>
              <a:t>lamivudina (1995)</a:t>
            </a:r>
          </a:p>
          <a:p>
            <a:pPr algn="ctr"/>
            <a:r>
              <a:rPr lang="es-ES" sz="1200" b="1" dirty="0">
                <a:solidFill>
                  <a:srgbClr val="00B050"/>
                </a:solidFill>
              </a:rPr>
              <a:t>saquinavir (1995)</a:t>
            </a:r>
          </a:p>
          <a:p>
            <a:pPr algn="ctr"/>
            <a:r>
              <a:rPr lang="es-ES" sz="1200" b="1" dirty="0">
                <a:solidFill>
                  <a:srgbClr val="00B050"/>
                </a:solidFill>
              </a:rPr>
              <a:t>ritonavir (1996)</a:t>
            </a:r>
          </a:p>
          <a:p>
            <a:pPr algn="ctr"/>
            <a:r>
              <a:rPr lang="es-ES" sz="1200" b="1" dirty="0">
                <a:solidFill>
                  <a:srgbClr val="00B050"/>
                </a:solidFill>
              </a:rPr>
              <a:t>indinavir (1996)</a:t>
            </a:r>
          </a:p>
          <a:p>
            <a:pPr algn="ctr"/>
            <a:r>
              <a:rPr lang="es-ES" sz="1200" b="1" dirty="0">
                <a:solidFill>
                  <a:srgbClr val="0070C0"/>
                </a:solidFill>
              </a:rPr>
              <a:t>nevirapina (1996)</a:t>
            </a:r>
          </a:p>
          <a:p>
            <a:pPr algn="ctr"/>
            <a:r>
              <a:rPr lang="es-ES" sz="1200" b="1" dirty="0">
                <a:solidFill>
                  <a:srgbClr val="00B050"/>
                </a:solidFill>
              </a:rPr>
              <a:t>nelfinavir (1997)</a:t>
            </a:r>
          </a:p>
          <a:p>
            <a:pPr algn="ctr"/>
            <a:r>
              <a:rPr lang="es-ES" sz="1200" b="1" dirty="0">
                <a:solidFill>
                  <a:srgbClr val="0070C0"/>
                </a:solidFill>
              </a:rPr>
              <a:t>delavirdina (1997)</a:t>
            </a:r>
          </a:p>
          <a:p>
            <a:pPr algn="ctr"/>
            <a:r>
              <a:rPr lang="es-ES" sz="1200" b="1" dirty="0">
                <a:solidFill>
                  <a:srgbClr val="0070C0"/>
                </a:solidFill>
              </a:rPr>
              <a:t>efavirenz (1998)</a:t>
            </a:r>
          </a:p>
          <a:p>
            <a:pPr algn="ctr"/>
            <a:r>
              <a:rPr lang="es-ES" sz="1200" b="1" dirty="0">
                <a:solidFill>
                  <a:srgbClr val="C00000"/>
                </a:solidFill>
              </a:rPr>
              <a:t>abacavir (1998)</a:t>
            </a:r>
          </a:p>
          <a:p>
            <a:pPr algn="ctr"/>
            <a:r>
              <a:rPr lang="es-ES" sz="1200" dirty="0">
                <a:solidFill>
                  <a:srgbClr val="00B050"/>
                </a:solidFill>
              </a:rPr>
              <a:t>amprenavir (1999)</a:t>
            </a:r>
          </a:p>
          <a:p>
            <a:pPr algn="ctr"/>
            <a:r>
              <a:rPr lang="es-ES" sz="1200" dirty="0">
                <a:solidFill>
                  <a:srgbClr val="00B050"/>
                </a:solidFill>
              </a:rPr>
              <a:t>lopinavir/r (2000)</a:t>
            </a:r>
            <a:endParaRPr lang="es-ES" sz="1200" dirty="0">
              <a:solidFill>
                <a:srgbClr val="0070C0"/>
              </a:solidFill>
            </a:endParaRPr>
          </a:p>
        </p:txBody>
      </p:sp>
      <p:sp>
        <p:nvSpPr>
          <p:cNvPr id="146" name="TextBox 145"/>
          <p:cNvSpPr txBox="1"/>
          <p:nvPr/>
        </p:nvSpPr>
        <p:spPr>
          <a:xfrm>
            <a:off x="4718921" y="920873"/>
            <a:ext cx="1743728" cy="1938992"/>
          </a:xfrm>
          <a:prstGeom prst="rect">
            <a:avLst/>
          </a:prstGeom>
          <a:solidFill>
            <a:schemeClr val="bg1"/>
          </a:solidFill>
          <a:ln>
            <a:solidFill>
              <a:schemeClr val="tx2">
                <a:lumMod val="40000"/>
                <a:lumOff val="60000"/>
              </a:schemeClr>
            </a:solidFill>
          </a:ln>
        </p:spPr>
        <p:txBody>
          <a:bodyPr wrap="square" rtlCol="0">
            <a:spAutoFit/>
          </a:bodyPr>
          <a:lstStyle/>
          <a:p>
            <a:pPr algn="ctr"/>
            <a:r>
              <a:rPr lang="es-ES" sz="1200" b="1" u="sng" dirty="0"/>
              <a:t>2001-2007</a:t>
            </a:r>
          </a:p>
          <a:p>
            <a:pPr algn="ctr"/>
            <a:r>
              <a:rPr lang="es-ES" sz="1200" b="1" dirty="0">
                <a:solidFill>
                  <a:srgbClr val="C00000"/>
                </a:solidFill>
              </a:rPr>
              <a:t>tenofovir (2001)</a:t>
            </a:r>
          </a:p>
          <a:p>
            <a:pPr algn="ctr"/>
            <a:r>
              <a:rPr lang="es-ES" sz="1200" b="1" dirty="0">
                <a:solidFill>
                  <a:srgbClr val="7030A0"/>
                </a:solidFill>
              </a:rPr>
              <a:t>enfuvirtida (2003)</a:t>
            </a:r>
          </a:p>
          <a:p>
            <a:pPr algn="ctr"/>
            <a:r>
              <a:rPr lang="es-ES" sz="1200" b="1" dirty="0">
                <a:solidFill>
                  <a:srgbClr val="00B050"/>
                </a:solidFill>
              </a:rPr>
              <a:t>atazanavir (2003)</a:t>
            </a:r>
          </a:p>
          <a:p>
            <a:pPr algn="ctr"/>
            <a:r>
              <a:rPr lang="es-ES" sz="1200" b="1" dirty="0">
                <a:solidFill>
                  <a:srgbClr val="C00000"/>
                </a:solidFill>
              </a:rPr>
              <a:t>emtricitabina (2003)</a:t>
            </a:r>
          </a:p>
          <a:p>
            <a:pPr algn="ctr"/>
            <a:r>
              <a:rPr lang="es-ES" sz="1200" b="1" dirty="0">
                <a:solidFill>
                  <a:srgbClr val="00B050"/>
                </a:solidFill>
              </a:rPr>
              <a:t>fosamprenavir (2003)</a:t>
            </a:r>
          </a:p>
          <a:p>
            <a:pPr algn="ctr"/>
            <a:r>
              <a:rPr lang="es-ES" sz="1200" b="1" dirty="0">
                <a:solidFill>
                  <a:srgbClr val="00B050"/>
                </a:solidFill>
              </a:rPr>
              <a:t>tipranavir (2005)</a:t>
            </a:r>
          </a:p>
          <a:p>
            <a:pPr algn="ctr"/>
            <a:r>
              <a:rPr lang="es-ES" sz="1200" b="1" dirty="0">
                <a:solidFill>
                  <a:srgbClr val="00B050"/>
                </a:solidFill>
              </a:rPr>
              <a:t>darunavir (2006)</a:t>
            </a:r>
          </a:p>
          <a:p>
            <a:pPr algn="ctr"/>
            <a:r>
              <a:rPr lang="es-ES" sz="1200" b="1" dirty="0">
                <a:solidFill>
                  <a:srgbClr val="7030A0"/>
                </a:solidFill>
              </a:rPr>
              <a:t>maraviroc (2007)</a:t>
            </a:r>
          </a:p>
          <a:p>
            <a:pPr algn="ctr"/>
            <a:r>
              <a:rPr lang="es-ES" sz="1200" b="1" dirty="0">
                <a:solidFill>
                  <a:schemeClr val="bg1">
                    <a:lumMod val="50000"/>
                  </a:schemeClr>
                </a:solidFill>
              </a:rPr>
              <a:t>raltegravir (2007)</a:t>
            </a:r>
          </a:p>
        </p:txBody>
      </p:sp>
      <p:sp>
        <p:nvSpPr>
          <p:cNvPr id="147" name="TextBox 146"/>
          <p:cNvSpPr txBox="1"/>
          <p:nvPr/>
        </p:nvSpPr>
        <p:spPr>
          <a:xfrm>
            <a:off x="6762167" y="700366"/>
            <a:ext cx="1693734" cy="1200329"/>
          </a:xfrm>
          <a:prstGeom prst="rect">
            <a:avLst/>
          </a:prstGeom>
          <a:solidFill>
            <a:schemeClr val="bg1"/>
          </a:solidFill>
          <a:ln>
            <a:solidFill>
              <a:schemeClr val="tx2">
                <a:lumMod val="40000"/>
                <a:lumOff val="60000"/>
              </a:schemeClr>
            </a:solidFill>
          </a:ln>
        </p:spPr>
        <p:txBody>
          <a:bodyPr wrap="square" rtlCol="0">
            <a:spAutoFit/>
          </a:bodyPr>
          <a:lstStyle/>
          <a:p>
            <a:pPr algn="ctr"/>
            <a:r>
              <a:rPr lang="es-ES" sz="1200" b="1" u="sng" dirty="0"/>
              <a:t>2008-2014</a:t>
            </a:r>
          </a:p>
          <a:p>
            <a:pPr algn="ctr"/>
            <a:r>
              <a:rPr lang="es-ES" sz="1200" b="1" dirty="0">
                <a:solidFill>
                  <a:srgbClr val="0070C0"/>
                </a:solidFill>
              </a:rPr>
              <a:t>etravirina (2008)</a:t>
            </a:r>
          </a:p>
          <a:p>
            <a:pPr algn="ctr"/>
            <a:r>
              <a:rPr lang="es-ES" sz="1200" b="1" dirty="0">
                <a:solidFill>
                  <a:srgbClr val="0070C0"/>
                </a:solidFill>
              </a:rPr>
              <a:t>rilpivirina (2011)</a:t>
            </a:r>
          </a:p>
          <a:p>
            <a:pPr algn="ctr"/>
            <a:r>
              <a:rPr lang="es-ES" sz="1200" b="1" dirty="0">
                <a:solidFill>
                  <a:schemeClr val="bg1">
                    <a:lumMod val="50000"/>
                  </a:schemeClr>
                </a:solidFill>
              </a:rPr>
              <a:t>dolutegravir (2013)</a:t>
            </a:r>
          </a:p>
          <a:p>
            <a:pPr algn="ctr"/>
            <a:r>
              <a:rPr lang="es-ES" sz="1200" b="1" dirty="0">
                <a:solidFill>
                  <a:schemeClr val="bg1">
                    <a:lumMod val="50000"/>
                  </a:schemeClr>
                </a:solidFill>
              </a:rPr>
              <a:t>elvitegravir (2014)</a:t>
            </a:r>
          </a:p>
          <a:p>
            <a:pPr algn="ctr"/>
            <a:endParaRPr lang="es-ES" sz="1200" dirty="0"/>
          </a:p>
        </p:txBody>
      </p:sp>
      <p:sp>
        <p:nvSpPr>
          <p:cNvPr id="148" name="Text Box 113"/>
          <p:cNvSpPr txBox="1">
            <a:spLocks noChangeArrowheads="1"/>
          </p:cNvSpPr>
          <p:nvPr/>
        </p:nvSpPr>
        <p:spPr bwMode="auto">
          <a:xfrm>
            <a:off x="6859102" y="5835632"/>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09</a:t>
            </a:r>
          </a:p>
        </p:txBody>
      </p:sp>
      <p:sp>
        <p:nvSpPr>
          <p:cNvPr id="149" name="Text Box 113"/>
          <p:cNvSpPr txBox="1">
            <a:spLocks noChangeArrowheads="1"/>
          </p:cNvSpPr>
          <p:nvPr/>
        </p:nvSpPr>
        <p:spPr bwMode="auto">
          <a:xfrm>
            <a:off x="8291283" y="5832655"/>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14</a:t>
            </a:r>
          </a:p>
        </p:txBody>
      </p:sp>
      <p:sp>
        <p:nvSpPr>
          <p:cNvPr id="150" name="Text Box 113"/>
          <p:cNvSpPr txBox="1">
            <a:spLocks noChangeArrowheads="1"/>
          </p:cNvSpPr>
          <p:nvPr/>
        </p:nvSpPr>
        <p:spPr bwMode="auto">
          <a:xfrm>
            <a:off x="8007731" y="5833159"/>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13</a:t>
            </a:r>
          </a:p>
        </p:txBody>
      </p:sp>
      <p:sp>
        <p:nvSpPr>
          <p:cNvPr id="151" name="Text Box 113"/>
          <p:cNvSpPr txBox="1">
            <a:spLocks noChangeArrowheads="1"/>
          </p:cNvSpPr>
          <p:nvPr/>
        </p:nvSpPr>
        <p:spPr bwMode="auto">
          <a:xfrm>
            <a:off x="7718411" y="5834833"/>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12</a:t>
            </a:r>
          </a:p>
        </p:txBody>
      </p:sp>
      <p:sp>
        <p:nvSpPr>
          <p:cNvPr id="152" name="Text Box 113"/>
          <p:cNvSpPr txBox="1">
            <a:spLocks noChangeArrowheads="1"/>
          </p:cNvSpPr>
          <p:nvPr/>
        </p:nvSpPr>
        <p:spPr bwMode="auto">
          <a:xfrm>
            <a:off x="7447786" y="5834658"/>
            <a:ext cx="318397"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11</a:t>
            </a:r>
          </a:p>
        </p:txBody>
      </p:sp>
      <p:sp>
        <p:nvSpPr>
          <p:cNvPr id="153" name="Text Box 113"/>
          <p:cNvSpPr txBox="1">
            <a:spLocks noChangeArrowheads="1"/>
          </p:cNvSpPr>
          <p:nvPr/>
        </p:nvSpPr>
        <p:spPr bwMode="auto">
          <a:xfrm>
            <a:off x="7141641" y="583538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es-ES" altLang="en-US" sz="1200" b="1" dirty="0">
                <a:solidFill>
                  <a:schemeClr val="bg1">
                    <a:lumMod val="50000"/>
                  </a:schemeClr>
                </a:solidFill>
                <a:latin typeface="Arial Narrow" pitchFamily="34" charset="0"/>
              </a:rPr>
              <a:t>10</a:t>
            </a:r>
          </a:p>
        </p:txBody>
      </p:sp>
      <p:graphicFrame>
        <p:nvGraphicFramePr>
          <p:cNvPr id="7" name="Table 6"/>
          <p:cNvGraphicFramePr>
            <a:graphicFrameLocks noGrp="1"/>
          </p:cNvGraphicFramePr>
          <p:nvPr>
            <p:extLst>
              <p:ext uri="{D42A27DB-BD31-4B8C-83A1-F6EECF244321}">
                <p14:modId xmlns:p14="http://schemas.microsoft.com/office/powerpoint/2010/main" val="3277016650"/>
              </p:ext>
            </p:extLst>
          </p:nvPr>
        </p:nvGraphicFramePr>
        <p:xfrm>
          <a:off x="251520" y="290880"/>
          <a:ext cx="3704875" cy="942975"/>
        </p:xfrm>
        <a:graphic>
          <a:graphicData uri="http://schemas.openxmlformats.org/drawingml/2006/table">
            <a:tbl>
              <a:tblPr>
                <a:tableStyleId>{5C22544A-7EE6-4342-B048-85BDC9FD1C3A}</a:tableStyleId>
              </a:tblPr>
              <a:tblGrid>
                <a:gridCol w="3704875">
                  <a:extLst>
                    <a:ext uri="{9D8B030D-6E8A-4147-A177-3AD203B41FA5}">
                      <a16:colId xmlns="" xmlns:a16="http://schemas.microsoft.com/office/drawing/2014/main" val="20000"/>
                    </a:ext>
                  </a:extLst>
                </a:gridCol>
              </a:tblGrid>
              <a:tr h="245557">
                <a:tc>
                  <a:txBody>
                    <a:bodyPr/>
                    <a:lstStyle/>
                    <a:p>
                      <a:pPr algn="l" rtl="0" fontAlgn="ctr"/>
                      <a:r>
                        <a:rPr lang="it-IT" sz="1200" b="1" u="none" strike="noStrike" dirty="0">
                          <a:solidFill>
                            <a:srgbClr val="C00000"/>
                          </a:solidFill>
                          <a:effectLst/>
                        </a:rPr>
                        <a:t>INRT, Inhibidor nucleosídico de la retrotranscriptasa</a:t>
                      </a:r>
                    </a:p>
                    <a:p>
                      <a:pPr marL="0" marR="0" indent="0" algn="l" defTabSz="912370" rtl="0" eaLnBrk="1" fontAlgn="ctr" latinLnBrk="0" hangingPunct="1">
                        <a:lnSpc>
                          <a:spcPct val="100000"/>
                        </a:lnSpc>
                        <a:spcBef>
                          <a:spcPts val="0"/>
                        </a:spcBef>
                        <a:spcAft>
                          <a:spcPts val="0"/>
                        </a:spcAft>
                        <a:buClrTx/>
                        <a:buSzTx/>
                        <a:buFontTx/>
                        <a:buNone/>
                        <a:tabLst/>
                        <a:defRPr/>
                      </a:pPr>
                      <a:r>
                        <a:rPr lang="en-GB" sz="1200" b="1" u="none" strike="noStrike" dirty="0">
                          <a:solidFill>
                            <a:srgbClr val="00B050"/>
                          </a:solidFill>
                          <a:effectLst/>
                        </a:rPr>
                        <a:t>IP, Inhibidor de la proteasa</a:t>
                      </a:r>
                      <a:endParaRPr lang="es-ES" sz="1200" b="1" i="0" u="none" strike="noStrike" dirty="0">
                        <a:solidFill>
                          <a:srgbClr val="FF0000"/>
                        </a:solidFill>
                        <a:effectLst/>
                        <a:latin typeface="Calibri"/>
                      </a:endParaRPr>
                    </a:p>
                  </a:txBody>
                  <a:tcPr marL="9525" marR="9525" marT="9525" marB="0" anchor="ctr">
                    <a:solidFill>
                      <a:schemeClr val="bg1"/>
                    </a:solidFill>
                  </a:tcPr>
                </a:tc>
                <a:extLst>
                  <a:ext uri="{0D108BD9-81ED-4DB2-BD59-A6C34878D82A}">
                    <a16:rowId xmlns="" xmlns:a16="http://schemas.microsoft.com/office/drawing/2014/main" val="10000"/>
                  </a:ext>
                </a:extLst>
              </a:tr>
              <a:tr h="130881">
                <a:tc>
                  <a:txBody>
                    <a:bodyPr/>
                    <a:lstStyle/>
                    <a:p>
                      <a:pPr algn="l" rtl="0" fontAlgn="ctr"/>
                      <a:r>
                        <a:rPr lang="it-IT" sz="1200" b="1" u="none" strike="noStrike" dirty="0">
                          <a:solidFill>
                            <a:srgbClr val="0070C0"/>
                          </a:solidFill>
                          <a:effectLst/>
                        </a:rPr>
                        <a:t>INNRT, Inhibidor no nucleosídico de la retrotranscriptasa</a:t>
                      </a:r>
                      <a:endParaRPr lang="es-ES" sz="1200" b="1" i="0" u="none" strike="noStrike" dirty="0">
                        <a:solidFill>
                          <a:srgbClr val="0070C0"/>
                        </a:solidFill>
                        <a:effectLst/>
                        <a:latin typeface="Calibri"/>
                      </a:endParaRPr>
                    </a:p>
                  </a:txBody>
                  <a:tcPr marL="9525" marR="9525" marT="9525" marB="0" anchor="ctr">
                    <a:solidFill>
                      <a:schemeClr val="bg1"/>
                    </a:solidFill>
                  </a:tcPr>
                </a:tc>
                <a:extLst>
                  <a:ext uri="{0D108BD9-81ED-4DB2-BD59-A6C34878D82A}">
                    <a16:rowId xmlns="" xmlns:a16="http://schemas.microsoft.com/office/drawing/2014/main" val="10001"/>
                  </a:ext>
                </a:extLst>
              </a:tr>
              <a:tr h="365219">
                <a:tc>
                  <a:txBody>
                    <a:bodyPr/>
                    <a:lstStyle/>
                    <a:p>
                      <a:pPr marL="0" marR="0" indent="0" algn="l" defTabSz="912370" rtl="0" eaLnBrk="1" fontAlgn="ctr" latinLnBrk="0" hangingPunct="1">
                        <a:lnSpc>
                          <a:spcPct val="100000"/>
                        </a:lnSpc>
                        <a:spcBef>
                          <a:spcPts val="0"/>
                        </a:spcBef>
                        <a:spcAft>
                          <a:spcPts val="0"/>
                        </a:spcAft>
                        <a:buClrTx/>
                        <a:buSzTx/>
                        <a:buFontTx/>
                        <a:buNone/>
                        <a:tabLst/>
                        <a:defRPr/>
                      </a:pPr>
                      <a:r>
                        <a:rPr lang="en-GB" sz="1200" b="1" u="none" strike="noStrike" dirty="0">
                          <a:solidFill>
                            <a:srgbClr val="7030A0"/>
                          </a:solidFill>
                          <a:effectLst/>
                        </a:rPr>
                        <a:t>CCR5 antagonista/inhibidor de entrada</a:t>
                      </a:r>
                      <a:endParaRPr lang="es-ES" sz="1200" b="1" i="0" u="none" strike="noStrike" dirty="0">
                        <a:solidFill>
                          <a:srgbClr val="7030A0"/>
                        </a:solidFill>
                        <a:effectLst/>
                        <a:latin typeface="+mn-lt"/>
                      </a:endParaRPr>
                    </a:p>
                    <a:p>
                      <a:pPr marL="0" marR="0" indent="0" algn="l" defTabSz="912370" rtl="0" eaLnBrk="1" fontAlgn="ctr" latinLnBrk="0" hangingPunct="1">
                        <a:lnSpc>
                          <a:spcPct val="100000"/>
                        </a:lnSpc>
                        <a:spcBef>
                          <a:spcPts val="0"/>
                        </a:spcBef>
                        <a:spcAft>
                          <a:spcPts val="0"/>
                        </a:spcAft>
                        <a:buClrTx/>
                        <a:buSzTx/>
                        <a:buFontTx/>
                        <a:buNone/>
                        <a:tabLst/>
                        <a:defRPr/>
                      </a:pPr>
                      <a:r>
                        <a:rPr lang="en-GB" sz="1200" b="1" u="none" strike="noStrike" dirty="0">
                          <a:solidFill>
                            <a:schemeClr val="bg1">
                              <a:lumMod val="50000"/>
                            </a:schemeClr>
                          </a:solidFill>
                          <a:effectLst/>
                        </a:rPr>
                        <a:t>Inhibidor de la integrasa</a:t>
                      </a:r>
                      <a:endParaRPr lang="es-ES" sz="1200" b="1" i="0" u="none" strike="noStrike" dirty="0">
                        <a:solidFill>
                          <a:schemeClr val="bg1">
                            <a:lumMod val="50000"/>
                          </a:schemeClr>
                        </a:solidFill>
                        <a:effectLst/>
                        <a:latin typeface="+mn-lt"/>
                      </a:endParaRPr>
                    </a:p>
                  </a:txBody>
                  <a:tcPr marL="9525" marR="9525" marT="9525" marB="0" anchor="ctr">
                    <a:solidFill>
                      <a:schemeClr val="bg1"/>
                    </a:solidFill>
                  </a:tcPr>
                </a:tc>
                <a:extLst>
                  <a:ext uri="{0D108BD9-81ED-4DB2-BD59-A6C34878D82A}">
                    <a16:rowId xmlns="" xmlns:a16="http://schemas.microsoft.com/office/drawing/2014/main" val="10002"/>
                  </a:ext>
                </a:extLst>
              </a:tr>
            </a:tbl>
          </a:graphicData>
        </a:graphic>
      </p:graphicFrame>
      <p:sp>
        <p:nvSpPr>
          <p:cNvPr id="8" name="Rectangle 7"/>
          <p:cNvSpPr/>
          <p:nvPr/>
        </p:nvSpPr>
        <p:spPr>
          <a:xfrm>
            <a:off x="5166828" y="116631"/>
            <a:ext cx="4289508" cy="461665"/>
          </a:xfrm>
          <a:prstGeom prst="rect">
            <a:avLst/>
          </a:prstGeom>
        </p:spPr>
        <p:txBody>
          <a:bodyPr wrap="none">
            <a:spAutoFit/>
          </a:bodyPr>
          <a:lstStyle/>
          <a:p>
            <a:r>
              <a:rPr lang="es-ES" altLang="en-US" sz="2400" dirty="0">
                <a:latin typeface="Calibri" panose="020F0502020204030204" pitchFamily="34" charset="0"/>
              </a:rPr>
              <a:t>Autorización del </a:t>
            </a:r>
            <a:r>
              <a:rPr lang="es-ES" altLang="en-US" sz="2400" dirty="0" smtClean="0">
                <a:latin typeface="Calibri" panose="020F0502020204030204" pitchFamily="34" charset="0"/>
              </a:rPr>
              <a:t>antirretroviral  </a:t>
            </a:r>
            <a:endParaRPr lang="es-ES" sz="2400" dirty="0">
              <a:latin typeface="Calibri" panose="020F0502020204030204" pitchFamily="34" charset="0"/>
              <a:cs typeface="Calibri" panose="020F0502020204030204" pitchFamily="34" charset="0"/>
            </a:endParaRPr>
          </a:p>
        </p:txBody>
      </p:sp>
      <p:cxnSp>
        <p:nvCxnSpPr>
          <p:cNvPr id="10" name="Straight Connector 9"/>
          <p:cNvCxnSpPr>
            <a:endCxn id="15453" idx="3"/>
          </p:cNvCxnSpPr>
          <p:nvPr/>
        </p:nvCxnSpPr>
        <p:spPr>
          <a:xfrm>
            <a:off x="909640" y="1628800"/>
            <a:ext cx="20644" cy="418940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35288" y="6155277"/>
            <a:ext cx="3403600" cy="261610"/>
          </a:xfrm>
          <a:prstGeom prst="rect">
            <a:avLst/>
          </a:prstGeom>
          <a:noFill/>
        </p:spPr>
        <p:txBody>
          <a:bodyPr wrap="square" rtlCol="0">
            <a:spAutoFit/>
          </a:bodyPr>
          <a:lstStyle/>
          <a:p>
            <a:pPr algn="ctr"/>
            <a:r>
              <a:rPr lang="es-ES" sz="1100" dirty="0">
                <a:solidFill>
                  <a:schemeClr val="bg1">
                    <a:lumMod val="50000"/>
                  </a:schemeClr>
                </a:solidFill>
              </a:rPr>
              <a:t>Año de la autorización de la FDA</a:t>
            </a:r>
          </a:p>
        </p:txBody>
      </p:sp>
      <p:sp>
        <p:nvSpPr>
          <p:cNvPr id="116" name="TextBox 115"/>
          <p:cNvSpPr txBox="1"/>
          <p:nvPr/>
        </p:nvSpPr>
        <p:spPr>
          <a:xfrm>
            <a:off x="73971" y="2875979"/>
            <a:ext cx="717697" cy="430887"/>
          </a:xfrm>
          <a:prstGeom prst="rect">
            <a:avLst/>
          </a:prstGeom>
          <a:noFill/>
        </p:spPr>
        <p:txBody>
          <a:bodyPr wrap="square" rtlCol="0">
            <a:spAutoFit/>
          </a:bodyPr>
          <a:lstStyle/>
          <a:p>
            <a:pPr algn="ctr"/>
            <a:r>
              <a:rPr lang="es-ES" sz="1100" dirty="0">
                <a:solidFill>
                  <a:schemeClr val="bg1">
                    <a:lumMod val="50000"/>
                  </a:schemeClr>
                </a:solidFill>
              </a:rPr>
              <a:t>N.º total </a:t>
            </a:r>
          </a:p>
          <a:p>
            <a:pPr algn="ctr"/>
            <a:r>
              <a:rPr lang="es-ES" sz="1100" dirty="0">
                <a:solidFill>
                  <a:schemeClr val="bg1">
                    <a:lumMod val="50000"/>
                  </a:schemeClr>
                </a:solidFill>
              </a:rPr>
              <a:t>de fármacos</a:t>
            </a:r>
          </a:p>
        </p:txBody>
      </p:sp>
      <p:grpSp>
        <p:nvGrpSpPr>
          <p:cNvPr id="115" name="Group 114"/>
          <p:cNvGrpSpPr/>
          <p:nvPr/>
        </p:nvGrpSpPr>
        <p:grpSpPr>
          <a:xfrm>
            <a:off x="179512" y="6381328"/>
            <a:ext cx="8888434" cy="372932"/>
            <a:chOff x="179512" y="6381328"/>
            <a:chExt cx="8888434" cy="372932"/>
          </a:xfrm>
        </p:grpSpPr>
        <p:pic>
          <p:nvPicPr>
            <p:cNvPr id="11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Connector 1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5447155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37994892"/>
              </p:ext>
            </p:extLst>
          </p:nvPr>
        </p:nvGraphicFramePr>
        <p:xfrm>
          <a:off x="683568" y="836712"/>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s-ES" sz="2400" dirty="0" smtClean="0"/>
              <a:t>Nuevos diagnósticos </a:t>
            </a:r>
            <a:r>
              <a:rPr lang="es-ES" sz="2400" dirty="0"/>
              <a:t>del VIH por 100 000 personas, 2014, Región europea de la OMS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97" y="1205297"/>
            <a:ext cx="75342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727" y="5685769"/>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631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re 1"/>
          <p:cNvSpPr txBox="1">
            <a:spLocks/>
          </p:cNvSpPr>
          <p:nvPr/>
        </p:nvSpPr>
        <p:spPr>
          <a:xfrm>
            <a:off x="251520" y="260648"/>
            <a:ext cx="8435280" cy="882352"/>
          </a:xfrm>
          <a:prstGeom prst="rect">
            <a:avLst/>
          </a:prstGeom>
        </p:spPr>
        <p:txBody>
          <a:bodyPr lIns="91238" tIns="45619" rIns="91238" bIns="45619" anchor="t">
            <a:noAutofit/>
          </a:bodyPr>
          <a:lstStyle/>
          <a:p>
            <a:pPr>
              <a:spcBef>
                <a:spcPct val="0"/>
              </a:spcBef>
              <a:defRPr/>
            </a:pPr>
            <a:r>
              <a:rPr lang="es-ES_tradnl" sz="2400" dirty="0" smtClean="0">
                <a:latin typeface="Calibri" panose="020F0502020204030204" pitchFamily="34" charset="0"/>
                <a:ea typeface="ＭＳ Ｐゴシック" pitchFamily="34" charset="-128"/>
                <a:cs typeface="Calibri" panose="020F0502020204030204" pitchFamily="34" charset="0"/>
              </a:rPr>
              <a:t>Oportunidades perdidas para el diagnóstico de VIH en Atención Primaria, Cataluña, España,2010-2012 </a:t>
            </a:r>
            <a:endParaRPr lang="es-ES_tradnl" sz="2400" dirty="0">
              <a:latin typeface="Calibri" panose="020F0502020204030204" pitchFamily="34" charset="0"/>
              <a:ea typeface="ＭＳ Ｐゴシック" pitchFamily="34" charset="-128"/>
              <a:cs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345656"/>
            <a:ext cx="409575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611560" y="1340768"/>
            <a:ext cx="8075240" cy="2031325"/>
          </a:xfrm>
          <a:prstGeom prst="rect">
            <a:avLst/>
          </a:prstGeom>
          <a:noFill/>
        </p:spPr>
        <p:txBody>
          <a:bodyPr wrap="square" rtlCol="0">
            <a:spAutoFit/>
          </a:bodyPr>
          <a:lstStyle/>
          <a:p>
            <a:r>
              <a:rPr lang="es-ES" dirty="0" smtClean="0"/>
              <a:t>_ De 99426 pacientes con un diagnostico de una condición indicadora, sólo un 18,6% se hicieron un test de VIH en los 4 meses siguientes, de los cuales 1,5% resultaron positivos. </a:t>
            </a:r>
          </a:p>
          <a:p>
            <a:endParaRPr lang="es-ES" dirty="0" smtClean="0"/>
          </a:p>
          <a:p>
            <a:r>
              <a:rPr lang="es-ES" dirty="0" smtClean="0"/>
              <a:t>_ El porcentaje de pruebas de VIH varia ampliamente según la condición indicadora. Las mayores tasas de pruebas se dieron entre los pacientes diagnosticados de una Infección de Transmisión Sexual.</a:t>
            </a:r>
            <a:endParaRPr lang="es-ES" dirty="0"/>
          </a:p>
        </p:txBody>
      </p:sp>
      <p:sp>
        <p:nvSpPr>
          <p:cNvPr id="9" name="8 CuadroTexto"/>
          <p:cNvSpPr txBox="1"/>
          <p:nvPr/>
        </p:nvSpPr>
        <p:spPr>
          <a:xfrm>
            <a:off x="5785666" y="4863358"/>
            <a:ext cx="3065512" cy="707886"/>
          </a:xfrm>
          <a:prstGeom prst="rect">
            <a:avLst/>
          </a:prstGeom>
          <a:noFill/>
        </p:spPr>
        <p:txBody>
          <a:bodyPr wrap="square" rtlCol="0">
            <a:spAutoFit/>
          </a:bodyPr>
          <a:lstStyle/>
          <a:p>
            <a:r>
              <a:rPr lang="es-ES" sz="2000" dirty="0" smtClean="0"/>
              <a:t>Factores asociado a no realizarse la prueba del VIH </a:t>
            </a:r>
            <a:endParaRPr lang="es-ES" sz="2000" dirty="0"/>
          </a:p>
        </p:txBody>
      </p:sp>
      <p:pic>
        <p:nvPicPr>
          <p:cNvPr id="8199" name="Picture 7" descr="http://www.ceeiscat.cat/imatges/ASPCA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038" y="5715596"/>
            <a:ext cx="2530624" cy="532763"/>
          </a:xfrm>
          <a:prstGeom prst="rect">
            <a:avLst/>
          </a:prstGeom>
          <a:solidFill>
            <a:schemeClr val="bg1"/>
          </a:solidFill>
        </p:spPr>
      </p:pic>
      <p:grpSp>
        <p:nvGrpSpPr>
          <p:cNvPr id="10" name="Group 9"/>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3460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44" y="527777"/>
            <a:ext cx="8251919" cy="491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5301208"/>
            <a:ext cx="5500217" cy="92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17 Rectángulo redondeado"/>
          <p:cNvSpPr/>
          <p:nvPr/>
        </p:nvSpPr>
        <p:spPr>
          <a:xfrm>
            <a:off x="3764404" y="2926179"/>
            <a:ext cx="4973149" cy="360040"/>
          </a:xfrm>
          <a:prstGeom prst="roundRect">
            <a:avLst/>
          </a:prstGeom>
          <a:noFill/>
          <a:ln w="25400" cap="flat" cmpd="sng" algn="ctr">
            <a:solidFill>
              <a:srgbClr val="C00000"/>
            </a:solidFill>
            <a:prstDash val="solid"/>
          </a:ln>
          <a:effectLst/>
        </p:spPr>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 name="18 Rectángulo redondeado"/>
          <p:cNvSpPr/>
          <p:nvPr/>
        </p:nvSpPr>
        <p:spPr>
          <a:xfrm>
            <a:off x="3883974" y="4584893"/>
            <a:ext cx="4835876" cy="720080"/>
          </a:xfrm>
          <a:prstGeom prst="roundRect">
            <a:avLst/>
          </a:prstGeom>
          <a:noFill/>
          <a:ln w="25400" cap="flat" cmpd="sng" algn="ctr">
            <a:solidFill>
              <a:srgbClr val="C00000"/>
            </a:solidFill>
            <a:prstDash val="solid"/>
          </a:ln>
          <a:effectLst/>
        </p:spPr>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837689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6650682"/>
              </p:ext>
            </p:extLst>
          </p:nvPr>
        </p:nvGraphicFramePr>
        <p:xfrm>
          <a:off x="683568" y="836712"/>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990600"/>
          </a:xfrm>
        </p:spPr>
        <p:txBody>
          <a:bodyPr anchor="t">
            <a:normAutofit/>
          </a:bodyPr>
          <a:lstStyle/>
          <a:p>
            <a:pPr algn="l"/>
            <a:r>
              <a:rPr lang="es-ES" sz="2400" dirty="0">
                <a:latin typeface="Calibri" panose="020F0502020204030204" pitchFamily="34" charset="0"/>
              </a:rPr>
              <a:t>Preocupaciones más frecuentes sobre la prueba del VIH </a:t>
            </a:r>
          </a:p>
        </p:txBody>
      </p:sp>
      <p:sp>
        <p:nvSpPr>
          <p:cNvPr id="4" name="Content Placeholder 3"/>
          <p:cNvSpPr>
            <a:spLocks noGrp="1"/>
          </p:cNvSpPr>
          <p:nvPr>
            <p:ph idx="1"/>
          </p:nvPr>
        </p:nvSpPr>
        <p:spPr>
          <a:xfrm>
            <a:off x="323528" y="5589240"/>
            <a:ext cx="8363272" cy="536942"/>
          </a:xfrm>
        </p:spPr>
        <p:txBody>
          <a:bodyPr>
            <a:normAutofit lnSpcReduction="10000"/>
          </a:bodyPr>
          <a:lstStyle/>
          <a:p>
            <a:pPr marL="0" indent="0">
              <a:buNone/>
            </a:pPr>
            <a:r>
              <a:rPr lang="es-ES"/>
              <a:t> </a:t>
            </a:r>
          </a:p>
        </p:txBody>
      </p:sp>
      <p:sp>
        <p:nvSpPr>
          <p:cNvPr id="7" name="Title 1"/>
          <p:cNvSpPr txBox="1">
            <a:spLocks/>
          </p:cNvSpPr>
          <p:nvPr/>
        </p:nvSpPr>
        <p:spPr>
          <a:xfrm>
            <a:off x="971600" y="184470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s-ES" sz="2400" dirty="0">
                <a:latin typeface="Calibri" pitchFamily="34" charset="0"/>
              </a:rPr>
              <a:t>A nivel del paciente</a:t>
            </a:r>
          </a:p>
        </p:txBody>
      </p:sp>
      <p:sp>
        <p:nvSpPr>
          <p:cNvPr id="8" name="Title 1"/>
          <p:cNvSpPr txBox="1">
            <a:spLocks/>
          </p:cNvSpPr>
          <p:nvPr/>
        </p:nvSpPr>
        <p:spPr>
          <a:xfrm>
            <a:off x="971600" y="364502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s-ES" sz="2400" dirty="0">
                <a:latin typeface="Calibri" pitchFamily="34" charset="0"/>
              </a:rPr>
              <a:t>A nivel institucional/político</a:t>
            </a:r>
          </a:p>
        </p:txBody>
      </p:sp>
      <p:sp>
        <p:nvSpPr>
          <p:cNvPr id="9" name="Title 1"/>
          <p:cNvSpPr txBox="1">
            <a:spLocks/>
          </p:cNvSpPr>
          <p:nvPr/>
        </p:nvSpPr>
        <p:spPr>
          <a:xfrm>
            <a:off x="971600" y="2708920"/>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s-ES" sz="2400" dirty="0">
                <a:latin typeface="Calibri" pitchFamily="34" charset="0"/>
              </a:rPr>
              <a:t>A nivel del profesional sanitario</a:t>
            </a:r>
          </a:p>
        </p:txBody>
      </p: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52402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706090"/>
          </a:xfrm>
          <a:prstGeom prst="rect">
            <a:avLst/>
          </a:prstGeom>
        </p:spPr>
        <p:txBody>
          <a:bodyPr vert="horz" lIns="91238" tIns="45619" rIns="91238" bIns="45619"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dirty="0">
                <a:solidFill>
                  <a:schemeClr val="bg1">
                    <a:lumMod val="50000"/>
                  </a:schemeClr>
                </a:solidFill>
                <a:latin typeface="Calibri" panose="020F0502020204030204" pitchFamily="34" charset="0"/>
              </a:rPr>
              <a:t>A nivel del paciente: posibles barreras</a:t>
            </a:r>
          </a:p>
        </p:txBody>
      </p:sp>
      <p:grpSp>
        <p:nvGrpSpPr>
          <p:cNvPr id="5" name="Group 4"/>
          <p:cNvGrpSpPr/>
          <p:nvPr/>
        </p:nvGrpSpPr>
        <p:grpSpPr>
          <a:xfrm>
            <a:off x="971600" y="1556792"/>
            <a:ext cx="2280342" cy="3047698"/>
            <a:chOff x="192300" y="781762"/>
            <a:chExt cx="2280342" cy="3047698"/>
          </a:xfrm>
        </p:grpSpPr>
        <p:sp>
          <p:nvSpPr>
            <p:cNvPr id="6" name="Rounded Rectangle 5"/>
            <p:cNvSpPr/>
            <p:nvPr/>
          </p:nvSpPr>
          <p:spPr>
            <a:xfrm>
              <a:off x="192300" y="781762"/>
              <a:ext cx="2280342" cy="3047698"/>
            </a:xfrm>
            <a:prstGeom prst="roundRect">
              <a:avLst>
                <a:gd name="adj" fmla="val 10000"/>
              </a:avLst>
            </a:prstGeom>
            <a:solidFill>
              <a:srgbClr val="E9EDF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259089" y="848551"/>
              <a:ext cx="2146764" cy="2914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ES" sz="2500" dirty="0" smtClean="0">
                  <a:solidFill>
                    <a:schemeClr val="tx1"/>
                  </a:solidFill>
                </a:rPr>
                <a:t>Las barreras</a:t>
              </a:r>
              <a:r>
                <a:rPr lang="es-ES" sz="2500" kern="1200" dirty="0" smtClean="0">
                  <a:solidFill>
                    <a:schemeClr val="tx1"/>
                  </a:solidFill>
                </a:rPr>
                <a:t> </a:t>
              </a:r>
              <a:r>
                <a:rPr lang="es-ES" sz="2500" kern="1200" dirty="0">
                  <a:solidFill>
                    <a:schemeClr val="tx1"/>
                  </a:solidFill>
                </a:rPr>
                <a:t>a nivel del paciente varían de un país a otro</a:t>
              </a:r>
            </a:p>
          </p:txBody>
        </p:sp>
      </p:grpSp>
      <p:grpSp>
        <p:nvGrpSpPr>
          <p:cNvPr id="8" name="Group 7"/>
          <p:cNvGrpSpPr/>
          <p:nvPr/>
        </p:nvGrpSpPr>
        <p:grpSpPr>
          <a:xfrm>
            <a:off x="3712244" y="2374750"/>
            <a:ext cx="687057" cy="922267"/>
            <a:chOff x="2796726" y="1844478"/>
            <a:chExt cx="687057" cy="922267"/>
          </a:xfrm>
        </p:grpSpPr>
        <p:sp>
          <p:nvSpPr>
            <p:cNvPr id="9" name="Right Arrow 8"/>
            <p:cNvSpPr/>
            <p:nvPr/>
          </p:nvSpPr>
          <p:spPr>
            <a:xfrm>
              <a:off x="2796726" y="1844478"/>
              <a:ext cx="687057" cy="922267"/>
            </a:xfrm>
            <a:prstGeom prst="rightArrow">
              <a:avLst>
                <a:gd name="adj1" fmla="val 60000"/>
                <a:gd name="adj2" fmla="val 50000"/>
              </a:avLst>
            </a:prstGeom>
            <a:solidFill>
              <a:srgbClr val="E9EDF4"/>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Right Arrow 4"/>
            <p:cNvSpPr/>
            <p:nvPr/>
          </p:nvSpPr>
          <p:spPr>
            <a:xfrm>
              <a:off x="2796726" y="2028931"/>
              <a:ext cx="480940" cy="553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dirty="0"/>
            </a:p>
          </p:txBody>
        </p:sp>
      </p:grpSp>
      <p:grpSp>
        <p:nvGrpSpPr>
          <p:cNvPr id="11" name="Group 10"/>
          <p:cNvGrpSpPr/>
          <p:nvPr/>
        </p:nvGrpSpPr>
        <p:grpSpPr>
          <a:xfrm>
            <a:off x="4788024" y="1428231"/>
            <a:ext cx="3718745" cy="3316926"/>
            <a:chOff x="3768978" y="647148"/>
            <a:chExt cx="3718745" cy="3316926"/>
          </a:xfrm>
        </p:grpSpPr>
        <p:sp>
          <p:nvSpPr>
            <p:cNvPr id="12" name="Rounded Rectangle 11"/>
            <p:cNvSpPr/>
            <p:nvPr/>
          </p:nvSpPr>
          <p:spPr>
            <a:xfrm>
              <a:off x="3768978" y="647148"/>
              <a:ext cx="3718745" cy="3316926"/>
            </a:xfrm>
            <a:prstGeom prst="roundRect">
              <a:avLst>
                <a:gd name="adj" fmla="val 10000"/>
              </a:avLst>
            </a:prstGeom>
            <a:solidFill>
              <a:srgbClr val="E9EDF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866127" y="744297"/>
              <a:ext cx="3524447" cy="312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s-ES" sz="2500" kern="1200" dirty="0" smtClean="0">
                  <a:solidFill>
                    <a:schemeClr val="tx1"/>
                  </a:solidFill>
                </a:rPr>
                <a:t>Las barreras interculturales </a:t>
              </a:r>
              <a:r>
                <a:rPr lang="es-ES" sz="2500" kern="1200" dirty="0">
                  <a:solidFill>
                    <a:schemeClr val="tx1"/>
                  </a:solidFill>
                </a:rPr>
                <a:t>son los siguientes:</a:t>
              </a:r>
            </a:p>
            <a:p>
              <a:pPr marL="228600" lvl="1" indent="-228600" algn="l" defTabSz="889000" rtl="0">
                <a:lnSpc>
                  <a:spcPct val="90000"/>
                </a:lnSpc>
                <a:spcBef>
                  <a:spcPct val="0"/>
                </a:spcBef>
                <a:spcAft>
                  <a:spcPct val="15000"/>
                </a:spcAft>
                <a:buChar char="••"/>
              </a:pPr>
              <a:r>
                <a:rPr lang="es-ES" sz="2000" kern="1200" dirty="0">
                  <a:solidFill>
                    <a:schemeClr val="tx1"/>
                  </a:solidFill>
                </a:rPr>
                <a:t>Percepción de bajo riesgo</a:t>
              </a:r>
            </a:p>
            <a:p>
              <a:pPr marL="228600" lvl="1" indent="-228600" algn="l" defTabSz="889000" rtl="0">
                <a:lnSpc>
                  <a:spcPct val="90000"/>
                </a:lnSpc>
                <a:spcBef>
                  <a:spcPct val="0"/>
                </a:spcBef>
                <a:spcAft>
                  <a:spcPct val="15000"/>
                </a:spcAft>
                <a:buChar char="••"/>
              </a:pPr>
              <a:r>
                <a:rPr lang="es-ES" sz="2000" kern="1200" dirty="0">
                  <a:solidFill>
                    <a:schemeClr val="tx1"/>
                  </a:solidFill>
                </a:rPr>
                <a:t>Miedo a la infección por VIH y sus consecuencias sanitarias</a:t>
              </a:r>
            </a:p>
            <a:p>
              <a:pPr marL="228600" lvl="1" indent="-228600" algn="l" defTabSz="889000" rtl="0">
                <a:lnSpc>
                  <a:spcPct val="90000"/>
                </a:lnSpc>
                <a:spcBef>
                  <a:spcPct val="0"/>
                </a:spcBef>
                <a:spcAft>
                  <a:spcPct val="15000"/>
                </a:spcAft>
                <a:buChar char="••"/>
              </a:pPr>
              <a:r>
                <a:rPr lang="es-ES" sz="2000" kern="1200" dirty="0">
                  <a:solidFill>
                    <a:schemeClr val="tx1"/>
                  </a:solidFill>
                </a:rPr>
                <a:t>Miedo a la divulgación </a:t>
              </a:r>
            </a:p>
            <a:p>
              <a:pPr marL="228600" lvl="1" indent="-228600" algn="l" defTabSz="889000" rtl="0">
                <a:lnSpc>
                  <a:spcPct val="90000"/>
                </a:lnSpc>
                <a:spcBef>
                  <a:spcPct val="0"/>
                </a:spcBef>
                <a:spcAft>
                  <a:spcPct val="15000"/>
                </a:spcAft>
                <a:buChar char="••"/>
              </a:pPr>
              <a:r>
                <a:rPr lang="es-ES" sz="2000" kern="1200" dirty="0">
                  <a:solidFill>
                    <a:schemeClr val="tx1"/>
                  </a:solidFill>
                </a:rPr>
                <a:t>Negación</a:t>
              </a:r>
            </a:p>
            <a:p>
              <a:pPr marL="228600" lvl="1" indent="-228600" algn="l" defTabSz="889000" rtl="0">
                <a:lnSpc>
                  <a:spcPct val="90000"/>
                </a:lnSpc>
                <a:spcBef>
                  <a:spcPct val="0"/>
                </a:spcBef>
                <a:spcAft>
                  <a:spcPct val="15000"/>
                </a:spcAft>
                <a:buChar char="••"/>
              </a:pPr>
              <a:r>
                <a:rPr lang="es-ES" sz="2000" kern="1200" dirty="0">
                  <a:solidFill>
                    <a:schemeClr val="tx1"/>
                  </a:solidFill>
                </a:rPr>
                <a:t>Dificultad para acceder a los servicios</a:t>
              </a:r>
            </a:p>
          </p:txBody>
        </p:sp>
      </p:grpSp>
      <p:grpSp>
        <p:nvGrpSpPr>
          <p:cNvPr id="15" name="Group 14"/>
          <p:cNvGrpSpPr/>
          <p:nvPr/>
        </p:nvGrpSpPr>
        <p:grpSpPr>
          <a:xfrm>
            <a:off x="179512" y="6381328"/>
            <a:ext cx="8888434" cy="372932"/>
            <a:chOff x="179512" y="6381328"/>
            <a:chExt cx="8888434" cy="372932"/>
          </a:xfrm>
        </p:grpSpPr>
        <p:pic>
          <p:nvPicPr>
            <p:cNvPr id="1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4707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D999B0A-521A-4ACF-8477-EA7786797186}" type="slidenum">
              <a:rPr lang="en-GB" smtClean="0">
                <a:solidFill>
                  <a:prstClr val="black">
                    <a:tint val="75000"/>
                  </a:prstClr>
                </a:solidFill>
              </a:rPr>
              <a:pPr/>
              <a:t>55</a:t>
            </a:fld>
            <a:endParaRPr lang="en-GB" dirty="0">
              <a:solidFill>
                <a:prstClr val="black">
                  <a:tint val="75000"/>
                </a:prstClr>
              </a:solidFill>
            </a:endParaRPr>
          </a:p>
        </p:txBody>
      </p:sp>
      <p:sp>
        <p:nvSpPr>
          <p:cNvPr id="3" name="Titre 1"/>
          <p:cNvSpPr txBox="1">
            <a:spLocks/>
          </p:cNvSpPr>
          <p:nvPr/>
        </p:nvSpPr>
        <p:spPr>
          <a:xfrm>
            <a:off x="251520" y="260648"/>
            <a:ext cx="8435280" cy="882352"/>
          </a:xfrm>
          <a:prstGeom prst="rect">
            <a:avLst/>
          </a:prstGeom>
        </p:spPr>
        <p:txBody>
          <a:bodyPr lIns="91238" tIns="45619" rIns="91238" bIns="45619" anchor="t">
            <a:noAutofit/>
          </a:bodyPr>
          <a:lstStyle/>
          <a:p>
            <a:pPr>
              <a:spcBef>
                <a:spcPct val="0"/>
              </a:spcBef>
              <a:defRPr/>
            </a:pPr>
            <a:r>
              <a:rPr lang="es-ES_tradnl" sz="2400" dirty="0" smtClean="0">
                <a:latin typeface="Calibri" panose="020F0502020204030204" pitchFamily="34" charset="0"/>
                <a:ea typeface="ＭＳ Ｐゴシック" pitchFamily="34" charset="-128"/>
                <a:cs typeface="Calibri" panose="020F0502020204030204" pitchFamily="34" charset="0"/>
              </a:rPr>
              <a:t>Barreras a la prueba del VIH </a:t>
            </a:r>
            <a:endParaRPr lang="es-ES_tradnl" sz="2400" dirty="0">
              <a:latin typeface="Calibri" panose="020F0502020204030204" pitchFamily="34" charset="0"/>
              <a:ea typeface="ＭＳ Ｐゴシック" pitchFamily="34" charset="-128"/>
              <a:cs typeface="Calibri" panose="020F0502020204030204" pitchFamily="34" charset="0"/>
            </a:endParaRPr>
          </a:p>
        </p:txBody>
      </p:sp>
      <p:sp>
        <p:nvSpPr>
          <p:cNvPr id="6" name="5 Rectángulo"/>
          <p:cNvSpPr/>
          <p:nvPr/>
        </p:nvSpPr>
        <p:spPr>
          <a:xfrm>
            <a:off x="945279" y="2402632"/>
            <a:ext cx="7715200" cy="3170099"/>
          </a:xfrm>
          <a:prstGeom prst="rect">
            <a:avLst/>
          </a:prstGeom>
        </p:spPr>
        <p:txBody>
          <a:bodyPr wrap="square">
            <a:spAutoFit/>
          </a:bodyPr>
          <a:lstStyle/>
          <a:p>
            <a:pPr marL="285750" indent="-285750">
              <a:spcAft>
                <a:spcPts val="600"/>
              </a:spcAft>
              <a:buClr>
                <a:srgbClr val="D63695"/>
              </a:buClr>
              <a:buFont typeface="Wingdings" pitchFamily="2" charset="2"/>
              <a:buChar char="ü"/>
            </a:pPr>
            <a:r>
              <a:rPr lang="es-ES" dirty="0"/>
              <a:t>Baja percepción de vulnerabilidad en la población: solo un 27% se ha hecho la prueba del VIH </a:t>
            </a:r>
          </a:p>
          <a:p>
            <a:pPr marL="285750" indent="-285750">
              <a:spcAft>
                <a:spcPts val="600"/>
              </a:spcAft>
              <a:buClr>
                <a:srgbClr val="D63695"/>
              </a:buClr>
              <a:buFont typeface="Wingdings" pitchFamily="2" charset="2"/>
              <a:buChar char="ü"/>
            </a:pPr>
            <a:r>
              <a:rPr lang="es-ES" dirty="0"/>
              <a:t>Importancia del papel del médico en la realización del test</a:t>
            </a:r>
          </a:p>
          <a:p>
            <a:pPr marL="285750" indent="-285750">
              <a:spcAft>
                <a:spcPts val="600"/>
              </a:spcAft>
              <a:buClr>
                <a:srgbClr val="D63695"/>
              </a:buClr>
              <a:buFont typeface="Wingdings" pitchFamily="2" charset="2"/>
              <a:buChar char="ü"/>
            </a:pPr>
            <a:r>
              <a:rPr lang="es-ES" b="1" dirty="0">
                <a:solidFill>
                  <a:srgbClr val="C00000"/>
                </a:solidFill>
              </a:rPr>
              <a:t>Influencia negativa </a:t>
            </a:r>
            <a:r>
              <a:rPr lang="es-ES" dirty="0"/>
              <a:t>de la amenaza percibida en la conducta de salud: la gravedad y el estigma percibidos son muy altos </a:t>
            </a:r>
          </a:p>
          <a:p>
            <a:pPr marL="285750" indent="-285750">
              <a:spcAft>
                <a:spcPts val="600"/>
              </a:spcAft>
              <a:buClr>
                <a:srgbClr val="D63695"/>
              </a:buClr>
              <a:buFont typeface="Wingdings" pitchFamily="2" charset="2"/>
              <a:buChar char="ü"/>
            </a:pPr>
            <a:r>
              <a:rPr lang="es-ES" b="1" dirty="0">
                <a:solidFill>
                  <a:srgbClr val="C00000"/>
                </a:solidFill>
              </a:rPr>
              <a:t>Influencia negativa </a:t>
            </a:r>
            <a:r>
              <a:rPr lang="es-ES" dirty="0"/>
              <a:t>de la baja percepción de riesgo asociada a estereotipos  en la conducta de salud </a:t>
            </a:r>
          </a:p>
          <a:p>
            <a:pPr marL="285750" indent="-285750">
              <a:spcAft>
                <a:spcPts val="600"/>
              </a:spcAft>
              <a:buClr>
                <a:srgbClr val="D63695"/>
              </a:buClr>
              <a:buFont typeface="Wingdings" pitchFamily="2" charset="2"/>
              <a:buChar char="ü"/>
            </a:pPr>
            <a:r>
              <a:rPr lang="es-ES" b="1" dirty="0">
                <a:solidFill>
                  <a:schemeClr val="accent1"/>
                </a:solidFill>
              </a:rPr>
              <a:t>Influencia positiva </a:t>
            </a:r>
            <a:r>
              <a:rPr lang="es-ES" dirty="0"/>
              <a:t>de la opinión de las personas queridas (norma subjetiva) y de la valoración sobre el afrontamiento (autoeficacia y beneficios) en la conducta de salud </a:t>
            </a:r>
          </a:p>
        </p:txBody>
      </p:sp>
      <p:pic>
        <p:nvPicPr>
          <p:cNvPr id="7" name="Picture 10" descr="seisida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746" y="6165304"/>
            <a:ext cx="22463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441223" y="1916832"/>
            <a:ext cx="8676456" cy="369332"/>
          </a:xfrm>
          <a:prstGeom prst="rect">
            <a:avLst/>
          </a:prstGeom>
          <a:noFill/>
        </p:spPr>
        <p:txBody>
          <a:bodyPr wrap="square" rtlCol="0">
            <a:spAutoFit/>
          </a:bodyPr>
          <a:lstStyle/>
          <a:p>
            <a:r>
              <a:rPr lang="es-ES" dirty="0" smtClean="0"/>
              <a:t>En un estudio de base poblacional , las principales barreras que se identificaron fueron: </a:t>
            </a:r>
          </a:p>
        </p:txBody>
      </p:sp>
      <p:sp>
        <p:nvSpPr>
          <p:cNvPr id="12" name="11 CuadroTexto"/>
          <p:cNvSpPr txBox="1"/>
          <p:nvPr/>
        </p:nvSpPr>
        <p:spPr>
          <a:xfrm>
            <a:off x="2071889" y="1327666"/>
            <a:ext cx="5020391" cy="369332"/>
          </a:xfrm>
          <a:prstGeom prst="rect">
            <a:avLst/>
          </a:prstGeom>
          <a:noFill/>
        </p:spPr>
        <p:txBody>
          <a:bodyPr wrap="square" rtlCol="0">
            <a:spAutoFit/>
          </a:bodyPr>
          <a:lstStyle/>
          <a:p>
            <a:r>
              <a:rPr lang="es-ES" u="sng" dirty="0" smtClean="0"/>
              <a:t>Barreras desde el punto de vista de la población </a:t>
            </a:r>
            <a:endParaRPr lang="es-ES" u="sng"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22130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a:spLocks noGrp="1"/>
          </p:cNvSpPr>
          <p:nvPr>
            <p:ph type="title"/>
          </p:nvPr>
        </p:nvSpPr>
        <p:spPr>
          <a:xfrm>
            <a:off x="395536" y="188640"/>
            <a:ext cx="7920880" cy="576065"/>
          </a:xfrm>
        </p:spPr>
        <p:txBody>
          <a:bodyPr anchor="t">
            <a:normAutofit fontScale="90000"/>
          </a:bodyPr>
          <a:lstStyle/>
          <a:p>
            <a:pPr algn="l" eaLnBrk="1" hangingPunct="1"/>
            <a:r>
              <a:rPr lang="es-ES" sz="2000" dirty="0">
                <a:solidFill>
                  <a:schemeClr val="bg1">
                    <a:lumMod val="50000"/>
                  </a:schemeClr>
                </a:solidFill>
                <a:latin typeface="Calibri" panose="020F0502020204030204" pitchFamily="34" charset="0"/>
              </a:rPr>
              <a:t>A nivel del profesional sanitario: posibles barreras y preocupaciones</a:t>
            </a:r>
            <a:r>
              <a:rPr dirty="0"/>
              <a:t/>
            </a:r>
            <a:br>
              <a:rPr dirty="0"/>
            </a:br>
            <a:endParaRPr lang="es-ES" sz="2000" dirty="0">
              <a:solidFill>
                <a:srgbClr val="1D4EA2"/>
              </a:solidFill>
              <a:latin typeface="Calibri" panose="020F0502020204030204" pitchFamily="34" charset="0"/>
              <a:cs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42443945"/>
              </p:ext>
            </p:extLst>
          </p:nvPr>
        </p:nvGraphicFramePr>
        <p:xfrm>
          <a:off x="611560" y="962596"/>
          <a:ext cx="7992888"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1560" y="836712"/>
            <a:ext cx="7992888"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7" name="Rectangle 6"/>
          <p:cNvSpPr/>
          <p:nvPr/>
        </p:nvSpPr>
        <p:spPr>
          <a:xfrm>
            <a:off x="611560" y="2507164"/>
            <a:ext cx="7992888"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8" name="Rectangle 7"/>
          <p:cNvSpPr/>
          <p:nvPr/>
        </p:nvSpPr>
        <p:spPr>
          <a:xfrm>
            <a:off x="611560" y="4235356"/>
            <a:ext cx="5328592"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10" name="Rectangle 9"/>
          <p:cNvSpPr/>
          <p:nvPr/>
        </p:nvSpPr>
        <p:spPr>
          <a:xfrm>
            <a:off x="6085263" y="4296622"/>
            <a:ext cx="2511896" cy="160566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51774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1"/>
          <p:cNvSpPr txBox="1">
            <a:spLocks/>
          </p:cNvSpPr>
          <p:nvPr/>
        </p:nvSpPr>
        <p:spPr>
          <a:xfrm>
            <a:off x="251520" y="260648"/>
            <a:ext cx="8435280" cy="882352"/>
          </a:xfrm>
          <a:prstGeom prst="rect">
            <a:avLst/>
          </a:prstGeom>
        </p:spPr>
        <p:txBody>
          <a:bodyPr lIns="91238" tIns="45619" rIns="91238" bIns="45619" anchor="t">
            <a:noAutofit/>
          </a:bodyPr>
          <a:lstStyle/>
          <a:p>
            <a:pPr>
              <a:spcBef>
                <a:spcPct val="0"/>
              </a:spcBef>
              <a:defRPr/>
            </a:pPr>
            <a:r>
              <a:rPr lang="es-ES_tradnl" sz="2400" dirty="0" smtClean="0">
                <a:latin typeface="Calibri" panose="020F0502020204030204" pitchFamily="34" charset="0"/>
                <a:ea typeface="ＭＳ Ｐゴシック" pitchFamily="34" charset="-128"/>
                <a:cs typeface="Calibri" panose="020F0502020204030204" pitchFamily="34" charset="0"/>
              </a:rPr>
              <a:t>Barreras a la prueba del VIH </a:t>
            </a:r>
            <a:endParaRPr lang="es-ES_tradnl" sz="2400" dirty="0">
              <a:latin typeface="Calibri" panose="020F0502020204030204" pitchFamily="34" charset="0"/>
              <a:ea typeface="ＭＳ Ｐゴシック" pitchFamily="34" charset="-128"/>
              <a:cs typeface="Calibri" panose="020F0502020204030204" pitchFamily="34" charset="0"/>
            </a:endParaRPr>
          </a:p>
        </p:txBody>
      </p:sp>
      <p:sp>
        <p:nvSpPr>
          <p:cNvPr id="10" name="9 CuadroTexto"/>
          <p:cNvSpPr txBox="1"/>
          <p:nvPr/>
        </p:nvSpPr>
        <p:spPr>
          <a:xfrm>
            <a:off x="467542" y="1916832"/>
            <a:ext cx="8477293" cy="2862322"/>
          </a:xfrm>
          <a:prstGeom prst="rect">
            <a:avLst/>
          </a:prstGeom>
          <a:noFill/>
        </p:spPr>
        <p:txBody>
          <a:bodyPr wrap="square" rtlCol="0">
            <a:spAutoFit/>
          </a:bodyPr>
          <a:lstStyle/>
          <a:p>
            <a:r>
              <a:rPr lang="es-ES" dirty="0" smtClean="0"/>
              <a:t>En otro estudio realizado en Atención Primaria (AP) en Cataluña ,</a:t>
            </a:r>
          </a:p>
          <a:p>
            <a:endParaRPr lang="es-ES" dirty="0" smtClean="0"/>
          </a:p>
          <a:p>
            <a:r>
              <a:rPr lang="es-ES" dirty="0"/>
              <a:t> </a:t>
            </a:r>
            <a:r>
              <a:rPr lang="es-ES" dirty="0" smtClean="0"/>
              <a:t>    _ el 21% de los médicos de AP dijeron sentirse incomodos cuando tenían que tratar temas relacionados con la sexualidad del paciente,</a:t>
            </a:r>
          </a:p>
          <a:p>
            <a:endParaRPr lang="es-ES" dirty="0" smtClean="0"/>
          </a:p>
          <a:p>
            <a:r>
              <a:rPr lang="es-ES" dirty="0"/>
              <a:t> </a:t>
            </a:r>
            <a:r>
              <a:rPr lang="es-ES" dirty="0" smtClean="0"/>
              <a:t>    _ el </a:t>
            </a:r>
            <a:r>
              <a:rPr lang="es-ES" dirty="0"/>
              <a:t>88,1% de los </a:t>
            </a:r>
            <a:r>
              <a:rPr lang="es-ES" dirty="0" smtClean="0"/>
              <a:t>participantes consideraban </a:t>
            </a:r>
            <a:r>
              <a:rPr lang="es-ES" dirty="0"/>
              <a:t>necesario recibir formación en aspectos clínicos </a:t>
            </a:r>
            <a:r>
              <a:rPr lang="es-ES" dirty="0" smtClean="0"/>
              <a:t>del VIH y sobre las </a:t>
            </a:r>
            <a:r>
              <a:rPr lang="es-ES" dirty="0"/>
              <a:t>técnicas diagnósticas de VIH (82,2</a:t>
            </a:r>
            <a:r>
              <a:rPr lang="es-ES" dirty="0" smtClean="0"/>
              <a:t>%).</a:t>
            </a:r>
            <a:endParaRPr lang="es-ES" dirty="0"/>
          </a:p>
          <a:p>
            <a:endParaRPr lang="es-ES" dirty="0" smtClean="0"/>
          </a:p>
          <a:p>
            <a:endParaRPr lang="es-ES" dirty="0"/>
          </a:p>
          <a:p>
            <a:endParaRPr lang="es-ES" dirty="0"/>
          </a:p>
        </p:txBody>
      </p:sp>
      <p:pic>
        <p:nvPicPr>
          <p:cNvPr id="11" name="Picture 7" descr="http://www.ceeiscat.cat/imatges/ASPCA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886" y="5703717"/>
            <a:ext cx="2530624" cy="532763"/>
          </a:xfrm>
          <a:prstGeom prst="rect">
            <a:avLst/>
          </a:prstGeom>
          <a:solidFill>
            <a:schemeClr val="bg1"/>
          </a:solidFill>
        </p:spPr>
      </p:pic>
      <p:sp>
        <p:nvSpPr>
          <p:cNvPr id="12" name="11 CuadroTexto"/>
          <p:cNvSpPr txBox="1"/>
          <p:nvPr/>
        </p:nvSpPr>
        <p:spPr>
          <a:xfrm>
            <a:off x="1231052" y="1327666"/>
            <a:ext cx="6614911" cy="369332"/>
          </a:xfrm>
          <a:prstGeom prst="rect">
            <a:avLst/>
          </a:prstGeom>
          <a:noFill/>
        </p:spPr>
        <p:txBody>
          <a:bodyPr wrap="square" rtlCol="0">
            <a:spAutoFit/>
          </a:bodyPr>
          <a:lstStyle/>
          <a:p>
            <a:r>
              <a:rPr lang="es-ES" u="sng" dirty="0" smtClean="0"/>
              <a:t>Barreras desde el punto de vista de los médicos de Atención Primaria </a:t>
            </a:r>
            <a:endParaRPr lang="es-ES" u="sng" dirty="0"/>
          </a:p>
        </p:txBody>
      </p:sp>
      <p:grpSp>
        <p:nvGrpSpPr>
          <p:cNvPr id="9" name="Group 8"/>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42513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 </a:t>
            </a:r>
          </a:p>
        </p:txBody>
      </p:sp>
      <p:sp>
        <p:nvSpPr>
          <p:cNvPr id="4" name="Title 1"/>
          <p:cNvSpPr txBox="1">
            <a:spLocks/>
          </p:cNvSpPr>
          <p:nvPr/>
        </p:nvSpPr>
        <p:spPr>
          <a:xfrm>
            <a:off x="323528" y="260648"/>
            <a:ext cx="8208912" cy="792088"/>
          </a:xfrm>
          <a:prstGeom prst="rect">
            <a:avLst/>
          </a:prstGeom>
        </p:spPr>
        <p:txBody>
          <a:bodyPr vert="horz" lIns="91238" tIns="45619" rIns="91238" bIns="45619" rtlCol="0" anchor="t">
            <a:normAutofit lnSpcReduction="10000"/>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s-ES" sz="2400" dirty="0">
                <a:solidFill>
                  <a:schemeClr val="bg1">
                    <a:lumMod val="50000"/>
                  </a:schemeClr>
                </a:solidFill>
              </a:rPr>
              <a:t>Nivel institucional: posibles barreras y maneras de abordar las dificultades</a:t>
            </a:r>
          </a:p>
        </p:txBody>
      </p:sp>
      <p:grpSp>
        <p:nvGrpSpPr>
          <p:cNvPr id="6" name="Group 5"/>
          <p:cNvGrpSpPr/>
          <p:nvPr/>
        </p:nvGrpSpPr>
        <p:grpSpPr>
          <a:xfrm>
            <a:off x="301306" y="1414565"/>
            <a:ext cx="3099227" cy="1589907"/>
            <a:chOff x="4501" y="127174"/>
            <a:chExt cx="3099227" cy="1589907"/>
          </a:xfrm>
        </p:grpSpPr>
        <p:sp>
          <p:nvSpPr>
            <p:cNvPr id="7" name="Chevron 6"/>
            <p:cNvSpPr/>
            <p:nvPr/>
          </p:nvSpPr>
          <p:spPr>
            <a:xfrm>
              <a:off x="4501" y="153312"/>
              <a:ext cx="3099227" cy="156376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hevron 4"/>
            <p:cNvSpPr/>
            <p:nvPr/>
          </p:nvSpPr>
          <p:spPr>
            <a:xfrm>
              <a:off x="835621" y="127174"/>
              <a:ext cx="1436988" cy="1589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s-ES" sz="1600" kern="1200" dirty="0"/>
                <a:t>Aumento de los costes</a:t>
              </a:r>
            </a:p>
          </p:txBody>
        </p:sp>
      </p:grpSp>
      <p:grpSp>
        <p:nvGrpSpPr>
          <p:cNvPr id="9" name="Group 8"/>
          <p:cNvGrpSpPr/>
          <p:nvPr/>
        </p:nvGrpSpPr>
        <p:grpSpPr>
          <a:xfrm>
            <a:off x="2893122" y="1440703"/>
            <a:ext cx="3174496" cy="1485476"/>
            <a:chOff x="3188256" y="133134"/>
            <a:chExt cx="3174496" cy="1485476"/>
          </a:xfrm>
        </p:grpSpPr>
        <p:sp>
          <p:nvSpPr>
            <p:cNvPr id="10" name="Chevron 9"/>
            <p:cNvSpPr/>
            <p:nvPr/>
          </p:nvSpPr>
          <p:spPr>
            <a:xfrm>
              <a:off x="3188256" y="153313"/>
              <a:ext cx="3174496" cy="146529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Chevron 4"/>
            <p:cNvSpPr/>
            <p:nvPr/>
          </p:nvSpPr>
          <p:spPr>
            <a:xfrm>
              <a:off x="4008585" y="133134"/>
              <a:ext cx="1709199" cy="1465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400" kern="1200" dirty="0"/>
                <a:t>Resulta rentable si se diagnostica al menos 1 persona de cada 1000 a las que se les realiza la prueba</a:t>
              </a:r>
            </a:p>
          </p:txBody>
        </p:sp>
      </p:grpSp>
      <p:grpSp>
        <p:nvGrpSpPr>
          <p:cNvPr id="12" name="Group 11"/>
          <p:cNvGrpSpPr/>
          <p:nvPr/>
        </p:nvGrpSpPr>
        <p:grpSpPr>
          <a:xfrm>
            <a:off x="5717980" y="1476869"/>
            <a:ext cx="2977247" cy="1465297"/>
            <a:chOff x="5515193" y="201944"/>
            <a:chExt cx="2977247" cy="1465297"/>
          </a:xfrm>
        </p:grpSpPr>
        <p:sp>
          <p:nvSpPr>
            <p:cNvPr id="13" name="Chevron 12"/>
            <p:cNvSpPr/>
            <p:nvPr/>
          </p:nvSpPr>
          <p:spPr>
            <a:xfrm>
              <a:off x="5515193" y="201944"/>
              <a:ext cx="2977247" cy="146529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Chevron 4"/>
            <p:cNvSpPr/>
            <p:nvPr/>
          </p:nvSpPr>
          <p:spPr>
            <a:xfrm>
              <a:off x="6228728" y="201944"/>
              <a:ext cx="1511950" cy="1465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400" kern="1200" dirty="0"/>
                <a:t>Considerar el coste para la institución de los casos de VIH no diagnosticados debido a mayores costes en el futuro</a:t>
              </a:r>
            </a:p>
          </p:txBody>
        </p:sp>
      </p:grpSp>
      <p:grpSp>
        <p:nvGrpSpPr>
          <p:cNvPr id="15" name="Group 14"/>
          <p:cNvGrpSpPr/>
          <p:nvPr/>
        </p:nvGrpSpPr>
        <p:grpSpPr>
          <a:xfrm>
            <a:off x="413740" y="3140968"/>
            <a:ext cx="3099227" cy="1239690"/>
            <a:chOff x="4501" y="1890638"/>
            <a:chExt cx="3099227" cy="1239690"/>
          </a:xfrm>
        </p:grpSpPr>
        <p:sp>
          <p:nvSpPr>
            <p:cNvPr id="16" name="Chevron 15"/>
            <p:cNvSpPr/>
            <p:nvPr/>
          </p:nvSpPr>
          <p:spPr>
            <a:xfrm>
              <a:off x="4501" y="1890638"/>
              <a:ext cx="3099227" cy="12396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hevron 4"/>
            <p:cNvSpPr/>
            <p:nvPr/>
          </p:nvSpPr>
          <p:spPr>
            <a:xfrm>
              <a:off x="624346" y="1890638"/>
              <a:ext cx="1859537" cy="1239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s-ES" sz="1600" kern="1200" dirty="0"/>
                <a:t>Pocas probabilidades aparentes de encontrar un nuevo diagnóstico</a:t>
              </a:r>
            </a:p>
          </p:txBody>
        </p:sp>
      </p:grpSp>
      <p:grpSp>
        <p:nvGrpSpPr>
          <p:cNvPr id="18" name="Group 17"/>
          <p:cNvGrpSpPr/>
          <p:nvPr/>
        </p:nvGrpSpPr>
        <p:grpSpPr>
          <a:xfrm>
            <a:off x="3135491" y="3140968"/>
            <a:ext cx="2897041" cy="1168272"/>
            <a:chOff x="2700828" y="1926347"/>
            <a:chExt cx="2897041" cy="1168272"/>
          </a:xfrm>
        </p:grpSpPr>
        <p:sp>
          <p:nvSpPr>
            <p:cNvPr id="19" name="Chevron 18"/>
            <p:cNvSpPr/>
            <p:nvPr/>
          </p:nvSpPr>
          <p:spPr>
            <a:xfrm>
              <a:off x="2700828" y="1926347"/>
              <a:ext cx="2897041" cy="116827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Chevron 4"/>
            <p:cNvSpPr/>
            <p:nvPr/>
          </p:nvSpPr>
          <p:spPr>
            <a:xfrm>
              <a:off x="3284964" y="1926347"/>
              <a:ext cx="1728769" cy="1168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400" kern="1200" dirty="0"/>
                <a:t>Presentar los resultados de HIDES</a:t>
              </a:r>
            </a:p>
          </p:txBody>
        </p:sp>
      </p:grpSp>
      <p:grpSp>
        <p:nvGrpSpPr>
          <p:cNvPr id="21" name="Group 20"/>
          <p:cNvGrpSpPr/>
          <p:nvPr/>
        </p:nvGrpSpPr>
        <p:grpSpPr>
          <a:xfrm>
            <a:off x="413740" y="4506812"/>
            <a:ext cx="3099227" cy="1239690"/>
            <a:chOff x="4501" y="3344936"/>
            <a:chExt cx="3099227" cy="1239690"/>
          </a:xfrm>
        </p:grpSpPr>
        <p:sp>
          <p:nvSpPr>
            <p:cNvPr id="22" name="Chevron 21"/>
            <p:cNvSpPr/>
            <p:nvPr/>
          </p:nvSpPr>
          <p:spPr>
            <a:xfrm>
              <a:off x="4501" y="3344936"/>
              <a:ext cx="3099227" cy="12396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624346" y="3344936"/>
              <a:ext cx="1859537" cy="1239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s-ES" sz="1600" kern="1200" dirty="0">
                  <a:solidFill>
                    <a:schemeClr val="bg1"/>
                  </a:solidFill>
                </a:rPr>
                <a:t>Impacto en los servicios existentes</a:t>
              </a:r>
            </a:p>
          </p:txBody>
        </p:sp>
      </p:grpSp>
      <p:grpSp>
        <p:nvGrpSpPr>
          <p:cNvPr id="24" name="Group 23"/>
          <p:cNvGrpSpPr/>
          <p:nvPr/>
        </p:nvGrpSpPr>
        <p:grpSpPr>
          <a:xfrm>
            <a:off x="3148652" y="4468823"/>
            <a:ext cx="2515604" cy="1315668"/>
            <a:chOff x="2757582" y="3306947"/>
            <a:chExt cx="2515604" cy="1315668"/>
          </a:xfrm>
        </p:grpSpPr>
        <p:sp>
          <p:nvSpPr>
            <p:cNvPr id="25" name="Chevron 24"/>
            <p:cNvSpPr/>
            <p:nvPr/>
          </p:nvSpPr>
          <p:spPr>
            <a:xfrm>
              <a:off x="2757582" y="3344936"/>
              <a:ext cx="2515604" cy="1239690"/>
            </a:xfrm>
            <a:prstGeom prst="chevron">
              <a:avLst>
                <a:gd name="adj" fmla="val 48963"/>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Chevron 4"/>
            <p:cNvSpPr/>
            <p:nvPr/>
          </p:nvSpPr>
          <p:spPr>
            <a:xfrm>
              <a:off x="3358662" y="3306947"/>
              <a:ext cx="1256690" cy="1315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400" kern="1200" dirty="0"/>
                <a:t>Simplificar los procedimientos del consentimiento, las pruebas coyunturales</a:t>
              </a:r>
            </a:p>
          </p:txBody>
        </p:sp>
      </p:grpSp>
      <p:grpSp>
        <p:nvGrpSpPr>
          <p:cNvPr id="27" name="Group 26"/>
          <p:cNvGrpSpPr/>
          <p:nvPr/>
        </p:nvGrpSpPr>
        <p:grpSpPr>
          <a:xfrm>
            <a:off x="5292080" y="4427350"/>
            <a:ext cx="2572358" cy="1315668"/>
            <a:chOff x="2700828" y="3306947"/>
            <a:chExt cx="2572358" cy="1315668"/>
          </a:xfrm>
        </p:grpSpPr>
        <p:sp>
          <p:nvSpPr>
            <p:cNvPr id="28" name="Chevron 27"/>
            <p:cNvSpPr/>
            <p:nvPr/>
          </p:nvSpPr>
          <p:spPr>
            <a:xfrm>
              <a:off x="2700828" y="3382925"/>
              <a:ext cx="2572358" cy="123969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Chevron 4"/>
            <p:cNvSpPr/>
            <p:nvPr/>
          </p:nvSpPr>
          <p:spPr>
            <a:xfrm>
              <a:off x="3358662" y="3306947"/>
              <a:ext cx="1256690" cy="1315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400" kern="1200" dirty="0"/>
                <a:t>Simplificar los procedimientos del consentimiento, las pruebas coyunturales</a:t>
              </a:r>
            </a:p>
          </p:txBody>
        </p:sp>
      </p:grpSp>
      <p:grpSp>
        <p:nvGrpSpPr>
          <p:cNvPr id="31" name="Group 30"/>
          <p:cNvGrpSpPr/>
          <p:nvPr/>
        </p:nvGrpSpPr>
        <p:grpSpPr>
          <a:xfrm>
            <a:off x="179512" y="6381328"/>
            <a:ext cx="8888434" cy="372932"/>
            <a:chOff x="179512" y="6381328"/>
            <a:chExt cx="8888434" cy="372932"/>
          </a:xfrm>
        </p:grpSpPr>
        <p:pic>
          <p:nvPicPr>
            <p:cNvPr id="32"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41510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pPr algn="l"/>
            <a:r>
              <a:rPr lang="es-ES" sz="2400" dirty="0" smtClean="0"/>
              <a:t>Barreras normativos </a:t>
            </a:r>
            <a:r>
              <a:rPr lang="es-ES" sz="2400" dirty="0"/>
              <a:t>y políticos</a:t>
            </a:r>
          </a:p>
        </p:txBody>
      </p:sp>
      <p:sp>
        <p:nvSpPr>
          <p:cNvPr id="3" name="Content Placeholder 2"/>
          <p:cNvSpPr>
            <a:spLocks noGrp="1"/>
          </p:cNvSpPr>
          <p:nvPr>
            <p:ph idx="1"/>
          </p:nvPr>
        </p:nvSpPr>
        <p:spPr/>
        <p:txBody>
          <a:bodyPr>
            <a:normAutofit/>
          </a:bodyPr>
          <a:lstStyle/>
          <a:p>
            <a:pPr marL="0" indent="0">
              <a:buNone/>
            </a:pPr>
            <a:r>
              <a:rPr lang="es-ES" sz="2000" dirty="0"/>
              <a:t>Esta diapositiva puede adaptarse a nivel local si hay posibles barreras relacionadas con la normativa o la política, p. ej., quién puede realizar una prueba. Un tema especial es considerar la inclusión aquí de información, sobre todo, respecto a cuestiones relativas a HCH, el acceso de los inmigrantes indocumentados a la sanidad y PID en esos países</a:t>
            </a:r>
          </a:p>
        </p:txBody>
      </p:sp>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322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 name="Title 4"/>
          <p:cNvSpPr>
            <a:spLocks noGrp="1"/>
          </p:cNvSpPr>
          <p:nvPr>
            <p:ph type="title"/>
          </p:nvPr>
        </p:nvSpPr>
        <p:spPr>
          <a:xfrm>
            <a:off x="371654" y="326637"/>
            <a:ext cx="8171067" cy="822325"/>
          </a:xfrm>
        </p:spPr>
        <p:txBody>
          <a:bodyPr>
            <a:normAutofit fontScale="90000"/>
          </a:bodyPr>
          <a:lstStyle/>
          <a:p>
            <a:pPr algn="l"/>
            <a:r>
              <a:rPr lang="es-ES" sz="2700" dirty="0">
                <a:latin typeface="+mn-lt"/>
              </a:rPr>
              <a:t>Nuevos diagnósticos de VIH, 2014, UE/EEE</a:t>
            </a:r>
            <a:r>
              <a:t/>
            </a:r>
            <a:br/>
            <a:endParaRPr lang="es-ES" dirty="0">
              <a:latin typeface="+mn-lt"/>
            </a:endParaRPr>
          </a:p>
        </p:txBody>
      </p:sp>
      <p:grpSp>
        <p:nvGrpSpPr>
          <p:cNvPr id="11" name="Group 10"/>
          <p:cNvGrpSpPr/>
          <p:nvPr/>
        </p:nvGrpSpPr>
        <p:grpSpPr>
          <a:xfrm>
            <a:off x="467544" y="1347688"/>
            <a:ext cx="1507080" cy="2138058"/>
            <a:chOff x="0" y="4264587"/>
            <a:chExt cx="2140300" cy="1936330"/>
          </a:xfrm>
        </p:grpSpPr>
        <p:sp>
          <p:nvSpPr>
            <p:cNvPr id="12" name="Rectangle 11"/>
            <p:cNvSpPr/>
            <p:nvPr/>
          </p:nvSpPr>
          <p:spPr bwMode="auto">
            <a:xfrm>
              <a:off x="0" y="5392448"/>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s-ES" sz="2000" i="0" u="sng" strike="noStrike" cap="none" normalizeH="0" baseline="0" dirty="0">
                  <a:ln>
                    <a:noFill/>
                  </a:ln>
                  <a:solidFill>
                    <a:schemeClr val="bg1"/>
                  </a:solidFill>
                  <a:effectLst/>
                  <a:latin typeface="Calibri" panose="020F0502020204030204" pitchFamily="34" charset="0"/>
                </a:rPr>
                <a:t>&gt;</a:t>
              </a:r>
              <a:r>
                <a:rPr kumimoji="0" lang="es-ES" sz="2000" i="0" u="none" strike="noStrike" cap="none" normalizeH="0" baseline="0" dirty="0">
                  <a:ln>
                    <a:noFill/>
                  </a:ln>
                  <a:solidFill>
                    <a:schemeClr val="bg1"/>
                  </a:solidFill>
                  <a:effectLst/>
                  <a:latin typeface="Calibri" panose="020F0502020204030204" pitchFamily="34" charset="0"/>
                </a:rPr>
                <a:t> 20   </a:t>
              </a:r>
            </a:p>
          </p:txBody>
        </p:sp>
        <p:sp>
          <p:nvSpPr>
            <p:cNvPr id="13" name="Rectangle 12"/>
            <p:cNvSpPr/>
            <p:nvPr/>
          </p:nvSpPr>
          <p:spPr bwMode="auto">
            <a:xfrm>
              <a:off x="0" y="5026252"/>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es-ES" sz="2000" i="0" u="none" strike="noStrike" cap="none" normalizeH="0" baseline="0" dirty="0">
                  <a:ln>
                    <a:noFill/>
                  </a:ln>
                  <a:effectLst/>
                  <a:latin typeface="Calibri" panose="020F0502020204030204" pitchFamily="34" charset="0"/>
                </a:rPr>
                <a:t>de 10 a &lt; 20</a:t>
              </a:r>
            </a:p>
          </p:txBody>
        </p:sp>
        <p:sp>
          <p:nvSpPr>
            <p:cNvPr id="14" name="Rectangle 13"/>
            <p:cNvSpPr/>
            <p:nvPr/>
          </p:nvSpPr>
          <p:spPr bwMode="auto">
            <a:xfrm>
              <a:off x="0" y="4660056"/>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es-ES" sz="2000" dirty="0">
                  <a:latin typeface="Calibri" panose="020F0502020204030204" pitchFamily="34" charset="0"/>
                </a:rPr>
                <a:t>de</a:t>
              </a:r>
              <a:r>
                <a:rPr lang="es-ES" sz="2000" dirty="0"/>
                <a:t> </a:t>
              </a:r>
              <a:r>
                <a:rPr kumimoji="0" lang="es-ES" sz="2000" i="0" u="none" strike="noStrike" cap="none" normalizeH="0" baseline="0" dirty="0">
                  <a:ln>
                    <a:noFill/>
                  </a:ln>
                  <a:effectLst/>
                  <a:latin typeface="Calibri" panose="020F0502020204030204" pitchFamily="34" charset="0"/>
                </a:rPr>
                <a:t>2  </a:t>
              </a:r>
              <a:r>
                <a:rPr lang="es-ES" sz="2000" dirty="0">
                  <a:latin typeface="Calibri" panose="020F0502020204030204" pitchFamily="34" charset="0"/>
                </a:rPr>
                <a:t>a </a:t>
              </a:r>
              <a:r>
                <a:rPr kumimoji="0" lang="es-ES" sz="2000" i="0" u="none" strike="noStrike" cap="none" normalizeH="0" baseline="0" dirty="0">
                  <a:ln>
                    <a:noFill/>
                  </a:ln>
                  <a:effectLst/>
                  <a:latin typeface="Calibri" panose="020F0502020204030204" pitchFamily="34" charset="0"/>
                </a:rPr>
                <a:t>&lt; 10 </a:t>
              </a:r>
            </a:p>
          </p:txBody>
        </p:sp>
        <p:sp>
          <p:nvSpPr>
            <p:cNvPr id="15" name="Rectangle 14"/>
            <p:cNvSpPr/>
            <p:nvPr/>
          </p:nvSpPr>
          <p:spPr bwMode="auto">
            <a:xfrm>
              <a:off x="0" y="4264587"/>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es-ES" sz="2000" dirty="0">
                  <a:latin typeface="Calibri" panose="020F0502020204030204" pitchFamily="34" charset="0"/>
                  <a:sym typeface="Symbol"/>
                </a:rPr>
                <a:t>&lt;</a:t>
              </a:r>
              <a:r>
                <a:rPr kumimoji="0" lang="es-ES" sz="2000" i="0" u="none" strike="noStrike" cap="none" normalizeH="0" baseline="0" dirty="0">
                  <a:ln>
                    <a:noFill/>
                  </a:ln>
                  <a:effectLst/>
                  <a:latin typeface="Calibri" panose="020F0502020204030204" pitchFamily="34" charset="0"/>
                </a:rPr>
                <a:t> 2</a:t>
              </a:r>
            </a:p>
          </p:txBody>
        </p:sp>
        <p:sp>
          <p:nvSpPr>
            <p:cNvPr id="16" name="Rectangle 15"/>
            <p:cNvSpPr/>
            <p:nvPr/>
          </p:nvSpPr>
          <p:spPr bwMode="auto">
            <a:xfrm>
              <a:off x="4" y="5736066"/>
              <a:ext cx="2140296"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a:ln>
                    <a:noFill/>
                  </a:ln>
                  <a:effectLst/>
                  <a:latin typeface="Calibri" panose="020F0502020204030204" pitchFamily="34" charset="0"/>
                </a:rPr>
                <a:t>No se ha incluido o </a:t>
              </a:r>
            </a:p>
            <a:p>
              <a:pPr marL="0" marR="0" indent="0" algn="ctr" defTabSz="914400" rtl="0" eaLnBrk="1" fontAlgn="base" latinLnBrk="0" hangingPunct="1">
                <a:lnSpc>
                  <a:spcPct val="90000"/>
                </a:lnSpc>
                <a:spcBef>
                  <a:spcPct val="0"/>
                </a:spcBef>
                <a:spcAft>
                  <a:spcPct val="0"/>
                </a:spcAft>
                <a:buClrTx/>
                <a:buSzTx/>
                <a:buFontTx/>
                <a:buNone/>
                <a:tabLst/>
              </a:pPr>
              <a:r>
                <a:rPr kumimoji="0" lang="es-ES" sz="1200" b="0" i="0" u="none" strike="noStrike" cap="none" normalizeH="0" baseline="0" dirty="0">
                  <a:ln>
                    <a:noFill/>
                  </a:ln>
                  <a:effectLst/>
                  <a:latin typeface="Calibri" panose="020F0502020204030204" pitchFamily="34" charset="0"/>
                </a:rPr>
                <a:t>no se ha comunicado</a:t>
              </a:r>
            </a:p>
          </p:txBody>
        </p:sp>
      </p:grpSp>
      <p:sp>
        <p:nvSpPr>
          <p:cNvPr id="19" name="Rectangle 18"/>
          <p:cNvSpPr/>
          <p:nvPr/>
        </p:nvSpPr>
        <p:spPr>
          <a:xfrm>
            <a:off x="712592" y="5217080"/>
            <a:ext cx="363714" cy="217383"/>
          </a:xfrm>
          <a:prstGeom prst="rect">
            <a:avLst/>
          </a:prstGeom>
          <a:solidFill>
            <a:srgbClr val="FFFF00"/>
          </a:solidFill>
          <a:ln>
            <a:solidFill>
              <a:srgbClr val="99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1070079" y="5178282"/>
            <a:ext cx="1980220" cy="338554"/>
          </a:xfrm>
          <a:prstGeom prst="rect">
            <a:avLst/>
          </a:prstGeom>
          <a:noFill/>
        </p:spPr>
        <p:txBody>
          <a:bodyPr wrap="square" rtlCol="0">
            <a:spAutoFit/>
          </a:bodyPr>
          <a:lstStyle/>
          <a:p>
            <a:r>
              <a:rPr lang="es-ES" sz="1600" dirty="0">
                <a:latin typeface="Calibri" panose="020F0502020204030204" pitchFamily="34" charset="0"/>
              </a:rPr>
              <a:t>Liechtenstein </a:t>
            </a:r>
          </a:p>
        </p:txBody>
      </p:sp>
      <p:sp>
        <p:nvSpPr>
          <p:cNvPr id="21" name="Rectangle 20"/>
          <p:cNvSpPr/>
          <p:nvPr/>
        </p:nvSpPr>
        <p:spPr>
          <a:xfrm>
            <a:off x="714875" y="5527973"/>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dirty="0">
              <a:solidFill>
                <a:schemeClr val="tx1"/>
              </a:solidFill>
              <a:latin typeface="Calibri" panose="020F0502020204030204" pitchFamily="34" charset="0"/>
            </a:endParaRPr>
          </a:p>
        </p:txBody>
      </p:sp>
      <p:sp>
        <p:nvSpPr>
          <p:cNvPr id="22" name="TextBox 21"/>
          <p:cNvSpPr txBox="1"/>
          <p:nvPr/>
        </p:nvSpPr>
        <p:spPr>
          <a:xfrm>
            <a:off x="1061549" y="5474032"/>
            <a:ext cx="1980220" cy="338554"/>
          </a:xfrm>
          <a:prstGeom prst="rect">
            <a:avLst/>
          </a:prstGeom>
          <a:noFill/>
        </p:spPr>
        <p:txBody>
          <a:bodyPr wrap="square" rtlCol="0">
            <a:spAutoFit/>
          </a:bodyPr>
          <a:lstStyle/>
          <a:p>
            <a:r>
              <a:rPr lang="es-ES" sz="1600" dirty="0">
                <a:latin typeface="Calibri" panose="020F0502020204030204" pitchFamily="34" charset="0"/>
              </a:rPr>
              <a:t>Luxemburgo </a:t>
            </a:r>
          </a:p>
        </p:txBody>
      </p:sp>
      <p:sp>
        <p:nvSpPr>
          <p:cNvPr id="23" name="TextBox 22"/>
          <p:cNvSpPr txBox="1"/>
          <p:nvPr/>
        </p:nvSpPr>
        <p:spPr>
          <a:xfrm>
            <a:off x="1078589" y="5788576"/>
            <a:ext cx="1980220" cy="338554"/>
          </a:xfrm>
          <a:prstGeom prst="rect">
            <a:avLst/>
          </a:prstGeom>
          <a:noFill/>
        </p:spPr>
        <p:txBody>
          <a:bodyPr wrap="square" rtlCol="0">
            <a:spAutoFit/>
          </a:bodyPr>
          <a:lstStyle/>
          <a:p>
            <a:r>
              <a:rPr lang="es-ES" sz="1600" dirty="0">
                <a:latin typeface="Calibri" panose="020F0502020204030204" pitchFamily="34" charset="0"/>
              </a:rPr>
              <a:t>Malta</a:t>
            </a:r>
          </a:p>
        </p:txBody>
      </p:sp>
      <p:sp>
        <p:nvSpPr>
          <p:cNvPr id="24" name="Rectangle 23"/>
          <p:cNvSpPr/>
          <p:nvPr/>
        </p:nvSpPr>
        <p:spPr>
          <a:xfrm>
            <a:off x="715941" y="5849162"/>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4" name="TextBox 3"/>
          <p:cNvSpPr txBox="1"/>
          <p:nvPr/>
        </p:nvSpPr>
        <p:spPr>
          <a:xfrm>
            <a:off x="551094" y="4852694"/>
            <a:ext cx="1795557" cy="307777"/>
          </a:xfrm>
          <a:prstGeom prst="rect">
            <a:avLst/>
          </a:prstGeom>
          <a:noFill/>
        </p:spPr>
        <p:txBody>
          <a:bodyPr wrap="square" rtlCol="0">
            <a:spAutoFit/>
          </a:bodyPr>
          <a:lstStyle/>
          <a:p>
            <a:r>
              <a:rPr lang="es-ES" sz="1400" b="1" dirty="0">
                <a:latin typeface="Calibri" panose="020F0502020204030204" pitchFamily="34" charset="0"/>
              </a:rPr>
              <a:t>Países no visibles</a:t>
            </a:r>
          </a:p>
        </p:txBody>
      </p:sp>
      <p:sp>
        <p:nvSpPr>
          <p:cNvPr id="26" name="TextBox 25"/>
          <p:cNvSpPr txBox="1"/>
          <p:nvPr/>
        </p:nvSpPr>
        <p:spPr>
          <a:xfrm>
            <a:off x="371654" y="993329"/>
            <a:ext cx="2154436" cy="292388"/>
          </a:xfrm>
          <a:prstGeom prst="rect">
            <a:avLst/>
          </a:prstGeom>
          <a:noFill/>
        </p:spPr>
        <p:txBody>
          <a:bodyPr wrap="none" rtlCol="0">
            <a:spAutoFit/>
          </a:bodyPr>
          <a:lstStyle/>
          <a:p>
            <a:r>
              <a:rPr lang="es-ES" sz="1250" b="1" dirty="0">
                <a:solidFill>
                  <a:schemeClr val="bg1">
                    <a:lumMod val="50000"/>
                  </a:schemeClr>
                </a:solidFill>
                <a:latin typeface="Calibri" panose="020F0502020204030204" pitchFamily="34" charset="0"/>
              </a:rPr>
              <a:t>Índice por cada 100 000 personas</a:t>
            </a:r>
          </a:p>
        </p:txBody>
      </p:sp>
      <p:pic>
        <p:nvPicPr>
          <p:cNvPr id="2" name="Picture 1"/>
          <p:cNvPicPr>
            <a:picLocks noChangeAspect="1"/>
          </p:cNvPicPr>
          <p:nvPr/>
        </p:nvPicPr>
        <p:blipFill>
          <a:blip r:embed="rId3"/>
          <a:stretch>
            <a:fillRect/>
          </a:stretch>
        </p:blipFill>
        <p:spPr>
          <a:xfrm>
            <a:off x="4283969" y="1071346"/>
            <a:ext cx="4016692" cy="4279030"/>
          </a:xfrm>
          <a:prstGeom prst="rect">
            <a:avLst/>
          </a:prstGeom>
        </p:spPr>
      </p:pic>
      <p:sp>
        <p:nvSpPr>
          <p:cNvPr id="30" name="TextBox 29"/>
          <p:cNvSpPr txBox="1"/>
          <p:nvPr/>
        </p:nvSpPr>
        <p:spPr>
          <a:xfrm>
            <a:off x="467544" y="3808124"/>
            <a:ext cx="3331491" cy="338554"/>
          </a:xfrm>
          <a:prstGeom prst="rect">
            <a:avLst/>
          </a:prstGeom>
          <a:noFill/>
        </p:spPr>
        <p:txBody>
          <a:bodyPr wrap="square" rtlCol="0">
            <a:spAutoFit/>
          </a:bodyPr>
          <a:lstStyle/>
          <a:p>
            <a:r>
              <a:rPr lang="es-ES" sz="1600" b="1" dirty="0">
                <a:solidFill>
                  <a:schemeClr val="bg1">
                    <a:lumMod val="50000"/>
                  </a:schemeClr>
                </a:solidFill>
                <a:latin typeface="Calibri" panose="020F0502020204030204" pitchFamily="34" charset="0"/>
              </a:rPr>
              <a:t>UE/EEE índice de 5,9 por 100 000</a:t>
            </a:r>
            <a:r>
              <a:rPr lang="es-ES" sz="1600" b="1" baseline="30000" dirty="0">
                <a:solidFill>
                  <a:schemeClr val="bg1">
                    <a:lumMod val="50000"/>
                  </a:schemeClr>
                </a:solidFill>
                <a:latin typeface="Calibri" panose="020F0502020204030204" pitchFamily="34" charset="0"/>
              </a:rPr>
              <a:t>*</a:t>
            </a:r>
          </a:p>
        </p:txBody>
      </p:sp>
      <p:sp>
        <p:nvSpPr>
          <p:cNvPr id="27" name="TextBox 26"/>
          <p:cNvSpPr txBox="1"/>
          <p:nvPr/>
        </p:nvSpPr>
        <p:spPr>
          <a:xfrm>
            <a:off x="5472100" y="6488794"/>
            <a:ext cx="3134191" cy="246221"/>
          </a:xfrm>
          <a:prstGeom prst="rect">
            <a:avLst/>
          </a:prstGeom>
          <a:noFill/>
        </p:spPr>
        <p:txBody>
          <a:bodyPr wrap="none" rtlCol="0">
            <a:spAutoFit/>
          </a:bodyPr>
          <a:lstStyle/>
          <a:p>
            <a:r>
              <a:rPr lang="es-ES" sz="1000" dirty="0">
                <a:solidFill>
                  <a:schemeClr val="bg1"/>
                </a:solidFill>
                <a:latin typeface="Calibri" panose="020F0502020204030204" pitchFamily="34" charset="0"/>
              </a:rPr>
              <a:t>* El índice de la UE se ha ajustado debido a la demora de la información 6,4 por 100 000 </a:t>
            </a:r>
          </a:p>
        </p:txBody>
      </p:sp>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737" y="5756337"/>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179512" y="6381328"/>
            <a:ext cx="8888434" cy="372932"/>
            <a:chOff x="179512" y="6381328"/>
            <a:chExt cx="8888434" cy="372932"/>
          </a:xfrm>
        </p:grpSpPr>
        <p:pic>
          <p:nvPicPr>
            <p:cNvPr id="2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01671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5542858"/>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2200454"/>
              </p:ext>
            </p:extLst>
          </p:nvPr>
        </p:nvGraphicFramePr>
        <p:xfrm>
          <a:off x="611560" y="926529"/>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920599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a:stCxn id="6" idx="3"/>
          </p:cNvCxnSpPr>
          <p:nvPr/>
        </p:nvCxnSpPr>
        <p:spPr>
          <a:xfrm>
            <a:off x="2771800" y="1568658"/>
            <a:ext cx="111975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99792" y="5991144"/>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99792" y="4869160"/>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260648"/>
            <a:ext cx="7809978" cy="720080"/>
          </a:xfrm>
        </p:spPr>
        <p:txBody>
          <a:bodyPr anchor="t"/>
          <a:lstStyle/>
          <a:p>
            <a:pPr algn="l"/>
            <a:r>
              <a:rPr lang="es-ES" sz="2400" dirty="0">
                <a:latin typeface="Calibri" panose="020F0502020204030204" pitchFamily="34" charset="0"/>
              </a:rPr>
              <a:t>Estrategias para hacer la prueba del VIH </a:t>
            </a:r>
          </a:p>
        </p:txBody>
      </p:sp>
      <p:sp>
        <p:nvSpPr>
          <p:cNvPr id="6" name="Rounded Rectangle 5"/>
          <p:cNvSpPr/>
          <p:nvPr/>
        </p:nvSpPr>
        <p:spPr>
          <a:xfrm>
            <a:off x="899592" y="1244622"/>
            <a:ext cx="1872208"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50000"/>
                    <a:lumOff val="50000"/>
                  </a:schemeClr>
                </a:solidFill>
                <a:latin typeface="+mj-lt"/>
              </a:rPr>
              <a:t>Centradas en la persona </a:t>
            </a:r>
          </a:p>
        </p:txBody>
      </p:sp>
      <p:sp>
        <p:nvSpPr>
          <p:cNvPr id="7" name="Rounded Rectangle 6"/>
          <p:cNvSpPr/>
          <p:nvPr/>
        </p:nvSpPr>
        <p:spPr>
          <a:xfrm>
            <a:off x="917757" y="3008670"/>
            <a:ext cx="1835878" cy="63453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50000"/>
                    <a:lumOff val="50000"/>
                  </a:schemeClr>
                </a:solidFill>
                <a:latin typeface="+mj-lt"/>
              </a:rPr>
              <a:t>Centradas en el medio </a:t>
            </a:r>
          </a:p>
        </p:txBody>
      </p:sp>
      <p:sp>
        <p:nvSpPr>
          <p:cNvPr id="8" name="Rounded Rectangle 7"/>
          <p:cNvSpPr/>
          <p:nvPr/>
        </p:nvSpPr>
        <p:spPr>
          <a:xfrm>
            <a:off x="4100314" y="1244622"/>
            <a:ext cx="4248472"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50000"/>
                    <a:lumOff val="50000"/>
                  </a:schemeClr>
                </a:solidFill>
                <a:latin typeface="+mj-lt"/>
              </a:rPr>
              <a:t>Personas de grupos de alto riesgo </a:t>
            </a:r>
          </a:p>
          <a:p>
            <a:pPr algn="ctr"/>
            <a:r>
              <a:rPr lang="es-ES" sz="1600" dirty="0">
                <a:solidFill>
                  <a:schemeClr val="tx1">
                    <a:lumMod val="50000"/>
                    <a:lumOff val="50000"/>
                  </a:schemeClr>
                </a:solidFill>
                <a:latin typeface="+mj-lt"/>
              </a:rPr>
              <a:t>MSM, PWID, BME</a:t>
            </a:r>
          </a:p>
        </p:txBody>
      </p:sp>
      <p:graphicFrame>
        <p:nvGraphicFramePr>
          <p:cNvPr id="31" name="Diagram 30"/>
          <p:cNvGraphicFramePr/>
          <p:nvPr>
            <p:extLst>
              <p:ext uri="{D42A27DB-BD31-4B8C-83A1-F6EECF244321}">
                <p14:modId xmlns:p14="http://schemas.microsoft.com/office/powerpoint/2010/main" val="1113583759"/>
              </p:ext>
            </p:extLst>
          </p:nvPr>
        </p:nvGraphicFramePr>
        <p:xfrm>
          <a:off x="6216513" y="2250731"/>
          <a:ext cx="2016224"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899592" y="4581128"/>
            <a:ext cx="1800200"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50000"/>
                    <a:lumOff val="50000"/>
                  </a:schemeClr>
                </a:solidFill>
              </a:rPr>
              <a:t>Centradas en la ubicación</a:t>
            </a:r>
          </a:p>
        </p:txBody>
      </p:sp>
      <p:sp>
        <p:nvSpPr>
          <p:cNvPr id="11" name="Rounded Rectangle 10"/>
          <p:cNvSpPr/>
          <p:nvPr/>
        </p:nvSpPr>
        <p:spPr>
          <a:xfrm>
            <a:off x="4067944" y="4581128"/>
            <a:ext cx="4248472"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50000"/>
                    <a:lumOff val="50000"/>
                  </a:schemeClr>
                </a:solidFill>
                <a:latin typeface="+mj-lt"/>
              </a:rPr>
              <a:t>Áreas con alta seroprevalencia diagnosticada </a:t>
            </a:r>
          </a:p>
        </p:txBody>
      </p:sp>
      <p:sp>
        <p:nvSpPr>
          <p:cNvPr id="12" name="Rounded Rectangle 11"/>
          <p:cNvSpPr/>
          <p:nvPr/>
        </p:nvSpPr>
        <p:spPr>
          <a:xfrm>
            <a:off x="899592" y="5661248"/>
            <a:ext cx="1800200" cy="61206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50000"/>
                    <a:lumOff val="50000"/>
                  </a:schemeClr>
                </a:solidFill>
              </a:rPr>
              <a:t>Centradas en la enfermedad</a:t>
            </a:r>
          </a:p>
        </p:txBody>
      </p:sp>
      <p:sp>
        <p:nvSpPr>
          <p:cNvPr id="13" name="Rounded Rectangle 12"/>
          <p:cNvSpPr/>
          <p:nvPr/>
        </p:nvSpPr>
        <p:spPr>
          <a:xfrm>
            <a:off x="4100314" y="5769260"/>
            <a:ext cx="4248472" cy="504056"/>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50000"/>
                    <a:lumOff val="50000"/>
                  </a:schemeClr>
                </a:solidFill>
              </a:rPr>
              <a:t>Enfermedades indicadoras del VIH</a:t>
            </a:r>
          </a:p>
        </p:txBody>
      </p:sp>
      <p:sp>
        <p:nvSpPr>
          <p:cNvPr id="15" name="Rounded Rectangle 14"/>
          <p:cNvSpPr/>
          <p:nvPr/>
        </p:nvSpPr>
        <p:spPr>
          <a:xfrm>
            <a:off x="4067944" y="3643208"/>
            <a:ext cx="4209578" cy="385253"/>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1600" dirty="0">
                <a:solidFill>
                  <a:schemeClr val="tx1">
                    <a:lumMod val="50000"/>
                    <a:lumOff val="50000"/>
                  </a:schemeClr>
                </a:solidFill>
                <a:latin typeface="+mj-lt"/>
              </a:rPr>
              <a:t>Comunidad</a:t>
            </a:r>
          </a:p>
        </p:txBody>
      </p:sp>
      <p:sp>
        <p:nvSpPr>
          <p:cNvPr id="30" name="Rounded Rectangle 29"/>
          <p:cNvSpPr/>
          <p:nvPr/>
        </p:nvSpPr>
        <p:spPr>
          <a:xfrm>
            <a:off x="4067944" y="2600908"/>
            <a:ext cx="2049338" cy="43204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50000"/>
                    <a:lumOff val="50000"/>
                  </a:schemeClr>
                </a:solidFill>
                <a:latin typeface="+mj-lt"/>
              </a:rPr>
              <a:t>Clínico</a:t>
            </a:r>
          </a:p>
        </p:txBody>
      </p:sp>
      <p:cxnSp>
        <p:nvCxnSpPr>
          <p:cNvPr id="23" name="Straight Connector 22"/>
          <p:cNvCxnSpPr/>
          <p:nvPr/>
        </p:nvCxnSpPr>
        <p:spPr>
          <a:xfrm>
            <a:off x="2771800" y="3325939"/>
            <a:ext cx="651706"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23506" y="2888941"/>
            <a:ext cx="0" cy="900099"/>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23506" y="2888941"/>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23506" y="3789040"/>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79512" y="6381328"/>
            <a:ext cx="8888434" cy="372932"/>
            <a:chOff x="179512" y="6381328"/>
            <a:chExt cx="8888434" cy="372932"/>
          </a:xfrm>
        </p:grpSpPr>
        <p:pic>
          <p:nvPicPr>
            <p:cNvPr id="2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1903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Graphic spid="31" grpId="0">
        <p:bldAsOne/>
      </p:bldGraphic>
      <p:bldP spid="10" grpId="0" animBg="1"/>
      <p:bldP spid="11" grpId="0" animBg="1"/>
      <p:bldP spid="12" grpId="0" animBg="1"/>
      <p:bldP spid="13" grpId="0" animBg="1"/>
      <p:bldP spid="15" grpId="0" animBg="1"/>
      <p:bldP spid="3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042" y="476671"/>
            <a:ext cx="3817181" cy="5812135"/>
          </a:xfrm>
          <a:prstGeom prst="rect">
            <a:avLst/>
          </a:prstGeom>
          <a:noFill/>
          <a:ln w="9525">
            <a:solidFill>
              <a:schemeClr val="bg1">
                <a:lumMod val="50000"/>
              </a:schemeClr>
            </a:solidFill>
            <a:miter lim="800000"/>
            <a:headEnd/>
            <a:tailEnd/>
          </a:ln>
          <a:effectLst>
            <a:outerShdw dist="50800" dir="5760000" algn="ctr" rotWithShape="0">
              <a:schemeClr val="bg2"/>
            </a:outerShdw>
          </a:effectLst>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4273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00311"/>
            <a:ext cx="4032448" cy="5765142"/>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488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Rectángulo"/>
          <p:cNvSpPr/>
          <p:nvPr/>
        </p:nvSpPr>
        <p:spPr>
          <a:xfrm>
            <a:off x="3131840" y="2204864"/>
            <a:ext cx="5755164" cy="3279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77" y="1661343"/>
            <a:ext cx="2755631" cy="407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6" descr="LOGO_MSSSI_COLOR"/>
          <p:cNvPicPr>
            <a:picLocks noChangeAspect="1" noChangeArrowheads="1"/>
          </p:cNvPicPr>
          <p:nvPr/>
        </p:nvPicPr>
        <p:blipFill>
          <a:blip r:embed="rId4" cstate="print"/>
          <a:srcRect/>
          <a:stretch>
            <a:fillRect/>
          </a:stretch>
        </p:blipFill>
        <p:spPr bwMode="auto">
          <a:xfrm>
            <a:off x="7051854" y="5685045"/>
            <a:ext cx="1835150" cy="630238"/>
          </a:xfrm>
          <a:prstGeom prst="rect">
            <a:avLst/>
          </a:prstGeom>
          <a:noFill/>
          <a:ln w="9525">
            <a:noFill/>
            <a:miter lim="800000"/>
            <a:headEnd/>
            <a:tailEnd/>
          </a:ln>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2204864"/>
            <a:ext cx="5755164" cy="327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a:xfrm>
            <a:off x="201077" y="188640"/>
            <a:ext cx="7899315" cy="864096"/>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s-ES" altLang="en-US" sz="2400" dirty="0" smtClean="0">
                <a:latin typeface="Calibri" pitchFamily="34" charset="0"/>
                <a:ea typeface="ＭＳ Ｐゴシック" pitchFamily="34" charset="-128"/>
                <a:cs typeface="Calibri" pitchFamily="34" charset="0"/>
              </a:rPr>
              <a:t>Guía de recomendaciones para el diagnóstico precoz del VIH en el ámbito sanitario, Abril 2014</a:t>
            </a:r>
            <a:endParaRPr lang="es-ES" altLang="en-US" sz="2400" dirty="0">
              <a:latin typeface="Calibri" pitchFamily="34" charset="0"/>
              <a:ea typeface="ＭＳ Ｐゴシック" pitchFamily="34" charset="-128"/>
              <a:cs typeface="Calibri" pitchFamily="34" charset="0"/>
            </a:endParaRPr>
          </a:p>
        </p:txBody>
      </p:sp>
      <p:sp>
        <p:nvSpPr>
          <p:cNvPr id="2" name="1 CuadroTexto"/>
          <p:cNvSpPr txBox="1"/>
          <p:nvPr/>
        </p:nvSpPr>
        <p:spPr>
          <a:xfrm>
            <a:off x="3707905" y="1484784"/>
            <a:ext cx="4752527" cy="646331"/>
          </a:xfrm>
          <a:prstGeom prst="rect">
            <a:avLst/>
          </a:prstGeom>
          <a:noFill/>
        </p:spPr>
        <p:txBody>
          <a:bodyPr wrap="square" rtlCol="0">
            <a:spAutoFit/>
          </a:bodyPr>
          <a:lstStyle/>
          <a:p>
            <a:pPr algn="ctr"/>
            <a:r>
              <a:rPr lang="es-ES" dirty="0" smtClean="0"/>
              <a:t>Algoritmo de recomendaciones de realización de la prueba </a:t>
            </a:r>
            <a:endParaRPr lang="es-ES" dirty="0"/>
          </a:p>
        </p:txBody>
      </p: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224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Guidance doc.jpg"/>
          <p:cNvPicPr>
            <a:picLocks noChangeAspect="1"/>
          </p:cNvPicPr>
          <p:nvPr/>
        </p:nvPicPr>
        <p:blipFill>
          <a:blip r:embed="rId3" cstate="print"/>
          <a:srcRect/>
          <a:stretch>
            <a:fillRect/>
          </a:stretch>
        </p:blipFill>
        <p:spPr>
          <a:xfrm>
            <a:off x="1547664" y="417442"/>
            <a:ext cx="5842266" cy="5848766"/>
          </a:xfrm>
          <a:prstGeom prst="rect">
            <a:avLst/>
          </a:prstGeom>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32308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 </a:t>
            </a:r>
          </a:p>
        </p:txBody>
      </p:sp>
      <p:sp>
        <p:nvSpPr>
          <p:cNvPr id="4" name="Title 1"/>
          <p:cNvSpPr txBox="1">
            <a:spLocks/>
          </p:cNvSpPr>
          <p:nvPr/>
        </p:nvSpPr>
        <p:spPr>
          <a:xfrm>
            <a:off x="251520" y="260648"/>
            <a:ext cx="8229600" cy="9906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s-ES" sz="2400" dirty="0">
                <a:solidFill>
                  <a:schemeClr val="tx1">
                    <a:lumMod val="50000"/>
                    <a:lumOff val="50000"/>
                  </a:schemeClr>
                </a:solidFill>
                <a:latin typeface="Calibri" panose="020F0502020204030204" pitchFamily="34" charset="0"/>
              </a:rPr>
              <a:t>Prueba del VIH guiada por enfermedades indicadoras </a:t>
            </a:r>
          </a:p>
        </p:txBody>
      </p:sp>
      <p:sp>
        <p:nvSpPr>
          <p:cNvPr id="5" name="Right Arrow 4"/>
          <p:cNvSpPr/>
          <p:nvPr/>
        </p:nvSpPr>
        <p:spPr>
          <a:xfrm>
            <a:off x="251520" y="902011"/>
            <a:ext cx="8892480" cy="5053977"/>
          </a:xfrm>
          <a:prstGeom prst="rightArrow">
            <a:avLst/>
          </a:prstGeom>
          <a:solidFill>
            <a:srgbClr val="E9EDF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388523" y="2339184"/>
            <a:ext cx="1618756" cy="2021590"/>
            <a:chOff x="3702" y="1516193"/>
            <a:chExt cx="1618756" cy="2021590"/>
          </a:xfrm>
        </p:grpSpPr>
        <p:sp>
          <p:nvSpPr>
            <p:cNvPr id="7" name="Rounded Rectangle 6"/>
            <p:cNvSpPr/>
            <p:nvPr/>
          </p:nvSpPr>
          <p:spPr>
            <a:xfrm>
              <a:off x="3702"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82723"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a:t>Las enfermedades indicadoras son enfermedades relacionadas con un exceso de riesgo de ser VIH positivo. </a:t>
              </a:r>
            </a:p>
          </p:txBody>
        </p:sp>
      </p:grpSp>
      <p:grpSp>
        <p:nvGrpSpPr>
          <p:cNvPr id="11" name="Group 10"/>
          <p:cNvGrpSpPr/>
          <p:nvPr/>
        </p:nvGrpSpPr>
        <p:grpSpPr>
          <a:xfrm>
            <a:off x="2116715" y="2339184"/>
            <a:ext cx="1618756" cy="2021590"/>
            <a:chOff x="1703396" y="1516193"/>
            <a:chExt cx="1618756" cy="2021590"/>
          </a:xfrm>
        </p:grpSpPr>
        <p:sp>
          <p:nvSpPr>
            <p:cNvPr id="12" name="Rounded Rectangle 11"/>
            <p:cNvSpPr/>
            <p:nvPr/>
          </p:nvSpPr>
          <p:spPr>
            <a:xfrm>
              <a:off x="1703396"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782417"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a:t>Cada vez hay más elementos en favor de la prevalencia del VIH en distintas enfermedades indicadoras</a:t>
              </a:r>
            </a:p>
          </p:txBody>
        </p:sp>
      </p:grpSp>
      <p:grpSp>
        <p:nvGrpSpPr>
          <p:cNvPr id="14" name="Group 13"/>
          <p:cNvGrpSpPr/>
          <p:nvPr/>
        </p:nvGrpSpPr>
        <p:grpSpPr>
          <a:xfrm>
            <a:off x="3852972" y="2339184"/>
            <a:ext cx="1618756" cy="2021590"/>
            <a:chOff x="3403089" y="1516193"/>
            <a:chExt cx="1618756" cy="2021590"/>
          </a:xfrm>
        </p:grpSpPr>
        <p:sp>
          <p:nvSpPr>
            <p:cNvPr id="15" name="Rounded Rectangle 14"/>
            <p:cNvSpPr/>
            <p:nvPr/>
          </p:nvSpPr>
          <p:spPr>
            <a:xfrm>
              <a:off x="3403089"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3482110"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a:t>La prueba del VIH sistemática es rentable cuando la prevalencia del VIH no diagnosticado en el grupo destinatario es  &gt; 0,1 %</a:t>
              </a:r>
            </a:p>
          </p:txBody>
        </p:sp>
      </p:grpSp>
      <p:grpSp>
        <p:nvGrpSpPr>
          <p:cNvPr id="17" name="Group 16"/>
          <p:cNvGrpSpPr/>
          <p:nvPr/>
        </p:nvGrpSpPr>
        <p:grpSpPr>
          <a:xfrm>
            <a:off x="5559032" y="2339184"/>
            <a:ext cx="1618756" cy="2021590"/>
            <a:chOff x="4372426" y="1516191"/>
            <a:chExt cx="1618756" cy="2021590"/>
          </a:xfrm>
        </p:grpSpPr>
        <p:sp>
          <p:nvSpPr>
            <p:cNvPr id="18" name="Rounded Rectangle 17"/>
            <p:cNvSpPr/>
            <p:nvPr/>
          </p:nvSpPr>
          <p:spPr>
            <a:xfrm>
              <a:off x="4372426" y="1516191"/>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4372426" y="1608545"/>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a:t>La prueba del VIH guiada por enfermedades indicadoras se incluye en muchas directrices de la prueba del VIH, pero la aplicación es muy variable</a:t>
              </a:r>
            </a:p>
          </p:txBody>
        </p:sp>
      </p:grpSp>
      <p:grpSp>
        <p:nvGrpSpPr>
          <p:cNvPr id="20" name="Group 19"/>
          <p:cNvGrpSpPr/>
          <p:nvPr/>
        </p:nvGrpSpPr>
        <p:grpSpPr>
          <a:xfrm>
            <a:off x="7308304" y="2339184"/>
            <a:ext cx="1618756" cy="2021590"/>
            <a:chOff x="6802477" y="1516193"/>
            <a:chExt cx="1618756" cy="2021590"/>
          </a:xfrm>
        </p:grpSpPr>
        <p:sp>
          <p:nvSpPr>
            <p:cNvPr id="21" name="Rounded Rectangle 20"/>
            <p:cNvSpPr/>
            <p:nvPr/>
          </p:nvSpPr>
          <p:spPr>
            <a:xfrm>
              <a:off x="6802477"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6881498"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a:t>Este fue el motivo del estudio europeo HIDES sobre las enfermedades indicadoras del VIH</a:t>
              </a:r>
            </a:p>
          </p:txBody>
        </p:sp>
      </p:grpSp>
      <p:grpSp>
        <p:nvGrpSpPr>
          <p:cNvPr id="24" name="Group 23"/>
          <p:cNvGrpSpPr/>
          <p:nvPr/>
        </p:nvGrpSpPr>
        <p:grpSpPr>
          <a:xfrm>
            <a:off x="179512" y="6381328"/>
            <a:ext cx="8888434" cy="372932"/>
            <a:chOff x="179512" y="6381328"/>
            <a:chExt cx="8888434" cy="372932"/>
          </a:xfrm>
        </p:grpSpPr>
        <p:pic>
          <p:nvPicPr>
            <p:cNvPr id="2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61643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08912" cy="648072"/>
          </a:xfrm>
        </p:spPr>
        <p:txBody>
          <a:bodyPr anchor="t">
            <a:normAutofit fontScale="90000"/>
          </a:bodyPr>
          <a:lstStyle/>
          <a:p>
            <a:pPr algn="l"/>
            <a:r>
              <a:rPr lang="es-ES" sz="2400" dirty="0"/>
              <a:t>¿Qué es la prueba del VIH guiada por enfermedades indicadoras?</a:t>
            </a:r>
          </a:p>
        </p:txBody>
      </p:sp>
      <p:sp>
        <p:nvSpPr>
          <p:cNvPr id="3" name="Pladsholder til indhold 2"/>
          <p:cNvSpPr>
            <a:spLocks noGrp="1"/>
          </p:cNvSpPr>
          <p:nvPr>
            <p:ph idx="1"/>
          </p:nvPr>
        </p:nvSpPr>
        <p:spPr>
          <a:xfrm>
            <a:off x="611560" y="1268761"/>
            <a:ext cx="7920880" cy="1152128"/>
          </a:xfrm>
        </p:spPr>
        <p:txBody>
          <a:bodyPr>
            <a:noAutofit/>
          </a:bodyPr>
          <a:lstStyle/>
          <a:p>
            <a:pPr marL="0" indent="0">
              <a:spcBef>
                <a:spcPts val="0"/>
              </a:spcBef>
              <a:buNone/>
            </a:pPr>
            <a:r>
              <a:rPr lang="es-ES" sz="1800" dirty="0"/>
              <a:t>Este es un enfoque en el que los profesionales de la salud ofrecen sistemáticamente una prueba del VIH a todas las personas que presentan una enfermedad indicadora porque la afección está asociada a la infección por el VIH sin diagnosticar.</a:t>
            </a:r>
          </a:p>
        </p:txBody>
      </p:sp>
      <p:sp>
        <p:nvSpPr>
          <p:cNvPr id="4" name="Rectangle 3"/>
          <p:cNvSpPr/>
          <p:nvPr/>
        </p:nvSpPr>
        <p:spPr>
          <a:xfrm>
            <a:off x="611560" y="2636912"/>
            <a:ext cx="7848872" cy="923330"/>
          </a:xfrm>
          <a:prstGeom prst="rect">
            <a:avLst/>
          </a:prstGeom>
        </p:spPr>
        <p:txBody>
          <a:bodyPr wrap="square">
            <a:spAutoFit/>
          </a:bodyPr>
          <a:lstStyle/>
          <a:p>
            <a:r>
              <a:rPr lang="es-ES" dirty="0"/>
              <a:t>Los estudios indican que la prueba del VIH sistemática es rentable cuando la prevalencia del VIH sin diagnosticar en personas con una enfermedad indicadora determinada es  &gt; 0,1 %.</a:t>
            </a:r>
          </a:p>
        </p:txBody>
      </p:sp>
      <p:sp>
        <p:nvSpPr>
          <p:cNvPr id="5" name="Rectangle 4"/>
          <p:cNvSpPr/>
          <p:nvPr/>
        </p:nvSpPr>
        <p:spPr>
          <a:xfrm>
            <a:off x="604146" y="4005064"/>
            <a:ext cx="7856286" cy="1754326"/>
          </a:xfrm>
          <a:prstGeom prst="rect">
            <a:avLst/>
          </a:prstGeom>
        </p:spPr>
        <p:txBody>
          <a:bodyPr wrap="square">
            <a:spAutoFit/>
          </a:bodyPr>
          <a:lstStyle/>
          <a:p>
            <a:r>
              <a:rPr lang="es-ES" dirty="0"/>
              <a:t>El concepto de la prueba del VIH guiada por enfermedades indicadoras es un enfoque con el que se puede motivar a los profesionales sanitarios a ofrecer las pruebas a los pacientes basándose en la presencia de una enfermedad indicadora en lugar de un comportamiento o un grupo de riesgo. Esta básicamente aborda muchas de las </a:t>
            </a:r>
            <a:r>
              <a:rPr lang="es-ES" dirty="0" smtClean="0"/>
              <a:t>dificultades que </a:t>
            </a:r>
            <a:r>
              <a:rPr lang="es-ES" dirty="0"/>
              <a:t>el paciente y el profesional sanitario encuentran a la prueba del VIH.</a:t>
            </a:r>
            <a:endParaRPr lang="es-ES" baseline="30000" dirty="0"/>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10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 y="332656"/>
            <a:ext cx="8229600" cy="634082"/>
          </a:xfrm>
        </p:spPr>
        <p:txBody>
          <a:bodyPr anchor="t">
            <a:normAutofit/>
          </a:bodyPr>
          <a:lstStyle/>
          <a:p>
            <a:pPr algn="l"/>
            <a:r>
              <a:rPr lang="es-ES" sz="2400" dirty="0"/>
              <a:t>Enfermedades indicadoras</a:t>
            </a:r>
          </a:p>
        </p:txBody>
      </p:sp>
      <p:sp>
        <p:nvSpPr>
          <p:cNvPr id="3" name="Pladsholder til indhold 2"/>
          <p:cNvSpPr>
            <a:spLocks noGrp="1"/>
          </p:cNvSpPr>
          <p:nvPr>
            <p:ph idx="1"/>
          </p:nvPr>
        </p:nvSpPr>
        <p:spPr>
          <a:xfrm>
            <a:off x="539552" y="908720"/>
            <a:ext cx="8064896" cy="1296144"/>
          </a:xfrm>
        </p:spPr>
        <p:txBody>
          <a:bodyPr>
            <a:noAutofit/>
          </a:bodyPr>
          <a:lstStyle/>
          <a:p>
            <a:pPr marL="0" indent="0">
              <a:lnSpc>
                <a:spcPct val="120000"/>
              </a:lnSpc>
              <a:spcBef>
                <a:spcPts val="0"/>
              </a:spcBef>
              <a:buNone/>
            </a:pPr>
            <a:r>
              <a:rPr lang="es-ES" sz="2200" dirty="0"/>
              <a:t>Categorías</a:t>
            </a:r>
          </a:p>
          <a:p>
            <a:pPr marL="0" indent="0">
              <a:lnSpc>
                <a:spcPct val="120000"/>
              </a:lnSpc>
              <a:spcBef>
                <a:spcPts val="0"/>
              </a:spcBef>
              <a:buNone/>
            </a:pPr>
            <a:endParaRPr lang="es-ES" sz="1800" dirty="0"/>
          </a:p>
          <a:p>
            <a:pPr marL="628650" indent="-628650">
              <a:lnSpc>
                <a:spcPct val="120000"/>
              </a:lnSpc>
              <a:spcBef>
                <a:spcPts val="0"/>
              </a:spcBef>
              <a:buAutoNum type="arabicPeriod"/>
            </a:pPr>
            <a:r>
              <a:rPr lang="es-ES" sz="1600" dirty="0"/>
              <a:t>Enfermedades que definen el SIDA</a:t>
            </a:r>
          </a:p>
          <a:p>
            <a:pPr marL="114300" indent="0">
              <a:lnSpc>
                <a:spcPct val="120000"/>
              </a:lnSpc>
              <a:spcBef>
                <a:spcPts val="0"/>
              </a:spcBef>
              <a:buNone/>
            </a:pPr>
            <a:endParaRPr lang="es-ES" sz="1600" dirty="0"/>
          </a:p>
          <a:p>
            <a:pPr marL="400050" lvl="1" indent="0">
              <a:lnSpc>
                <a:spcPct val="120000"/>
              </a:lnSpc>
              <a:spcBef>
                <a:spcPts val="0"/>
              </a:spcBef>
              <a:buNone/>
            </a:pPr>
            <a:r>
              <a:rPr lang="en-US" sz="1600" dirty="0"/>
              <a:t>	</a:t>
            </a:r>
          </a:p>
          <a:p>
            <a:pPr marL="400050" lvl="1" indent="0">
              <a:lnSpc>
                <a:spcPct val="150000"/>
              </a:lnSpc>
              <a:buNone/>
            </a:pPr>
            <a:endParaRPr lang="es-ES" sz="1600" dirty="0"/>
          </a:p>
          <a:p>
            <a:pPr marL="0" indent="0">
              <a:buNone/>
            </a:pPr>
            <a:endParaRPr lang="es-ES" sz="1800" dirty="0"/>
          </a:p>
        </p:txBody>
      </p:sp>
      <p:sp>
        <p:nvSpPr>
          <p:cNvPr id="4" name="Rectangle 3"/>
          <p:cNvSpPr/>
          <p:nvPr/>
        </p:nvSpPr>
        <p:spPr>
          <a:xfrm>
            <a:off x="549492" y="2092764"/>
            <a:ext cx="7144511" cy="1288943"/>
          </a:xfrm>
          <a:prstGeom prst="rect">
            <a:avLst/>
          </a:prstGeom>
        </p:spPr>
        <p:txBody>
          <a:bodyPr wrap="square">
            <a:spAutoFit/>
          </a:bodyPr>
          <a:lstStyle/>
          <a:p>
            <a:pPr marL="622300" indent="-622300">
              <a:lnSpc>
                <a:spcPct val="120000"/>
              </a:lnSpc>
              <a:spcBef>
                <a:spcPts val="0"/>
              </a:spcBef>
              <a:buNone/>
            </a:pPr>
            <a:r>
              <a:rPr lang="es-ES" sz="1600" dirty="0"/>
              <a:t>2.a      Enfermedades asociadas a una prevalencia del VIH no diagnosticado &gt;  0,1 %                                                                       </a:t>
            </a:r>
          </a:p>
          <a:p>
            <a:pPr marL="622300" indent="-622300">
              <a:lnSpc>
                <a:spcPct val="120000"/>
              </a:lnSpc>
              <a:spcBef>
                <a:spcPts val="0"/>
              </a:spcBef>
              <a:buNone/>
            </a:pPr>
            <a:r>
              <a:rPr lang="es-ES" sz="1600" dirty="0"/>
              <a:t>2.b </a:t>
            </a:r>
            <a:r>
              <a:rPr lang="en-US" sz="1600" dirty="0"/>
              <a:t>	</a:t>
            </a:r>
            <a:r>
              <a:rPr lang="es-ES" sz="1600" dirty="0"/>
              <a:t>Otras enfermedades que, según el experto, se consideran </a:t>
            </a:r>
          </a:p>
          <a:p>
            <a:pPr marL="622300" indent="-622300">
              <a:lnSpc>
                <a:spcPct val="120000"/>
              </a:lnSpc>
              <a:spcBef>
                <a:spcPts val="0"/>
              </a:spcBef>
              <a:buNone/>
            </a:pPr>
            <a:r>
              <a:rPr lang="en-US" sz="1600" dirty="0"/>
              <a:t>	</a:t>
            </a:r>
            <a:r>
              <a:rPr lang="es-ES" sz="1600" dirty="0"/>
              <a:t>probables de tener una prevalencia del VIH no diagnosticado  &gt; 0,1 %. </a:t>
            </a:r>
          </a:p>
          <a:p>
            <a:pPr>
              <a:lnSpc>
                <a:spcPct val="120000"/>
              </a:lnSpc>
            </a:pPr>
            <a:endParaRPr lang="es-ES" dirty="0"/>
          </a:p>
        </p:txBody>
      </p:sp>
      <p:sp>
        <p:nvSpPr>
          <p:cNvPr id="5" name="Rectangle 4"/>
          <p:cNvSpPr/>
          <p:nvPr/>
        </p:nvSpPr>
        <p:spPr>
          <a:xfrm>
            <a:off x="567033" y="3284984"/>
            <a:ext cx="7200800" cy="1288943"/>
          </a:xfrm>
          <a:prstGeom prst="rect">
            <a:avLst/>
          </a:prstGeom>
        </p:spPr>
        <p:txBody>
          <a:bodyPr wrap="square">
            <a:spAutoFit/>
          </a:bodyPr>
          <a:lstStyle/>
          <a:p>
            <a:pPr marL="622300" indent="-622300">
              <a:lnSpc>
                <a:spcPct val="120000"/>
              </a:lnSpc>
              <a:spcBef>
                <a:spcPts val="0"/>
              </a:spcBef>
              <a:buAutoNum type="arabicPeriod" startAt="3"/>
            </a:pPr>
            <a:r>
              <a:rPr lang="es-ES" sz="1600" dirty="0"/>
              <a:t>Enfermedades donde el hecho de no identificar la presencia de infección por el VIH puede tener importantes implicaciones adversas para el tratamiento clínico de la persona.</a:t>
            </a:r>
          </a:p>
          <a:p>
            <a:pPr marL="622300" indent="-622300">
              <a:lnSpc>
                <a:spcPct val="120000"/>
              </a:lnSpc>
              <a:spcBef>
                <a:spcPts val="0"/>
              </a:spcBef>
              <a:buAutoNum type="arabicPeriod" startAt="3"/>
            </a:pPr>
            <a:endParaRPr lang="es-ES" dirty="0"/>
          </a:p>
        </p:txBody>
      </p:sp>
      <p:sp>
        <p:nvSpPr>
          <p:cNvPr id="6" name="Rectangle 5"/>
          <p:cNvSpPr/>
          <p:nvPr/>
        </p:nvSpPr>
        <p:spPr>
          <a:xfrm>
            <a:off x="683568" y="5122234"/>
            <a:ext cx="7560840" cy="757130"/>
          </a:xfrm>
          <a:prstGeom prst="rect">
            <a:avLst/>
          </a:prstGeom>
        </p:spPr>
        <p:txBody>
          <a:bodyPr wrap="square">
            <a:spAutoFit/>
          </a:bodyPr>
          <a:lstStyle/>
          <a:p>
            <a:pPr>
              <a:lnSpc>
                <a:spcPct val="120000"/>
              </a:lnSpc>
            </a:pPr>
            <a:r>
              <a:rPr lang="es-ES"/>
              <a:t>El estudio HIDES (estudio europeo de las enfermedades indicadoras del VIH) ha investigado la prevalencia del VIH en posibles enfermedades indicadoras en toda Europa.</a:t>
            </a: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21663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l"/>
            <a:r>
              <a:rPr lang="es-ES" sz="2400" dirty="0" smtClean="0"/>
              <a:t>Tasa de nuevos diagnósticos </a:t>
            </a:r>
            <a:r>
              <a:rPr lang="es-ES" sz="2400" dirty="0"/>
              <a:t>del VIH notificados, por año de diagnóstico, región europea de la OMS, 2005-2014</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37" y="1532434"/>
            <a:ext cx="8308962" cy="398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206" y="5682718"/>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19070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391453"/>
            <a:ext cx="8229600" cy="504056"/>
          </a:xfrm>
        </p:spPr>
        <p:txBody>
          <a:bodyPr anchor="t">
            <a:normAutofit/>
          </a:bodyPr>
          <a:lstStyle/>
          <a:p>
            <a:pPr algn="l"/>
            <a:r>
              <a:rPr lang="es-ES" sz="2400" dirty="0">
                <a:latin typeface="Calibri" panose="020F0502020204030204" pitchFamily="34" charset="0"/>
              </a:rPr>
              <a:t>HIDES – Fase 2, 2012-2014</a:t>
            </a:r>
          </a:p>
        </p:txBody>
      </p:sp>
      <p:sp>
        <p:nvSpPr>
          <p:cNvPr id="3" name="Content Placeholder 2"/>
          <p:cNvSpPr>
            <a:spLocks noGrp="1"/>
          </p:cNvSpPr>
          <p:nvPr>
            <p:ph idx="1"/>
          </p:nvPr>
        </p:nvSpPr>
        <p:spPr>
          <a:xfrm>
            <a:off x="251520" y="1196751"/>
            <a:ext cx="3888432" cy="4824537"/>
          </a:xfrm>
        </p:spPr>
        <p:txBody>
          <a:bodyPr>
            <a:normAutofit/>
          </a:bodyPr>
          <a:lstStyle/>
          <a:p>
            <a:pPr marL="0" indent="0">
              <a:buNone/>
            </a:pPr>
            <a:endParaRPr lang="es-ES" sz="2000" dirty="0">
              <a:latin typeface="Calibri" panose="020F0502020204030204" pitchFamily="34" charset="0"/>
              <a:cs typeface="Calibri" panose="020F0502020204030204" pitchFamily="34" charset="0"/>
            </a:endParaRPr>
          </a:p>
          <a:p>
            <a:pPr marL="0" indent="0">
              <a:buNone/>
            </a:pPr>
            <a:r>
              <a:rPr lang="es-ES" sz="2000" dirty="0">
                <a:latin typeface="Calibri" panose="020F0502020204030204" pitchFamily="34" charset="0"/>
              </a:rPr>
              <a:t>Ofrecer sistemáticamente la prueba del VIH a pacientes (18-65 años) que presenten una enfermedad indicadora</a:t>
            </a:r>
          </a:p>
          <a:p>
            <a:pPr marL="0" indent="0">
              <a:buNone/>
            </a:pPr>
            <a:endParaRPr lang="es-ES" sz="2000" b="1" dirty="0">
              <a:latin typeface="Calibri" panose="020F0502020204030204" pitchFamily="34" charset="0"/>
              <a:cs typeface="Calibri" panose="020F0502020204030204" pitchFamily="34" charset="0"/>
            </a:endParaRPr>
          </a:p>
          <a:p>
            <a:pPr marL="0" indent="0">
              <a:buNone/>
            </a:pPr>
            <a:endParaRPr lang="es-ES" sz="2000" b="1" dirty="0">
              <a:latin typeface="Calibri" panose="020F0502020204030204" pitchFamily="34" charset="0"/>
              <a:cs typeface="Calibri" panose="020F0502020204030204" pitchFamily="34" charset="0"/>
            </a:endParaRPr>
          </a:p>
          <a:p>
            <a:pPr marL="0" indent="0">
              <a:buNone/>
            </a:pPr>
            <a:endParaRPr lang="es-ES" sz="2000" b="1" dirty="0">
              <a:latin typeface="Calibri" panose="020F0502020204030204" pitchFamily="34" charset="0"/>
              <a:cs typeface="Calibri" panose="020F0502020204030204" pitchFamily="34" charset="0"/>
            </a:endParaRPr>
          </a:p>
          <a:p>
            <a:pPr marL="0" indent="0">
              <a:buNone/>
            </a:pPr>
            <a:endParaRPr lang="es-ES" sz="2000" b="1" dirty="0">
              <a:latin typeface="Calibri" panose="020F0502020204030204" pitchFamily="34" charset="0"/>
              <a:cs typeface="Calibri" panose="020F0502020204030204" pitchFamily="34" charset="0"/>
            </a:endParaRPr>
          </a:p>
          <a:p>
            <a:pPr marL="0" indent="0">
              <a:buNone/>
            </a:pPr>
            <a:r>
              <a:rPr lang="es-ES" sz="2000" dirty="0">
                <a:latin typeface="Calibri" panose="020F0502020204030204" pitchFamily="34" charset="0"/>
              </a:rPr>
              <a:t>Criterio de valoración principal: manifestación de infección por el VIH sin diagnosticar previa &gt;0,1 % en cada enfermedad indicadora (EI) </a:t>
            </a:r>
          </a:p>
          <a:p>
            <a:pPr marL="0" indent="0">
              <a:buNone/>
            </a:pPr>
            <a:endParaRPr lang="es-ES" sz="2000" dirty="0">
              <a:latin typeface="Calibri" panose="020F0502020204030204" pitchFamily="34" charset="0"/>
              <a:cs typeface="Calibri" panose="020F0502020204030204" pitchFamily="34" charset="0"/>
            </a:endParaRPr>
          </a:p>
          <a:p>
            <a:endParaRPr lang="es-ES" sz="2000" dirty="0">
              <a:solidFill>
                <a:schemeClr val="accent4"/>
              </a:solidFill>
              <a:latin typeface="Calibri" panose="020F0502020204030204" pitchFamily="34" charset="0"/>
              <a:cs typeface="Calibri" panose="020F0502020204030204" pitchFamily="34" charset="0"/>
            </a:endParaRPr>
          </a:p>
          <a:p>
            <a:endParaRPr lang="es-ES" sz="2000" dirty="0">
              <a:solidFill>
                <a:schemeClr val="accent4"/>
              </a:solidFill>
              <a:latin typeface="Corbel" panose="020B0503020204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88495507"/>
              </p:ext>
            </p:extLst>
          </p:nvPr>
        </p:nvGraphicFramePr>
        <p:xfrm>
          <a:off x="4211960" y="1196752"/>
          <a:ext cx="4536505" cy="4904944"/>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1368152">
                  <a:extLst>
                    <a:ext uri="{9D8B030D-6E8A-4147-A177-3AD203B41FA5}">
                      <a16:colId xmlns="" xmlns:a16="http://schemas.microsoft.com/office/drawing/2014/main" val="20000"/>
                    </a:ext>
                  </a:extLst>
                </a:gridCol>
                <a:gridCol w="3168353">
                  <a:extLst>
                    <a:ext uri="{9D8B030D-6E8A-4147-A177-3AD203B41FA5}">
                      <a16:colId xmlns="" xmlns:a16="http://schemas.microsoft.com/office/drawing/2014/main" val="20001"/>
                    </a:ext>
                  </a:extLst>
                </a:gridCol>
              </a:tblGrid>
              <a:tr h="398830">
                <a:tc>
                  <a:txBody>
                    <a:bodyPr/>
                    <a:lstStyle/>
                    <a:p>
                      <a:r>
                        <a:rPr lang="es-ES" sz="1200" dirty="0">
                          <a:solidFill>
                            <a:schemeClr val="tx1"/>
                          </a:solidFill>
                          <a:latin typeface="Corbel" panose="020B0503020204020204" pitchFamily="34" charset="0"/>
                        </a:rPr>
                        <a:t>Área de enfermedad</a:t>
                      </a:r>
                    </a:p>
                  </a:txBody>
                  <a:tcPr>
                    <a:solidFill>
                      <a:srgbClr val="E9EDF4"/>
                    </a:solidFill>
                  </a:tcPr>
                </a:tc>
                <a:tc>
                  <a:txBody>
                    <a:bodyPr/>
                    <a:lstStyle/>
                    <a:p>
                      <a:r>
                        <a:rPr lang="es-ES" sz="1200" dirty="0">
                          <a:solidFill>
                            <a:schemeClr val="tx1"/>
                          </a:solidFill>
                          <a:latin typeface="Corbel" panose="020B0503020204020204" pitchFamily="34" charset="0"/>
                        </a:rPr>
                        <a:t>Enfermedades indicadoras</a:t>
                      </a:r>
                    </a:p>
                  </a:txBody>
                  <a:tcPr>
                    <a:solidFill>
                      <a:srgbClr val="E9EDF4"/>
                    </a:solidFill>
                  </a:tcPr>
                </a:tc>
                <a:extLst>
                  <a:ext uri="{0D108BD9-81ED-4DB2-BD59-A6C34878D82A}">
                    <a16:rowId xmlns="" xmlns:a16="http://schemas.microsoft.com/office/drawing/2014/main" val="10000"/>
                  </a:ext>
                </a:extLst>
              </a:tr>
              <a:tr h="1382358">
                <a:tc>
                  <a:txBody>
                    <a:bodyPr/>
                    <a:lstStyle/>
                    <a:p>
                      <a:r>
                        <a:rPr lang="es-ES" sz="1200" dirty="0">
                          <a:latin typeface="Corbel" panose="020B0503020204020204" pitchFamily="34" charset="0"/>
                        </a:rPr>
                        <a:t>Tumores malignos</a:t>
                      </a:r>
                    </a:p>
                  </a:txBody>
                  <a:tcPr>
                    <a:solidFill>
                      <a:srgbClr val="E9EDF4"/>
                    </a:solidFill>
                  </a:tcPr>
                </a:tc>
                <a:tc>
                  <a:txBody>
                    <a:bodyPr/>
                    <a:lstStyle/>
                    <a:p>
                      <a:r>
                        <a:rPr lang="es-ES" sz="1200" dirty="0">
                          <a:latin typeface="Corbel" panose="020B0503020204020204" pitchFamily="34" charset="0"/>
                        </a:rPr>
                        <a:t>Linfoma</a:t>
                      </a:r>
                    </a:p>
                    <a:p>
                      <a:r>
                        <a:rPr lang="es-ES" sz="1200" dirty="0">
                          <a:latin typeface="Corbel" panose="020B0503020204020204" pitchFamily="34" charset="0"/>
                        </a:rPr>
                        <a:t>Displasia cervical o cáncer (CIN II y superior)</a:t>
                      </a:r>
                    </a:p>
                    <a:p>
                      <a:r>
                        <a:rPr lang="es-ES" sz="1200" dirty="0">
                          <a:latin typeface="Corbel" panose="020B0503020204020204" pitchFamily="34" charset="0"/>
                        </a:rPr>
                        <a:t>Displasia anal o cáncer (AIN II y superior)</a:t>
                      </a:r>
                    </a:p>
                    <a:p>
                      <a:r>
                        <a:rPr lang="es-ES" sz="1200" dirty="0">
                          <a:latin typeface="Corbel" panose="020B0503020204020204" pitchFamily="34" charset="0"/>
                        </a:rPr>
                        <a:t>Cáncer de pulmón primario</a:t>
                      </a:r>
                    </a:p>
                  </a:txBody>
                  <a:tcPr>
                    <a:solidFill>
                      <a:srgbClr val="E9EDF4"/>
                    </a:solidFill>
                  </a:tcPr>
                </a:tc>
                <a:extLst>
                  <a:ext uri="{0D108BD9-81ED-4DB2-BD59-A6C34878D82A}">
                    <a16:rowId xmlns="" xmlns:a16="http://schemas.microsoft.com/office/drawing/2014/main" val="10001"/>
                  </a:ext>
                </a:extLst>
              </a:tr>
              <a:tr h="1079235">
                <a:tc>
                  <a:txBody>
                    <a:bodyPr/>
                    <a:lstStyle/>
                    <a:p>
                      <a:r>
                        <a:rPr lang="es-ES" sz="1200" dirty="0">
                          <a:latin typeface="Corbel" panose="020B0503020204020204" pitchFamily="34" charset="0"/>
                        </a:rPr>
                        <a:t>Infecciones virales</a:t>
                      </a:r>
                    </a:p>
                  </a:txBody>
                  <a:tcPr>
                    <a:solidFill>
                      <a:srgbClr val="E9EDF4"/>
                    </a:solidFill>
                  </a:tcPr>
                </a:tc>
                <a:tc>
                  <a:txBody>
                    <a:bodyPr/>
                    <a:lstStyle/>
                    <a:p>
                      <a:r>
                        <a:rPr lang="es-ES" sz="1200" dirty="0">
                          <a:latin typeface="Corbel" panose="020B0503020204020204" pitchFamily="34" charset="0"/>
                        </a:rPr>
                        <a:t>Infección hepatitis B</a:t>
                      </a:r>
                    </a:p>
                    <a:p>
                      <a:r>
                        <a:rPr lang="es-ES" sz="1200" dirty="0">
                          <a:latin typeface="Corbel" panose="020B0503020204020204" pitchFamily="34" charset="0"/>
                        </a:rPr>
                        <a:t>Infección hepatitis C</a:t>
                      </a:r>
                    </a:p>
                    <a:p>
                      <a:r>
                        <a:rPr lang="es-ES" sz="1200" dirty="0">
                          <a:latin typeface="Corbel" panose="020B0503020204020204" pitchFamily="34" charset="0"/>
                        </a:rPr>
                        <a:t>Infección concomitante hepatitis B y C</a:t>
                      </a:r>
                    </a:p>
                    <a:p>
                      <a:r>
                        <a:rPr lang="es-ES" sz="1200" dirty="0">
                          <a:latin typeface="Corbel" panose="020B0503020204020204" pitchFamily="34" charset="0"/>
                        </a:rPr>
                        <a:t>Enfermedad tipo mononucleosis latente</a:t>
                      </a:r>
                    </a:p>
                  </a:txBody>
                  <a:tcPr>
                    <a:solidFill>
                      <a:srgbClr val="E9EDF4"/>
                    </a:solidFill>
                  </a:tcPr>
                </a:tc>
                <a:extLst>
                  <a:ext uri="{0D108BD9-81ED-4DB2-BD59-A6C34878D82A}">
                    <a16:rowId xmlns="" xmlns:a16="http://schemas.microsoft.com/office/drawing/2014/main" val="10002"/>
                  </a:ext>
                </a:extLst>
              </a:tr>
              <a:tr h="808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Corbel" panose="020B0503020204020204" pitchFamily="34" charset="0"/>
                        </a:rPr>
                        <a:t>Trastornos hematológicos</a:t>
                      </a:r>
                    </a:p>
                    <a:p>
                      <a:endParaRPr lang="es-ES" sz="1200" dirty="0">
                        <a:latin typeface="Corbel" panose="020B0503020204020204" pitchFamily="34" charset="0"/>
                      </a:endParaRPr>
                    </a:p>
                  </a:txBody>
                  <a:tcPr>
                    <a:solidFill>
                      <a:srgbClr val="E9EDF4"/>
                    </a:solidFill>
                  </a:tcPr>
                </a:tc>
                <a:tc>
                  <a:txBody>
                    <a:bodyPr/>
                    <a:lstStyle/>
                    <a:p>
                      <a:r>
                        <a:rPr lang="es-ES" sz="1200" dirty="0">
                          <a:latin typeface="Corbel" panose="020B0503020204020204" pitchFamily="34" charset="0"/>
                        </a:rPr>
                        <a:t>Leucocitopenia y/o trombocitopenia </a:t>
                      </a:r>
                    </a:p>
                    <a:p>
                      <a:r>
                        <a:rPr lang="es-ES" sz="1200" dirty="0">
                          <a:latin typeface="Corbel" panose="020B0503020204020204" pitchFamily="34" charset="0"/>
                        </a:rPr>
                        <a:t>Linfadenopatía</a:t>
                      </a:r>
                    </a:p>
                  </a:txBody>
                  <a:tcPr>
                    <a:solidFill>
                      <a:srgbClr val="E9EDF4"/>
                    </a:solidFill>
                  </a:tcPr>
                </a:tc>
                <a:extLst>
                  <a:ext uri="{0D108BD9-81ED-4DB2-BD59-A6C34878D82A}">
                    <a16:rowId xmlns="" xmlns:a16="http://schemas.microsoft.com/office/drawing/2014/main" val="10003"/>
                  </a:ext>
                </a:extLst>
              </a:tr>
              <a:tr h="588673">
                <a:tc>
                  <a:txBody>
                    <a:bodyPr/>
                    <a:lstStyle/>
                    <a:p>
                      <a:r>
                        <a:rPr lang="es-ES" sz="1200" dirty="0">
                          <a:latin typeface="Corbel" panose="020B0503020204020204" pitchFamily="34" charset="0"/>
                        </a:rPr>
                        <a:t>Psoriasis</a:t>
                      </a:r>
                    </a:p>
                  </a:txBody>
                  <a:tcPr>
                    <a:solidFill>
                      <a:srgbClr val="E9EDF4"/>
                    </a:solidFill>
                  </a:tcPr>
                </a:tc>
                <a:tc>
                  <a:txBody>
                    <a:bodyPr/>
                    <a:lstStyle/>
                    <a:p>
                      <a:r>
                        <a:rPr lang="es-ES" sz="1200" dirty="0">
                          <a:latin typeface="Corbel" panose="020B0503020204020204" pitchFamily="34" charset="0"/>
                        </a:rPr>
                        <a:t>grave dermatológica</a:t>
                      </a:r>
                    </a:p>
                    <a:p>
                      <a:r>
                        <a:rPr lang="es-ES" sz="1200" dirty="0">
                          <a:latin typeface="Corbel" panose="020B0503020204020204" pitchFamily="34" charset="0"/>
                        </a:rPr>
                        <a:t>Dermatitis seborreica</a:t>
                      </a:r>
                    </a:p>
                  </a:txBody>
                  <a:tcPr>
                    <a:solidFill>
                      <a:srgbClr val="E9EDF4"/>
                    </a:solidFill>
                  </a:tcPr>
                </a:tc>
                <a:extLst>
                  <a:ext uri="{0D108BD9-81ED-4DB2-BD59-A6C34878D82A}">
                    <a16:rowId xmlns="" xmlns:a16="http://schemas.microsoft.com/office/drawing/2014/main" val="10004"/>
                  </a:ext>
                </a:extLst>
              </a:tr>
              <a:tr h="588673">
                <a:tc>
                  <a:txBody>
                    <a:bodyPr/>
                    <a:lstStyle/>
                    <a:p>
                      <a:r>
                        <a:rPr lang="es-ES" sz="1200" dirty="0">
                          <a:latin typeface="Corbel" panose="020B0503020204020204" pitchFamily="34" charset="0"/>
                        </a:rPr>
                        <a:t>Otros</a:t>
                      </a:r>
                    </a:p>
                  </a:txBody>
                  <a:tcPr>
                    <a:solidFill>
                      <a:srgbClr val="E9EDF4"/>
                    </a:solidFill>
                  </a:tcPr>
                </a:tc>
                <a:tc>
                  <a:txBody>
                    <a:bodyPr/>
                    <a:lstStyle/>
                    <a:p>
                      <a:r>
                        <a:rPr lang="es-ES" sz="1200" dirty="0">
                          <a:latin typeface="Corbel" panose="020B0503020204020204" pitchFamily="34" charset="0"/>
                        </a:rPr>
                        <a:t>Neumonía (hospitalización)</a:t>
                      </a:r>
                    </a:p>
                    <a:p>
                      <a:r>
                        <a:rPr lang="es-ES" sz="1200" dirty="0">
                          <a:latin typeface="Corbel" panose="020B0503020204020204" pitchFamily="34" charset="0"/>
                        </a:rPr>
                        <a:t>Neuropatía periférica</a:t>
                      </a:r>
                    </a:p>
                  </a:txBody>
                  <a:tcPr>
                    <a:solidFill>
                      <a:srgbClr val="E9EDF4"/>
                    </a:solidFill>
                  </a:tcPr>
                </a:tc>
                <a:extLst>
                  <a:ext uri="{0D108BD9-81ED-4DB2-BD59-A6C34878D82A}">
                    <a16:rowId xmlns="" xmlns:a16="http://schemas.microsoft.com/office/drawing/2014/main" val="10005"/>
                  </a:ext>
                </a:extLst>
              </a:tr>
            </a:tbl>
          </a:graphicData>
        </a:graphic>
      </p:graphicFrame>
      <p:pic>
        <p:nvPicPr>
          <p:cNvPr id="5" name="Picture 4"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3587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2143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632848" cy="648072"/>
          </a:xfrm>
        </p:spPr>
        <p:txBody>
          <a:bodyPr>
            <a:normAutofit/>
          </a:bodyPr>
          <a:lstStyle/>
          <a:p>
            <a:pPr algn="l"/>
            <a:r>
              <a:rPr lang="es-ES" sz="2400" dirty="0" smtClean="0"/>
              <a:t>Inscripción?? Resumen</a:t>
            </a:r>
            <a:endParaRPr lang="es-ES" sz="2400" dirty="0"/>
          </a:p>
        </p:txBody>
      </p:sp>
      <p:sp>
        <p:nvSpPr>
          <p:cNvPr id="3" name="Content Placeholder 2"/>
          <p:cNvSpPr>
            <a:spLocks noGrp="1"/>
          </p:cNvSpPr>
          <p:nvPr>
            <p:ph idx="1"/>
          </p:nvPr>
        </p:nvSpPr>
        <p:spPr>
          <a:xfrm>
            <a:off x="467544" y="1340768"/>
            <a:ext cx="8229600" cy="2476872"/>
          </a:xfrm>
        </p:spPr>
        <p:txBody>
          <a:bodyPr>
            <a:normAutofit/>
          </a:bodyPr>
          <a:lstStyle/>
          <a:p>
            <a:pPr marL="0" indent="0">
              <a:buNone/>
            </a:pPr>
            <a:r>
              <a:rPr lang="es-ES" sz="2000" dirty="0">
                <a:solidFill>
                  <a:schemeClr val="tx1">
                    <a:lumMod val="75000"/>
                    <a:lumOff val="25000"/>
                  </a:schemeClr>
                </a:solidFill>
              </a:rPr>
              <a:t>Se realizaron 150 encuestas en 42 centros clínicos de 20 países de 4 regiones de Europa</a:t>
            </a:r>
          </a:p>
          <a:p>
            <a:pPr marL="0" indent="0">
              <a:buNone/>
            </a:pPr>
            <a:r>
              <a:rPr lang="es-ES" sz="2000" dirty="0" smtClean="0"/>
              <a:t>Se </a:t>
            </a:r>
            <a:r>
              <a:rPr lang="es-ES" sz="2000" dirty="0"/>
              <a:t>inscribieron 10.139 pacientes</a:t>
            </a:r>
          </a:p>
          <a:p>
            <a:pPr marL="0" indent="0">
              <a:buNone/>
            </a:pPr>
            <a:r>
              <a:rPr lang="es-ES" sz="2000" dirty="0" smtClean="0"/>
              <a:t>Se excluyeron </a:t>
            </a:r>
            <a:r>
              <a:rPr lang="es-ES" sz="2000" dirty="0">
                <a:solidFill>
                  <a:schemeClr val="tx1">
                    <a:lumMod val="75000"/>
                    <a:lumOff val="25000"/>
                  </a:schemeClr>
                </a:solidFill>
              </a:rPr>
              <a:t>668 participantes </a:t>
            </a:r>
          </a:p>
          <a:p>
            <a:pPr marL="0" indent="0">
              <a:buNone/>
            </a:pPr>
            <a:r>
              <a:rPr lang="es-ES" sz="2000" dirty="0">
                <a:solidFill>
                  <a:schemeClr val="tx1">
                    <a:lumMod val="75000"/>
                    <a:lumOff val="25000"/>
                  </a:schemeClr>
                </a:solidFill>
              </a:rPr>
              <a:t>Total de </a:t>
            </a:r>
            <a:r>
              <a:rPr lang="es-ES" sz="2000" b="1" dirty="0">
                <a:solidFill>
                  <a:schemeClr val="tx2"/>
                </a:solidFill>
              </a:rPr>
              <a:t>9471</a:t>
            </a:r>
            <a:r>
              <a:rPr lang="es-ES" dirty="0"/>
              <a:t> </a:t>
            </a:r>
            <a:r>
              <a:rPr lang="es-ES" sz="2000" dirty="0">
                <a:solidFill>
                  <a:schemeClr val="tx1">
                    <a:lumMod val="75000"/>
                    <a:lumOff val="25000"/>
                  </a:schemeClr>
                </a:solidFill>
              </a:rPr>
              <a:t>participantes</a:t>
            </a:r>
          </a:p>
        </p:txBody>
      </p:sp>
      <p:graphicFrame>
        <p:nvGraphicFramePr>
          <p:cNvPr id="4" name="Group 217"/>
          <p:cNvGraphicFramePr>
            <a:graphicFrameLocks noGrp="1"/>
          </p:cNvGraphicFramePr>
          <p:nvPr>
            <p:extLst>
              <p:ext uri="{D42A27DB-BD31-4B8C-83A1-F6EECF244321}">
                <p14:modId xmlns:p14="http://schemas.microsoft.com/office/powerpoint/2010/main" val="3407124692"/>
              </p:ext>
            </p:extLst>
          </p:nvPr>
        </p:nvGraphicFramePr>
        <p:xfrm>
          <a:off x="2123728" y="3212976"/>
          <a:ext cx="5328592" cy="2662040"/>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2304256">
                  <a:extLst>
                    <a:ext uri="{9D8B030D-6E8A-4147-A177-3AD203B41FA5}">
                      <a16:colId xmlns="" xmlns:a16="http://schemas.microsoft.com/office/drawing/2014/main" val="20000"/>
                    </a:ext>
                  </a:extLst>
                </a:gridCol>
                <a:gridCol w="2160240">
                  <a:extLst>
                    <a:ext uri="{9D8B030D-6E8A-4147-A177-3AD203B41FA5}">
                      <a16:colId xmlns="" xmlns:a16="http://schemas.microsoft.com/office/drawing/2014/main" val="20001"/>
                    </a:ext>
                  </a:extLst>
                </a:gridCol>
                <a:gridCol w="864096">
                  <a:extLst>
                    <a:ext uri="{9D8B030D-6E8A-4147-A177-3AD203B41FA5}">
                      <a16:colId xmlns="" xmlns:a16="http://schemas.microsoft.com/office/drawing/2014/main" val="20002"/>
                    </a:ext>
                  </a:extLst>
                </a:gridCol>
              </a:tblGrid>
              <a:tr h="504056">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Inscripción por región</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Número de inscritos</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0"/>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1" u="none" strike="noStrike" cap="none" normalizeH="0" baseline="0" dirty="0">
                          <a:ln>
                            <a:noFill/>
                          </a:ln>
                          <a:solidFill>
                            <a:schemeClr val="tx2"/>
                          </a:solidFill>
                          <a:effectLst/>
                          <a:latin typeface="Calibri" panose="020F0502020204030204" pitchFamily="34" charset="0"/>
                        </a:rPr>
                        <a:t>Total</a:t>
                      </a:r>
                      <a:endParaRPr kumimoji="0" lang="es-ES"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1" u="none" strike="noStrike" cap="none" normalizeH="0" baseline="0" dirty="0">
                          <a:ln>
                            <a:noFill/>
                          </a:ln>
                          <a:solidFill>
                            <a:schemeClr val="tx2"/>
                          </a:solidFill>
                          <a:effectLst/>
                          <a:latin typeface="Calibri" panose="020F0502020204030204" pitchFamily="34" charset="0"/>
                        </a:rPr>
                        <a:t>9471</a:t>
                      </a:r>
                      <a:endParaRPr kumimoji="0" lang="es-ES"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1" u="none" strike="noStrike" cap="none" normalizeH="0" baseline="0" dirty="0">
                          <a:ln>
                            <a:noFill/>
                          </a:ln>
                          <a:solidFill>
                            <a:schemeClr val="tx2"/>
                          </a:solidFill>
                          <a:effectLst/>
                          <a:latin typeface="Calibri" panose="020F0502020204030204" pitchFamily="34" charset="0"/>
                        </a:rPr>
                        <a:t>100</a:t>
                      </a:r>
                      <a:endParaRPr kumimoji="0" lang="es-ES"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1"/>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Sur</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500</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5,3</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2"/>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Centro</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942</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10,0</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3"/>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Norte</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2297</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24,3</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4"/>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Este</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5732</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60,5</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5"/>
                  </a:ext>
                </a:extLst>
              </a:tr>
            </a:tbl>
          </a:graphicData>
        </a:graphic>
      </p:graphicFrame>
      <p:pic>
        <p:nvPicPr>
          <p:cNvPr id="9"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521" y="576680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8454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pPr algn="l"/>
            <a:r>
              <a:rPr lang="es-ES" sz="2400" dirty="0"/>
              <a:t>Características de los participantes</a:t>
            </a:r>
          </a:p>
        </p:txBody>
      </p:sp>
      <p:sp>
        <p:nvSpPr>
          <p:cNvPr id="8" name="Content Placeholder 7"/>
          <p:cNvSpPr>
            <a:spLocks noGrp="1"/>
          </p:cNvSpPr>
          <p:nvPr>
            <p:ph idx="1"/>
          </p:nvPr>
        </p:nvSpPr>
        <p:spPr>
          <a:xfrm>
            <a:off x="539552" y="1340768"/>
            <a:ext cx="8229600" cy="3168352"/>
          </a:xfrm>
        </p:spPr>
        <p:txBody>
          <a:bodyPr>
            <a:normAutofit/>
          </a:bodyPr>
          <a:lstStyle/>
          <a:p>
            <a:pPr marL="0" indent="0">
              <a:buNone/>
            </a:pPr>
            <a:r>
              <a:rPr lang="es-ES" sz="2000" dirty="0"/>
              <a:t>Participantes</a:t>
            </a:r>
            <a:r>
              <a:rPr lang="en-US" sz="2000" dirty="0"/>
              <a:t>			</a:t>
            </a:r>
            <a:r>
              <a:rPr lang="es-ES" sz="2000" dirty="0"/>
              <a:t>9471</a:t>
            </a:r>
          </a:p>
          <a:p>
            <a:pPr marL="0" indent="0">
              <a:buNone/>
            </a:pPr>
            <a:r>
              <a:rPr lang="es-ES" sz="2000" dirty="0"/>
              <a:t>Hombres</a:t>
            </a:r>
            <a:r>
              <a:rPr lang="en-US" sz="2000" dirty="0"/>
              <a:t>			</a:t>
            </a:r>
            <a:r>
              <a:rPr lang="es-ES" sz="2000" dirty="0"/>
              <a:t>54 %</a:t>
            </a:r>
          </a:p>
          <a:p>
            <a:pPr marL="0" indent="0">
              <a:buNone/>
            </a:pPr>
            <a:r>
              <a:rPr lang="es-ES" sz="2000" dirty="0"/>
              <a:t>Promedio de edad</a:t>
            </a:r>
            <a:r>
              <a:rPr lang="en-US" sz="2000" dirty="0"/>
              <a:t>		</a:t>
            </a:r>
            <a:r>
              <a:rPr lang="es-ES" sz="2000" dirty="0"/>
              <a:t>37 años</a:t>
            </a:r>
            <a:r>
              <a:rPr lang="en-US" sz="2000" dirty="0"/>
              <a:t>	</a:t>
            </a:r>
            <a:r>
              <a:rPr lang="es-ES" sz="2000" dirty="0"/>
              <a:t> (IQR 29-49 años)</a:t>
            </a:r>
          </a:p>
          <a:p>
            <a:pPr marL="0" indent="0">
              <a:buNone/>
            </a:pPr>
            <a:r>
              <a:rPr lang="es-ES" sz="2000" dirty="0"/>
              <a:t>Blancos</a:t>
            </a:r>
            <a:r>
              <a:rPr lang="en-US" sz="2000" dirty="0"/>
              <a:t>				</a:t>
            </a:r>
            <a:r>
              <a:rPr lang="es-ES" sz="2000" dirty="0"/>
              <a:t>87 %</a:t>
            </a:r>
          </a:p>
          <a:p>
            <a:pPr marL="0" indent="0">
              <a:buNone/>
            </a:pPr>
            <a:r>
              <a:rPr lang="es-ES" sz="2000" dirty="0"/>
              <a:t>Prueba del VIH previa</a:t>
            </a:r>
            <a:r>
              <a:rPr lang="en-US" sz="2000" dirty="0"/>
              <a:t>		</a:t>
            </a:r>
            <a:r>
              <a:rPr lang="es-ES" sz="2000" dirty="0"/>
              <a:t>14 %</a:t>
            </a:r>
          </a:p>
          <a:p>
            <a:pPr marL="0" indent="0">
              <a:buNone/>
            </a:pPr>
            <a:r>
              <a:rPr lang="es-ES" sz="2000" dirty="0"/>
              <a:t> - promedio de tiempo desde la última prueba: 1,3 años [IQR 0,4 – 3,2 años])</a:t>
            </a:r>
          </a:p>
          <a:p>
            <a:pPr marL="0" indent="0">
              <a:buNone/>
            </a:pPr>
            <a:endParaRPr lang="es-ES" sz="2400" dirty="0"/>
          </a:p>
          <a:p>
            <a:pPr marL="0" indent="0">
              <a:buNone/>
            </a:pPr>
            <a:r>
              <a:rPr lang="es-ES" sz="2000" dirty="0"/>
              <a:t>Medio:</a:t>
            </a:r>
          </a:p>
          <a:p>
            <a:pPr marL="0" indent="0">
              <a:buNone/>
            </a:pPr>
            <a:endParaRPr lang="es-ES" sz="2000" dirty="0"/>
          </a:p>
        </p:txBody>
      </p:sp>
      <p:graphicFrame>
        <p:nvGraphicFramePr>
          <p:cNvPr id="5" name="Group 217"/>
          <p:cNvGraphicFramePr>
            <a:graphicFrameLocks noGrp="1"/>
          </p:cNvGraphicFramePr>
          <p:nvPr>
            <p:extLst>
              <p:ext uri="{D42A27DB-BD31-4B8C-83A1-F6EECF244321}">
                <p14:modId xmlns:p14="http://schemas.microsoft.com/office/powerpoint/2010/main" val="3004520925"/>
              </p:ext>
            </p:extLst>
          </p:nvPr>
        </p:nvGraphicFramePr>
        <p:xfrm>
          <a:off x="1835696" y="3573016"/>
          <a:ext cx="5184575" cy="2711980"/>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1512168">
                  <a:extLst>
                    <a:ext uri="{9D8B030D-6E8A-4147-A177-3AD203B41FA5}">
                      <a16:colId xmlns="" xmlns:a16="http://schemas.microsoft.com/office/drawing/2014/main" val="20000"/>
                    </a:ext>
                  </a:extLst>
                </a:gridCol>
                <a:gridCol w="2250830">
                  <a:extLst>
                    <a:ext uri="{9D8B030D-6E8A-4147-A177-3AD203B41FA5}">
                      <a16:colId xmlns="" xmlns:a16="http://schemas.microsoft.com/office/drawing/2014/main" val="20001"/>
                    </a:ext>
                  </a:extLst>
                </a:gridCol>
                <a:gridCol w="1421577">
                  <a:extLst>
                    <a:ext uri="{9D8B030D-6E8A-4147-A177-3AD203B41FA5}">
                      <a16:colId xmlns="" xmlns:a16="http://schemas.microsoft.com/office/drawing/2014/main" val="20002"/>
                    </a:ext>
                  </a:extLst>
                </a:gridCol>
              </a:tblGrid>
              <a:tr h="388486">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Número de inscritos</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0"/>
                  </a:ext>
                </a:extLst>
              </a:tr>
              <a:tr h="36317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b="1" i="0" u="none" strike="noStrike" cap="none" normalizeH="0" baseline="0" dirty="0">
                          <a:ln>
                            <a:noFill/>
                          </a:ln>
                          <a:solidFill>
                            <a:srgbClr val="002060"/>
                          </a:solidFill>
                          <a:effectLst/>
                          <a:latin typeface="Calibri" panose="020F0502020204030204" pitchFamily="34" charset="0"/>
                        </a:rPr>
                        <a:t>Total</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b="1" i="0" u="none" strike="noStrike" cap="none" normalizeH="0" baseline="0" dirty="0">
                          <a:ln>
                            <a:noFill/>
                          </a:ln>
                          <a:solidFill>
                            <a:srgbClr val="002060"/>
                          </a:solidFill>
                          <a:effectLst/>
                          <a:latin typeface="Calibri" panose="020F0502020204030204" pitchFamily="34" charset="0"/>
                        </a:rPr>
                        <a:t>9471</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b="1" i="0" u="none" strike="noStrike" cap="none" normalizeH="0" baseline="0" dirty="0">
                          <a:ln>
                            <a:noFill/>
                          </a:ln>
                          <a:solidFill>
                            <a:srgbClr val="002060"/>
                          </a:solidFill>
                          <a:effectLst/>
                          <a:latin typeface="Calibri" panose="020F0502020204030204" pitchFamily="34" charset="0"/>
                        </a:rPr>
                        <a:t>100</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1"/>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Paciente ambulatorio</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4500</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47,5</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2"/>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Paciente hospitalizado</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3564</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37,6</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3"/>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Atención primaria</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270</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2,9</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4"/>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Desconocido</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1137</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400" u="none" strike="noStrike" cap="none" normalizeH="0" baseline="0" dirty="0">
                          <a:ln>
                            <a:noFill/>
                          </a:ln>
                          <a:effectLst/>
                          <a:latin typeface="Calibri" panose="020F0502020204030204" pitchFamily="34" charset="0"/>
                        </a:rPr>
                        <a:t>12,0</a:t>
                      </a:r>
                      <a:endParaRPr kumimoji="0" lang="es-E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5"/>
                  </a:ext>
                </a:extLst>
              </a:tr>
            </a:tbl>
          </a:graphicData>
        </a:graphic>
      </p:graphicFrame>
      <p:pic>
        <p:nvPicPr>
          <p:cNvPr id="9"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521" y="5694361"/>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44133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6635080" cy="850106"/>
          </a:xfrm>
        </p:spPr>
        <p:txBody>
          <a:bodyPr>
            <a:normAutofit/>
          </a:bodyPr>
          <a:lstStyle/>
          <a:p>
            <a:pPr algn="l"/>
            <a:r>
              <a:rPr lang="es-ES" sz="2400" dirty="0"/>
              <a:t>Prueba del VIH positiva (general)</a:t>
            </a:r>
          </a:p>
        </p:txBody>
      </p:sp>
      <p:sp>
        <p:nvSpPr>
          <p:cNvPr id="3" name="Content Placeholder 2"/>
          <p:cNvSpPr>
            <a:spLocks noGrp="1"/>
          </p:cNvSpPr>
          <p:nvPr>
            <p:ph idx="1"/>
          </p:nvPr>
        </p:nvSpPr>
        <p:spPr>
          <a:xfrm>
            <a:off x="467544" y="1196752"/>
            <a:ext cx="8352928" cy="2016224"/>
          </a:xfrm>
        </p:spPr>
        <p:txBody>
          <a:bodyPr>
            <a:noAutofit/>
          </a:bodyPr>
          <a:lstStyle/>
          <a:p>
            <a:pPr marL="0" indent="0">
              <a:buNone/>
            </a:pPr>
            <a:r>
              <a:rPr lang="es-ES" sz="2000" b="1" dirty="0">
                <a:solidFill>
                  <a:schemeClr val="tx2"/>
                </a:solidFill>
              </a:rPr>
              <a:t>235/9471 personas dieron positivo a la prueba del VIH </a:t>
            </a:r>
          </a:p>
          <a:p>
            <a:pPr marL="0" indent="0">
              <a:buNone/>
            </a:pPr>
            <a:r>
              <a:rPr lang="es-ES" sz="2000" b="1" dirty="0">
                <a:solidFill>
                  <a:schemeClr val="tx2"/>
                </a:solidFill>
              </a:rPr>
              <a:t>Prevalencia del VIH: 2,5 % [EI del 95 % 2,2 – 2,8]</a:t>
            </a:r>
          </a:p>
          <a:p>
            <a:pPr marL="0" indent="0">
              <a:buNone/>
            </a:pPr>
            <a:endParaRPr lang="es-ES" sz="2400" b="1" dirty="0">
              <a:solidFill>
                <a:schemeClr val="tx2"/>
              </a:solidFill>
            </a:endParaRPr>
          </a:p>
          <a:p>
            <a:pPr marL="0" indent="0">
              <a:buNone/>
            </a:pPr>
            <a:r>
              <a:rPr lang="es-ES" sz="2000" dirty="0">
                <a:solidFill>
                  <a:schemeClr val="tx1">
                    <a:lumMod val="75000"/>
                    <a:lumOff val="25000"/>
                  </a:schemeClr>
                </a:solidFill>
              </a:rPr>
              <a:t>Variación marcada por región:</a:t>
            </a:r>
          </a:p>
        </p:txBody>
      </p:sp>
      <p:sp>
        <p:nvSpPr>
          <p:cNvPr id="6" name="Slide Number Placeholder 5"/>
          <p:cNvSpPr>
            <a:spLocks noGrp="1"/>
          </p:cNvSpPr>
          <p:nvPr>
            <p:ph type="sldNum" sz="quarter" idx="12"/>
          </p:nvPr>
        </p:nvSpPr>
        <p:spPr/>
        <p:txBody>
          <a:bodyPr/>
          <a:lstStyle/>
          <a:p>
            <a:pPr algn="r"/>
            <a:fld id="{0CFEC368-1D7A-4F81-ABF6-AE0E36BAF64C}" type="slidenum">
              <a:rPr lang="en-US" smtClean="0"/>
              <a:pPr algn="r"/>
              <a:t>73</a:t>
            </a:fld>
            <a:endParaRPr lang="es-ES" dirty="0"/>
          </a:p>
        </p:txBody>
      </p:sp>
      <p:graphicFrame>
        <p:nvGraphicFramePr>
          <p:cNvPr id="4" name="Group 217"/>
          <p:cNvGraphicFramePr>
            <a:graphicFrameLocks noGrp="1"/>
          </p:cNvGraphicFramePr>
          <p:nvPr>
            <p:extLst>
              <p:ext uri="{D42A27DB-BD31-4B8C-83A1-F6EECF244321}">
                <p14:modId xmlns:p14="http://schemas.microsoft.com/office/powerpoint/2010/main" val="2983184199"/>
              </p:ext>
            </p:extLst>
          </p:nvPr>
        </p:nvGraphicFramePr>
        <p:xfrm>
          <a:off x="1273150" y="2996952"/>
          <a:ext cx="6480721" cy="3091604"/>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1152128">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1512169">
                  <a:extLst>
                    <a:ext uri="{9D8B030D-6E8A-4147-A177-3AD203B41FA5}">
                      <a16:colId xmlns="" xmlns:a16="http://schemas.microsoft.com/office/drawing/2014/main" val="20004"/>
                    </a:ext>
                  </a:extLst>
                </a:gridCol>
              </a:tblGrid>
              <a:tr h="640080">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Región</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Número de inscritos</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Número VIH+</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IC 95 %</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0"/>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1" u="none" strike="noStrike" cap="none" normalizeH="0" baseline="0" dirty="0">
                          <a:ln>
                            <a:noFill/>
                          </a:ln>
                          <a:solidFill>
                            <a:schemeClr val="tx2"/>
                          </a:solidFill>
                          <a:effectLst/>
                          <a:latin typeface="Calibri" panose="020F0502020204030204" pitchFamily="34" charset="0"/>
                        </a:rPr>
                        <a:t>All</a:t>
                      </a:r>
                      <a:endParaRPr kumimoji="0" lang="es-ES"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1" u="none" strike="noStrike" cap="none" normalizeH="0" baseline="0" dirty="0">
                          <a:ln>
                            <a:noFill/>
                          </a:ln>
                          <a:solidFill>
                            <a:schemeClr val="tx2"/>
                          </a:solidFill>
                          <a:effectLst/>
                          <a:latin typeface="Calibri" panose="020F0502020204030204" pitchFamily="34" charset="0"/>
                        </a:rPr>
                        <a:t>9471</a:t>
                      </a:r>
                      <a:endParaRPr kumimoji="0" lang="es-ES"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1" u="none" strike="noStrike" cap="none" normalizeH="0" baseline="0" dirty="0">
                          <a:ln>
                            <a:noFill/>
                          </a:ln>
                          <a:solidFill>
                            <a:schemeClr val="tx2"/>
                          </a:solidFill>
                          <a:effectLst/>
                          <a:latin typeface="Calibri" panose="020F0502020204030204" pitchFamily="34" charset="0"/>
                        </a:rPr>
                        <a:t>235</a:t>
                      </a:r>
                      <a:endParaRPr kumimoji="0" lang="es-ES"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1" i="0" u="none" strike="noStrike" cap="none" normalizeH="0" baseline="0" dirty="0">
                          <a:ln>
                            <a:noFill/>
                          </a:ln>
                          <a:solidFill>
                            <a:schemeClr val="tx2"/>
                          </a:solidFill>
                          <a:effectLst/>
                          <a:latin typeface="Calibri" panose="020F0502020204030204" pitchFamily="34" charset="0"/>
                        </a:rPr>
                        <a:t>2,5</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1" i="0" u="none" strike="noStrike" cap="none" normalizeH="0" baseline="0" dirty="0">
                          <a:ln>
                            <a:noFill/>
                          </a:ln>
                          <a:solidFill>
                            <a:schemeClr val="tx2"/>
                          </a:solidFill>
                          <a:effectLst/>
                          <a:latin typeface="Calibri" panose="020F0502020204030204" pitchFamily="34" charset="0"/>
                        </a:rPr>
                        <a:t>2,2 – 2,8</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1"/>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Sur</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500</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25</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5,0</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3,1 – 6,9</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2"/>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Centro</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942</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10</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1,1</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0,4 – 1,7</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3"/>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Norte</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2297</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31</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1,4</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0,9 – 1,8</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4"/>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Este</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5732</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u="none" strike="noStrike" cap="none" normalizeH="0" baseline="0" dirty="0">
                          <a:ln>
                            <a:noFill/>
                          </a:ln>
                          <a:effectLst/>
                          <a:latin typeface="Calibri" panose="020F0502020204030204" pitchFamily="34" charset="0"/>
                        </a:rPr>
                        <a:t>169</a:t>
                      </a:r>
                      <a:endParaRPr kumimoji="0" lang="es-ES"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3,0</a:t>
                      </a: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es-ES" altLang="en-US" sz="1800" b="0" i="0" u="none" strike="noStrike" cap="none" normalizeH="0" baseline="0" dirty="0">
                          <a:ln>
                            <a:noFill/>
                          </a:ln>
                          <a:solidFill>
                            <a:schemeClr val="tx1"/>
                          </a:solidFill>
                          <a:effectLst/>
                          <a:latin typeface="Calibri" panose="020F0502020204030204" pitchFamily="34" charset="0"/>
                        </a:rPr>
                        <a:t>2,5 – 3,4</a:t>
                      </a: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extLst>
                  <a:ext uri="{0D108BD9-81ED-4DB2-BD59-A6C34878D82A}">
                    <a16:rowId xmlns="" xmlns:a16="http://schemas.microsoft.com/office/drawing/2014/main" val="10005"/>
                  </a:ext>
                </a:extLst>
              </a:tr>
            </a:tbl>
          </a:graphicData>
        </a:graphic>
      </p:graphicFrame>
      <p:pic>
        <p:nvPicPr>
          <p:cNvPr id="7"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52" y="5805065"/>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74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90" y="274069"/>
            <a:ext cx="8229600" cy="703984"/>
          </a:xfrm>
        </p:spPr>
        <p:txBody>
          <a:bodyPr anchor="t">
            <a:normAutofit/>
          </a:bodyPr>
          <a:lstStyle/>
          <a:p>
            <a:pPr algn="l"/>
            <a:r>
              <a:rPr lang="es-ES" sz="2400" dirty="0"/>
              <a:t>Fase 2 de HIDES, prevalencia del VIH por enfermedad indicadora</a:t>
            </a:r>
          </a:p>
        </p:txBody>
      </p:sp>
      <p:graphicFrame>
        <p:nvGraphicFramePr>
          <p:cNvPr id="6" name="Chart 4"/>
          <p:cNvGraphicFramePr>
            <a:graphicFrameLocks noGrp="1"/>
          </p:cNvGraphicFramePr>
          <p:nvPr>
            <p:ph idx="1"/>
            <p:extLst>
              <p:ext uri="{D42A27DB-BD31-4B8C-83A1-F6EECF244321}">
                <p14:modId xmlns:p14="http://schemas.microsoft.com/office/powerpoint/2010/main" val="3597344148"/>
              </p:ext>
            </p:extLst>
          </p:nvPr>
        </p:nvGraphicFramePr>
        <p:xfrm>
          <a:off x="715760" y="1148069"/>
          <a:ext cx="7879750" cy="4465366"/>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2"/>
          </p:nvPr>
        </p:nvSpPr>
        <p:spPr/>
        <p:txBody>
          <a:bodyPr/>
          <a:lstStyle/>
          <a:p>
            <a:pPr algn="r"/>
            <a:r>
              <a:rPr lang="es-ES"/>
              <a:t> </a:t>
            </a:r>
          </a:p>
        </p:txBody>
      </p:sp>
      <p:sp>
        <p:nvSpPr>
          <p:cNvPr id="10" name="Tekstboks 4"/>
          <p:cNvSpPr txBox="1"/>
          <p:nvPr/>
        </p:nvSpPr>
        <p:spPr>
          <a:xfrm>
            <a:off x="6805706" y="1372911"/>
            <a:ext cx="1800200" cy="584775"/>
          </a:xfrm>
          <a:prstGeom prst="rect">
            <a:avLst/>
          </a:prstGeom>
          <a:solidFill>
            <a:schemeClr val="bg1"/>
          </a:solidFill>
        </p:spPr>
        <p:txBody>
          <a:bodyPr wrap="square" lIns="91238" tIns="45619" rIns="91238" bIns="45619" rtlCol="0">
            <a:spAutoFit/>
          </a:bodyPr>
          <a:lstStyle/>
          <a:p>
            <a:r>
              <a:rPr lang="es-ES" sz="1600" dirty="0">
                <a:solidFill>
                  <a:srgbClr val="292934"/>
                </a:solidFill>
                <a:latin typeface="Corbel" panose="020B0503020204020204" pitchFamily="34" charset="0"/>
              </a:rPr>
              <a:t>         EI 95 % &gt; 0,1</a:t>
            </a:r>
          </a:p>
          <a:p>
            <a:r>
              <a:rPr lang="es-ES" sz="1600" dirty="0">
                <a:solidFill>
                  <a:srgbClr val="292934"/>
                </a:solidFill>
                <a:latin typeface="Corbel" panose="020B0503020204020204" pitchFamily="34" charset="0"/>
              </a:rPr>
              <a:t>         EI 95 % &lt; 0,1</a:t>
            </a:r>
          </a:p>
        </p:txBody>
      </p:sp>
      <p:sp>
        <p:nvSpPr>
          <p:cNvPr id="11" name="Oval 28"/>
          <p:cNvSpPr/>
          <p:nvPr/>
        </p:nvSpPr>
        <p:spPr>
          <a:xfrm>
            <a:off x="6927945" y="1493912"/>
            <a:ext cx="144016" cy="1348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sp>
        <p:nvSpPr>
          <p:cNvPr id="12" name="Oval 29"/>
          <p:cNvSpPr/>
          <p:nvPr/>
        </p:nvSpPr>
        <p:spPr>
          <a:xfrm>
            <a:off x="6927945" y="1772816"/>
            <a:ext cx="144016" cy="1348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755475880"/>
              </p:ext>
            </p:extLst>
          </p:nvPr>
        </p:nvGraphicFramePr>
        <p:xfrm>
          <a:off x="614976" y="5498534"/>
          <a:ext cx="7056783" cy="1091899"/>
        </p:xfrm>
        <a:graphic>
          <a:graphicData uri="http://schemas.openxmlformats.org/drawingml/2006/table">
            <a:tbl>
              <a:tblPr firstRow="1" bandRow="1">
                <a:tableStyleId>{68D230F3-CF80-4859-8CE7-A43EE81993B5}</a:tableStyleId>
              </a:tblPr>
              <a:tblGrid>
                <a:gridCol w="583337">
                  <a:extLst>
                    <a:ext uri="{9D8B030D-6E8A-4147-A177-3AD203B41FA5}">
                      <a16:colId xmlns="" xmlns:a16="http://schemas.microsoft.com/office/drawing/2014/main" val="20000"/>
                    </a:ext>
                  </a:extLst>
                </a:gridCol>
                <a:gridCol w="462389">
                  <a:extLst>
                    <a:ext uri="{9D8B030D-6E8A-4147-A177-3AD203B41FA5}">
                      <a16:colId xmlns="" xmlns:a16="http://schemas.microsoft.com/office/drawing/2014/main" val="20001"/>
                    </a:ext>
                  </a:extLst>
                </a:gridCol>
                <a:gridCol w="462389">
                  <a:extLst>
                    <a:ext uri="{9D8B030D-6E8A-4147-A177-3AD203B41FA5}">
                      <a16:colId xmlns="" xmlns:a16="http://schemas.microsoft.com/office/drawing/2014/main" val="20002"/>
                    </a:ext>
                  </a:extLst>
                </a:gridCol>
                <a:gridCol w="462389">
                  <a:extLst>
                    <a:ext uri="{9D8B030D-6E8A-4147-A177-3AD203B41FA5}">
                      <a16:colId xmlns="" xmlns:a16="http://schemas.microsoft.com/office/drawing/2014/main" val="20003"/>
                    </a:ext>
                  </a:extLst>
                </a:gridCol>
                <a:gridCol w="462389">
                  <a:extLst>
                    <a:ext uri="{9D8B030D-6E8A-4147-A177-3AD203B41FA5}">
                      <a16:colId xmlns="" xmlns:a16="http://schemas.microsoft.com/office/drawing/2014/main" val="20004"/>
                    </a:ext>
                  </a:extLst>
                </a:gridCol>
                <a:gridCol w="462389">
                  <a:extLst>
                    <a:ext uri="{9D8B030D-6E8A-4147-A177-3AD203B41FA5}">
                      <a16:colId xmlns="" xmlns:a16="http://schemas.microsoft.com/office/drawing/2014/main" val="20005"/>
                    </a:ext>
                  </a:extLst>
                </a:gridCol>
                <a:gridCol w="462389">
                  <a:extLst>
                    <a:ext uri="{9D8B030D-6E8A-4147-A177-3AD203B41FA5}">
                      <a16:colId xmlns="" xmlns:a16="http://schemas.microsoft.com/office/drawing/2014/main" val="20006"/>
                    </a:ext>
                  </a:extLst>
                </a:gridCol>
                <a:gridCol w="462389">
                  <a:extLst>
                    <a:ext uri="{9D8B030D-6E8A-4147-A177-3AD203B41FA5}">
                      <a16:colId xmlns="" xmlns:a16="http://schemas.microsoft.com/office/drawing/2014/main" val="20007"/>
                    </a:ext>
                  </a:extLst>
                </a:gridCol>
                <a:gridCol w="462389">
                  <a:extLst>
                    <a:ext uri="{9D8B030D-6E8A-4147-A177-3AD203B41FA5}">
                      <a16:colId xmlns="" xmlns:a16="http://schemas.microsoft.com/office/drawing/2014/main" val="20008"/>
                    </a:ext>
                  </a:extLst>
                </a:gridCol>
                <a:gridCol w="462389">
                  <a:extLst>
                    <a:ext uri="{9D8B030D-6E8A-4147-A177-3AD203B41FA5}">
                      <a16:colId xmlns="" xmlns:a16="http://schemas.microsoft.com/office/drawing/2014/main" val="20009"/>
                    </a:ext>
                  </a:extLst>
                </a:gridCol>
                <a:gridCol w="462389">
                  <a:extLst>
                    <a:ext uri="{9D8B030D-6E8A-4147-A177-3AD203B41FA5}">
                      <a16:colId xmlns="" xmlns:a16="http://schemas.microsoft.com/office/drawing/2014/main" val="20010"/>
                    </a:ext>
                  </a:extLst>
                </a:gridCol>
                <a:gridCol w="462389">
                  <a:extLst>
                    <a:ext uri="{9D8B030D-6E8A-4147-A177-3AD203B41FA5}">
                      <a16:colId xmlns="" xmlns:a16="http://schemas.microsoft.com/office/drawing/2014/main" val="20011"/>
                    </a:ext>
                  </a:extLst>
                </a:gridCol>
                <a:gridCol w="462389">
                  <a:extLst>
                    <a:ext uri="{9D8B030D-6E8A-4147-A177-3AD203B41FA5}">
                      <a16:colId xmlns="" xmlns:a16="http://schemas.microsoft.com/office/drawing/2014/main" val="20012"/>
                    </a:ext>
                  </a:extLst>
                </a:gridCol>
                <a:gridCol w="462389">
                  <a:extLst>
                    <a:ext uri="{9D8B030D-6E8A-4147-A177-3AD203B41FA5}">
                      <a16:colId xmlns="" xmlns:a16="http://schemas.microsoft.com/office/drawing/2014/main" val="20013"/>
                    </a:ext>
                  </a:extLst>
                </a:gridCol>
                <a:gridCol w="462389">
                  <a:extLst>
                    <a:ext uri="{9D8B030D-6E8A-4147-A177-3AD203B41FA5}">
                      <a16:colId xmlns="" xmlns:a16="http://schemas.microsoft.com/office/drawing/2014/main" val="20014"/>
                    </a:ext>
                  </a:extLst>
                </a:gridCol>
              </a:tblGrid>
              <a:tr h="360379">
                <a:tc>
                  <a:txBody>
                    <a:bodyPr/>
                    <a:lstStyle/>
                    <a:p>
                      <a:r>
                        <a:rPr lang="es-ES" sz="1050" dirty="0">
                          <a:latin typeface="Corbel" panose="020B0503020204020204" pitchFamily="34" charset="0"/>
                        </a:rPr>
                        <a:t>Hiceron la prueba</a:t>
                      </a:r>
                    </a:p>
                  </a:txBody>
                  <a:tcPr>
                    <a:noFill/>
                  </a:tcPr>
                </a:tc>
                <a:tc>
                  <a:txBody>
                    <a:bodyPr/>
                    <a:lstStyle/>
                    <a:p>
                      <a:r>
                        <a:rPr lang="es-ES" sz="1050" dirty="0">
                          <a:latin typeface="Corbel" panose="020B0503020204020204" pitchFamily="34" charset="0"/>
                        </a:rPr>
                        <a:t>73</a:t>
                      </a:r>
                    </a:p>
                  </a:txBody>
                  <a:tcPr>
                    <a:noFill/>
                  </a:tcPr>
                </a:tc>
                <a:tc>
                  <a:txBody>
                    <a:bodyPr/>
                    <a:lstStyle/>
                    <a:p>
                      <a:r>
                        <a:rPr lang="es-ES" sz="1050" dirty="0">
                          <a:latin typeface="Corbel" panose="020B0503020204020204" pitchFamily="34" charset="0"/>
                        </a:rPr>
                        <a:t>734</a:t>
                      </a:r>
                    </a:p>
                  </a:txBody>
                  <a:tcPr>
                    <a:noFill/>
                  </a:tcPr>
                </a:tc>
                <a:tc>
                  <a:txBody>
                    <a:bodyPr/>
                    <a:lstStyle/>
                    <a:p>
                      <a:r>
                        <a:rPr lang="es-ES" sz="1050" dirty="0">
                          <a:latin typeface="Corbel" panose="020B0503020204020204" pitchFamily="34" charset="0"/>
                        </a:rPr>
                        <a:t>401</a:t>
                      </a:r>
                    </a:p>
                  </a:txBody>
                  <a:tcPr>
                    <a:noFill/>
                  </a:tcPr>
                </a:tc>
                <a:tc>
                  <a:txBody>
                    <a:bodyPr/>
                    <a:lstStyle/>
                    <a:p>
                      <a:r>
                        <a:rPr lang="es-ES" sz="1050" dirty="0">
                          <a:latin typeface="Corbel" panose="020B0503020204020204" pitchFamily="34" charset="0"/>
                        </a:rPr>
                        <a:t>722</a:t>
                      </a:r>
                    </a:p>
                  </a:txBody>
                  <a:tcPr>
                    <a:noFill/>
                  </a:tcPr>
                </a:tc>
                <a:tc>
                  <a:txBody>
                    <a:bodyPr/>
                    <a:lstStyle/>
                    <a:p>
                      <a:r>
                        <a:rPr lang="es-ES" sz="1050" dirty="0">
                          <a:latin typeface="Corbel" panose="020B0503020204020204" pitchFamily="34" charset="0"/>
                        </a:rPr>
                        <a:t>1881</a:t>
                      </a:r>
                    </a:p>
                  </a:txBody>
                  <a:tcPr>
                    <a:noFill/>
                  </a:tcPr>
                </a:tc>
                <a:tc>
                  <a:txBody>
                    <a:bodyPr/>
                    <a:lstStyle/>
                    <a:p>
                      <a:r>
                        <a:rPr lang="es-ES" sz="1050" dirty="0">
                          <a:latin typeface="Corbel" panose="020B0503020204020204" pitchFamily="34" charset="0"/>
                        </a:rPr>
                        <a:t>84</a:t>
                      </a:r>
                    </a:p>
                  </a:txBody>
                  <a:tcPr>
                    <a:noFill/>
                  </a:tcPr>
                </a:tc>
                <a:tc>
                  <a:txBody>
                    <a:bodyPr/>
                    <a:lstStyle/>
                    <a:p>
                      <a:r>
                        <a:rPr lang="es-ES" sz="1050" dirty="0">
                          <a:latin typeface="Corbel" panose="020B0503020204020204" pitchFamily="34" charset="0"/>
                        </a:rPr>
                        <a:t>1751</a:t>
                      </a:r>
                    </a:p>
                  </a:txBody>
                  <a:tcPr>
                    <a:noFill/>
                  </a:tcPr>
                </a:tc>
                <a:tc>
                  <a:txBody>
                    <a:bodyPr/>
                    <a:lstStyle/>
                    <a:p>
                      <a:r>
                        <a:rPr lang="es-ES" sz="1050" dirty="0">
                          <a:latin typeface="Corbel" panose="020B0503020204020204" pitchFamily="34" charset="0"/>
                        </a:rPr>
                        <a:t>299</a:t>
                      </a:r>
                    </a:p>
                  </a:txBody>
                  <a:tcPr>
                    <a:noFill/>
                  </a:tcPr>
                </a:tc>
                <a:tc>
                  <a:txBody>
                    <a:bodyPr/>
                    <a:lstStyle/>
                    <a:p>
                      <a:r>
                        <a:rPr lang="es-ES" sz="1050" dirty="0">
                          <a:latin typeface="Corbel" panose="020B0503020204020204" pitchFamily="34" charset="0"/>
                        </a:rPr>
                        <a:t>1126</a:t>
                      </a:r>
                    </a:p>
                  </a:txBody>
                  <a:tcPr>
                    <a:noFill/>
                  </a:tcPr>
                </a:tc>
                <a:tc>
                  <a:txBody>
                    <a:bodyPr/>
                    <a:lstStyle/>
                    <a:p>
                      <a:r>
                        <a:rPr lang="es-ES" sz="1050" dirty="0">
                          <a:latin typeface="Corbel" panose="020B0503020204020204" pitchFamily="34" charset="0"/>
                        </a:rPr>
                        <a:t>1339</a:t>
                      </a:r>
                    </a:p>
                  </a:txBody>
                  <a:tcPr>
                    <a:noFill/>
                  </a:tcPr>
                </a:tc>
                <a:tc>
                  <a:txBody>
                    <a:bodyPr/>
                    <a:lstStyle/>
                    <a:p>
                      <a:r>
                        <a:rPr lang="es-ES" sz="1050" dirty="0">
                          <a:latin typeface="Corbel" panose="020B0503020204020204" pitchFamily="34" charset="0"/>
                        </a:rPr>
                        <a:t>588</a:t>
                      </a:r>
                    </a:p>
                  </a:txBody>
                  <a:tcPr>
                    <a:noFill/>
                  </a:tcPr>
                </a:tc>
                <a:tc>
                  <a:txBody>
                    <a:bodyPr/>
                    <a:lstStyle/>
                    <a:p>
                      <a:r>
                        <a:rPr lang="es-ES" sz="1050" dirty="0">
                          <a:latin typeface="Corbel" panose="020B0503020204020204" pitchFamily="34" charset="0"/>
                        </a:rPr>
                        <a:t>276</a:t>
                      </a:r>
                    </a:p>
                  </a:txBody>
                  <a:tcPr>
                    <a:noFill/>
                  </a:tcPr>
                </a:tc>
                <a:tc>
                  <a:txBody>
                    <a:bodyPr/>
                    <a:lstStyle/>
                    <a:p>
                      <a:r>
                        <a:rPr lang="es-ES" sz="1050" dirty="0">
                          <a:latin typeface="Corbel" panose="020B0503020204020204" pitchFamily="34" charset="0"/>
                        </a:rPr>
                        <a:t>53</a:t>
                      </a:r>
                    </a:p>
                  </a:txBody>
                  <a:tcPr>
                    <a:noFill/>
                  </a:tcPr>
                </a:tc>
                <a:tc>
                  <a:txBody>
                    <a:bodyPr/>
                    <a:lstStyle/>
                    <a:p>
                      <a:r>
                        <a:rPr lang="es-ES" sz="1050" dirty="0">
                          <a:latin typeface="Corbel" panose="020B0503020204020204" pitchFamily="34" charset="0"/>
                        </a:rPr>
                        <a:t>144</a:t>
                      </a:r>
                    </a:p>
                  </a:txBody>
                  <a:tcPr>
                    <a:noFill/>
                  </a:tcPr>
                </a:tc>
                <a:extLst>
                  <a:ext uri="{0D108BD9-81ED-4DB2-BD59-A6C34878D82A}">
                    <a16:rowId xmlns="" xmlns:a16="http://schemas.microsoft.com/office/drawing/2014/main" val="10000"/>
                  </a:ext>
                </a:extLst>
              </a:tr>
              <a:tr h="360379">
                <a:tc>
                  <a:txBody>
                    <a:bodyPr/>
                    <a:lstStyle/>
                    <a:p>
                      <a:r>
                        <a:rPr lang="es-ES" sz="1050" b="1" dirty="0">
                          <a:latin typeface="Corbel" panose="020B0503020204020204" pitchFamily="34" charset="0"/>
                        </a:rPr>
                        <a:t>VIH+</a:t>
                      </a:r>
                    </a:p>
                  </a:txBody>
                  <a:tcPr>
                    <a:solidFill>
                      <a:srgbClr val="D1E8FF"/>
                    </a:solidFill>
                  </a:tcPr>
                </a:tc>
                <a:tc>
                  <a:txBody>
                    <a:bodyPr/>
                    <a:lstStyle/>
                    <a:p>
                      <a:r>
                        <a:rPr lang="es-ES" sz="1050" b="1" dirty="0">
                          <a:latin typeface="Corbel" panose="020B0503020204020204" pitchFamily="34" charset="0"/>
                        </a:rPr>
                        <a:t>7</a:t>
                      </a:r>
                    </a:p>
                  </a:txBody>
                  <a:tcPr>
                    <a:solidFill>
                      <a:srgbClr val="D1E8FF"/>
                    </a:solidFill>
                  </a:tcPr>
                </a:tc>
                <a:tc>
                  <a:txBody>
                    <a:bodyPr/>
                    <a:lstStyle/>
                    <a:p>
                      <a:r>
                        <a:rPr lang="es-ES" sz="1050" b="1" dirty="0">
                          <a:latin typeface="Corbel" panose="020B0503020204020204" pitchFamily="34" charset="0"/>
                        </a:rPr>
                        <a:t>39</a:t>
                      </a:r>
                    </a:p>
                  </a:txBody>
                  <a:tcPr>
                    <a:solidFill>
                      <a:srgbClr val="D1E8FF"/>
                    </a:solidFill>
                  </a:tcPr>
                </a:tc>
                <a:tc>
                  <a:txBody>
                    <a:bodyPr/>
                    <a:lstStyle/>
                    <a:p>
                      <a:r>
                        <a:rPr lang="es-ES" sz="1050" b="1" dirty="0">
                          <a:latin typeface="Corbel" panose="020B0503020204020204" pitchFamily="34" charset="0"/>
                        </a:rPr>
                        <a:t>16</a:t>
                      </a:r>
                    </a:p>
                  </a:txBody>
                  <a:tcPr>
                    <a:solidFill>
                      <a:srgbClr val="D1E8FF"/>
                    </a:solidFill>
                  </a:tcPr>
                </a:tc>
                <a:tc>
                  <a:txBody>
                    <a:bodyPr/>
                    <a:lstStyle/>
                    <a:p>
                      <a:r>
                        <a:rPr lang="es-ES" sz="1050" b="1" dirty="0">
                          <a:latin typeface="Corbel" panose="020B0503020204020204" pitchFamily="34" charset="0"/>
                        </a:rPr>
                        <a:t>32</a:t>
                      </a:r>
                    </a:p>
                  </a:txBody>
                  <a:tcPr>
                    <a:solidFill>
                      <a:srgbClr val="D1E8FF"/>
                    </a:solidFill>
                  </a:tcPr>
                </a:tc>
                <a:tc>
                  <a:txBody>
                    <a:bodyPr/>
                    <a:lstStyle/>
                    <a:p>
                      <a:r>
                        <a:rPr lang="es-ES" sz="1050" b="1" dirty="0">
                          <a:latin typeface="Corbel" panose="020B0503020204020204" pitchFamily="34" charset="0"/>
                        </a:rPr>
                        <a:t>61</a:t>
                      </a:r>
                    </a:p>
                  </a:txBody>
                  <a:tcPr>
                    <a:solidFill>
                      <a:srgbClr val="D1E8FF"/>
                    </a:solidFill>
                  </a:tcPr>
                </a:tc>
                <a:tc>
                  <a:txBody>
                    <a:bodyPr/>
                    <a:lstStyle/>
                    <a:p>
                      <a:r>
                        <a:rPr lang="es-ES" sz="1050" b="1" dirty="0">
                          <a:latin typeface="Corbel" panose="020B0503020204020204" pitchFamily="34" charset="0"/>
                        </a:rPr>
                        <a:t>2</a:t>
                      </a:r>
                    </a:p>
                  </a:txBody>
                  <a:tcPr>
                    <a:solidFill>
                      <a:srgbClr val="D1E8FF"/>
                    </a:solidFill>
                  </a:tcPr>
                </a:tc>
                <a:tc>
                  <a:txBody>
                    <a:bodyPr/>
                    <a:lstStyle/>
                    <a:p>
                      <a:r>
                        <a:rPr lang="es-ES" sz="1050" b="1" dirty="0">
                          <a:latin typeface="Corbel" panose="020B0503020204020204" pitchFamily="34" charset="0"/>
                        </a:rPr>
                        <a:t>41</a:t>
                      </a:r>
                    </a:p>
                  </a:txBody>
                  <a:tcPr>
                    <a:solidFill>
                      <a:srgbClr val="D1E8FF"/>
                    </a:solidFill>
                  </a:tcPr>
                </a:tc>
                <a:tc>
                  <a:txBody>
                    <a:bodyPr/>
                    <a:lstStyle/>
                    <a:p>
                      <a:r>
                        <a:rPr lang="es-ES" sz="1050" b="1" dirty="0">
                          <a:latin typeface="Corbel" panose="020B0503020204020204" pitchFamily="34" charset="0"/>
                        </a:rPr>
                        <a:t>6</a:t>
                      </a:r>
                    </a:p>
                  </a:txBody>
                  <a:tcPr>
                    <a:solidFill>
                      <a:srgbClr val="D1E8FF"/>
                    </a:solidFill>
                  </a:tcPr>
                </a:tc>
                <a:tc>
                  <a:txBody>
                    <a:bodyPr/>
                    <a:lstStyle/>
                    <a:p>
                      <a:r>
                        <a:rPr lang="es-ES" sz="1050" b="1" dirty="0">
                          <a:latin typeface="Corbel" panose="020B0503020204020204" pitchFamily="34" charset="0"/>
                        </a:rPr>
                        <a:t>13</a:t>
                      </a:r>
                    </a:p>
                  </a:txBody>
                  <a:tcPr>
                    <a:solidFill>
                      <a:srgbClr val="D1E8FF"/>
                    </a:solidFill>
                  </a:tcPr>
                </a:tc>
                <a:tc>
                  <a:txBody>
                    <a:bodyPr/>
                    <a:lstStyle/>
                    <a:p>
                      <a:r>
                        <a:rPr lang="es-ES" sz="1050" b="1" dirty="0">
                          <a:latin typeface="Corbel" panose="020B0503020204020204" pitchFamily="34" charset="0"/>
                        </a:rPr>
                        <a:t>13</a:t>
                      </a:r>
                    </a:p>
                  </a:txBody>
                  <a:tcPr>
                    <a:solidFill>
                      <a:srgbClr val="D1E8FF"/>
                    </a:solidFill>
                  </a:tcPr>
                </a:tc>
                <a:tc>
                  <a:txBody>
                    <a:bodyPr/>
                    <a:lstStyle/>
                    <a:p>
                      <a:r>
                        <a:rPr lang="es-ES" sz="1050" b="1" dirty="0">
                          <a:latin typeface="Corbel" panose="020B0503020204020204" pitchFamily="34" charset="0"/>
                        </a:rPr>
                        <a:t>4</a:t>
                      </a:r>
                    </a:p>
                  </a:txBody>
                  <a:tcPr>
                    <a:solidFill>
                      <a:srgbClr val="D1E8FF"/>
                    </a:solidFill>
                  </a:tcPr>
                </a:tc>
                <a:tc>
                  <a:txBody>
                    <a:bodyPr/>
                    <a:lstStyle/>
                    <a:p>
                      <a:r>
                        <a:rPr lang="es-ES" sz="1050" b="1" dirty="0">
                          <a:latin typeface="Corbel" panose="020B0503020204020204" pitchFamily="34" charset="0"/>
                        </a:rPr>
                        <a:t>1</a:t>
                      </a:r>
                    </a:p>
                  </a:txBody>
                  <a:tcPr>
                    <a:solidFill>
                      <a:srgbClr val="D1E8FF"/>
                    </a:solidFill>
                  </a:tcPr>
                </a:tc>
                <a:tc>
                  <a:txBody>
                    <a:bodyPr/>
                    <a:lstStyle/>
                    <a:p>
                      <a:r>
                        <a:rPr lang="es-ES" sz="1050" b="1" dirty="0">
                          <a:latin typeface="Corbel" panose="020B0503020204020204" pitchFamily="34" charset="0"/>
                        </a:rPr>
                        <a:t>0</a:t>
                      </a:r>
                    </a:p>
                  </a:txBody>
                  <a:tcPr>
                    <a:solidFill>
                      <a:srgbClr val="D1E8FF"/>
                    </a:solidFill>
                  </a:tcPr>
                </a:tc>
                <a:tc>
                  <a:txBody>
                    <a:bodyPr/>
                    <a:lstStyle/>
                    <a:p>
                      <a:r>
                        <a:rPr lang="es-ES" sz="1050" b="1" dirty="0">
                          <a:latin typeface="Corbel" panose="020B0503020204020204" pitchFamily="34" charset="0"/>
                        </a:rPr>
                        <a:t>0</a:t>
                      </a:r>
                    </a:p>
                  </a:txBody>
                  <a:tcPr>
                    <a:solidFill>
                      <a:srgbClr val="D1E8FF"/>
                    </a:solidFill>
                  </a:tcPr>
                </a:tc>
                <a:extLst>
                  <a:ext uri="{0D108BD9-81ED-4DB2-BD59-A6C34878D82A}">
                    <a16:rowId xmlns="" xmlns:a16="http://schemas.microsoft.com/office/drawing/2014/main" val="10001"/>
                  </a:ext>
                </a:extLst>
              </a:tr>
            </a:tbl>
          </a:graphicData>
        </a:graphic>
      </p:graphicFrame>
      <p:grpSp>
        <p:nvGrpSpPr>
          <p:cNvPr id="7" name="Group 6"/>
          <p:cNvGrpSpPr/>
          <p:nvPr/>
        </p:nvGrpSpPr>
        <p:grpSpPr>
          <a:xfrm>
            <a:off x="5211429" y="765043"/>
            <a:ext cx="2053767" cy="5852393"/>
            <a:chOff x="4563619" y="888975"/>
            <a:chExt cx="2053767" cy="5852393"/>
          </a:xfrm>
        </p:grpSpPr>
        <p:cxnSp>
          <p:nvCxnSpPr>
            <p:cNvPr id="4" name="Straight Connector 3"/>
            <p:cNvCxnSpPr/>
            <p:nvPr/>
          </p:nvCxnSpPr>
          <p:spPr>
            <a:xfrm>
              <a:off x="5590503" y="1196752"/>
              <a:ext cx="0" cy="554461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563619" y="888975"/>
              <a:ext cx="2053767" cy="307777"/>
            </a:xfrm>
            <a:prstGeom prst="rect">
              <a:avLst/>
            </a:prstGeom>
            <a:noFill/>
          </p:spPr>
          <p:txBody>
            <a:bodyPr wrap="none" rtlCol="0">
              <a:spAutoFit/>
            </a:bodyPr>
            <a:lstStyle/>
            <a:p>
              <a:r>
                <a:rPr lang="es-ES" sz="1400" dirty="0">
                  <a:solidFill>
                    <a:srgbClr val="292934"/>
                  </a:solidFill>
                  <a:latin typeface="Corbel" panose="020B0503020204020204" pitchFamily="34" charset="0"/>
                </a:rPr>
                <a:t>0,1 % y LL EI del 95 % &gt;0,1 %</a:t>
              </a:r>
            </a:p>
          </p:txBody>
        </p:sp>
      </p:grpSp>
      <p:sp useBgFill="1">
        <p:nvSpPr>
          <p:cNvPr id="8" name="Rectangle 7"/>
          <p:cNvSpPr/>
          <p:nvPr/>
        </p:nvSpPr>
        <p:spPr>
          <a:xfrm>
            <a:off x="7525786" y="2093616"/>
            <a:ext cx="1080120" cy="3600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pic>
        <p:nvPicPr>
          <p:cNvPr id="14" name="Picture 4" descr="HIDES 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578" y="567072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179512" y="6381328"/>
            <a:ext cx="8888434" cy="372932"/>
            <a:chOff x="179512" y="6381328"/>
            <a:chExt cx="8888434" cy="372932"/>
          </a:xfrm>
        </p:grpSpPr>
        <p:pic>
          <p:nvPicPr>
            <p:cNvPr id="1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57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08912" cy="864096"/>
          </a:xfrm>
        </p:spPr>
        <p:txBody>
          <a:bodyPr anchor="t">
            <a:noAutofit/>
          </a:bodyPr>
          <a:lstStyle/>
          <a:p>
            <a:pPr algn="l"/>
            <a:r>
              <a:rPr lang="es-ES" sz="2400" dirty="0"/>
              <a:t>HIDES fase 2 - Probabilidades de la prueba del VIH+ por enfermedad indicadora (ajustado)</a:t>
            </a:r>
          </a:p>
        </p:txBody>
      </p:sp>
      <p:graphicFrame>
        <p:nvGraphicFramePr>
          <p:cNvPr id="6" name="Chart 32"/>
          <p:cNvGraphicFramePr>
            <a:graphicFrameLocks/>
          </p:cNvGraphicFramePr>
          <p:nvPr>
            <p:extLst>
              <p:ext uri="{D42A27DB-BD31-4B8C-83A1-F6EECF244321}">
                <p14:modId xmlns:p14="http://schemas.microsoft.com/office/powerpoint/2010/main" val="839354204"/>
              </p:ext>
            </p:extLst>
          </p:nvPr>
        </p:nvGraphicFramePr>
        <p:xfrm>
          <a:off x="683570" y="1185862"/>
          <a:ext cx="6624290" cy="5672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47692434"/>
              </p:ext>
            </p:extLst>
          </p:nvPr>
        </p:nvGraphicFramePr>
        <p:xfrm>
          <a:off x="395536" y="1196754"/>
          <a:ext cx="2520280" cy="4721263"/>
        </p:xfrm>
        <a:graphic>
          <a:graphicData uri="http://schemas.openxmlformats.org/drawingml/2006/table">
            <a:tbl>
              <a:tblPr firstRow="1" bandRow="1">
                <a:tableStyleId>{2D5ABB26-0587-4C30-8999-92F81FD0307C}</a:tableStyleId>
              </a:tblPr>
              <a:tblGrid>
                <a:gridCol w="2520280">
                  <a:extLst>
                    <a:ext uri="{9D8B030D-6E8A-4147-A177-3AD203B41FA5}">
                      <a16:colId xmlns="" xmlns:a16="http://schemas.microsoft.com/office/drawing/2014/main" val="20000"/>
                    </a:ext>
                  </a:extLst>
                </a:gridCol>
              </a:tblGrid>
              <a:tr h="495561">
                <a:tc>
                  <a:txBody>
                    <a:bodyPr/>
                    <a:lstStyle/>
                    <a:p>
                      <a:r>
                        <a:rPr lang="es-ES" sz="1050" b="1" dirty="0">
                          <a:latin typeface="Corbel" panose="020B0503020204020204" pitchFamily="34" charset="0"/>
                        </a:rPr>
                        <a:t>Enfermedad indicadora:</a:t>
                      </a:r>
                    </a:p>
                  </a:txBody>
                  <a:tcPr/>
                </a:tc>
                <a:extLst>
                  <a:ext uri="{0D108BD9-81ED-4DB2-BD59-A6C34878D82A}">
                    <a16:rowId xmlns="" xmlns:a16="http://schemas.microsoft.com/office/drawing/2014/main" val="10000"/>
                  </a:ext>
                </a:extLst>
              </a:tr>
              <a:tr h="736899">
                <a:tc>
                  <a:txBody>
                    <a:bodyPr/>
                    <a:lstStyle/>
                    <a:p>
                      <a:r>
                        <a:rPr lang="es-ES" sz="1050" dirty="0">
                          <a:latin typeface="Corbel" panose="020B0503020204020204" pitchFamily="34" charset="0"/>
                        </a:rPr>
                        <a:t>Neumonía</a:t>
                      </a:r>
                    </a:p>
                    <a:p>
                      <a:endParaRPr lang="es-ES" sz="1050" dirty="0">
                        <a:latin typeface="Corbel" panose="020B0503020204020204" pitchFamily="34" charset="0"/>
                      </a:endParaRPr>
                    </a:p>
                    <a:p>
                      <a:endParaRPr lang="es-ES" sz="1050" dirty="0">
                        <a:latin typeface="Corbel" panose="020B0503020204020204" pitchFamily="34" charset="0"/>
                      </a:endParaRPr>
                    </a:p>
                  </a:txBody>
                  <a:tcPr/>
                </a:tc>
                <a:extLst>
                  <a:ext uri="{0D108BD9-81ED-4DB2-BD59-A6C34878D82A}">
                    <a16:rowId xmlns="" xmlns:a16="http://schemas.microsoft.com/office/drawing/2014/main" val="10001"/>
                  </a:ext>
                </a:extLst>
              </a:tr>
              <a:tr h="495561">
                <a:tc>
                  <a:txBody>
                    <a:bodyPr/>
                    <a:lstStyle/>
                    <a:p>
                      <a:r>
                        <a:rPr lang="es-ES" sz="1050" dirty="0">
                          <a:latin typeface="Corbel" panose="020B0503020204020204" pitchFamily="34" charset="0"/>
                        </a:rPr>
                        <a:t>Displasia del cuello del útero</a:t>
                      </a:r>
                    </a:p>
                  </a:txBody>
                  <a:tcPr/>
                </a:tc>
                <a:extLst>
                  <a:ext uri="{0D108BD9-81ED-4DB2-BD59-A6C34878D82A}">
                    <a16:rowId xmlns="" xmlns:a16="http://schemas.microsoft.com/office/drawing/2014/main" val="10002"/>
                  </a:ext>
                </a:extLst>
              </a:tr>
              <a:tr h="365590">
                <a:tc>
                  <a:txBody>
                    <a:bodyPr/>
                    <a:lstStyle/>
                    <a:p>
                      <a:r>
                        <a:rPr lang="es-ES" sz="1050" dirty="0">
                          <a:latin typeface="Corbel" panose="020B0503020204020204" pitchFamily="34" charset="0"/>
                        </a:rPr>
                        <a:t>Hepatitis B</a:t>
                      </a:r>
                    </a:p>
                  </a:txBody>
                  <a:tcPr/>
                </a:tc>
                <a:extLst>
                  <a:ext uri="{0D108BD9-81ED-4DB2-BD59-A6C34878D82A}">
                    <a16:rowId xmlns="" xmlns:a16="http://schemas.microsoft.com/office/drawing/2014/main" val="10003"/>
                  </a:ext>
                </a:extLst>
              </a:tr>
              <a:tr h="432048">
                <a:tc>
                  <a:txBody>
                    <a:bodyPr/>
                    <a:lstStyle/>
                    <a:p>
                      <a:r>
                        <a:rPr lang="es-ES" sz="1050" dirty="0">
                          <a:latin typeface="Corbel" panose="020B0503020204020204" pitchFamily="34" charset="0"/>
                        </a:rPr>
                        <a:t>Hepatitis C</a:t>
                      </a:r>
                    </a:p>
                  </a:txBody>
                  <a:tcPr/>
                </a:tc>
                <a:extLst>
                  <a:ext uri="{0D108BD9-81ED-4DB2-BD59-A6C34878D82A}">
                    <a16:rowId xmlns="" xmlns:a16="http://schemas.microsoft.com/office/drawing/2014/main" val="10004"/>
                  </a:ext>
                </a:extLst>
              </a:tr>
              <a:tr h="418003">
                <a:tc>
                  <a:txBody>
                    <a:bodyPr/>
                    <a:lstStyle/>
                    <a:p>
                      <a:r>
                        <a:rPr lang="es-ES" sz="1050" dirty="0">
                          <a:latin typeface="Corbel" panose="020B0503020204020204" pitchFamily="34" charset="0"/>
                        </a:rPr>
                        <a:t>Enfermedad similar a la mononucleosis</a:t>
                      </a:r>
                    </a:p>
                  </a:txBody>
                  <a:tcPr/>
                </a:tc>
                <a:extLst>
                  <a:ext uri="{0D108BD9-81ED-4DB2-BD59-A6C34878D82A}">
                    <a16:rowId xmlns="" xmlns:a16="http://schemas.microsoft.com/office/drawing/2014/main" val="10005"/>
                  </a:ext>
                </a:extLst>
              </a:tr>
              <a:tr h="432048">
                <a:tc>
                  <a:txBody>
                    <a:bodyPr/>
                    <a:lstStyle/>
                    <a:p>
                      <a:r>
                        <a:rPr lang="es-ES" sz="1050" dirty="0">
                          <a:latin typeface="Corbel" panose="020B0503020204020204" pitchFamily="34" charset="0"/>
                        </a:rPr>
                        <a:t>Leuco/trombocitopenia</a:t>
                      </a:r>
                    </a:p>
                  </a:txBody>
                  <a:tcPr/>
                </a:tc>
                <a:extLst>
                  <a:ext uri="{0D108BD9-81ED-4DB2-BD59-A6C34878D82A}">
                    <a16:rowId xmlns="" xmlns:a16="http://schemas.microsoft.com/office/drawing/2014/main" val="10006"/>
                  </a:ext>
                </a:extLst>
              </a:tr>
              <a:tr h="849992">
                <a:tc>
                  <a:txBody>
                    <a:bodyPr/>
                    <a:lstStyle/>
                    <a:p>
                      <a:r>
                        <a:rPr lang="es-ES" sz="1050" dirty="0">
                          <a:latin typeface="Corbel" panose="020B0503020204020204" pitchFamily="34" charset="0"/>
                        </a:rPr>
                        <a:t>Linfadenopatía</a:t>
                      </a:r>
                    </a:p>
                    <a:p>
                      <a:endParaRPr lang="es-ES" sz="1050" dirty="0">
                        <a:latin typeface="Corbel" panose="020B0503020204020204" pitchFamily="34" charset="0"/>
                      </a:endParaRPr>
                    </a:p>
                    <a:p>
                      <a:endParaRPr lang="es-ES" sz="1050" dirty="0">
                        <a:latin typeface="Corbel" panose="020B0503020204020204" pitchFamily="34" charset="0"/>
                      </a:endParaRPr>
                    </a:p>
                  </a:txBody>
                  <a:tcPr/>
                </a:tc>
                <a:extLst>
                  <a:ext uri="{0D108BD9-81ED-4DB2-BD59-A6C34878D82A}">
                    <a16:rowId xmlns="" xmlns:a16="http://schemas.microsoft.com/office/drawing/2014/main" val="10007"/>
                  </a:ext>
                </a:extLst>
              </a:tr>
              <a:tr h="495561">
                <a:tc>
                  <a:txBody>
                    <a:bodyPr/>
                    <a:lstStyle/>
                    <a:p>
                      <a:r>
                        <a:rPr lang="es-ES" sz="1050" dirty="0">
                          <a:latin typeface="Corbel" panose="020B0503020204020204" pitchFamily="34" charset="0"/>
                        </a:rPr>
                        <a:t>Todas las demás</a:t>
                      </a:r>
                    </a:p>
                  </a:txBody>
                  <a:tcPr/>
                </a:tc>
                <a:extLst>
                  <a:ext uri="{0D108BD9-81ED-4DB2-BD59-A6C34878D82A}">
                    <a16:rowId xmlns="" xmlns:a16="http://schemas.microsoft.com/office/drawing/2014/main" val="10008"/>
                  </a:ext>
                </a:extLst>
              </a:tr>
            </a:tbl>
          </a:graphicData>
        </a:graphic>
      </p:graphicFrame>
      <p:sp>
        <p:nvSpPr>
          <p:cNvPr id="9" name="Text Box 4"/>
          <p:cNvSpPr txBox="1">
            <a:spLocks noChangeArrowheads="1"/>
          </p:cNvSpPr>
          <p:nvPr/>
        </p:nvSpPr>
        <p:spPr bwMode="auto">
          <a:xfrm>
            <a:off x="1835696" y="6361587"/>
            <a:ext cx="44644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38" tIns="45619" rIns="91238" bIns="45619">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s-ES" altLang="en-US" sz="1400" dirty="0">
                <a:solidFill>
                  <a:srgbClr val="292934"/>
                </a:solidFill>
                <a:latin typeface="Corbel" panose="020B0503020204020204" pitchFamily="34" charset="0"/>
              </a:rPr>
              <a:t>Probabilidades ajustadas de prueba del VIH+  (EI 95 %)</a:t>
            </a:r>
          </a:p>
        </p:txBody>
      </p:sp>
      <p:sp>
        <p:nvSpPr>
          <p:cNvPr id="10" name="TextBox 9"/>
          <p:cNvSpPr txBox="1"/>
          <p:nvPr/>
        </p:nvSpPr>
        <p:spPr>
          <a:xfrm>
            <a:off x="5436096" y="1268760"/>
            <a:ext cx="2592288" cy="1323439"/>
          </a:xfrm>
          <a:prstGeom prst="rect">
            <a:avLst/>
          </a:prstGeom>
          <a:noFill/>
        </p:spPr>
        <p:txBody>
          <a:bodyPr wrap="square" lIns="91238" tIns="45619" rIns="91238" bIns="45619" rtlCol="0">
            <a:spAutoFit/>
          </a:bodyPr>
          <a:lstStyle/>
          <a:p>
            <a:r>
              <a:rPr lang="es-ES" sz="1600" dirty="0">
                <a:solidFill>
                  <a:srgbClr val="292934"/>
                </a:solidFill>
                <a:latin typeface="Corbel" panose="020B0503020204020204" pitchFamily="34" charset="0"/>
              </a:rPr>
              <a:t>Modelo ajustado por sexo, raza, antecedentes de pruebas del VIH, región europea, medio, edad, fecha y número del centro</a:t>
            </a:r>
          </a:p>
        </p:txBody>
      </p:sp>
      <p:sp>
        <p:nvSpPr>
          <p:cNvPr id="11" name="Rounded Rectangle 10"/>
          <p:cNvSpPr/>
          <p:nvPr/>
        </p:nvSpPr>
        <p:spPr>
          <a:xfrm>
            <a:off x="3851920" y="3717032"/>
            <a:ext cx="2160240" cy="720080"/>
          </a:xfrm>
          <a:prstGeom prst="roundRect">
            <a:avLst>
              <a:gd name="adj" fmla="val 6331"/>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pic>
        <p:nvPicPr>
          <p:cNvPr id="12" name="Picture 4" descr="HIDES 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9521" y="5694363"/>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67344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09079"/>
            <a:ext cx="8229600" cy="1143000"/>
          </a:xfrm>
        </p:spPr>
        <p:txBody>
          <a:bodyPr/>
          <a:lstStyle/>
          <a:p>
            <a:r>
              <a:rPr lang="es-ES"/>
              <a: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15045659"/>
              </p:ext>
            </p:extLst>
          </p:nvPr>
        </p:nvGraphicFramePr>
        <p:xfrm>
          <a:off x="683568" y="1224846"/>
          <a:ext cx="777621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323528" y="404664"/>
            <a:ext cx="8640960" cy="791939"/>
          </a:xfrm>
          <a:prstGeom prst="rect">
            <a:avLst/>
          </a:prstGeom>
        </p:spPr>
        <p:txBody>
          <a:bodyPr vert="horz" lIns="91238" tIns="45619" rIns="91238" bIns="45619" rtlCol="0" anchor="t">
            <a:normAutofit lnSpcReduction="10000"/>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es-ES" sz="2400" dirty="0">
                <a:latin typeface="Calibri" panose="020F0502020204030204" pitchFamily="34" charset="0"/>
              </a:rPr>
              <a:t>HIDES Fase 2 - Características de los participantes que acaban de ser diagnosticados </a:t>
            </a:r>
            <a:endParaRPr lang="es-ES" altLang="en-US" sz="2400" dirty="0">
              <a:latin typeface="Calibri" panose="020F0502020204030204" pitchFamily="34" charset="0"/>
              <a:cs typeface="Calibri" panose="020F0502020204030204" pitchFamily="34" charset="0"/>
            </a:endParaRPr>
          </a:p>
        </p:txBody>
      </p:sp>
      <p:pic>
        <p:nvPicPr>
          <p:cNvPr id="7" name="Picture 5" descr="HIDES l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902933"/>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359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 sz="2400" dirty="0"/>
              <a:t>Conclusión</a:t>
            </a:r>
          </a:p>
        </p:txBody>
      </p:sp>
      <p:sp>
        <p:nvSpPr>
          <p:cNvPr id="3" name="Content Placeholder 2"/>
          <p:cNvSpPr>
            <a:spLocks noGrp="1"/>
          </p:cNvSpPr>
          <p:nvPr>
            <p:ph idx="1"/>
          </p:nvPr>
        </p:nvSpPr>
        <p:spPr/>
        <p:txBody>
          <a:bodyPr>
            <a:normAutofit/>
          </a:bodyPr>
          <a:lstStyle/>
          <a:p>
            <a:pPr marL="0" indent="0">
              <a:buNone/>
            </a:pPr>
            <a:r>
              <a:rPr lang="es-ES" sz="2000" dirty="0"/>
              <a:t>Existe una necesidad urgente de aumentar las pruebas y el diagnóstico del VIH con el fin de disminuir tanto </a:t>
            </a:r>
            <a:r>
              <a:rPr lang="es-ES" sz="2000" dirty="0" smtClean="0"/>
              <a:t>el retraso diagnostico como </a:t>
            </a:r>
            <a:r>
              <a:rPr lang="es-ES" sz="2000" dirty="0"/>
              <a:t>el número de personas con infección por el VIH que no son conscientes de su estado. </a:t>
            </a:r>
          </a:p>
          <a:p>
            <a:pPr marL="0" indent="0">
              <a:buNone/>
            </a:pPr>
            <a:endParaRPr lang="es-ES" sz="2000" dirty="0"/>
          </a:p>
          <a:p>
            <a:pPr marL="0" indent="0">
              <a:buNone/>
            </a:pPr>
            <a:r>
              <a:rPr lang="es-ES" sz="2000" dirty="0"/>
              <a:t>De este modo, se disminuirán la morbilidad, la mortalidad, las transmisiones y los costes sanitarios.</a:t>
            </a:r>
          </a:p>
          <a:p>
            <a:pPr marL="0" indent="0">
              <a:buNone/>
            </a:pPr>
            <a:endParaRPr lang="es-ES" sz="2000" dirty="0"/>
          </a:p>
          <a:p>
            <a:pPr marL="0" indent="0">
              <a:buNone/>
            </a:pPr>
            <a:r>
              <a:rPr lang="es-ES" sz="2000" dirty="0"/>
              <a:t>La prueba basada en las enfermedades indicadoras es una estrategia eficaz y eficiente en los centros sanitarios para aumentar la realización de la prueba del VIH y el diagnóstico a tiempo.</a:t>
            </a:r>
          </a:p>
        </p:txBody>
      </p:sp>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0727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4814" y="332656"/>
            <a:ext cx="8724219" cy="1152128"/>
          </a:xfrm>
        </p:spPr>
        <p:txBody>
          <a:bodyPr anchor="t">
            <a:noAutofit/>
          </a:bodyPr>
          <a:lstStyle/>
          <a:p>
            <a:pPr algn="l"/>
            <a:r>
              <a:rPr lang="es-ES" sz="2400" dirty="0" smtClean="0">
                <a:latin typeface="+mn-lt"/>
              </a:rPr>
              <a:t>Tasa de nuevos diagnósticos </a:t>
            </a:r>
            <a:r>
              <a:rPr lang="es-ES" sz="2400" dirty="0">
                <a:latin typeface="+mn-lt"/>
              </a:rPr>
              <a:t>del VIH notificados, por año de diagnóstico, UE/EEE, 1984-2013</a:t>
            </a:r>
          </a:p>
        </p:txBody>
      </p:sp>
      <p:sp>
        <p:nvSpPr>
          <p:cNvPr id="5" name="Text Box 83"/>
          <p:cNvSpPr txBox="1">
            <a:spLocks noChangeArrowheads="1"/>
          </p:cNvSpPr>
          <p:nvPr/>
        </p:nvSpPr>
        <p:spPr bwMode="auto">
          <a:xfrm>
            <a:off x="328612" y="6561138"/>
            <a:ext cx="4243388" cy="152349"/>
          </a:xfrm>
          <a:prstGeom prst="rect">
            <a:avLst/>
          </a:prstGeom>
          <a:noFill/>
          <a:ln w="9525">
            <a:noFill/>
            <a:miter lim="800000"/>
            <a:headEnd/>
            <a:tailEnd/>
          </a:ln>
        </p:spPr>
        <p:txBody>
          <a:bodyPr lIns="0" tIns="0" rIns="0" bIns="0">
            <a:spAutoFit/>
          </a:bodyPr>
          <a:lstStyle/>
          <a:p>
            <a:pPr>
              <a:lnSpc>
                <a:spcPct val="90000"/>
              </a:lnSpc>
            </a:pPr>
            <a:r>
              <a:rPr lang="es-ES" sz="1100" dirty="0">
                <a:solidFill>
                  <a:srgbClr val="FFFFFF"/>
                </a:solidFill>
                <a:latin typeface="Calibri" panose="020F0502020204030204" pitchFamily="34" charset="0"/>
              </a:rPr>
              <a:t>Fuente: ECDC/OMS (2014). HIV/AIDS Surveillance in Europe, 2013</a:t>
            </a:r>
          </a:p>
        </p:txBody>
      </p:sp>
      <p:graphicFrame>
        <p:nvGraphicFramePr>
          <p:cNvPr id="7" name="Chart 6"/>
          <p:cNvGraphicFramePr>
            <a:graphicFrameLocks/>
          </p:cNvGraphicFramePr>
          <p:nvPr>
            <p:extLst>
              <p:ext uri="{D42A27DB-BD31-4B8C-83A1-F6EECF244321}">
                <p14:modId xmlns:p14="http://schemas.microsoft.com/office/powerpoint/2010/main" val="1265432729"/>
              </p:ext>
            </p:extLst>
          </p:nvPr>
        </p:nvGraphicFramePr>
        <p:xfrm>
          <a:off x="640257" y="1628800"/>
          <a:ext cx="7863523" cy="409545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630" y="5760913"/>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7884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41276" y="209922"/>
            <a:ext cx="8280920" cy="830997"/>
          </a:xfrm>
          <a:prstGeom prst="rect">
            <a:avLst/>
          </a:prstGeom>
          <a:noFill/>
        </p:spPr>
        <p:txBody>
          <a:bodyPr wrap="square" rtlCol="0">
            <a:spAutoFit/>
          </a:bodyPr>
          <a:lstStyle/>
          <a:p>
            <a:r>
              <a:rPr lang="es-ES" sz="2400" dirty="0"/>
              <a:t>Nuevos diagnósticos de VIH según Comunidad Autónoma y año de </a:t>
            </a:r>
            <a:r>
              <a:rPr lang="es-ES" sz="2400" dirty="0" smtClean="0"/>
              <a:t>diagnóstico, España, </a:t>
            </a:r>
            <a:r>
              <a:rPr lang="es-ES" sz="2400" dirty="0"/>
              <a:t>2003-2013</a:t>
            </a:r>
            <a:endParaRPr lang="en-US" sz="2400" dirty="0"/>
          </a:p>
        </p:txBody>
      </p:sp>
      <p:pic>
        <p:nvPicPr>
          <p:cNvPr id="5" name="Imagen 3"/>
          <p:cNvPicPr>
            <a:picLocks noChangeAspect="1" noChangeArrowheads="1"/>
          </p:cNvPicPr>
          <p:nvPr/>
        </p:nvPicPr>
        <p:blipFill>
          <a:blip r:embed="rId3" cstate="print"/>
          <a:srcRect/>
          <a:stretch>
            <a:fillRect/>
          </a:stretch>
        </p:blipFill>
        <p:spPr bwMode="auto">
          <a:xfrm>
            <a:off x="7051821" y="5730742"/>
            <a:ext cx="2016125" cy="646113"/>
          </a:xfrm>
          <a:prstGeom prst="rect">
            <a:avLst/>
          </a:prstGeom>
          <a:noFill/>
          <a:ln w="9525">
            <a:noFill/>
            <a:miter lim="800000"/>
            <a:headEnd/>
            <a:tailEnd/>
          </a:ln>
        </p:spPr>
      </p:pic>
      <p:pic>
        <p:nvPicPr>
          <p:cNvPr id="6" name="Picture 16" descr="LOGO_MSSSI_COLOR"/>
          <p:cNvPicPr>
            <a:picLocks noChangeAspect="1" noChangeArrowheads="1"/>
          </p:cNvPicPr>
          <p:nvPr/>
        </p:nvPicPr>
        <p:blipFill>
          <a:blip r:embed="rId4" cstate="print"/>
          <a:srcRect/>
          <a:stretch>
            <a:fillRect/>
          </a:stretch>
        </p:blipFill>
        <p:spPr bwMode="auto">
          <a:xfrm>
            <a:off x="5076056" y="5738679"/>
            <a:ext cx="1835150" cy="630238"/>
          </a:xfrm>
          <a:prstGeom prst="rect">
            <a:avLst/>
          </a:prstGeom>
          <a:noFill/>
          <a:ln w="9525">
            <a:noFill/>
            <a:miter lim="800000"/>
            <a:headEnd/>
            <a:tailEnd/>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26" y="971550"/>
            <a:ext cx="840267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4448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8832</TotalTime>
  <Words>12977</Words>
  <Application>Microsoft Office PowerPoint</Application>
  <PresentationFormat>Skærmshow (4:3)</PresentationFormat>
  <Paragraphs>1245</Paragraphs>
  <Slides>77</Slides>
  <Notes>77</Notes>
  <HiddenSlides>51</HiddenSlides>
  <MMClips>0</MMClips>
  <ScaleCrop>false</ScaleCrop>
  <HeadingPairs>
    <vt:vector size="4" baseType="variant">
      <vt:variant>
        <vt:lpstr>Tema</vt:lpstr>
      </vt:variant>
      <vt:variant>
        <vt:i4>12</vt:i4>
      </vt:variant>
      <vt:variant>
        <vt:lpstr>Diastitler</vt:lpstr>
      </vt:variant>
      <vt:variant>
        <vt:i4>77</vt:i4>
      </vt:variant>
    </vt:vector>
  </HeadingPairs>
  <TitlesOfParts>
    <vt:vector size="89" baseType="lpstr">
      <vt:lpstr>7_Custom Design</vt:lpstr>
      <vt:lpstr>CfI Review - HIV &amp; STI Dept Nov 2005</vt:lpstr>
      <vt:lpstr>ECDC_PowerPoint_Template_2009_rev_1_4</vt:lpstr>
      <vt:lpstr>Theme2</vt:lpstr>
      <vt:lpstr>8_Custom Design</vt:lpstr>
      <vt:lpstr>3_Office Theme</vt:lpstr>
      <vt:lpstr>10_Office Theme</vt:lpstr>
      <vt:lpstr>12_Office Theme</vt:lpstr>
      <vt:lpstr>18_Office Theme</vt:lpstr>
      <vt:lpstr>1_CfI Review - HIV &amp; STI Dept Nov 2005</vt:lpstr>
      <vt:lpstr>2_Default Design</vt:lpstr>
      <vt:lpstr>1_ECDC_PowerPoint_Template_2009_rev_1_4</vt:lpstr>
      <vt:lpstr>Prueba del VIH</vt:lpstr>
      <vt:lpstr> </vt:lpstr>
      <vt:lpstr> </vt:lpstr>
      <vt:lpstr>Número de adultos y niños que viven con VIH, 2014</vt:lpstr>
      <vt:lpstr>Nuevos diagnósticos del VIH por 100 000 personas, 2014, Región europea de la OMS</vt:lpstr>
      <vt:lpstr>Nuevos diagnósticos de VIH, 2014, UE/EEE </vt:lpstr>
      <vt:lpstr>Tasa de nuevos diagnósticos del VIH notificados, por año de diagnóstico, región europea de la OMS, 2005-2014</vt:lpstr>
      <vt:lpstr>Tasa de nuevos diagnósticos del VIH notificados, por año de diagnóstico, UE/EEE, 1984-2013</vt:lpstr>
      <vt:lpstr>PowerPoint-præsentation</vt:lpstr>
      <vt:lpstr>Prevalencia del VIH, 2014, UE/EEE</vt:lpstr>
      <vt:lpstr>PowerPoint-præsentation</vt:lpstr>
      <vt:lpstr>PowerPoint-præsentation</vt:lpstr>
      <vt:lpstr>Nuevos diagnósticos del VIH, según modo de transmisión, 2005-2014, Región europea OMS</vt:lpstr>
      <vt:lpstr>Nuevos diagnósticos del VIH, por modo de transmisión, 2005-2014, UE/EEE </vt:lpstr>
      <vt:lpstr>PowerPoint-præsentation</vt:lpstr>
      <vt:lpstr>Porcentaje de nuevos diagnósticos de VIH con modo de transmisión conocido, por vía de transmisión y país, UE/EEE, 2014 (n = 24,083)</vt:lpstr>
      <vt:lpstr>PowerPoint-præsentation</vt:lpstr>
      <vt:lpstr>PowerPoint-præsentation</vt:lpstr>
      <vt:lpstr>PowerPoint-præsentation</vt:lpstr>
      <vt:lpstr>PowerPoint-præsentation</vt:lpstr>
      <vt:lpstr> </vt:lpstr>
      <vt:lpstr> </vt:lpstr>
      <vt:lpstr>¿Por qué hacer la prueba del VIH?</vt:lpstr>
      <vt:lpstr>¿Por qué hacer la prueba del VIH?</vt:lpstr>
      <vt:lpstr>Reducir el número de personas que viven con el VIH sin diagnosticar </vt:lpstr>
      <vt:lpstr> </vt:lpstr>
      <vt:lpstr>PowerPoint-præsentation</vt:lpstr>
      <vt:lpstr>Proporción de casos del VIH con diagnóstico tardío (CD4&lt;350 células/mm3)  2014, UE/EEE</vt:lpstr>
      <vt:lpstr>Retraso Diagnóstico en Europa: Presentación tardía y recuento de CD4 en el diagnóstico del VIH 2000 – 2011 (COHERE) </vt:lpstr>
      <vt:lpstr>PowerPoint-præsentation</vt:lpstr>
      <vt:lpstr>Nuevos diagnósticos de VIH, según recuento de CD4 al diagnóstico y modo de transmisión, EU/EEA, 2014 </vt:lpstr>
      <vt:lpstr>PowerPoint-præsentation</vt:lpstr>
      <vt:lpstr>Retraso Diagnóstico en &lt;PAÍS&gt;, &lt;AÑO&gt; </vt:lpstr>
      <vt:lpstr>PowerPoint-præsentation</vt:lpstr>
      <vt:lpstr> </vt:lpstr>
      <vt:lpstr> </vt:lpstr>
      <vt:lpstr>Consecuencias del diagnóstico tardío</vt:lpstr>
      <vt:lpstr>PowerPoint-præsentation</vt:lpstr>
      <vt:lpstr>Probabilidad acumulativa de muerte de personas con VIH según el momento del diagnóstico  </vt:lpstr>
      <vt:lpstr>PowerPoint-præsentation</vt:lpstr>
      <vt:lpstr>PowerPoint-præsentation</vt:lpstr>
      <vt:lpstr>El VIH sin diagnosticar y la transmisión posterior Datos modelos de los EE. UU.</vt:lpstr>
      <vt:lpstr>Aumento de los costes sanitarios</vt:lpstr>
      <vt:lpstr> </vt:lpstr>
      <vt:lpstr>Beneficios del diagnóstico temprano: acceso al tratamiento y a la atención sanitaria</vt:lpstr>
      <vt:lpstr> </vt:lpstr>
      <vt:lpstr>Riesgo relativo ajustado de SIDA o muerte durante el TARGA previo, el TARGA precoz y el TARGA tardío del estudio EuroSIDA</vt:lpstr>
      <vt:lpstr>PowerPoint-præsentation</vt:lpstr>
      <vt:lpstr> </vt:lpstr>
      <vt:lpstr>PowerPoint-præsentation</vt:lpstr>
      <vt:lpstr>PowerPoint-præsentation</vt:lpstr>
      <vt:lpstr> </vt:lpstr>
      <vt:lpstr>Preocupaciones más frecuentes sobre la prueba del VIH </vt:lpstr>
      <vt:lpstr>A nivel del paciente: posibles barreras</vt:lpstr>
      <vt:lpstr>PowerPoint-præsentation</vt:lpstr>
      <vt:lpstr>A nivel del profesional sanitario: posibles barreras y preocupaciones </vt:lpstr>
      <vt:lpstr>PowerPoint-præsentation</vt:lpstr>
      <vt:lpstr> </vt:lpstr>
      <vt:lpstr>Barreras normativos y políticos</vt:lpstr>
      <vt:lpstr> </vt:lpstr>
      <vt:lpstr> </vt:lpstr>
      <vt:lpstr>Estrategias para hacer la prueba del VIH </vt:lpstr>
      <vt:lpstr>PowerPoint-præsentation</vt:lpstr>
      <vt:lpstr>PowerPoint-præsentation</vt:lpstr>
      <vt:lpstr>PowerPoint-præsentation</vt:lpstr>
      <vt:lpstr>PowerPoint-præsentation</vt:lpstr>
      <vt:lpstr> </vt:lpstr>
      <vt:lpstr>¿Qué es la prueba del VIH guiada por enfermedades indicadoras?</vt:lpstr>
      <vt:lpstr>Enfermedades indicadoras</vt:lpstr>
      <vt:lpstr>HIDES – Fase 2, 2012-2014</vt:lpstr>
      <vt:lpstr>Inscripción?? Resumen</vt:lpstr>
      <vt:lpstr>Características de los participantes</vt:lpstr>
      <vt:lpstr>Prueba del VIH positiva (general)</vt:lpstr>
      <vt:lpstr>Fase 2 de HIDES, prevalencia del VIH por enfermedad indicadora</vt:lpstr>
      <vt:lpstr>HIDES fase 2 - Probabilidades de la prueba del VIH+ por enfermedad indicadora (ajustado)</vt:lpstr>
      <vt:lpstr> </vt:lpstr>
      <vt:lpstr>Conclusión</vt:lpstr>
    </vt:vector>
  </TitlesOfParts>
  <Company>Chelsea and Westminster Healthcare NHS Fdn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Caroline</dc:creator>
  <cp:lastModifiedBy>Ida Sperle</cp:lastModifiedBy>
  <cp:revision>945</cp:revision>
  <cp:lastPrinted>2016-01-18T14:43:28Z</cp:lastPrinted>
  <dcterms:created xsi:type="dcterms:W3CDTF">2015-10-06T09:45:17Z</dcterms:created>
  <dcterms:modified xsi:type="dcterms:W3CDTF">2017-07-13T11:08:08Z</dcterms:modified>
</cp:coreProperties>
</file>